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58" r:id="rId3"/>
    <p:sldId id="259" r:id="rId4"/>
    <p:sldId id="269" r:id="rId5"/>
    <p:sldId id="260" r:id="rId6"/>
    <p:sldId id="270" r:id="rId7"/>
    <p:sldId id="279" r:id="rId8"/>
    <p:sldId id="280" r:id="rId9"/>
    <p:sldId id="261" r:id="rId10"/>
    <p:sldId id="274" r:id="rId11"/>
    <p:sldId id="266" r:id="rId12"/>
    <p:sldId id="267" r:id="rId13"/>
    <p:sldId id="288" r:id="rId14"/>
    <p:sldId id="289" r:id="rId15"/>
    <p:sldId id="285" r:id="rId16"/>
    <p:sldId id="282" r:id="rId17"/>
    <p:sldId id="283" r:id="rId18"/>
    <p:sldId id="28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FFFF"/>
    <a:srgbClr val="0066FF"/>
    <a:srgbClr val="FFFFDD"/>
    <a:srgbClr val="663300"/>
    <a:srgbClr val="000000"/>
    <a:srgbClr val="00FF00"/>
    <a:srgbClr val="FFFFC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D9E98-91CD-449D-A9BA-73E2C5F65E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EA9F0-F1DB-4EFA-913E-3B46D5898C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47950-89B5-4571-B9BE-C5923B175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DF5E9-0D58-4EF1-9CA6-2D41EDC9E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952B4-FCBD-4969-9C2D-309EC2F509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7F0F5-57CB-498D-8509-BDEF27EFF8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56D32-EEC4-481C-8886-446991EF79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972B6-ED17-4D72-95D8-6E81891AFC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DF944-95A5-4ED8-A769-E36BCBE4F4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179AD-E69C-4D96-B3F3-3B1CC7192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40A2-AB09-4556-8101-1C69C16CE2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887C7-C375-4B85-AF6F-E2FC285A4E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4100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101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A5029715-B780-4378-8725-997AB6B66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4105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06" r:id="rId2"/>
    <p:sldLayoutId id="2147483715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6" r:id="rId9"/>
    <p:sldLayoutId id="2147483712" r:id="rId10"/>
    <p:sldLayoutId id="2147483713" r:id="rId11"/>
    <p:sldLayoutId id="2147483717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1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357166"/>
            <a:ext cx="8172449" cy="857256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i="1" dirty="0" smtClean="0">
                <a:latin typeface="Georgia" pitchFamily="18" charset="0"/>
              </a:rPr>
              <a:t>Путешествие  </a:t>
            </a:r>
            <a:r>
              <a:rPr lang="ru-RU" sz="4000" b="1" i="1" dirty="0">
                <a:latin typeface="Georgia" pitchFamily="18" charset="0"/>
              </a:rPr>
              <a:t>в  сказку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857364"/>
            <a:ext cx="7704137" cy="4227524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6600" b="1" i="1" dirty="0" smtClean="0">
                <a:solidFill>
                  <a:srgbClr val="CC0000"/>
                </a:solidFill>
                <a:latin typeface="Georgia" pitchFamily="18" charset="0"/>
              </a:rPr>
              <a:t>«Свойства умножения натуральных чисел</a:t>
            </a:r>
            <a:r>
              <a:rPr lang="ru-RU" sz="6600" b="1" i="1" dirty="0" smtClean="0">
                <a:solidFill>
                  <a:srgbClr val="CC0000"/>
                </a:solidFill>
                <a:latin typeface="Georgia" pitchFamily="18" charset="0"/>
              </a:rPr>
              <a:t>».</a:t>
            </a:r>
            <a:endParaRPr lang="ru-RU" sz="6600" b="1" i="1" dirty="0" smtClean="0">
              <a:solidFill>
                <a:srgbClr val="CC0000"/>
              </a:solidFill>
              <a:latin typeface="Georgia" pitchFamily="18" charset="0"/>
            </a:endParaRP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                                  Подготовила учитель математики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МОУ «</a:t>
            </a:r>
            <a:r>
              <a:rPr lang="ru-RU" sz="2000" b="1" i="1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Сычевская</a:t>
            </a:r>
            <a:r>
              <a:rPr lang="ru-RU" sz="20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школа»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Морщакова Александра Викторовна.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2000" b="1" i="1" dirty="0" smtClean="0">
              <a:solidFill>
                <a:srgbClr val="0066FF"/>
              </a:solidFill>
              <a:latin typeface="Georgia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solidFill>
                  <a:srgbClr val="0066FF"/>
                </a:solidFill>
                <a:latin typeface="Georgia" pitchFamily="18" charset="0"/>
              </a:rPr>
              <a:t>5  класс.</a:t>
            </a:r>
            <a:endParaRPr lang="ru-RU" sz="6600" b="1" i="1" dirty="0" smtClean="0">
              <a:solidFill>
                <a:srgbClr val="0066FF"/>
              </a:solidFill>
              <a:latin typeface="Georgia" pitchFamily="18" charset="0"/>
            </a:endParaRPr>
          </a:p>
        </p:txBody>
      </p:sp>
      <p:pic>
        <p:nvPicPr>
          <p:cNvPr id="9220" name="Рисунок 5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0276"/>
            <a:ext cx="1428730" cy="234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400"/>
                            </p:stCondLst>
                            <p:childTnLst>
                              <p:par>
                                <p:cTn id="3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9" name="Picture 7" descr="LANDS0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770312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80" name="AutoShape 8"/>
          <p:cNvSpPr>
            <a:spLocks noChangeArrowheads="1"/>
          </p:cNvSpPr>
          <p:nvPr/>
        </p:nvSpPr>
        <p:spPr bwMode="auto">
          <a:xfrm>
            <a:off x="3643306" y="214290"/>
            <a:ext cx="5500694" cy="2708275"/>
          </a:xfrm>
          <a:prstGeom prst="roundRect">
            <a:avLst>
              <a:gd name="adj" fmla="val 35960"/>
            </a:avLst>
          </a:prstGeom>
          <a:solidFill>
            <a:srgbClr val="00B0F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i="1" dirty="0">
                <a:latin typeface="Georgia" pitchFamily="18" charset="0"/>
              </a:rPr>
              <a:t> </a:t>
            </a:r>
            <a:r>
              <a:rPr lang="ru-RU" sz="2000" dirty="0">
                <a:latin typeface="Georgia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Снова  в  путь!  Я  вижу  домик.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Давайте  зайдем  в  него.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Посмотрите  внимательно: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в  дальнем  углу  комнаты  сидит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наш  друг  старик  </a:t>
            </a:r>
            <a:r>
              <a:rPr lang="ru-RU" sz="2400" b="1" dirty="0" err="1">
                <a:solidFill>
                  <a:srgbClr val="C00000"/>
                </a:solidFill>
                <a:latin typeface="Georgia" pitchFamily="18" charset="0"/>
              </a:rPr>
              <a:t>Хоттабыч</a:t>
            </a: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.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Он  чем – то  очень  огорчен.  </a:t>
            </a:r>
          </a:p>
        </p:txBody>
      </p:sp>
      <p:sp>
        <p:nvSpPr>
          <p:cNvPr id="79881" name="AutoShape 9"/>
          <p:cNvSpPr>
            <a:spLocks noChangeArrowheads="1"/>
          </p:cNvSpPr>
          <p:nvPr/>
        </p:nvSpPr>
        <p:spPr bwMode="auto">
          <a:xfrm>
            <a:off x="0" y="4481512"/>
            <a:ext cx="6429388" cy="237648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Оказывается  мыши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забрались  в  шкаф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с  его  рукописями  и  испортили  их.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 Старик  </a:t>
            </a:r>
            <a:r>
              <a:rPr lang="ru-RU" sz="2400" b="1" dirty="0" err="1">
                <a:solidFill>
                  <a:srgbClr val="C00000"/>
                </a:solidFill>
                <a:latin typeface="Georgia" pitchFamily="18" charset="0"/>
              </a:rPr>
              <a:t>Хоттабыч</a:t>
            </a: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  мучается,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 но  не  может  их  восстановить.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Поможем  ему..</a:t>
            </a:r>
          </a:p>
        </p:txBody>
      </p:sp>
      <p:pic>
        <p:nvPicPr>
          <p:cNvPr id="6" name="Рисунок 5" descr="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91300" y="3643314"/>
            <a:ext cx="25527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0" grpId="0" animBg="1"/>
      <p:bldP spid="7988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8" name="Rectangle 14"/>
          <p:cNvSpPr>
            <a:spLocks noChangeArrowheads="1"/>
          </p:cNvSpPr>
          <p:nvPr/>
        </p:nvSpPr>
        <p:spPr bwMode="auto">
          <a:xfrm>
            <a:off x="2930525" y="2713038"/>
            <a:ext cx="2428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i="1">
                <a:latin typeface="Times New Roman" pitchFamily="18" charset="0"/>
                <a:cs typeface="Times New Roman" pitchFamily="18" charset="0"/>
              </a:rPr>
              <a:t>:</a:t>
            </a:r>
            <a:endParaRPr lang="ru-RU">
              <a:latin typeface="Arial" charset="0"/>
            </a:endParaRPr>
          </a:p>
        </p:txBody>
      </p:sp>
      <p:graphicFrame>
        <p:nvGraphicFramePr>
          <p:cNvPr id="57394" name="Group 50"/>
          <p:cNvGraphicFramePr>
            <a:graphicFrameLocks noGrp="1"/>
          </p:cNvGraphicFramePr>
          <p:nvPr/>
        </p:nvGraphicFramePr>
        <p:xfrm>
          <a:off x="395288" y="260350"/>
          <a:ext cx="8207375" cy="3130233"/>
        </p:xfrm>
        <a:graphic>
          <a:graphicData uri="http://schemas.openxmlformats.org/drawingml/2006/table">
            <a:tbl>
              <a:tblPr/>
              <a:tblGrid>
                <a:gridCol w="4103687"/>
                <a:gridCol w="4103688"/>
              </a:tblGrid>
              <a:tr h="6381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Самостоятельная  работа: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Вычисли, применяя свойства умножения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2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В а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р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 и а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н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 т 1.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В а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р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 и а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н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 т 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4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В а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р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 и а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н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 т 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В а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р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 и а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н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Georgia" pitchFamily="18" charset="0"/>
                        </a:rPr>
                        <a:t> т 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396" name="Rectangle 52"/>
          <p:cNvSpPr>
            <a:spLocks noChangeArrowheads="1"/>
          </p:cNvSpPr>
          <p:nvPr/>
        </p:nvSpPr>
        <p:spPr bwMode="auto">
          <a:xfrm>
            <a:off x="-73025" y="-127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7395" name="Object 51"/>
          <p:cNvGraphicFramePr>
            <a:graphicFrameLocks noChangeAspect="1"/>
          </p:cNvGraphicFramePr>
          <p:nvPr/>
        </p:nvGraphicFramePr>
        <p:xfrm>
          <a:off x="1071538" y="1571612"/>
          <a:ext cx="2847975" cy="611188"/>
        </p:xfrm>
        <a:graphic>
          <a:graphicData uri="http://schemas.openxmlformats.org/presentationml/2006/ole">
            <p:oleObj spid="_x0000_s3074" name="Формула" r:id="rId3" imgW="672840" imgH="177480" progId="Equation.3">
              <p:embed/>
            </p:oleObj>
          </a:graphicData>
        </a:graphic>
      </p:graphicFrame>
      <p:sp>
        <p:nvSpPr>
          <p:cNvPr id="57398" name="Rectangle 54"/>
          <p:cNvSpPr>
            <a:spLocks noChangeArrowheads="1"/>
          </p:cNvSpPr>
          <p:nvPr/>
        </p:nvSpPr>
        <p:spPr bwMode="auto">
          <a:xfrm>
            <a:off x="-73025" y="-127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7397" name="Object 53"/>
          <p:cNvGraphicFramePr>
            <a:graphicFrameLocks noChangeAspect="1"/>
          </p:cNvGraphicFramePr>
          <p:nvPr/>
        </p:nvGraphicFramePr>
        <p:xfrm>
          <a:off x="5286380" y="1571612"/>
          <a:ext cx="2487612" cy="601663"/>
        </p:xfrm>
        <a:graphic>
          <a:graphicData uri="http://schemas.openxmlformats.org/presentationml/2006/ole">
            <p:oleObj spid="_x0000_s3075" name="Формула" r:id="rId4" imgW="723600" imgH="177480" progId="Equation.3">
              <p:embed/>
            </p:oleObj>
          </a:graphicData>
        </a:graphic>
      </p:graphicFrame>
      <p:sp>
        <p:nvSpPr>
          <p:cNvPr id="57400" name="Rectangle 56"/>
          <p:cNvSpPr>
            <a:spLocks noChangeArrowheads="1"/>
          </p:cNvSpPr>
          <p:nvPr/>
        </p:nvSpPr>
        <p:spPr bwMode="auto">
          <a:xfrm>
            <a:off x="-73025" y="-127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7399" name="Object 55"/>
          <p:cNvGraphicFramePr>
            <a:graphicFrameLocks noChangeAspect="1"/>
          </p:cNvGraphicFramePr>
          <p:nvPr/>
        </p:nvGraphicFramePr>
        <p:xfrm>
          <a:off x="1000100" y="2714620"/>
          <a:ext cx="3141662" cy="611188"/>
        </p:xfrm>
        <a:graphic>
          <a:graphicData uri="http://schemas.openxmlformats.org/presentationml/2006/ole">
            <p:oleObj spid="_x0000_s3076" name="Формула" r:id="rId5" imgW="901440" imgH="177480" progId="Equation.3">
              <p:embed/>
            </p:oleObj>
          </a:graphicData>
        </a:graphic>
      </p:graphicFrame>
      <p:sp>
        <p:nvSpPr>
          <p:cNvPr id="57402" name="Rectangle 58"/>
          <p:cNvSpPr>
            <a:spLocks noChangeArrowheads="1"/>
          </p:cNvSpPr>
          <p:nvPr/>
        </p:nvSpPr>
        <p:spPr bwMode="auto">
          <a:xfrm>
            <a:off x="-73025" y="-127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7401" name="Object 57"/>
          <p:cNvGraphicFramePr>
            <a:graphicFrameLocks noChangeAspect="1"/>
          </p:cNvGraphicFramePr>
          <p:nvPr/>
        </p:nvGraphicFramePr>
        <p:xfrm>
          <a:off x="4857752" y="2714620"/>
          <a:ext cx="3330575" cy="655638"/>
        </p:xfrm>
        <a:graphic>
          <a:graphicData uri="http://schemas.openxmlformats.org/presentationml/2006/ole">
            <p:oleObj spid="_x0000_s3077" name="Формула" r:id="rId6" imgW="888840" imgH="177480" progId="Equation.3">
              <p:embed/>
            </p:oleObj>
          </a:graphicData>
        </a:graphic>
      </p:graphicFrame>
      <p:sp>
        <p:nvSpPr>
          <p:cNvPr id="57409" name="AutoShape 65"/>
          <p:cNvSpPr>
            <a:spLocks noChangeArrowheads="1"/>
          </p:cNvSpPr>
          <p:nvPr/>
        </p:nvSpPr>
        <p:spPr bwMode="auto">
          <a:xfrm>
            <a:off x="2143108" y="3643314"/>
            <a:ext cx="4752975" cy="2420937"/>
          </a:xfrm>
          <a:prstGeom prst="roundRect">
            <a:avLst>
              <a:gd name="adj" fmla="val 38850"/>
            </a:avLst>
          </a:prstGeom>
          <a:solidFill>
            <a:srgbClr val="00B0F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Старик  </a:t>
            </a:r>
            <a:r>
              <a:rPr lang="ru-RU" sz="2400" b="1" dirty="0" err="1">
                <a:solidFill>
                  <a:srgbClr val="C00000"/>
                </a:solidFill>
                <a:latin typeface="Georgia" pitchFamily="18" charset="0"/>
              </a:rPr>
              <a:t>Хоттабыч</a:t>
            </a: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 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благодарит  </a:t>
            </a: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вас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и  перед  возвращением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из  сказки предлагает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назвать  его  «профессию»,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имея  ключ  к  разгадке.</a:t>
            </a:r>
            <a:r>
              <a:rPr lang="ru-RU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15" name="Рисунок 14" descr="47077692532911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67525" y="4295775"/>
            <a:ext cx="2276475" cy="2562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7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7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7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7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7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7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7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7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7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1000"/>
                                        <p:tgtEl>
                                          <p:spTgt spid="5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1000"/>
                                        <p:tgtEl>
                                          <p:spTgt spid="57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8" grpId="0"/>
      <p:bldP spid="57396" grpId="0" animBg="1"/>
      <p:bldP spid="57398" grpId="0" animBg="1"/>
      <p:bldP spid="57400" grpId="0" animBg="1"/>
      <p:bldP spid="57402" grpId="0" animBg="1"/>
      <p:bldP spid="57409" grpId="0" animBg="1"/>
      <p:bldP spid="5740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298"/>
            <a:ext cx="8229600" cy="5500701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В – 1.     </a:t>
            </a:r>
            <a:r>
              <a:rPr lang="ru-RU" b="1" dirty="0" smtClean="0">
                <a:latin typeface="Georgia" pitchFamily="18" charset="0"/>
              </a:rPr>
              <a:t>180       18000       100        1800</a:t>
            </a:r>
          </a:p>
          <a:p>
            <a:pPr>
              <a:buFontTx/>
              <a:buNone/>
            </a:pPr>
            <a:r>
              <a:rPr lang="ru-RU" b="1" dirty="0" smtClean="0">
                <a:latin typeface="Georgia" pitchFamily="18" charset="0"/>
              </a:rPr>
              <a:t>		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 А	   Л	         И	    Д</a:t>
            </a:r>
          </a:p>
          <a:p>
            <a:pPr>
              <a:buFontTx/>
              <a:buNone/>
            </a:pPr>
            <a:endParaRPr lang="ru-RU" b="1" dirty="0" smtClean="0">
              <a:latin typeface="Georgia" pitchFamily="18" charset="0"/>
            </a:endParaRPr>
          </a:p>
          <a:p>
            <a:pPr>
              <a:buFontTx/>
              <a:buNone/>
            </a:pP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В – 2.     </a:t>
            </a:r>
            <a:r>
              <a:rPr lang="ru-RU" b="1" dirty="0" smtClean="0">
                <a:latin typeface="Georgia" pitchFamily="18" charset="0"/>
              </a:rPr>
              <a:t>45            90            450	 4500</a:t>
            </a:r>
          </a:p>
          <a:p>
            <a:pPr>
              <a:buFontTx/>
              <a:buNone/>
            </a:pPr>
            <a:r>
              <a:rPr lang="ru-RU" b="1" dirty="0" smtClean="0">
                <a:latin typeface="Georgia" pitchFamily="18" charset="0"/>
              </a:rPr>
              <a:t>		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Л		 В	         Ж	     А</a:t>
            </a:r>
          </a:p>
          <a:p>
            <a:pPr>
              <a:buFontTx/>
              <a:buNone/>
            </a:pPr>
            <a:endParaRPr lang="ru-RU" b="1" dirty="0" smtClean="0">
              <a:latin typeface="Georgia" pitchFamily="18" charset="0"/>
            </a:endParaRPr>
          </a:p>
          <a:p>
            <a:pPr>
              <a:buFontTx/>
              <a:buNone/>
            </a:pP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В – 3.     </a:t>
            </a:r>
            <a:r>
              <a:rPr lang="ru-RU" b="1" dirty="0" smtClean="0">
                <a:latin typeface="Georgia" pitchFamily="18" charset="0"/>
              </a:rPr>
              <a:t>160   	16000      1000      1600   </a:t>
            </a:r>
          </a:p>
          <a:p>
            <a:pPr>
              <a:buFontTx/>
              <a:buNone/>
            </a:pPr>
            <a:r>
              <a:rPr lang="ru-RU" b="1" dirty="0" smtClean="0">
                <a:latin typeface="Georgia" pitchFamily="18" charset="0"/>
              </a:rPr>
              <a:t>		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О		     И		Р	       Н</a:t>
            </a:r>
          </a:p>
          <a:p>
            <a:pPr>
              <a:buFontTx/>
              <a:buNone/>
            </a:pPr>
            <a:endParaRPr lang="ru-RU" b="1" dirty="0" smtClean="0">
              <a:latin typeface="Georgia" pitchFamily="18" charset="0"/>
            </a:endParaRPr>
          </a:p>
          <a:p>
            <a:pPr>
              <a:buFontTx/>
              <a:buNone/>
            </a:pP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В – 4.    </a:t>
            </a:r>
            <a:r>
              <a:rPr lang="ru-RU" b="1" dirty="0" smtClean="0">
                <a:latin typeface="Georgia" pitchFamily="18" charset="0"/>
              </a:rPr>
              <a:t>280  	  28     	2800     113</a:t>
            </a:r>
          </a:p>
          <a:p>
            <a:pPr>
              <a:buFontTx/>
              <a:buNone/>
            </a:pPr>
            <a:r>
              <a:rPr lang="ru-RU" b="1" dirty="0" smtClean="0">
                <a:latin typeface="Georgia" pitchFamily="18" charset="0"/>
              </a:rPr>
              <a:t>		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Н		    А		    П	       Л	</a:t>
            </a:r>
          </a:p>
        </p:txBody>
      </p:sp>
      <p:sp>
        <p:nvSpPr>
          <p:cNvPr id="25603" name="WordArt 4"/>
          <p:cNvSpPr>
            <a:spLocks noChangeArrowheads="1" noChangeShapeType="1" noTextEdit="1"/>
          </p:cNvSpPr>
          <p:nvPr/>
        </p:nvSpPr>
        <p:spPr bwMode="auto">
          <a:xfrm>
            <a:off x="755650" y="476250"/>
            <a:ext cx="7704138" cy="722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Выбрать  правильный  ответ: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9600" dirty="0" smtClean="0">
                <a:solidFill>
                  <a:srgbClr val="FF0000"/>
                </a:solidFill>
              </a:rPr>
              <a:t>ДЖИН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12472____________4cf56e406b3c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3429000"/>
            <a:ext cx="2582336" cy="292892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092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4204" y="1000108"/>
            <a:ext cx="7099324" cy="532449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4" name="Picture 4" descr="MCj0440410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2599207"/>
            <a:ext cx="1928794" cy="1829925"/>
          </a:xfrm>
          <a:prstGeom prst="rect">
            <a:avLst/>
          </a:prstGeom>
          <a:noFill/>
        </p:spPr>
      </p:pic>
      <p:pic>
        <p:nvPicPr>
          <p:cNvPr id="143365" name="Picture 5" descr="MCj0440424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7899" y="714356"/>
            <a:ext cx="2166101" cy="1785950"/>
          </a:xfrm>
          <a:prstGeom prst="rect">
            <a:avLst/>
          </a:prstGeom>
          <a:noFill/>
        </p:spPr>
      </p:pic>
      <p:pic>
        <p:nvPicPr>
          <p:cNvPr id="143366" name="Picture 6" descr="MCj0437789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57746" y="4643446"/>
            <a:ext cx="1886254" cy="1928826"/>
          </a:xfrm>
          <a:prstGeom prst="rect">
            <a:avLst/>
          </a:prstGeom>
          <a:noFill/>
        </p:spPr>
      </p:pic>
      <p:sp>
        <p:nvSpPr>
          <p:cNvPr id="143367" name="Rectangle 7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229600" cy="785794"/>
          </a:xfrm>
        </p:spPr>
        <p:txBody>
          <a:bodyPr/>
          <a:lstStyle/>
          <a:p>
            <a:r>
              <a:rPr lang="ru-RU" sz="5400" dirty="0">
                <a:solidFill>
                  <a:srgbClr val="000099"/>
                </a:solidFill>
                <a:latin typeface="Georgia" pitchFamily="18" charset="0"/>
              </a:rPr>
              <a:t>Вырази свое настроение</a:t>
            </a:r>
          </a:p>
        </p:txBody>
      </p:sp>
      <p:sp>
        <p:nvSpPr>
          <p:cNvPr id="143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0" y="785794"/>
            <a:ext cx="7858148" cy="6072206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rgbClr val="FF0000"/>
                </a:solidFill>
                <a:latin typeface="Verdana" pitchFamily="34" charset="0"/>
              </a:rPr>
              <a:t>Мне все понятно, у меня </a:t>
            </a:r>
            <a:r>
              <a:rPr lang="ru-RU" dirty="0" smtClean="0">
                <a:solidFill>
                  <a:srgbClr val="FF0000"/>
                </a:solidFill>
                <a:latin typeface="Verdana" pitchFamily="34" charset="0"/>
              </a:rPr>
              <a:t>все получается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</a:rPr>
              <a:t>!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Verdana" pitchFamily="34" charset="0"/>
              </a:rPr>
              <a:t>У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Verdana" pitchFamily="34" charset="0"/>
              </a:rPr>
              <a:t>меня еще есть ошибки, но я стараюсь!</a:t>
            </a:r>
          </a:p>
          <a:p>
            <a:endParaRPr lang="ru-RU" dirty="0">
              <a:solidFill>
                <a:schemeClr val="accent2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000099"/>
                </a:solidFill>
                <a:latin typeface="Verdana" pitchFamily="34" charset="0"/>
              </a:rPr>
              <a:t>Я </a:t>
            </a:r>
            <a:r>
              <a:rPr lang="ru-RU" dirty="0">
                <a:solidFill>
                  <a:srgbClr val="000099"/>
                </a:solidFill>
                <a:latin typeface="Verdana" pitchFamily="34" charset="0"/>
              </a:rPr>
              <a:t>ничего не </a:t>
            </a:r>
            <a:r>
              <a:rPr lang="ru-RU" dirty="0" smtClean="0">
                <a:solidFill>
                  <a:srgbClr val="000099"/>
                </a:solidFill>
                <a:latin typeface="Verdana" pitchFamily="34" charset="0"/>
              </a:rPr>
              <a:t>понимаю, у </a:t>
            </a:r>
            <a:r>
              <a:rPr lang="ru-RU" dirty="0">
                <a:solidFill>
                  <a:srgbClr val="000099"/>
                </a:solidFill>
                <a:latin typeface="Verdana" pitchFamily="34" charset="0"/>
              </a:rPr>
              <a:t>меня ничего </a:t>
            </a:r>
            <a:r>
              <a:rPr lang="ru-RU" dirty="0" smtClean="0">
                <a:solidFill>
                  <a:srgbClr val="000099"/>
                </a:solidFill>
                <a:latin typeface="Verdana" pitchFamily="34" charset="0"/>
              </a:rPr>
              <a:t>не получается</a:t>
            </a:r>
            <a:r>
              <a:rPr lang="ru-RU" dirty="0">
                <a:solidFill>
                  <a:srgbClr val="000099"/>
                </a:solidFill>
                <a:latin typeface="Verdana" pitchFamily="34" charset="0"/>
              </a:rPr>
              <a:t>!</a:t>
            </a: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1714481" y="1214422"/>
            <a:ext cx="1500198" cy="1512887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3714744" y="3071810"/>
            <a:ext cx="1584325" cy="1584325"/>
          </a:xfrm>
          <a:prstGeom prst="smileyFace">
            <a:avLst>
              <a:gd name="adj" fmla="val 296"/>
            </a:avLst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286380" y="5072074"/>
            <a:ext cx="1584325" cy="1584325"/>
          </a:xfrm>
          <a:prstGeom prst="smileyFace">
            <a:avLst>
              <a:gd name="adj" fmla="val -4653"/>
            </a:avLst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3700" y="0"/>
            <a:ext cx="9532988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14546" y="714356"/>
            <a:ext cx="542928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Домашнее задание: 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1. п.11,14 ВЫУЧИТЬ СВОЙСТВА УМНОЖЕНИЯ;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2. ВЫПОЛНИТЬ ЗАДАНИЯ ПО КАРТОЧКАМ.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174" t="35212" r="50000" b="13887"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 l="22705" t="35156" r="50195" b="14062"/>
          <a:stretch>
            <a:fillRect/>
          </a:stretch>
        </p:blipFill>
        <p:spPr bwMode="auto">
          <a:xfrm>
            <a:off x="4571967" y="0"/>
            <a:ext cx="45720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1143000"/>
          </a:xfrm>
        </p:spPr>
        <p:txBody>
          <a:bodyPr/>
          <a:lstStyle/>
          <a:p>
            <a:r>
              <a:rPr lang="ru-RU" dirty="0" smtClean="0"/>
              <a:t>Дополнительное задание:     				№461(а)</a:t>
            </a:r>
            <a:endParaRPr lang="ru-RU" dirty="0"/>
          </a:p>
        </p:txBody>
      </p:sp>
      <p:pic>
        <p:nvPicPr>
          <p:cNvPr id="4" name="Рисунок 3" descr="7468683_1486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1785926"/>
            <a:ext cx="6667500" cy="4791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49250"/>
            <a:ext cx="9144000" cy="6508750"/>
          </a:xfr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endParaRPr lang="ru-RU" sz="40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sz="2800" dirty="0" smtClean="0"/>
          </a:p>
          <a:p>
            <a:endParaRPr lang="ru-RU" sz="2800" dirty="0" smtClean="0"/>
          </a:p>
        </p:txBody>
      </p:sp>
      <p:sp>
        <p:nvSpPr>
          <p:cNvPr id="36870" name="WordArt 6"/>
          <p:cNvSpPr>
            <a:spLocks noChangeArrowheads="1" noChangeShapeType="1" noTextEdit="1"/>
          </p:cNvSpPr>
          <p:nvPr/>
        </p:nvSpPr>
        <p:spPr bwMode="auto">
          <a:xfrm>
            <a:off x="785813" y="285750"/>
            <a:ext cx="7673975" cy="844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Задача №1: Сказочная семья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492125" y="3571875"/>
            <a:ext cx="865187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Осенью Белоснежка и семь гномов собирали в саду урожай. Они набрали 4 корзины по 20 яблок и 5 корзинок по 10 груш. Сколько всего фруктов собрали гномы?</a:t>
            </a:r>
            <a:endParaRPr lang="ru-RU" sz="28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6" name="Рисунок 5" descr="230154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1357298"/>
            <a:ext cx="1594107" cy="21305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  <p:bldP spid="368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AutoShape 5"/>
          <p:cNvSpPr>
            <a:spLocks noChangeArrowheads="1"/>
          </p:cNvSpPr>
          <p:nvPr/>
        </p:nvSpPr>
        <p:spPr bwMode="auto">
          <a:xfrm>
            <a:off x="3455988" y="285750"/>
            <a:ext cx="5688012" cy="4643438"/>
          </a:xfrm>
          <a:prstGeom prst="wedgeRoundRectCallout">
            <a:avLst>
              <a:gd name="adj1" fmla="val -73917"/>
              <a:gd name="adj2" fmla="val -25570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Посадка  на  ковер – самолет  закончилась.  Мы  летим  в  царство  сказок.  Под  нами  тридевятое  царство,  тридесятое  государство.  Ковер  опускается  вниз,  и  мы  с  вами  вступаем  на  сказочную  землю.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   Вам  предстоит  дальняя  дорога  по  стране  сказок.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Я предлагаю вам  решить  следующую  задачу: </a:t>
            </a:r>
          </a:p>
        </p:txBody>
      </p:sp>
      <p:pic>
        <p:nvPicPr>
          <p:cNvPr id="12291" name="Рисунок 5" descr="47077692532911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1147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7" descr="Безымянный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" y="3786188"/>
            <a:ext cx="3514725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WordArt 4"/>
          <p:cNvSpPr>
            <a:spLocks noChangeArrowheads="1" noChangeShapeType="1"/>
          </p:cNvSpPr>
          <p:nvPr/>
        </p:nvSpPr>
        <p:spPr bwMode="auto">
          <a:xfrm>
            <a:off x="4857750" y="214313"/>
            <a:ext cx="381952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8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Задача №2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28688" y="1989138"/>
            <a:ext cx="8215312" cy="36544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b="1" i="1" smtClean="0">
                <a:solidFill>
                  <a:srgbClr val="CC0000"/>
                </a:solidFill>
                <a:latin typeface="Georgia" pitchFamily="18" charset="0"/>
              </a:rPr>
              <a:t>                                                       </a:t>
            </a:r>
            <a:endParaRPr lang="ru-RU" sz="2800" b="1" i="1" smtClean="0">
              <a:solidFill>
                <a:srgbClr val="CC000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800" b="1" i="1" smtClean="0">
              <a:solidFill>
                <a:srgbClr val="CC0000"/>
              </a:solidFill>
              <a:latin typeface="Georgia" pitchFamily="18" charset="0"/>
            </a:endParaRPr>
          </a:p>
        </p:txBody>
      </p:sp>
      <p:pic>
        <p:nvPicPr>
          <p:cNvPr id="23" name="Рисунок 22" descr="da74178dc77c262655924446b6db2c3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29125" cy="311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Безымянный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0" y="4286250"/>
            <a:ext cx="928688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Безымянный2.JPG"/>
          <p:cNvPicPr>
            <a:picLocks noChangeAspect="1"/>
          </p:cNvPicPr>
          <p:nvPr/>
        </p:nvPicPr>
        <p:blipFill>
          <a:blip r:embed="rId4" cstate="print"/>
          <a:srcRect t="12730"/>
          <a:stretch>
            <a:fillRect/>
          </a:stretch>
        </p:blipFill>
        <p:spPr bwMode="auto">
          <a:xfrm>
            <a:off x="357188" y="3500438"/>
            <a:ext cx="1000125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Безымянный2.JPG"/>
          <p:cNvPicPr>
            <a:picLocks noChangeAspect="1"/>
          </p:cNvPicPr>
          <p:nvPr/>
        </p:nvPicPr>
        <p:blipFill>
          <a:blip r:embed="rId5" cstate="print"/>
          <a:srcRect t="12730"/>
          <a:stretch>
            <a:fillRect/>
          </a:stretch>
        </p:blipFill>
        <p:spPr bwMode="auto">
          <a:xfrm>
            <a:off x="3714750" y="4071938"/>
            <a:ext cx="862013" cy="97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Безымянный2.JPG"/>
          <p:cNvPicPr>
            <a:picLocks noChangeAspect="1"/>
          </p:cNvPicPr>
          <p:nvPr/>
        </p:nvPicPr>
        <p:blipFill>
          <a:blip r:embed="rId5" cstate="print"/>
          <a:srcRect t="12730"/>
          <a:stretch>
            <a:fillRect/>
          </a:stretch>
        </p:blipFill>
        <p:spPr bwMode="auto">
          <a:xfrm>
            <a:off x="2571750" y="3214688"/>
            <a:ext cx="925513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Безымянный2.JPG"/>
          <p:cNvPicPr>
            <a:picLocks noChangeAspect="1"/>
          </p:cNvPicPr>
          <p:nvPr/>
        </p:nvPicPr>
        <p:blipFill>
          <a:blip r:embed="rId4" cstate="print"/>
          <a:srcRect t="12730"/>
          <a:stretch>
            <a:fillRect/>
          </a:stretch>
        </p:blipFill>
        <p:spPr bwMode="auto">
          <a:xfrm>
            <a:off x="357188" y="5572125"/>
            <a:ext cx="94297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Безымянный2.JPG"/>
          <p:cNvPicPr>
            <a:picLocks noChangeAspect="1"/>
          </p:cNvPicPr>
          <p:nvPr/>
        </p:nvPicPr>
        <p:blipFill>
          <a:blip r:embed="rId4" cstate="print"/>
          <a:srcRect t="12730"/>
          <a:stretch>
            <a:fillRect/>
          </a:stretch>
        </p:blipFill>
        <p:spPr bwMode="auto">
          <a:xfrm>
            <a:off x="6143625" y="4714875"/>
            <a:ext cx="928688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Безымянный2.JPG"/>
          <p:cNvPicPr>
            <a:picLocks noChangeAspect="1"/>
          </p:cNvPicPr>
          <p:nvPr/>
        </p:nvPicPr>
        <p:blipFill>
          <a:blip r:embed="rId5" cstate="print"/>
          <a:srcRect t="12730"/>
          <a:stretch>
            <a:fillRect/>
          </a:stretch>
        </p:blipFill>
        <p:spPr bwMode="auto">
          <a:xfrm>
            <a:off x="3286125" y="5429250"/>
            <a:ext cx="925513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Безымянный2.JPG"/>
          <p:cNvPicPr>
            <a:picLocks noChangeAspect="1"/>
          </p:cNvPicPr>
          <p:nvPr/>
        </p:nvPicPr>
        <p:blipFill>
          <a:blip r:embed="rId5" cstate="print"/>
          <a:srcRect t="10883"/>
          <a:stretch>
            <a:fillRect/>
          </a:stretch>
        </p:blipFill>
        <p:spPr bwMode="auto">
          <a:xfrm>
            <a:off x="1928813" y="5697538"/>
            <a:ext cx="1000125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Безымянный2.JPG"/>
          <p:cNvPicPr>
            <a:picLocks noChangeAspect="1"/>
          </p:cNvPicPr>
          <p:nvPr/>
        </p:nvPicPr>
        <p:blipFill>
          <a:blip r:embed="rId5" cstate="print"/>
          <a:srcRect t="12730"/>
          <a:stretch>
            <a:fillRect/>
          </a:stretch>
        </p:blipFill>
        <p:spPr bwMode="auto">
          <a:xfrm>
            <a:off x="4857750" y="5500688"/>
            <a:ext cx="862013" cy="97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 descr="Безымянный2.JPG"/>
          <p:cNvPicPr>
            <a:picLocks noChangeAspect="1"/>
          </p:cNvPicPr>
          <p:nvPr/>
        </p:nvPicPr>
        <p:blipFill>
          <a:blip r:embed="rId4" cstate="print"/>
          <a:srcRect t="12730"/>
          <a:stretch>
            <a:fillRect/>
          </a:stretch>
        </p:blipFill>
        <p:spPr bwMode="auto">
          <a:xfrm>
            <a:off x="7429500" y="5500688"/>
            <a:ext cx="88106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7" name="TextBox 35"/>
          <p:cNvSpPr txBox="1">
            <a:spLocks noChangeArrowheads="1"/>
          </p:cNvSpPr>
          <p:nvPr/>
        </p:nvSpPr>
        <p:spPr bwMode="auto">
          <a:xfrm>
            <a:off x="4643438" y="928688"/>
            <a:ext cx="428625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В поисках Царевны Лягушки Иван Царевич обследовал 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1 болото. </a:t>
            </a: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На 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этом </a:t>
            </a: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болоте было 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357 </a:t>
            </a: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кочек, а на каждой кочке сидело по 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10 лягушек</a:t>
            </a: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. Сколько лягушек перецеловал Иван Царевич в поисках своей невесты?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4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4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nimBg="1"/>
      <p:bldP spid="389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AutoShape 5"/>
          <p:cNvSpPr>
            <a:spLocks noChangeArrowheads="1"/>
          </p:cNvSpPr>
          <p:nvPr/>
        </p:nvSpPr>
        <p:spPr bwMode="auto">
          <a:xfrm>
            <a:off x="179388" y="260350"/>
            <a:ext cx="5111750" cy="1268413"/>
          </a:xfrm>
          <a:prstGeom prst="wedgeRoundRectCallout">
            <a:avLst>
              <a:gd name="adj1" fmla="val -24021"/>
              <a:gd name="adj2" fmla="val 122539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В  путь!  Я  вижу  домик  Бабы  Яги  и  слышу  ее  жалобный  голос.</a:t>
            </a:r>
          </a:p>
        </p:txBody>
      </p:sp>
      <p:pic>
        <p:nvPicPr>
          <p:cNvPr id="7578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188913"/>
            <a:ext cx="2322513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5" name="AutoShape 9"/>
          <p:cNvSpPr>
            <a:spLocks noChangeArrowheads="1"/>
          </p:cNvSpPr>
          <p:nvPr/>
        </p:nvSpPr>
        <p:spPr bwMode="auto">
          <a:xfrm>
            <a:off x="2590800" y="3357563"/>
            <a:ext cx="6553200" cy="2857500"/>
          </a:xfrm>
          <a:prstGeom prst="wedgeRoundRectCallout">
            <a:avLst>
              <a:gd name="adj1" fmla="val 18163"/>
              <a:gd name="adj2" fmla="val -67218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Детушки,  помогите  мне,  отоприте  дверь!  Я  поссорилась  с  Кощеем  Бессмертным,  и  он  закрыл  дверь – ни  одно  колдовство  не  помогает  ее  открыть. 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Дверь  сама  откроется,  если  вы выучите свойства умножения…</a:t>
            </a:r>
            <a:r>
              <a:rPr lang="ru-RU" sz="2400" dirty="0">
                <a:solidFill>
                  <a:srgbClr val="C00000"/>
                </a:solidFill>
                <a:latin typeface="Georgia" pitchFamily="18" charset="0"/>
              </a:rPr>
              <a:t> </a:t>
            </a:r>
          </a:p>
        </p:txBody>
      </p:sp>
      <p:pic>
        <p:nvPicPr>
          <p:cNvPr id="14341" name="Рисунок 7" descr="2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00313"/>
            <a:ext cx="2552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1" grpId="0" animBg="1"/>
      <p:bldP spid="7578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8" name="WordArt 138"/>
          <p:cNvSpPr>
            <a:spLocks noChangeArrowheads="1" noChangeShapeType="1" noTextEdit="1"/>
          </p:cNvSpPr>
          <p:nvPr/>
        </p:nvSpPr>
        <p:spPr bwMode="auto">
          <a:xfrm>
            <a:off x="6715140" y="714356"/>
            <a:ext cx="574675" cy="23496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30867" name="AutoShape 147"/>
          <p:cNvSpPr>
            <a:spLocks noChangeArrowheads="1"/>
          </p:cNvSpPr>
          <p:nvPr/>
        </p:nvSpPr>
        <p:spPr bwMode="auto">
          <a:xfrm>
            <a:off x="7286625" y="0"/>
            <a:ext cx="1857375" cy="157162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6000" b="1" i="1">
                <a:solidFill>
                  <a:srgbClr val="FF6600"/>
                </a:solidFill>
              </a:rPr>
              <a:t>72</a:t>
            </a:r>
          </a:p>
        </p:txBody>
      </p:sp>
      <p:sp>
        <p:nvSpPr>
          <p:cNvPr id="30868" name="AutoShape 148"/>
          <p:cNvSpPr>
            <a:spLocks noChangeArrowheads="1"/>
          </p:cNvSpPr>
          <p:nvPr/>
        </p:nvSpPr>
        <p:spPr bwMode="auto">
          <a:xfrm>
            <a:off x="1428750" y="3071813"/>
            <a:ext cx="6480175" cy="1512887"/>
          </a:xfrm>
          <a:prstGeom prst="wedgeRoundRectCallout">
            <a:avLst>
              <a:gd name="adj1" fmla="val 43093"/>
              <a:gd name="adj2" fmla="val 73204"/>
              <a:gd name="adj3" fmla="val 16667"/>
            </a:avLst>
          </a:prstGeom>
          <a:solidFill>
            <a:srgbClr val="FFFFFF"/>
          </a:solidFill>
          <a:ln w="9525">
            <a:solidFill>
              <a:srgbClr val="99CC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Georgia" pitchFamily="18" charset="0"/>
              </a:rPr>
              <a:t>От перестановки мест множителей произведение не меняется</a:t>
            </a:r>
          </a:p>
        </p:txBody>
      </p:sp>
      <p:sp>
        <p:nvSpPr>
          <p:cNvPr id="30870" name="AutoShape 150"/>
          <p:cNvSpPr>
            <a:spLocks noChangeArrowheads="1"/>
          </p:cNvSpPr>
          <p:nvPr/>
        </p:nvSpPr>
        <p:spPr bwMode="auto">
          <a:xfrm>
            <a:off x="179388" y="1916113"/>
            <a:ext cx="7885112" cy="647700"/>
          </a:xfrm>
          <a:prstGeom prst="wedgeRoundRectCallout">
            <a:avLst>
              <a:gd name="adj1" fmla="val -40718"/>
              <a:gd name="adj2" fmla="val 280394"/>
              <a:gd name="adj3" fmla="val 16667"/>
            </a:avLst>
          </a:prstGeom>
          <a:solidFill>
            <a:srgbClr val="6BDBFA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993300"/>
                </a:solidFill>
                <a:latin typeface="Georgia" pitchFamily="18" charset="0"/>
              </a:rPr>
              <a:t>Сформулируй переместительное свойство</a:t>
            </a:r>
            <a:r>
              <a:rPr lang="ru-RU" sz="2400" b="1" dirty="0">
                <a:solidFill>
                  <a:srgbClr val="993300"/>
                </a:solidFill>
                <a:latin typeface="Arial" charset="0"/>
              </a:rPr>
              <a:t>:</a:t>
            </a:r>
            <a:r>
              <a:rPr lang="ru-RU" sz="2400" b="1" dirty="0">
                <a:solidFill>
                  <a:srgbClr val="993300"/>
                </a:solidFill>
                <a:latin typeface="Georgia" pitchFamily="18" charset="0"/>
              </a:rPr>
              <a:t> </a:t>
            </a:r>
          </a:p>
        </p:txBody>
      </p:sp>
      <p:grpSp>
        <p:nvGrpSpPr>
          <p:cNvPr id="30" name="Group 151"/>
          <p:cNvGrpSpPr>
            <a:grpSpLocks/>
          </p:cNvGrpSpPr>
          <p:nvPr/>
        </p:nvGrpSpPr>
        <p:grpSpPr bwMode="auto">
          <a:xfrm>
            <a:off x="2771775" y="5084763"/>
            <a:ext cx="3816350" cy="792162"/>
            <a:chOff x="1746" y="3203"/>
            <a:chExt cx="2404" cy="499"/>
          </a:xfrm>
        </p:grpSpPr>
        <p:sp>
          <p:nvSpPr>
            <p:cNvPr id="17425" name="Oval 152"/>
            <p:cNvSpPr>
              <a:spLocks noChangeArrowheads="1"/>
            </p:cNvSpPr>
            <p:nvPr/>
          </p:nvSpPr>
          <p:spPr bwMode="auto">
            <a:xfrm>
              <a:off x="2154" y="3475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26" name="Oval 153"/>
            <p:cNvSpPr>
              <a:spLocks noChangeArrowheads="1"/>
            </p:cNvSpPr>
            <p:nvPr/>
          </p:nvSpPr>
          <p:spPr bwMode="auto">
            <a:xfrm>
              <a:off x="3696" y="3475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27" name="WordArt 154"/>
            <p:cNvSpPr>
              <a:spLocks noChangeArrowheads="1" noChangeShapeType="1" noTextEdit="1"/>
            </p:cNvSpPr>
            <p:nvPr/>
          </p:nvSpPr>
          <p:spPr bwMode="auto">
            <a:xfrm>
              <a:off x="1746" y="3203"/>
              <a:ext cx="2404" cy="49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200" b="1" i="1" kern="10" dirty="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a   b = b   a</a:t>
              </a:r>
              <a:endParaRPr lang="ru-RU" sz="3200" b="1" i="1" kern="10" dirty="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sp>
        <p:nvSpPr>
          <p:cNvPr id="30882" name="Rectangle 162"/>
          <p:cNvSpPr>
            <a:spLocks noChangeArrowheads="1"/>
          </p:cNvSpPr>
          <p:nvPr/>
        </p:nvSpPr>
        <p:spPr bwMode="auto">
          <a:xfrm>
            <a:off x="250825" y="333375"/>
            <a:ext cx="2411413" cy="1008063"/>
          </a:xfrm>
          <a:prstGeom prst="rect">
            <a:avLst/>
          </a:prstGeom>
          <a:solidFill>
            <a:srgbClr val="FFFF00">
              <a:alpha val="66000"/>
            </a:srgbClr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3200" b="1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417" name="Rectangle 168"/>
          <p:cNvSpPr>
            <a:spLocks noChangeArrowheads="1"/>
          </p:cNvSpPr>
          <p:nvPr/>
        </p:nvSpPr>
        <p:spPr bwMode="auto">
          <a:xfrm>
            <a:off x="395288" y="549275"/>
            <a:ext cx="2017712" cy="5762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4400"/>
              <a:t>18   4</a:t>
            </a:r>
          </a:p>
        </p:txBody>
      </p:sp>
      <p:sp>
        <p:nvSpPr>
          <p:cNvPr id="17418" name="AutoShape 169"/>
          <p:cNvSpPr>
            <a:spLocks noChangeArrowheads="1"/>
          </p:cNvSpPr>
          <p:nvPr/>
        </p:nvSpPr>
        <p:spPr bwMode="auto">
          <a:xfrm>
            <a:off x="1476375" y="765175"/>
            <a:ext cx="71438" cy="71438"/>
          </a:xfrm>
          <a:prstGeom prst="flowChartConnector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9" name="Rectangle 171"/>
          <p:cNvSpPr>
            <a:spLocks noChangeArrowheads="1"/>
          </p:cNvSpPr>
          <p:nvPr/>
        </p:nvSpPr>
        <p:spPr bwMode="auto">
          <a:xfrm>
            <a:off x="4140200" y="404813"/>
            <a:ext cx="2520950" cy="935037"/>
          </a:xfrm>
          <a:prstGeom prst="rect">
            <a:avLst/>
          </a:prstGeom>
          <a:solidFill>
            <a:srgbClr val="FFFF00">
              <a:alpha val="65881"/>
            </a:srgbClr>
          </a:solidFill>
          <a:ln w="9525" algn="ctr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92" name="Text Box 172"/>
          <p:cNvSpPr txBox="1">
            <a:spLocks noChangeArrowheads="1"/>
          </p:cNvSpPr>
          <p:nvPr/>
        </p:nvSpPr>
        <p:spPr bwMode="auto">
          <a:xfrm>
            <a:off x="4356100" y="476250"/>
            <a:ext cx="2016125" cy="76993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/>
              <a:t>4  18</a:t>
            </a:r>
          </a:p>
        </p:txBody>
      </p:sp>
      <p:sp>
        <p:nvSpPr>
          <p:cNvPr id="17421" name="AutoShape 174"/>
          <p:cNvSpPr>
            <a:spLocks noChangeArrowheads="1"/>
          </p:cNvSpPr>
          <p:nvPr/>
        </p:nvSpPr>
        <p:spPr bwMode="auto">
          <a:xfrm rot="16200000">
            <a:off x="3310731" y="153194"/>
            <a:ext cx="288925" cy="1366838"/>
          </a:xfrm>
          <a:prstGeom prst="upDownArrow">
            <a:avLst>
              <a:gd name="adj1" fmla="val 50000"/>
              <a:gd name="adj2" fmla="val 94615"/>
            </a:avLst>
          </a:prstGeom>
          <a:solidFill>
            <a:srgbClr val="800000"/>
          </a:solidFill>
          <a:ln w="9525" algn="ctr">
            <a:solidFill>
              <a:srgbClr val="80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17422" name="AutoShape 169"/>
          <p:cNvSpPr>
            <a:spLocks noChangeArrowheads="1"/>
          </p:cNvSpPr>
          <p:nvPr/>
        </p:nvSpPr>
        <p:spPr bwMode="auto">
          <a:xfrm>
            <a:off x="5003800" y="765175"/>
            <a:ext cx="71438" cy="71438"/>
          </a:xfrm>
          <a:prstGeom prst="flowChartConnector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7423" name="Рисунок 149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3375"/>
            <a:ext cx="16573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Рисунок 150" descr="47077692532911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7525" y="4295775"/>
            <a:ext cx="227647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0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0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3000"/>
                                        <p:tgtEl>
                                          <p:spTgt spid="30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3000"/>
                                        <p:tgtEl>
                                          <p:spTgt spid="30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3000"/>
                                        <p:tgtEl>
                                          <p:spTgt spid="30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0"/>
                                        <p:tgtEl>
                                          <p:spTgt spid="30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58" grpId="0" animBg="1"/>
      <p:bldP spid="30867" grpId="0" animBg="1"/>
      <p:bldP spid="30868" grpId="0" animBg="1"/>
      <p:bldP spid="30870" grpId="0" animBg="1"/>
      <p:bldP spid="308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214282" y="1785926"/>
            <a:ext cx="6746894" cy="790576"/>
          </a:xfrm>
          <a:prstGeom prst="wedgeRoundRectCallout">
            <a:avLst>
              <a:gd name="adj1" fmla="val 52741"/>
              <a:gd name="adj2" fmla="val 20873"/>
              <a:gd name="adj3" fmla="val 16667"/>
            </a:avLst>
          </a:prstGeom>
          <a:solidFill>
            <a:srgbClr val="0066FF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993300"/>
                </a:solidFill>
                <a:latin typeface="Georgia" pitchFamily="18" charset="0"/>
              </a:rPr>
              <a:t>Сформулируй </a:t>
            </a:r>
            <a:r>
              <a:rPr lang="ru-RU" sz="2400" b="1" dirty="0" smtClean="0">
                <a:solidFill>
                  <a:srgbClr val="993300"/>
                </a:solidFill>
                <a:latin typeface="Georgia" pitchFamily="18" charset="0"/>
              </a:rPr>
              <a:t>сочетательное свойство:</a:t>
            </a:r>
            <a:endParaRPr lang="ru-RU" sz="2400" b="1" dirty="0">
              <a:solidFill>
                <a:srgbClr val="993300"/>
              </a:solidFill>
              <a:latin typeface="Georgia" pitchFamily="18" charset="0"/>
            </a:endParaRPr>
          </a:p>
          <a:p>
            <a:endParaRPr lang="ru-RU" dirty="0">
              <a:latin typeface="Arial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214282" y="3643314"/>
            <a:ext cx="816441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(b </a:t>
            </a:r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c) = (a  </a:t>
            </a:r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endParaRPr lang="ru-RU" sz="80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7" name="AutoShape 17"/>
          <p:cNvSpPr>
            <a:spLocks noChangeArrowheads="1"/>
          </p:cNvSpPr>
          <p:nvPr/>
        </p:nvSpPr>
        <p:spPr bwMode="auto">
          <a:xfrm>
            <a:off x="1000100" y="4429132"/>
            <a:ext cx="71438" cy="7143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8438" name="AutoShape 20"/>
          <p:cNvSpPr>
            <a:spLocks noChangeArrowheads="1"/>
          </p:cNvSpPr>
          <p:nvPr/>
        </p:nvSpPr>
        <p:spPr bwMode="auto">
          <a:xfrm>
            <a:off x="5643570" y="4357694"/>
            <a:ext cx="71437" cy="7143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8439" name="AutoShape 21"/>
          <p:cNvSpPr>
            <a:spLocks noChangeArrowheads="1"/>
          </p:cNvSpPr>
          <p:nvPr/>
        </p:nvSpPr>
        <p:spPr bwMode="auto">
          <a:xfrm>
            <a:off x="7000892" y="4429132"/>
            <a:ext cx="71437" cy="7143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8440" name="AutoShape 24"/>
          <p:cNvSpPr>
            <a:spLocks noChangeArrowheads="1"/>
          </p:cNvSpPr>
          <p:nvPr/>
        </p:nvSpPr>
        <p:spPr bwMode="auto">
          <a:xfrm>
            <a:off x="2428860" y="4429132"/>
            <a:ext cx="71437" cy="7143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9" name="Рисунок 8" descr="wiz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0013" y="1142984"/>
            <a:ext cx="1793987" cy="25003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7158" y="357166"/>
            <a:ext cx="82153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</a:rPr>
              <a:t>2 (5 328)=(2 5) 328</a:t>
            </a:r>
          </a:p>
          <a:p>
            <a:endParaRPr lang="ru-RU" sz="7200" dirty="0">
              <a:solidFill>
                <a:srgbClr val="000099"/>
              </a:solidFill>
            </a:endParaRPr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 flipV="1">
            <a:off x="1071538" y="785794"/>
            <a:ext cx="71438" cy="71436"/>
          </a:xfrm>
          <a:prstGeom prst="flowChartConnector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 flipV="1">
            <a:off x="2143108" y="785794"/>
            <a:ext cx="71438" cy="71436"/>
          </a:xfrm>
          <a:prstGeom prst="flowChartConnector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 flipV="1">
            <a:off x="5643570" y="785794"/>
            <a:ext cx="71438" cy="71436"/>
          </a:xfrm>
          <a:prstGeom prst="flowChartConnector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 flipV="1">
            <a:off x="6786578" y="785794"/>
            <a:ext cx="71438" cy="71436"/>
          </a:xfrm>
          <a:prstGeom prst="flowChartConnector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58" y="5500702"/>
            <a:ext cx="835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По учебнику выполни № 415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nimBg="1"/>
      <p:bldP spid="22535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6" name="Picture 2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63960" y="3786190"/>
            <a:ext cx="1980040" cy="2932066"/>
          </a:xfrm>
          <a:noFill/>
        </p:spPr>
      </p:pic>
      <p:sp>
        <p:nvSpPr>
          <p:cNvPr id="3" name="TextBox 2"/>
          <p:cNvSpPr txBox="1"/>
          <p:nvPr/>
        </p:nvSpPr>
        <p:spPr>
          <a:xfrm>
            <a:off x="0" y="4714884"/>
            <a:ext cx="82153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</a:rPr>
              <a:t>318 78 +318 22= 318 (78+22) </a:t>
            </a:r>
          </a:p>
          <a:p>
            <a:endParaRPr lang="ru-RU" sz="7200" dirty="0">
              <a:solidFill>
                <a:srgbClr val="000099"/>
              </a:solidFill>
            </a:endParaRPr>
          </a:p>
        </p:txBody>
      </p:sp>
      <p:sp>
        <p:nvSpPr>
          <p:cNvPr id="4" name="AutoShape 17"/>
          <p:cNvSpPr>
            <a:spLocks noChangeArrowheads="1"/>
          </p:cNvSpPr>
          <p:nvPr/>
        </p:nvSpPr>
        <p:spPr bwMode="auto">
          <a:xfrm flipV="1">
            <a:off x="1643042" y="5143512"/>
            <a:ext cx="71438" cy="71436"/>
          </a:xfrm>
          <a:prstGeom prst="flowChartConnector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 flipV="1">
            <a:off x="5072066" y="5214950"/>
            <a:ext cx="71438" cy="71436"/>
          </a:xfrm>
          <a:prstGeom prst="flowChartConnector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 flipV="1">
            <a:off x="1643042" y="6000768"/>
            <a:ext cx="71438" cy="71436"/>
          </a:xfrm>
          <a:prstGeom prst="flowChartConnector">
            <a:avLst/>
          </a:prstGeom>
          <a:solidFill>
            <a:srgbClr val="000099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0" y="3786190"/>
            <a:ext cx="7572396" cy="790576"/>
          </a:xfrm>
          <a:prstGeom prst="wedgeRoundRectCallout">
            <a:avLst>
              <a:gd name="adj1" fmla="val 45881"/>
              <a:gd name="adj2" fmla="val 121848"/>
              <a:gd name="adj3" fmla="val 16667"/>
            </a:avLst>
          </a:prstGeom>
          <a:solidFill>
            <a:srgbClr val="CCFFFF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smtClean="0">
                <a:solidFill>
                  <a:srgbClr val="993300"/>
                </a:solidFill>
                <a:latin typeface="Georgia" pitchFamily="18" charset="0"/>
              </a:rPr>
              <a:t>Сформулируй распределительное свойство</a:t>
            </a:r>
            <a:r>
              <a:rPr lang="ru-RU" sz="2400" b="1" dirty="0" smtClean="0">
                <a:solidFill>
                  <a:srgbClr val="993300"/>
                </a:solidFill>
                <a:latin typeface="Georgia" pitchFamily="18" charset="0"/>
              </a:rPr>
              <a:t>:</a:t>
            </a:r>
            <a:endParaRPr lang="ru-RU" sz="2400" b="1" dirty="0">
              <a:solidFill>
                <a:srgbClr val="993300"/>
              </a:solidFill>
              <a:latin typeface="Georgia" pitchFamily="18" charset="0"/>
            </a:endParaRPr>
          </a:p>
          <a:p>
            <a:endParaRPr lang="ru-RU" dirty="0">
              <a:latin typeface="Arial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357166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(b </a:t>
            </a:r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c) = </a:t>
            </a:r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  b + a </a:t>
            </a:r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endParaRPr lang="ru-RU" sz="80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857224" y="1142984"/>
            <a:ext cx="71438" cy="7143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auto">
          <a:xfrm>
            <a:off x="5643570" y="1071546"/>
            <a:ext cx="71438" cy="7143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8143900" y="1071546"/>
            <a:ext cx="71438" cy="7143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4282" y="3000372"/>
            <a:ext cx="585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Выполни №560(</a:t>
            </a:r>
            <a:r>
              <a:rPr lang="ru-RU" sz="3600" b="1" dirty="0" err="1" smtClean="0">
                <a:solidFill>
                  <a:srgbClr val="C00000"/>
                </a:solidFill>
              </a:rPr>
              <a:t>а-в</a:t>
            </a:r>
            <a:r>
              <a:rPr lang="ru-RU" sz="3600" b="1" dirty="0" smtClean="0">
                <a:solidFill>
                  <a:srgbClr val="C00000"/>
                </a:solidFill>
              </a:rPr>
              <a:t>)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0" y="164305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(b </a:t>
            </a:r>
            <a:r>
              <a:rPr lang="ru-RU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c) = </a:t>
            </a:r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  b </a:t>
            </a:r>
            <a:r>
              <a:rPr lang="ru-RU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8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endParaRPr lang="ru-RU" sz="80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785786" y="2428868"/>
            <a:ext cx="71438" cy="7143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5429256" y="2357430"/>
            <a:ext cx="71438" cy="7143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1" name="AutoShape 17"/>
          <p:cNvSpPr>
            <a:spLocks noChangeArrowheads="1"/>
          </p:cNvSpPr>
          <p:nvPr/>
        </p:nvSpPr>
        <p:spPr bwMode="auto">
          <a:xfrm>
            <a:off x="7643834" y="2357430"/>
            <a:ext cx="71438" cy="71437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7" grpId="0"/>
      <p:bldP spid="1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1243</TotalTime>
  <Words>464</Words>
  <Application>Microsoft Office PowerPoint</Application>
  <PresentationFormat>Экран (4:3)</PresentationFormat>
  <Paragraphs>87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Поток</vt:lpstr>
      <vt:lpstr>Формула</vt:lpstr>
      <vt:lpstr>Путешествие  в  сказку</vt:lpstr>
      <vt:lpstr>Слайд 2</vt:lpstr>
      <vt:lpstr>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Вырази свое настроение</vt:lpstr>
      <vt:lpstr>Слайд 16</vt:lpstr>
      <vt:lpstr>Слайд 17</vt:lpstr>
      <vt:lpstr>Дополнительное задание:         №461(а)</vt:lpstr>
    </vt:vector>
  </TitlesOfParts>
  <Company>Komp-City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Путешествие  в  сказку</dc:title>
  <dc:creator>karatanova</dc:creator>
  <cp:lastModifiedBy>User</cp:lastModifiedBy>
  <cp:revision>46</cp:revision>
  <dcterms:created xsi:type="dcterms:W3CDTF">2006-08-04T10:14:47Z</dcterms:created>
  <dcterms:modified xsi:type="dcterms:W3CDTF">2016-04-04T13:36:23Z</dcterms:modified>
</cp:coreProperties>
</file>