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7C27C2B1-E586-4F49-B68F-7A7D079DF09E}" type="datetimeFigureOut">
              <a:rPr lang="ru-RU" smtClean="0"/>
              <a:pPr/>
              <a:t>21.03.2014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5D6D8B8-BF8D-4045-B44F-A5FC4A137E4A}"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C27C2B1-E586-4F49-B68F-7A7D079DF09E}" type="datetimeFigureOut">
              <a:rPr lang="ru-RU" smtClean="0"/>
              <a:pPr/>
              <a:t>21.03.2014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5D6D8B8-BF8D-4045-B44F-A5FC4A137E4A}"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C27C2B1-E586-4F49-B68F-7A7D079DF09E}" type="datetimeFigureOut">
              <a:rPr lang="ru-RU" smtClean="0"/>
              <a:pPr/>
              <a:t>21.03.2014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5D6D8B8-BF8D-4045-B44F-A5FC4A137E4A}"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C27C2B1-E586-4F49-B68F-7A7D079DF09E}" type="datetimeFigureOut">
              <a:rPr lang="ru-RU" smtClean="0"/>
              <a:pPr/>
              <a:t>21.03.2014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5D6D8B8-BF8D-4045-B44F-A5FC4A137E4A}"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7C27C2B1-E586-4F49-B68F-7A7D079DF09E}" type="datetimeFigureOut">
              <a:rPr lang="ru-RU" smtClean="0"/>
              <a:pPr/>
              <a:t>21.03.2014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5D6D8B8-BF8D-4045-B44F-A5FC4A137E4A}"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7C27C2B1-E586-4F49-B68F-7A7D079DF09E}" type="datetimeFigureOut">
              <a:rPr lang="ru-RU" smtClean="0"/>
              <a:pPr/>
              <a:t>21.03.2014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5D6D8B8-BF8D-4045-B44F-A5FC4A137E4A}"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C27C2B1-E586-4F49-B68F-7A7D079DF09E}" type="datetimeFigureOut">
              <a:rPr lang="ru-RU" smtClean="0"/>
              <a:pPr/>
              <a:t>21.03.2014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5D6D8B8-BF8D-4045-B44F-A5FC4A137E4A}"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7C27C2B1-E586-4F49-B68F-7A7D079DF09E}" type="datetimeFigureOut">
              <a:rPr lang="ru-RU" smtClean="0"/>
              <a:pPr/>
              <a:t>21.03.2014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5D6D8B8-BF8D-4045-B44F-A5FC4A137E4A}"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C27C2B1-E586-4F49-B68F-7A7D079DF09E}" type="datetimeFigureOut">
              <a:rPr lang="ru-RU" smtClean="0"/>
              <a:pPr/>
              <a:t>21.03.2014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5D6D8B8-BF8D-4045-B44F-A5FC4A137E4A}"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7C27C2B1-E586-4F49-B68F-7A7D079DF09E}" type="datetimeFigureOut">
              <a:rPr lang="ru-RU" smtClean="0"/>
              <a:pPr/>
              <a:t>21.03.2014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5D6D8B8-BF8D-4045-B44F-A5FC4A137E4A}"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7C27C2B1-E586-4F49-B68F-7A7D079DF09E}" type="datetimeFigureOut">
              <a:rPr lang="ru-RU" smtClean="0"/>
              <a:pPr/>
              <a:t>21.03.2014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5D6D8B8-BF8D-4045-B44F-A5FC4A137E4A}"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27C2B1-E586-4F49-B68F-7A7D079DF09E}" type="datetimeFigureOut">
              <a:rPr lang="ru-RU" smtClean="0"/>
              <a:pPr/>
              <a:t>21.03.2014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D6D8B8-BF8D-4045-B44F-A5FC4A137E4A}"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74638"/>
            <a:ext cx="8291264" cy="58018"/>
          </a:xfrm>
        </p:spPr>
        <p:txBody>
          <a:bodyPr>
            <a:normAutofit fontScale="90000"/>
          </a:bodyPr>
          <a:lstStyle/>
          <a:p>
            <a:endParaRPr lang="ru-RU" dirty="0"/>
          </a:p>
        </p:txBody>
      </p:sp>
      <p:sp>
        <p:nvSpPr>
          <p:cNvPr id="3" name="Содержимое 2"/>
          <p:cNvSpPr>
            <a:spLocks noGrp="1"/>
          </p:cNvSpPr>
          <p:nvPr>
            <p:ph idx="1"/>
          </p:nvPr>
        </p:nvSpPr>
        <p:spPr>
          <a:xfrm>
            <a:off x="323528" y="260648"/>
            <a:ext cx="8363272" cy="5865515"/>
          </a:xfrm>
        </p:spPr>
        <p:txBody>
          <a:bodyPr>
            <a:normAutofit lnSpcReduction="10000"/>
          </a:bodyPr>
          <a:lstStyle/>
          <a:p>
            <a:pPr>
              <a:buNone/>
            </a:pPr>
            <a:r>
              <a:rPr lang="ru-RU" dirty="0" smtClean="0"/>
              <a:t>         Еще Киплинг писал:</a:t>
            </a:r>
          </a:p>
          <a:p>
            <a:pPr>
              <a:buNone/>
            </a:pPr>
            <a:r>
              <a:rPr lang="ru-RU" dirty="0"/>
              <a:t> </a:t>
            </a:r>
            <a:r>
              <a:rPr lang="ru-RU" dirty="0" smtClean="0"/>
              <a:t>    </a:t>
            </a:r>
            <a:r>
              <a:rPr lang="ru-RU" smtClean="0"/>
              <a:t>«</a:t>
            </a:r>
            <a:r>
              <a:rPr lang="ru-RU" smtClean="0"/>
              <a:t>Образование- величайшее </a:t>
            </a:r>
            <a:r>
              <a:rPr lang="ru-RU" dirty="0" smtClean="0"/>
              <a:t>из земных благ, если оно наивысшего качества. В противном  случае оно совершенно бесполезно».</a:t>
            </a:r>
          </a:p>
          <a:p>
            <a:pPr>
              <a:buNone/>
            </a:pPr>
            <a:r>
              <a:rPr lang="ru-RU" dirty="0"/>
              <a:t> </a:t>
            </a:r>
            <a:r>
              <a:rPr lang="ru-RU" dirty="0" smtClean="0"/>
              <a:t>      На ступени начальной школы осуществляется формирование основ умения учиться. Здесь для учителя главное организовать такую систему обучения, когда обучающийся получает не готовое знание, а «открывает» его сам.</a:t>
            </a:r>
          </a:p>
          <a:p>
            <a:pPr>
              <a:buNone/>
            </a:pPr>
            <a:r>
              <a:rPr lang="ru-RU" dirty="0"/>
              <a:t> </a:t>
            </a:r>
            <a:r>
              <a:rPr lang="ru-RU" dirty="0" smtClean="0"/>
              <a:t>   Ещё в конце 18 века швейцарский педагог Песталоцци сказал:</a:t>
            </a:r>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74638"/>
            <a:ext cx="8291264" cy="58018"/>
          </a:xfrm>
        </p:spPr>
        <p:txBody>
          <a:bodyPr>
            <a:normAutofit fontScale="90000"/>
          </a:bodyPr>
          <a:lstStyle/>
          <a:p>
            <a:endParaRPr lang="ru-RU" dirty="0"/>
          </a:p>
        </p:txBody>
      </p:sp>
      <p:sp>
        <p:nvSpPr>
          <p:cNvPr id="3" name="Содержимое 2"/>
          <p:cNvSpPr>
            <a:spLocks noGrp="1"/>
          </p:cNvSpPr>
          <p:nvPr>
            <p:ph idx="1"/>
          </p:nvPr>
        </p:nvSpPr>
        <p:spPr>
          <a:xfrm>
            <a:off x="395536" y="260648"/>
            <a:ext cx="8291264" cy="5865515"/>
          </a:xfrm>
        </p:spPr>
        <p:txBody>
          <a:bodyPr>
            <a:normAutofit fontScale="92500"/>
          </a:bodyPr>
          <a:lstStyle/>
          <a:p>
            <a:pPr>
              <a:buNone/>
            </a:pPr>
            <a:r>
              <a:rPr lang="ru-RU" dirty="0" smtClean="0"/>
              <a:t>     Вот ещё некоторые виды работы в сотрудничестве:</a:t>
            </a:r>
          </a:p>
          <a:p>
            <a:pPr>
              <a:buFontTx/>
              <a:buChar char="-"/>
            </a:pPr>
            <a:r>
              <a:rPr lang="ru-RU" dirty="0" smtClean="0"/>
              <a:t>Составление вопросов к тексту;</a:t>
            </a:r>
          </a:p>
          <a:p>
            <a:pPr>
              <a:buFontTx/>
              <a:buChar char="-"/>
            </a:pPr>
            <a:r>
              <a:rPr lang="ru-RU" dirty="0" smtClean="0"/>
              <a:t>Составление плана к ответу;</a:t>
            </a:r>
          </a:p>
          <a:p>
            <a:pPr>
              <a:buFontTx/>
              <a:buChar char="-"/>
            </a:pPr>
            <a:r>
              <a:rPr lang="ru-RU" dirty="0" smtClean="0"/>
              <a:t>Чтение текста друг другу цепочкой по предложению;</a:t>
            </a:r>
          </a:p>
          <a:p>
            <a:pPr>
              <a:buFontTx/>
              <a:buChar char="-"/>
            </a:pPr>
            <a:r>
              <a:rPr lang="ru-RU" dirty="0" smtClean="0"/>
              <a:t>Чтение по ролям, на доске выписываются роли, формируются группы по количеству ролей;</a:t>
            </a:r>
          </a:p>
          <a:p>
            <a:pPr>
              <a:buFontTx/>
              <a:buChar char="-"/>
            </a:pPr>
            <a:r>
              <a:rPr lang="ru-RU" dirty="0" smtClean="0"/>
              <a:t>Рисование иллюстраций для пересказа текста (картинный план)</a:t>
            </a:r>
          </a:p>
          <a:p>
            <a:pPr>
              <a:buFontTx/>
              <a:buChar char="-"/>
            </a:pPr>
            <a:r>
              <a:rPr lang="ru-RU" dirty="0" smtClean="0"/>
              <a:t>Изготовление плакатов, макетов, слайдов и т д.</a:t>
            </a:r>
            <a:endParaRPr lang="ru-RU"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323528" y="228919"/>
            <a:ext cx="8363272" cy="45719"/>
          </a:xfrm>
        </p:spPr>
        <p:txBody>
          <a:bodyPr>
            <a:normAutofit fontScale="90000"/>
          </a:bodyPr>
          <a:lstStyle/>
          <a:p>
            <a:endParaRPr lang="ru-RU" dirty="0"/>
          </a:p>
        </p:txBody>
      </p:sp>
      <p:sp>
        <p:nvSpPr>
          <p:cNvPr id="3" name="Содержимое 2"/>
          <p:cNvSpPr>
            <a:spLocks noGrp="1"/>
          </p:cNvSpPr>
          <p:nvPr>
            <p:ph idx="1"/>
          </p:nvPr>
        </p:nvSpPr>
        <p:spPr>
          <a:xfrm>
            <a:off x="251520" y="260648"/>
            <a:ext cx="8435280" cy="5865515"/>
          </a:xfrm>
        </p:spPr>
        <p:txBody>
          <a:bodyPr/>
          <a:lstStyle/>
          <a:p>
            <a:pPr>
              <a:buNone/>
            </a:pPr>
            <a:r>
              <a:rPr lang="ru-RU" dirty="0" smtClean="0"/>
              <a:t>     Учебное сотрудничество незаменимо в обучении, оно является важнейшим звеном в цепи действий, ведущих к становлению ученика, который хочет и умеет учиться.</a:t>
            </a:r>
          </a:p>
          <a:p>
            <a:pPr>
              <a:buNone/>
            </a:pPr>
            <a:r>
              <a:rPr lang="ru-RU" dirty="0"/>
              <a:t> </a:t>
            </a:r>
            <a:r>
              <a:rPr lang="ru-RU" dirty="0" smtClean="0"/>
              <a:t>    Эта цель может быть не достигнута и к концу обучения в старшей школе, если не начать и не вести эту работу вообще.</a:t>
            </a:r>
            <a:endParaRPr lang="ru-RU"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395536" y="228919"/>
            <a:ext cx="8291264" cy="45719"/>
          </a:xfrm>
        </p:spPr>
        <p:txBody>
          <a:bodyPr>
            <a:normAutofit fontScale="90000"/>
          </a:bodyPr>
          <a:lstStyle/>
          <a:p>
            <a:endParaRPr lang="ru-RU" dirty="0"/>
          </a:p>
        </p:txBody>
      </p:sp>
      <p:sp>
        <p:nvSpPr>
          <p:cNvPr id="3" name="Содержимое 2"/>
          <p:cNvSpPr>
            <a:spLocks noGrp="1"/>
          </p:cNvSpPr>
          <p:nvPr>
            <p:ph idx="1"/>
          </p:nvPr>
        </p:nvSpPr>
        <p:spPr>
          <a:xfrm>
            <a:off x="395536" y="116632"/>
            <a:ext cx="8291264" cy="6009531"/>
          </a:xfrm>
        </p:spPr>
        <p:txBody>
          <a:bodyPr>
            <a:normAutofit fontScale="77500" lnSpcReduction="20000"/>
          </a:bodyPr>
          <a:lstStyle/>
          <a:p>
            <a:pPr>
              <a:buNone/>
            </a:pPr>
            <a:r>
              <a:rPr lang="ru-RU" dirty="0"/>
              <a:t> </a:t>
            </a:r>
            <a:r>
              <a:rPr lang="ru-RU" dirty="0" smtClean="0"/>
              <a:t>   Небольшая памятка учителю: «Как завоевать успех у учеников и тем самым повысить качество знаний»</a:t>
            </a:r>
          </a:p>
          <a:p>
            <a:pPr>
              <a:buNone/>
            </a:pPr>
            <a:r>
              <a:rPr lang="ru-RU" dirty="0" smtClean="0"/>
              <a:t>1.Не выступайте без набора технических средств обучения, не объясняйте на пальцах, на уроке должны быть обязательно яркие слайды</a:t>
            </a:r>
            <a:r>
              <a:rPr lang="ru-RU" dirty="0"/>
              <a:t>,</a:t>
            </a:r>
            <a:r>
              <a:rPr lang="ru-RU" dirty="0" smtClean="0"/>
              <a:t> схемы;</a:t>
            </a:r>
          </a:p>
          <a:p>
            <a:pPr>
              <a:buNone/>
            </a:pPr>
            <a:r>
              <a:rPr lang="ru-RU" dirty="0" smtClean="0"/>
              <a:t>2. Речь должна быть выразительной, юмор, смешные истории, шутки обязательны;</a:t>
            </a:r>
          </a:p>
          <a:p>
            <a:pPr>
              <a:buNone/>
            </a:pPr>
            <a:r>
              <a:rPr lang="ru-RU" dirty="0" smtClean="0"/>
              <a:t>3.Покажите причины неудач и пути исправления ошибок, демонстрируйте смелость мышления, принципиальность в оценках;</a:t>
            </a:r>
          </a:p>
          <a:p>
            <a:pPr>
              <a:buNone/>
            </a:pPr>
            <a:r>
              <a:rPr lang="ru-RU" dirty="0" smtClean="0"/>
              <a:t>4.Не критикуйте голословно, доказывайте и переубеждайте; лучше быть солидарными с разумными идеями, но неразумные идеи критикуйте деликатно;</a:t>
            </a:r>
          </a:p>
          <a:p>
            <a:pPr>
              <a:buNone/>
            </a:pPr>
            <a:r>
              <a:rPr lang="ru-RU" dirty="0" smtClean="0"/>
              <a:t>5.Говорите популярно, воздействуйте на чувства, дайте детям веру в самих себя;</a:t>
            </a:r>
          </a:p>
          <a:p>
            <a:pPr>
              <a:buNone/>
            </a:pPr>
            <a:r>
              <a:rPr lang="ru-RU" dirty="0" smtClean="0"/>
              <a:t>6.Ваши помощь и решение проблем детей будут приняты, но благодарности не ждите.</a:t>
            </a:r>
            <a:endParaRPr lang="ru-R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539552" y="228919"/>
            <a:ext cx="8147248" cy="45719"/>
          </a:xfrm>
        </p:spPr>
        <p:txBody>
          <a:bodyPr>
            <a:normAutofit fontScale="90000"/>
          </a:bodyPr>
          <a:lstStyle/>
          <a:p>
            <a:endParaRPr lang="ru-RU" dirty="0"/>
          </a:p>
        </p:txBody>
      </p:sp>
      <p:sp>
        <p:nvSpPr>
          <p:cNvPr id="3" name="Содержимое 2"/>
          <p:cNvSpPr>
            <a:spLocks noGrp="1"/>
          </p:cNvSpPr>
          <p:nvPr>
            <p:ph idx="1"/>
          </p:nvPr>
        </p:nvSpPr>
        <p:spPr>
          <a:xfrm>
            <a:off x="251520" y="260648"/>
            <a:ext cx="8435280" cy="5865515"/>
          </a:xfrm>
        </p:spPr>
        <p:txBody>
          <a:bodyPr>
            <a:normAutofit fontScale="92500"/>
          </a:bodyPr>
          <a:lstStyle/>
          <a:p>
            <a:pPr>
              <a:buNone/>
            </a:pPr>
            <a:endParaRPr lang="ru-RU" b="1" i="1" dirty="0" smtClean="0"/>
          </a:p>
          <a:p>
            <a:pPr>
              <a:buNone/>
            </a:pPr>
            <a:r>
              <a:rPr lang="ru-RU" b="1" i="1" dirty="0" smtClean="0"/>
              <a:t>«</a:t>
            </a:r>
            <a:r>
              <a:rPr lang="ru-RU" b="1" i="1" dirty="0"/>
              <a:t>Мои ученики будут узнавать новое не от меня; </a:t>
            </a:r>
            <a:r>
              <a:rPr lang="ru-RU" b="1" i="1" dirty="0" smtClean="0"/>
              <a:t>они </a:t>
            </a:r>
            <a:r>
              <a:rPr lang="ru-RU" b="1" i="1" dirty="0"/>
              <a:t>будут открывать это новое сами. </a:t>
            </a:r>
            <a:br>
              <a:rPr lang="ru-RU" b="1" i="1" dirty="0"/>
            </a:br>
            <a:r>
              <a:rPr lang="ru-RU" b="1" i="1" dirty="0"/>
              <a:t>Моя главная задача – помочь им раскрыться и развить собственные идеи</a:t>
            </a:r>
            <a:r>
              <a:rPr lang="ru-RU" b="1" i="1" dirty="0" smtClean="0"/>
              <a:t>».</a:t>
            </a:r>
          </a:p>
          <a:p>
            <a:pPr>
              <a:buNone/>
            </a:pPr>
            <a:r>
              <a:rPr lang="ru-RU" b="1" i="1" dirty="0"/>
              <a:t> </a:t>
            </a:r>
            <a:r>
              <a:rPr lang="ru-RU" b="1" i="1" dirty="0" smtClean="0"/>
              <a:t>  </a:t>
            </a:r>
            <a:r>
              <a:rPr lang="ru-RU" i="1" dirty="0" smtClean="0"/>
              <a:t>Современные психологи определили, что качество образования будет наиболее эффективным ни в индивидуальной работе под руководством сколь угодно чуткого взрослого, а в сотрудничестве в группе совместно работающих детей.</a:t>
            </a:r>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395536" y="228919"/>
            <a:ext cx="8291264" cy="45719"/>
          </a:xfrm>
        </p:spPr>
        <p:txBody>
          <a:bodyPr>
            <a:normAutofit fontScale="90000"/>
          </a:bodyPr>
          <a:lstStyle/>
          <a:p>
            <a:endParaRPr lang="ru-RU" dirty="0"/>
          </a:p>
        </p:txBody>
      </p:sp>
      <p:sp>
        <p:nvSpPr>
          <p:cNvPr id="3" name="Содержимое 2"/>
          <p:cNvSpPr>
            <a:spLocks noGrp="1"/>
          </p:cNvSpPr>
          <p:nvPr>
            <p:ph idx="1"/>
          </p:nvPr>
        </p:nvSpPr>
        <p:spPr>
          <a:xfrm>
            <a:off x="251520" y="188640"/>
            <a:ext cx="8435280" cy="5937523"/>
          </a:xfrm>
        </p:spPr>
        <p:txBody>
          <a:bodyPr>
            <a:normAutofit fontScale="85000" lnSpcReduction="10000"/>
          </a:bodyPr>
          <a:lstStyle/>
          <a:p>
            <a:pPr>
              <a:buNone/>
            </a:pPr>
            <a:r>
              <a:rPr lang="ru-RU" dirty="0" smtClean="0"/>
              <a:t>   Начинаю работу в группах уже с 1 класса, хотя многие источники советуют в 1и2 классах  применять только работу в парах. Многие учителя боятся из-за перестановки парт. Делать этого не нужно. Группы должны содержать не более 4 человек. </a:t>
            </a:r>
          </a:p>
          <a:p>
            <a:pPr>
              <a:buNone/>
            </a:pPr>
            <a:r>
              <a:rPr lang="ru-RU" dirty="0" smtClean="0"/>
              <a:t>      Продолжительность такой работы на первых порах 5-7 мин., затем к 4 классу до 20мин. Это связано с тем, что ученики, не обладая необходимыми для сотрудничества умениями создают излишний шум, нечто вроде «птичьего базара», возникают споры разногласия, что может стать помехой для усвоения материала. Не нужно этого бояться, постепенно дети привыкают. Появляется чувство ответственности не только за себя, но и за своих товарищей.</a:t>
            </a:r>
            <a:endParaRPr lang="ru-RU"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395536" y="228919"/>
            <a:ext cx="8291264" cy="45719"/>
          </a:xfrm>
        </p:spPr>
        <p:txBody>
          <a:bodyPr>
            <a:normAutofit fontScale="90000"/>
          </a:bodyPr>
          <a:lstStyle/>
          <a:p>
            <a:endParaRPr lang="ru-RU" dirty="0"/>
          </a:p>
        </p:txBody>
      </p:sp>
      <p:sp>
        <p:nvSpPr>
          <p:cNvPr id="3" name="Содержимое 2"/>
          <p:cNvSpPr>
            <a:spLocks noGrp="1"/>
          </p:cNvSpPr>
          <p:nvPr>
            <p:ph idx="1"/>
          </p:nvPr>
        </p:nvSpPr>
        <p:spPr>
          <a:xfrm>
            <a:off x="251520" y="188640"/>
            <a:ext cx="8435280" cy="5937523"/>
          </a:xfrm>
        </p:spPr>
        <p:txBody>
          <a:bodyPr>
            <a:normAutofit fontScale="77500" lnSpcReduction="20000"/>
          </a:bodyPr>
          <a:lstStyle/>
          <a:p>
            <a:pPr>
              <a:buNone/>
            </a:pPr>
            <a:r>
              <a:rPr lang="ru-RU" dirty="0" smtClean="0"/>
              <a:t>      Подготовка к уроку в сотрудничестве для учителя трудоёмкий процесс. Зато объём материала, подлежащий сотрудничеству, меньше, чем объём обычного урока.</a:t>
            </a:r>
          </a:p>
          <a:p>
            <a:pPr>
              <a:buNone/>
            </a:pPr>
            <a:r>
              <a:rPr lang="ru-RU" dirty="0"/>
              <a:t> </a:t>
            </a:r>
            <a:r>
              <a:rPr lang="ru-RU" dirty="0" smtClean="0"/>
              <a:t>    Обучение в сотрудничестве помогает каждому лучше освоить учебный материал, глубже вникнуть в его содержание, возможность проговаривать (</a:t>
            </a:r>
            <a:r>
              <a:rPr lang="ru-RU" dirty="0" err="1" smtClean="0"/>
              <a:t>р</a:t>
            </a:r>
            <a:r>
              <a:rPr lang="ru-RU" dirty="0" smtClean="0"/>
              <a:t>/</a:t>
            </a:r>
            <a:r>
              <a:rPr lang="ru-RU" dirty="0" err="1" smtClean="0"/>
              <a:t>р</a:t>
            </a:r>
            <a:r>
              <a:rPr lang="ru-RU" dirty="0" smtClean="0"/>
              <a:t>), выражать свои мысли вслух.</a:t>
            </a:r>
          </a:p>
          <a:p>
            <a:pPr>
              <a:buNone/>
            </a:pPr>
            <a:r>
              <a:rPr lang="ru-RU" dirty="0"/>
              <a:t> </a:t>
            </a:r>
            <a:r>
              <a:rPr lang="ru-RU" dirty="0" smtClean="0"/>
              <a:t>    Выполняя групповые задания ученик подвергается контролю со стороны своих товарищей, что помогает предупредить возникновение ошибок.</a:t>
            </a:r>
          </a:p>
          <a:p>
            <a:pPr>
              <a:buNone/>
            </a:pPr>
            <a:r>
              <a:rPr lang="ru-RU" dirty="0"/>
              <a:t> </a:t>
            </a:r>
            <a:r>
              <a:rPr lang="ru-RU" dirty="0" smtClean="0"/>
              <a:t>    К групповой работе на уроке можно обращаться несколько раз.</a:t>
            </a:r>
          </a:p>
          <a:p>
            <a:pPr>
              <a:buNone/>
            </a:pPr>
            <a:r>
              <a:rPr lang="ru-RU" dirty="0"/>
              <a:t> </a:t>
            </a:r>
            <a:r>
              <a:rPr lang="ru-RU" dirty="0" smtClean="0"/>
              <a:t>    Все члены группы должны получать одинаковые поощрения. Любой из группы может дополнять высказывания товарища. Необходимо обсуждать, что удалось и к чему следует стремиться.</a:t>
            </a:r>
            <a:endParaRPr lang="ru-RU"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67544" y="228919"/>
            <a:ext cx="8219256" cy="45719"/>
          </a:xfrm>
        </p:spPr>
        <p:txBody>
          <a:bodyPr>
            <a:normAutofit fontScale="90000"/>
          </a:bodyPr>
          <a:lstStyle/>
          <a:p>
            <a:endParaRPr lang="ru-RU" dirty="0"/>
          </a:p>
        </p:txBody>
      </p:sp>
      <p:sp>
        <p:nvSpPr>
          <p:cNvPr id="3" name="Содержимое 2"/>
          <p:cNvSpPr>
            <a:spLocks noGrp="1"/>
          </p:cNvSpPr>
          <p:nvPr>
            <p:ph idx="1"/>
          </p:nvPr>
        </p:nvSpPr>
        <p:spPr>
          <a:xfrm>
            <a:off x="457200" y="0"/>
            <a:ext cx="8363272" cy="6126163"/>
          </a:xfrm>
        </p:spPr>
        <p:txBody>
          <a:bodyPr>
            <a:normAutofit fontScale="92500" lnSpcReduction="20000"/>
          </a:bodyPr>
          <a:lstStyle/>
          <a:p>
            <a:pPr>
              <a:buNone/>
            </a:pPr>
            <a:r>
              <a:rPr lang="ru-RU" dirty="0" smtClean="0"/>
              <a:t>     Приведу пример учебного сотрудничества </a:t>
            </a:r>
            <a:r>
              <a:rPr lang="ru-RU" dirty="0" err="1" smtClean="0"/>
              <a:t>п</a:t>
            </a:r>
            <a:endParaRPr lang="ru-RU" dirty="0" smtClean="0"/>
          </a:p>
          <a:p>
            <a:pPr>
              <a:buNone/>
            </a:pPr>
            <a:r>
              <a:rPr lang="ru-RU" dirty="0" err="1" smtClean="0"/>
              <a:t>ри</a:t>
            </a:r>
            <a:r>
              <a:rPr lang="ru-RU" dirty="0" smtClean="0"/>
              <a:t> работе над темой: «Уравнения» (4ч)</a:t>
            </a:r>
          </a:p>
          <a:p>
            <a:pPr>
              <a:buNone/>
            </a:pPr>
            <a:r>
              <a:rPr lang="ru-RU" dirty="0" smtClean="0"/>
              <a:t>1.Игра «Слово» - подбор тематической группы слов: неизвестное, часть, целое, </a:t>
            </a:r>
            <a:r>
              <a:rPr lang="ru-RU" dirty="0" err="1" smtClean="0"/>
              <a:t>х</a:t>
            </a:r>
            <a:r>
              <a:rPr lang="ru-RU" dirty="0" smtClean="0"/>
              <a:t>, </a:t>
            </a:r>
            <a:r>
              <a:rPr lang="ru-RU" dirty="0" err="1" smtClean="0"/>
              <a:t>корень,проверка</a:t>
            </a:r>
            <a:r>
              <a:rPr lang="ru-RU" dirty="0" smtClean="0"/>
              <a:t>…</a:t>
            </a:r>
          </a:p>
          <a:p>
            <a:pPr>
              <a:buNone/>
            </a:pPr>
            <a:r>
              <a:rPr lang="ru-RU" dirty="0" smtClean="0"/>
              <a:t>2.Игра «Найди неверное в утверждении» (игра-ловушка) на ошибках учатся</a:t>
            </a:r>
          </a:p>
          <a:p>
            <a:pPr>
              <a:buNone/>
            </a:pPr>
            <a:r>
              <a:rPr lang="ru-RU" dirty="0" smtClean="0"/>
              <a:t>3.Игра «Цепочка», каждый член группы решает и проговаривает свою строку</a:t>
            </a:r>
          </a:p>
          <a:p>
            <a:pPr>
              <a:buNone/>
            </a:pPr>
            <a:r>
              <a:rPr lang="ru-RU" dirty="0" smtClean="0"/>
              <a:t>4.Игра «Наведи порядок». Расположить по порядку этапы работы над уравнением (таблички)-вызвала группу, допустившую ошибку для обсуждения и организации работы по устранению ошибки</a:t>
            </a:r>
          </a:p>
          <a:p>
            <a:pPr>
              <a:buNone/>
            </a:pPr>
            <a:endParaRPr lang="ru-RU"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323528" y="228919"/>
            <a:ext cx="8363272" cy="45719"/>
          </a:xfrm>
        </p:spPr>
        <p:txBody>
          <a:bodyPr>
            <a:normAutofit fontScale="90000"/>
          </a:bodyPr>
          <a:lstStyle/>
          <a:p>
            <a:endParaRPr lang="ru-RU" dirty="0"/>
          </a:p>
        </p:txBody>
      </p:sp>
      <p:sp>
        <p:nvSpPr>
          <p:cNvPr id="3" name="Содержимое 2"/>
          <p:cNvSpPr>
            <a:spLocks noGrp="1"/>
          </p:cNvSpPr>
          <p:nvPr>
            <p:ph idx="1"/>
          </p:nvPr>
        </p:nvSpPr>
        <p:spPr>
          <a:xfrm>
            <a:off x="251520" y="260648"/>
            <a:ext cx="8435280" cy="5865515"/>
          </a:xfrm>
        </p:spPr>
        <p:txBody>
          <a:bodyPr/>
          <a:lstStyle/>
          <a:p>
            <a:endParaRPr lang="ru-RU" dirty="0"/>
          </a:p>
        </p:txBody>
      </p:sp>
      <p:pic>
        <p:nvPicPr>
          <p:cNvPr id="1026" name="Picture 2" descr="D:\IgnatevaIV\Desktop\100_2423.JPG"/>
          <p:cNvPicPr>
            <a:picLocks noChangeAspect="1" noChangeArrowheads="1"/>
          </p:cNvPicPr>
          <p:nvPr/>
        </p:nvPicPr>
        <p:blipFill>
          <a:blip r:embed="rId2" cstate="print"/>
          <a:srcRect/>
          <a:stretch>
            <a:fillRect/>
          </a:stretch>
        </p:blipFill>
        <p:spPr bwMode="auto">
          <a:xfrm>
            <a:off x="971600" y="526189"/>
            <a:ext cx="7632847" cy="572567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67544" y="228919"/>
            <a:ext cx="8219256" cy="45719"/>
          </a:xfrm>
        </p:spPr>
        <p:txBody>
          <a:bodyPr>
            <a:normAutofit fontScale="90000"/>
          </a:bodyPr>
          <a:lstStyle/>
          <a:p>
            <a:endParaRPr lang="ru-RU" dirty="0"/>
          </a:p>
        </p:txBody>
      </p:sp>
      <p:sp>
        <p:nvSpPr>
          <p:cNvPr id="3" name="Содержимое 2"/>
          <p:cNvSpPr>
            <a:spLocks noGrp="1"/>
          </p:cNvSpPr>
          <p:nvPr>
            <p:ph idx="1"/>
          </p:nvPr>
        </p:nvSpPr>
        <p:spPr>
          <a:xfrm>
            <a:off x="395536" y="260648"/>
            <a:ext cx="8291264" cy="5865515"/>
          </a:xfrm>
        </p:spPr>
        <p:txBody>
          <a:bodyPr/>
          <a:lstStyle/>
          <a:p>
            <a:pPr>
              <a:buNone/>
            </a:pPr>
            <a:r>
              <a:rPr lang="ru-RU" dirty="0" smtClean="0"/>
              <a:t>     Пример учебного сотрудничества по работе над темой: «Перенос слова»:</a:t>
            </a:r>
          </a:p>
          <a:p>
            <a:pPr>
              <a:buNone/>
            </a:pPr>
            <a:r>
              <a:rPr lang="ru-RU" dirty="0" smtClean="0"/>
              <a:t>1.Заполнение таблицы. Самостоятельное выведение нового на основе имеющихся знаний и записанных в первой колонке слов с ошибками в переносе.</a:t>
            </a:r>
          </a:p>
          <a:p>
            <a:pPr>
              <a:buNone/>
            </a:pPr>
            <a:r>
              <a:rPr lang="ru-RU" dirty="0" smtClean="0"/>
              <a:t>2.Запись слов под диктовку по карточке, 1 ученик в роли учителя диктует трем другим слова для переноса, затем проверяет, после этого роль учителя переходит к другому.</a:t>
            </a:r>
          </a:p>
          <a:p>
            <a:pPr>
              <a:buNone/>
            </a:pPr>
            <a:r>
              <a:rPr lang="ru-RU" dirty="0" smtClean="0"/>
              <a:t>3.Изготовление памятки по переносу слов.</a:t>
            </a:r>
            <a:endParaRPr lang="ru-RU"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67544" y="228919"/>
            <a:ext cx="8219256" cy="45719"/>
          </a:xfrm>
        </p:spPr>
        <p:txBody>
          <a:bodyPr>
            <a:normAutofit fontScale="90000"/>
          </a:bodyPr>
          <a:lstStyle/>
          <a:p>
            <a:endParaRPr lang="ru-RU" dirty="0"/>
          </a:p>
        </p:txBody>
      </p:sp>
      <p:sp>
        <p:nvSpPr>
          <p:cNvPr id="3" name="Содержимое 2"/>
          <p:cNvSpPr>
            <a:spLocks noGrp="1"/>
          </p:cNvSpPr>
          <p:nvPr>
            <p:ph idx="1"/>
          </p:nvPr>
        </p:nvSpPr>
        <p:spPr>
          <a:xfrm>
            <a:off x="395536" y="188640"/>
            <a:ext cx="8291264" cy="5937523"/>
          </a:xfrm>
        </p:spPr>
        <p:txBody>
          <a:bodyPr/>
          <a:lstStyle/>
          <a:p>
            <a:pPr>
              <a:buNone/>
            </a:pPr>
            <a:endParaRPr lang="ru-RU" dirty="0"/>
          </a:p>
        </p:txBody>
      </p:sp>
      <p:pic>
        <p:nvPicPr>
          <p:cNvPr id="2051" name="Picture 3" descr="D:\IgnatevaIV\Desktop\100_2418.JPG"/>
          <p:cNvPicPr>
            <a:picLocks noChangeAspect="1" noChangeArrowheads="1"/>
          </p:cNvPicPr>
          <p:nvPr/>
        </p:nvPicPr>
        <p:blipFill>
          <a:blip r:embed="rId2" cstate="print"/>
          <a:srcRect/>
          <a:stretch>
            <a:fillRect/>
          </a:stretch>
        </p:blipFill>
        <p:spPr bwMode="auto">
          <a:xfrm>
            <a:off x="683568" y="332656"/>
            <a:ext cx="8064896" cy="5832648"/>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819472"/>
            <a:ext cx="8229600" cy="1080120"/>
          </a:xfrm>
        </p:spPr>
        <p:txBody>
          <a:bodyPr/>
          <a:lstStyle/>
          <a:p>
            <a:endParaRPr lang="ru-RU" dirty="0"/>
          </a:p>
        </p:txBody>
      </p:sp>
      <p:sp>
        <p:nvSpPr>
          <p:cNvPr id="3" name="Содержимое 2"/>
          <p:cNvSpPr>
            <a:spLocks noGrp="1"/>
          </p:cNvSpPr>
          <p:nvPr>
            <p:ph idx="1"/>
          </p:nvPr>
        </p:nvSpPr>
        <p:spPr>
          <a:xfrm>
            <a:off x="395536" y="188640"/>
            <a:ext cx="8291264" cy="5937523"/>
          </a:xfrm>
        </p:spPr>
        <p:txBody>
          <a:bodyPr/>
          <a:lstStyle/>
          <a:p>
            <a:endParaRPr lang="ru-RU" dirty="0"/>
          </a:p>
        </p:txBody>
      </p:sp>
      <p:pic>
        <p:nvPicPr>
          <p:cNvPr id="3074" name="Picture 2" descr="D:\IgnatevaIV\Desktop\100_2416.JPG"/>
          <p:cNvPicPr>
            <a:picLocks noChangeAspect="1" noChangeArrowheads="1"/>
          </p:cNvPicPr>
          <p:nvPr/>
        </p:nvPicPr>
        <p:blipFill>
          <a:blip r:embed="rId2" cstate="print"/>
          <a:srcRect/>
          <a:stretch>
            <a:fillRect/>
          </a:stretch>
        </p:blipFill>
        <p:spPr bwMode="auto">
          <a:xfrm>
            <a:off x="467544" y="62780"/>
            <a:ext cx="8208911" cy="6157796"/>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245</TotalTime>
  <Words>708</Words>
  <Application>Microsoft Office PowerPoint</Application>
  <PresentationFormat>Экран (4:3)</PresentationFormat>
  <Paragraphs>40</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IgnatevaIV</dc:creator>
  <cp:lastModifiedBy>IgnatevaIV</cp:lastModifiedBy>
  <cp:revision>26</cp:revision>
  <dcterms:created xsi:type="dcterms:W3CDTF">2014-03-21T02:53:28Z</dcterms:created>
  <dcterms:modified xsi:type="dcterms:W3CDTF">2014-03-21T06:59:37Z</dcterms:modified>
</cp:coreProperties>
</file>