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7" r:id="rId5"/>
    <p:sldId id="266" r:id="rId6"/>
    <p:sldId id="259" r:id="rId7"/>
    <p:sldId id="268" r:id="rId8"/>
    <p:sldId id="260" r:id="rId9"/>
    <p:sldId id="269" r:id="rId10"/>
    <p:sldId id="261" r:id="rId11"/>
    <p:sldId id="270" r:id="rId12"/>
    <p:sldId id="262" r:id="rId13"/>
    <p:sldId id="271" r:id="rId14"/>
    <p:sldId id="263" r:id="rId15"/>
    <p:sldId id="264" r:id="rId16"/>
    <p:sldId id="265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6B167F-EA3D-4ED2-9471-A904D0F9BF91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7D29D02-C8A6-405F-942E-A5CD9C3563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Пищеварительная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18678">
            <a:off x="4588434" y="2404102"/>
            <a:ext cx="1267124" cy="118188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начальных классов Фоменко Л.А.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1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0"/>
            <a:ext cx="9180512" cy="5013176"/>
          </a:xfrm>
        </p:spPr>
        <p:txBody>
          <a:bodyPr>
            <a:noAutofit/>
          </a:bodyPr>
          <a:lstStyle/>
          <a:p>
            <a:r>
              <a:rPr lang="ru-RU" sz="1800" dirty="0" err="1"/>
              <a:t>Слю́нные</a:t>
            </a:r>
            <a:r>
              <a:rPr lang="ru-RU" sz="1800" dirty="0"/>
              <a:t> </a:t>
            </a:r>
            <a:r>
              <a:rPr lang="ru-RU" sz="1800" dirty="0" err="1"/>
              <a:t>же́лезы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/>
              <a:t>— железы в ротовой полости, выделяющие слюну. </a:t>
            </a:r>
            <a:r>
              <a:rPr lang="ru-RU" sz="1800" dirty="0" smtClean="0"/>
              <a:t>Различают:   Малые </a:t>
            </a:r>
            <a:r>
              <a:rPr lang="ru-RU" sz="1800" dirty="0"/>
              <a:t>слюнные железы (альвеолярно-трубчатые, </a:t>
            </a:r>
            <a:r>
              <a:rPr lang="ru-RU" sz="1800" dirty="0" err="1"/>
              <a:t>слизисто</a:t>
            </a:r>
            <a:r>
              <a:rPr lang="ru-RU" sz="1800" dirty="0"/>
              <a:t>-белковые, мерокриновые). Малые слюнные железы расположены в толще слизистой оболочки полости рта или в её подслизистой основе и классифицируются по их местоположению (губные, щёчные, молярные, язычные и нёбные) или по характеру выделяемого секрета (серозные, слизистые и смешанные). Размеры малых желез разнообразны, их диаметр составляет от 1 до 5 мм. Наиболее многочисленны среди малых слюнных желёз губные и </a:t>
            </a:r>
            <a:r>
              <a:rPr lang="ru-RU" sz="1800" dirty="0" smtClean="0"/>
              <a:t>нёбные.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Большие </a:t>
            </a:r>
            <a:r>
              <a:rPr lang="ru-RU" sz="1800" dirty="0"/>
              <a:t>слюнные железы (3 пары): околоушные, подчелюстные, подъязычные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 err="1"/>
              <a:t>Пе́чень</a:t>
            </a:r>
            <a:r>
              <a:rPr lang="ru-RU" sz="1800" dirty="0"/>
              <a:t> </a:t>
            </a:r>
            <a:r>
              <a:rPr lang="ru-RU" sz="1800" dirty="0" smtClean="0"/>
              <a:t>— </a:t>
            </a:r>
            <a:r>
              <a:rPr lang="ru-RU" sz="1800" dirty="0"/>
              <a:t>жизненно важный непарный внутренний орган, расположенный в брюшной полости под правым куполом диафрагмы (в большинстве случаев) и выполняющий множество различных физиологических функций. Клетки печени образуют так называемые печёночные балки, которые получают кровоснабжение из двух систем: артериальной (как все органы и системы организма), так и воротной вены (по которой оттекает кровь от желудка, кишечника и больших пищеварительных желез, приносящая необходимое сырьё для работы печени). Кровь из печёночных балок оттекает в систему нижней полой вены. Там же начинаются желчевыводящие пути, отводящие желчь из печёночных балок в желчный пузырь и двенадцатиперстную кишку. Желчь совместно с панкреатическими ферментами участвует в пищеварении.</a:t>
            </a:r>
          </a:p>
        </p:txBody>
      </p:sp>
    </p:spTree>
    <p:extLst>
      <p:ext uri="{BB962C8B-B14F-4D97-AF65-F5344CB8AC3E}">
        <p14:creationId xmlns:p14="http://schemas.microsoft.com/office/powerpoint/2010/main" val="19476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6484985" cy="4020691"/>
          </a:xfrm>
        </p:spPr>
      </p:pic>
    </p:spTree>
    <p:extLst>
      <p:ext uri="{BB962C8B-B14F-4D97-AF65-F5344CB8AC3E}">
        <p14:creationId xmlns:p14="http://schemas.microsoft.com/office/powerpoint/2010/main" val="4269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2980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Поджелу́дочная</a:t>
            </a:r>
            <a:r>
              <a:rPr lang="ru-RU" dirty="0"/>
              <a:t> железа́ </a:t>
            </a:r>
            <a:r>
              <a:rPr lang="ru-RU" dirty="0" err="1"/>
              <a:t>челове́ка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орган пищеварительной системы; крупная железа, обладающая функциями внешней и внутренней секреции. Внешнесекреторная функция органа реализуется выделением панкреатического сока, содержащего пищеварительные ферменты для переваривания жиров, белков и углеводов — главным образом, трипсина и химотрипсина, панкреатической липазы и амилазы. Основной панкреатический секрет </a:t>
            </a:r>
            <a:r>
              <a:rPr lang="ru-RU" dirty="0" err="1"/>
              <a:t>протоковых</a:t>
            </a:r>
            <a:r>
              <a:rPr lang="ru-RU" dirty="0"/>
              <a:t> клеток содержит и бикарбонат-анионы, участвующие в нейтрализации кислого желудочного химуса. Секрет поджелудочной железы накапливается в </a:t>
            </a:r>
            <a:r>
              <a:rPr lang="ru-RU" dirty="0" err="1"/>
              <a:t>междольковых</a:t>
            </a:r>
            <a:r>
              <a:rPr lang="ru-RU" dirty="0"/>
              <a:t> протоках, которые сливаются с главным выводным протоком, открывающимся в двенадцатиперстную кишку. Островковый аппарат поджелудочной железы является эндокринным органом, производя гормоны инсулин и глюкагон, участвующие в регуляции углеводного обмена, а также </a:t>
            </a:r>
            <a:r>
              <a:rPr lang="ru-RU" dirty="0" err="1"/>
              <a:t>соматостатин</a:t>
            </a:r>
            <a:r>
              <a:rPr lang="ru-RU" dirty="0"/>
              <a:t>, угнетающий секрецию многих желез, панкреатический полипептид, который подавляет секрецию поджелудочной железы и стимулирует секрецию желудочного сока и </a:t>
            </a:r>
            <a:r>
              <a:rPr lang="ru-RU" dirty="0" err="1"/>
              <a:t>грелин</a:t>
            </a:r>
            <a:r>
              <a:rPr lang="ru-RU" dirty="0"/>
              <a:t>, известный как «гормон голода» (возбуждает </a:t>
            </a:r>
            <a:r>
              <a:rPr lang="ru-RU" dirty="0" smtClean="0"/>
              <a:t>аппетит)</a:t>
            </a:r>
            <a:endParaRPr lang="ru-RU" dirty="0"/>
          </a:p>
          <a:p>
            <a:r>
              <a:rPr lang="ru-RU" dirty="0"/>
              <a:t>Жёлчный пузырь представляет собой мешкообразный резервуар для вырабатываемой в печени жёлчи; он имеет удлинённую форму с одним широким, другим узким концом, причем ширина пузыря от дна к шейке уменьшается постепенно. Длина жёлчного пузыря колеблется от 8 до 14 см, ширина — от 3 до 5 см, ёмкость его достигает 40—70 см³. Он имеет тёмно-зелёную окраску и относительно тонкую стенку. У человека находится в правой продольной борозде, на нижней поверхности печени. Пузырный жёлчный проток в воротах печени соединяется с печёночным протоком. Через слияние этих двух протоков образуется общий жёлчный проток, объединяющийся затем с главным протоком поджелудочной железы и, через сфинктер </a:t>
            </a:r>
            <a:r>
              <a:rPr lang="ru-RU" dirty="0" err="1"/>
              <a:t>Одди</a:t>
            </a:r>
            <a:r>
              <a:rPr lang="ru-RU" dirty="0"/>
              <a:t>, открывающийся в двенадцатиперстную кишку в фатеровом сосочке.</a:t>
            </a:r>
          </a:p>
        </p:txBody>
      </p:sp>
    </p:spTree>
    <p:extLst>
      <p:ext uri="{BB962C8B-B14F-4D97-AF65-F5344CB8AC3E}">
        <p14:creationId xmlns:p14="http://schemas.microsoft.com/office/powerpoint/2010/main" val="68834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640"/>
            <a:ext cx="6676148" cy="4844976"/>
          </a:xfrm>
        </p:spPr>
      </p:pic>
    </p:spTree>
    <p:extLst>
      <p:ext uri="{BB962C8B-B14F-4D97-AF65-F5344CB8AC3E}">
        <p14:creationId xmlns:p14="http://schemas.microsoft.com/office/powerpoint/2010/main" val="37806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5328592" cy="5085184"/>
          </a:xfrm>
        </p:spPr>
      </p:pic>
    </p:spTree>
    <p:extLst>
      <p:ext uri="{BB962C8B-B14F-4D97-AF65-F5344CB8AC3E}">
        <p14:creationId xmlns:p14="http://schemas.microsoft.com/office/powerpoint/2010/main" val="23374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08504" cy="5085184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Пищеварение</a:t>
            </a:r>
            <a:endParaRPr lang="ru-RU" sz="1800" dirty="0"/>
          </a:p>
          <a:p>
            <a:r>
              <a:rPr lang="ru-RU" sz="1800" dirty="0"/>
              <a:t>В ротовой полости при помощи зубов, языка и секрета слюнных желёз в процессе жевания происходит предварительная обработка пищи, заключающаяся в её измельчении, перемешивании и смачивании слюной.</a:t>
            </a:r>
          </a:p>
          <a:p>
            <a:r>
              <a:rPr lang="ru-RU" sz="1800" dirty="0"/>
              <a:t>После этого пища в процессе глотания в виде комка поступает по пищеводу в желудок, где продолжается дальнейшая её химическая и механическая обработка. В желудке пища накапливается, перемешивается с желудочным соком, содержащим кислоту, ферменты и расщепляющими белками.</a:t>
            </a:r>
          </a:p>
          <a:p>
            <a:r>
              <a:rPr lang="ru-RU" sz="1800" dirty="0"/>
              <a:t>Далее пища (уже в виде химуса) мелкими порциями поступает в тонкую кишку, где продолжается дальнейшая химическая обработка желчью, секретами поджелудочной и кишечных желёз. Здесь же происходит и основное всасывание в кровоток питательных веществ.</a:t>
            </a:r>
          </a:p>
          <a:p>
            <a:r>
              <a:rPr lang="ru-RU" sz="1800" dirty="0" err="1"/>
              <a:t>Невсосавшиеся</a:t>
            </a:r>
            <a:r>
              <a:rPr lang="ru-RU" sz="1800" dirty="0"/>
              <a:t> пищевые частицы продвигаются дальше в толстый кишечник, где подвергаются дальнейшему расщеплению под действием бактерий. В толстой кишке происходит всасывание воды и формирование каловых масс из непереваренных и </a:t>
            </a:r>
            <a:r>
              <a:rPr lang="ru-RU" sz="1800" dirty="0" err="1"/>
              <a:t>невсосавшихся</a:t>
            </a:r>
            <a:r>
              <a:rPr lang="ru-RU" sz="1800" dirty="0"/>
              <a:t> пищевых остатков, которые удаляются из организма в процессе дефекации</a:t>
            </a:r>
          </a:p>
        </p:txBody>
      </p:sp>
    </p:spTree>
    <p:extLst>
      <p:ext uri="{BB962C8B-B14F-4D97-AF65-F5344CB8AC3E}">
        <p14:creationId xmlns:p14="http://schemas.microsoft.com/office/powerpoint/2010/main" val="3937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42" y="3154656"/>
            <a:ext cx="7523116" cy="5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sz="8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4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-14551"/>
            <a:ext cx="9143999" cy="498617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0" dirty="0" smtClean="0"/>
              <a:t>       </a:t>
            </a:r>
            <a:r>
              <a:rPr lang="ru-RU" sz="2400" b="0" dirty="0" smtClean="0"/>
              <a:t>Пищеварительная </a:t>
            </a:r>
            <a:r>
              <a:rPr lang="ru-RU" sz="2400" b="0" dirty="0"/>
              <a:t>система человека состоит из органов желудочно-кишечного </a:t>
            </a:r>
            <a:r>
              <a:rPr lang="ru-RU" sz="2400" b="0" dirty="0" smtClean="0"/>
              <a:t>тракта, </a:t>
            </a:r>
            <a:r>
              <a:rPr lang="ru-RU" sz="2400" b="0" dirty="0"/>
              <a:t>желчный пузырь и др.)</a:t>
            </a:r>
            <a:r>
              <a:rPr lang="ru-RU" sz="2400" b="0" baseline="30000" dirty="0"/>
              <a:t>[1]</a:t>
            </a:r>
            <a:r>
              <a:rPr lang="ru-RU" sz="2400" b="0" dirty="0"/>
              <a:t>. Условно выделяют три отдела пищеварительной системы. Передний отдел включает органы ротовой полости, глотку и пищевод. Здесь осуществляется, в основном, механическая переработка пищи. Средний отдел состоит из желудка, тонкой и толстой кишки, печени и поджелудочной железы, в этом отделе осуществляется преимущественно химическая обработка пищи, всасывание продуктов её расщепления и формирование каловых масс. Задний отдел представлен каудальной частью прямой кишки и обеспечивает выведение кала из организма.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08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Желудочно-кишечный тракт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343900" cy="4320480"/>
          </a:xfrm>
        </p:spPr>
        <p:txBody>
          <a:bodyPr>
            <a:normAutofit/>
          </a:bodyPr>
          <a:lstStyle/>
          <a:p>
            <a:r>
              <a:rPr lang="ru-RU" sz="1800" dirty="0"/>
              <a:t>Ротовая полость — телесное отверстие у животных и человека, через которое принимается пища и осуществляется дыхание. В ротовой полости расположены зубы и язык. Внешне рот может иметь различную форму. У человека он обрамлён губами. В ротовой полости происходит механическое измельчение и обработка пищи ферментами слюнных желез.</a:t>
            </a:r>
          </a:p>
          <a:p>
            <a:r>
              <a:rPr lang="ru-RU" sz="1800" dirty="0"/>
              <a:t>Глотка — часть пищеварительной трубки и дыхательных путей, которая является соединительным звеном между полостью носа и рта, с одной стороны, и пищеводом и гортанью — с другой. Представляет собой воронкообразный канал длиной 11—12 см, обращённый кверху широким концом и сплющенный в переднезаднем направлении. В глотке перекрещиваются дыхательные и пищеварительные пути. Во время глотания вход в гортань закрывает надгортанник, поэтому пища попадает не в дыхательные пути, а в пищевод.</a:t>
            </a:r>
          </a:p>
        </p:txBody>
      </p:sp>
    </p:spTree>
    <p:extLst>
      <p:ext uri="{BB962C8B-B14F-4D97-AF65-F5344CB8AC3E}">
        <p14:creationId xmlns:p14="http://schemas.microsoft.com/office/powerpoint/2010/main" val="37917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465249" cy="6669360"/>
          </a:xfrm>
        </p:spPr>
      </p:pic>
    </p:spTree>
    <p:extLst>
      <p:ext uri="{BB962C8B-B14F-4D97-AF65-F5344CB8AC3E}">
        <p14:creationId xmlns:p14="http://schemas.microsoft.com/office/powerpoint/2010/main" val="8766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" y="0"/>
            <a:ext cx="9270724" cy="6957392"/>
          </a:xfrm>
        </p:spPr>
      </p:pic>
    </p:spTree>
    <p:extLst>
      <p:ext uri="{BB962C8B-B14F-4D97-AF65-F5344CB8AC3E}">
        <p14:creationId xmlns:p14="http://schemas.microsoft.com/office/powerpoint/2010/main" val="15666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13176"/>
          </a:xfrm>
        </p:spPr>
        <p:txBody>
          <a:bodyPr>
            <a:normAutofit/>
          </a:bodyPr>
          <a:lstStyle/>
          <a:p>
            <a:r>
              <a:rPr lang="ru-RU" sz="2000" dirty="0"/>
              <a:t>Пищевод — часть пищеварительного тракта. Представляет собой сплющенную в переднезаднем направлении полую мышечную трубку, по которой пища из глотки поступает в желудок. Моторная функция пищевода обеспечивает быстрое продвижение проглоченного пищевого комка в желудок без перемешивания и толчков. Пищевод взрослого человека имеет длину 25—30 см. Координируются функции пищевода произвольными и непроизвольными механизмами.</a:t>
            </a:r>
          </a:p>
          <a:p>
            <a:r>
              <a:rPr lang="ru-RU" sz="2000" dirty="0"/>
              <a:t>Желудок — полый мышечный орган, расположенный в левом подреберье и </a:t>
            </a:r>
            <a:r>
              <a:rPr lang="ru-RU" sz="2000" dirty="0" err="1"/>
              <a:t>эпигастрии</a:t>
            </a:r>
            <a:r>
              <a:rPr lang="ru-RU" sz="2000" dirty="0"/>
              <a:t>. Желудок является резервуаром для проглоченной пищи, а также осуществляет химическое переваривание этой пищи. Объём пустого желудка составляет около 500 мл. После принятия пищи он обычно растягивается до одного литра, но может увеличиться и до четырёх. Кроме того, осуществляет секрецию биологически активных веществ и выполняет функцию всасывания.</a:t>
            </a:r>
          </a:p>
        </p:txBody>
      </p:sp>
    </p:spTree>
    <p:extLst>
      <p:ext uri="{BB962C8B-B14F-4D97-AF65-F5344CB8AC3E}">
        <p14:creationId xmlns:p14="http://schemas.microsoft.com/office/powerpoint/2010/main" val="292980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264696" cy="6561353"/>
          </a:xfrm>
        </p:spPr>
      </p:pic>
    </p:spTree>
    <p:extLst>
      <p:ext uri="{BB962C8B-B14F-4D97-AF65-F5344CB8AC3E}">
        <p14:creationId xmlns:p14="http://schemas.microsoft.com/office/powerpoint/2010/main" val="252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5013176"/>
          </a:xfrm>
        </p:spPr>
        <p:txBody>
          <a:bodyPr>
            <a:normAutofit/>
          </a:bodyPr>
          <a:lstStyle/>
          <a:p>
            <a:r>
              <a:rPr lang="ru-RU" sz="1800" dirty="0"/>
              <a:t>Тонкая кишка — отдел пищеварительного тракта человека, расположенный между желудком и толстой кишкой. В тонкой кишке в основном и происходит процесс пищеварения: в тонкой кишке вырабатываются ферменты, которые совместно с ферментами, вырабатываемыми поджелудочной железой и желчным пузырем, способствуют расщеплению пищи на отдельные компоненты. Тонкая кишка является самым длинным отделом пищеварительного тракта; её брыжеечный отдел занимает почти весь нижний этаж брюшной полости и частично полость малого таза. Диаметр тонкой кишки неравномерен: в проксимальном её отделе он равен 4—6 см, в дистальном — 2,5—3 см.</a:t>
            </a:r>
          </a:p>
          <a:p>
            <a:r>
              <a:rPr lang="ru-RU" sz="1800" dirty="0"/>
              <a:t>Толстая кишка — нижняя, конечная часть пищеварительного тракта, а именно нижняя часть кишечника, в которой происходит в основном всасывание воды и формирование из пищевой кашицы (химуса) оформленного кала. Толстая кишка располагается в брюшной полости и в полости малого таза, её длина колеблется от 1,5 до 2 м. Внутренность толстой кишки выстлана слизистой оболочкой, облегчающей продвижение кала и предохраняющей стенки кишки от вредного воздействия пищеварительных ферментов и механических повреждений. Мышцы толстой кишки работают независимо от воли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42478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2656"/>
            <a:ext cx="5680243" cy="4680520"/>
          </a:xfrm>
        </p:spPr>
      </p:pic>
    </p:spTree>
    <p:extLst>
      <p:ext uri="{BB962C8B-B14F-4D97-AF65-F5344CB8AC3E}">
        <p14:creationId xmlns:p14="http://schemas.microsoft.com/office/powerpoint/2010/main" val="9215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</TotalTime>
  <Words>1088</Words>
  <Application>Microsoft Office PowerPoint</Application>
  <PresentationFormat>Экран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Углы</vt:lpstr>
      <vt:lpstr>Пищеварительная система</vt:lpstr>
      <vt:lpstr>Презентация PowerPoint</vt:lpstr>
      <vt:lpstr>Желудочно-кишечный тракт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Пищеварительная система</dc:title>
  <dc:creator>Admin1</dc:creator>
  <cp:lastModifiedBy>Каб 204</cp:lastModifiedBy>
  <cp:revision>9</cp:revision>
  <dcterms:created xsi:type="dcterms:W3CDTF">2016-09-10T12:20:42Z</dcterms:created>
  <dcterms:modified xsi:type="dcterms:W3CDTF">2017-01-31T05:30:07Z</dcterms:modified>
</cp:coreProperties>
</file>