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0" r:id="rId8"/>
    <p:sldId id="259" r:id="rId9"/>
    <p:sldId id="262" r:id="rId10"/>
    <p:sldId id="261" r:id="rId11"/>
    <p:sldId id="263" r:id="rId12"/>
    <p:sldId id="268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F41E0-0FD7-4D91-8F9C-275006317017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AF722-F158-454B-A60B-84072CE0A6FD}">
      <dgm:prSet phldrT="[Текст]"/>
      <dgm:spPr/>
      <dgm:t>
        <a:bodyPr/>
        <a:lstStyle/>
        <a:p>
          <a:r>
            <a:rPr lang="ru-RU" dirty="0" smtClean="0"/>
            <a:t>Ул. Советская</a:t>
          </a:r>
        </a:p>
        <a:p>
          <a:r>
            <a:rPr lang="ru-RU" dirty="0" smtClean="0"/>
            <a:t>(</a:t>
          </a:r>
          <a:r>
            <a:rPr lang="ru-RU" b="0" i="0" dirty="0" smtClean="0"/>
            <a:t>Памятник В.И.Ленину</a:t>
          </a:r>
          <a:r>
            <a:rPr lang="ru-RU" b="0" dirty="0" smtClean="0"/>
            <a:t> </a:t>
          </a:r>
          <a:r>
            <a:rPr lang="ru-RU" dirty="0" smtClean="0"/>
            <a:t>)</a:t>
          </a:r>
          <a:endParaRPr lang="ru-RU" dirty="0"/>
        </a:p>
      </dgm:t>
    </dgm:pt>
    <dgm:pt modelId="{87953208-7BE1-412B-8063-F7A0C8FE0F0C}" type="parTrans" cxnId="{1C675288-FF12-4CF3-A6AB-09AB9999E4E1}">
      <dgm:prSet/>
      <dgm:spPr/>
      <dgm:t>
        <a:bodyPr/>
        <a:lstStyle/>
        <a:p>
          <a:endParaRPr lang="ru-RU"/>
        </a:p>
      </dgm:t>
    </dgm:pt>
    <dgm:pt modelId="{15C74D89-678B-45AF-A1BA-9612E3E67088}" type="sibTrans" cxnId="{1C675288-FF12-4CF3-A6AB-09AB9999E4E1}">
      <dgm:prSet/>
      <dgm:spPr/>
      <dgm:t>
        <a:bodyPr/>
        <a:lstStyle/>
        <a:p>
          <a:endParaRPr lang="ru-RU"/>
        </a:p>
      </dgm:t>
    </dgm:pt>
    <dgm:pt modelId="{AA2E2CDD-E414-404E-9965-7DBE15D8FF10}">
      <dgm:prSet phldrT="[Текст]"/>
      <dgm:spPr/>
      <dgm:t>
        <a:bodyPr/>
        <a:lstStyle/>
        <a:p>
          <a:r>
            <a:rPr lang="ru-RU" dirty="0" smtClean="0"/>
            <a:t>СОШ №1</a:t>
          </a:r>
          <a:endParaRPr lang="ru-RU" dirty="0"/>
        </a:p>
      </dgm:t>
    </dgm:pt>
    <dgm:pt modelId="{0D6530ED-9DC9-49E7-A3B9-7FAA6513D85B}" type="parTrans" cxnId="{48607793-6764-41E1-B0B9-3989FA618BBF}">
      <dgm:prSet/>
      <dgm:spPr/>
      <dgm:t>
        <a:bodyPr/>
        <a:lstStyle/>
        <a:p>
          <a:endParaRPr lang="ru-RU"/>
        </a:p>
      </dgm:t>
    </dgm:pt>
    <dgm:pt modelId="{9F0EAE2F-5B4A-4018-89F3-BEB6CB8355F6}" type="sibTrans" cxnId="{48607793-6764-41E1-B0B9-3989FA618BBF}">
      <dgm:prSet/>
      <dgm:spPr/>
      <dgm:t>
        <a:bodyPr/>
        <a:lstStyle/>
        <a:p>
          <a:endParaRPr lang="ru-RU"/>
        </a:p>
      </dgm:t>
    </dgm:pt>
    <dgm:pt modelId="{0CAE2AD2-61D1-444A-93C8-F01E4CE9B0BF}">
      <dgm:prSet phldrT="[Текст]"/>
      <dgm:spPr/>
      <dgm:t>
        <a:bodyPr/>
        <a:lstStyle/>
        <a:p>
          <a:r>
            <a:rPr lang="ru-RU" dirty="0" smtClean="0"/>
            <a:t>СОК</a:t>
          </a:r>
          <a:r>
            <a:rPr lang="ru-RU" baseline="0" dirty="0" smtClean="0"/>
            <a:t> «Олимп»</a:t>
          </a:r>
          <a:endParaRPr lang="ru-RU" dirty="0"/>
        </a:p>
      </dgm:t>
    </dgm:pt>
    <dgm:pt modelId="{3004BEAC-88CF-4350-A676-E73690848D95}" type="parTrans" cxnId="{CCCA5ADB-8C68-429F-82C8-BCB4478325F4}">
      <dgm:prSet/>
      <dgm:spPr/>
      <dgm:t>
        <a:bodyPr/>
        <a:lstStyle/>
        <a:p>
          <a:endParaRPr lang="ru-RU"/>
        </a:p>
      </dgm:t>
    </dgm:pt>
    <dgm:pt modelId="{38551150-36A3-407B-A966-C1B814E5E07C}" type="sibTrans" cxnId="{CCCA5ADB-8C68-429F-82C8-BCB4478325F4}">
      <dgm:prSet/>
      <dgm:spPr/>
      <dgm:t>
        <a:bodyPr/>
        <a:lstStyle/>
        <a:p>
          <a:endParaRPr lang="ru-RU"/>
        </a:p>
      </dgm:t>
    </dgm:pt>
    <dgm:pt modelId="{3B293BAD-C6BD-42F0-8210-6DD709D15D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cs typeface="Aharoni" panose="02010803020104030203" pitchFamily="2" charset="-79"/>
            </a:rPr>
            <a:t>СОШ №3</a:t>
          </a:r>
          <a:endParaRPr lang="ru-RU" sz="2800" b="1" dirty="0">
            <a:solidFill>
              <a:srgbClr val="FF0000"/>
            </a:solidFill>
            <a:cs typeface="Aharoni" panose="02010803020104030203" pitchFamily="2" charset="-79"/>
          </a:endParaRPr>
        </a:p>
      </dgm:t>
    </dgm:pt>
    <dgm:pt modelId="{2BB7ED6A-7486-4BF2-AF9C-3DDA9B562829}" type="parTrans" cxnId="{CA321D26-E204-485B-96CF-A2AD6DF81050}">
      <dgm:prSet/>
      <dgm:spPr/>
      <dgm:t>
        <a:bodyPr/>
        <a:lstStyle/>
        <a:p>
          <a:endParaRPr lang="ru-RU"/>
        </a:p>
      </dgm:t>
    </dgm:pt>
    <dgm:pt modelId="{A7604624-8019-4CC4-A4CF-DC3CAB86CD1C}" type="sibTrans" cxnId="{CA321D26-E204-485B-96CF-A2AD6DF81050}">
      <dgm:prSet/>
      <dgm:spPr/>
      <dgm:t>
        <a:bodyPr/>
        <a:lstStyle/>
        <a:p>
          <a:endParaRPr lang="ru-RU"/>
        </a:p>
      </dgm:t>
    </dgm:pt>
    <dgm:pt modelId="{6A0FE7D3-8DAD-435E-88B8-731A0BB17B44}">
      <dgm:prSet phldrT="[Текст]"/>
      <dgm:spPr/>
      <dgm:t>
        <a:bodyPr/>
        <a:lstStyle/>
        <a:p>
          <a:r>
            <a:rPr lang="ru-RU" b="0" i="0" dirty="0" err="1" smtClean="0"/>
            <a:t>Памятник-Стелла</a:t>
          </a:r>
          <a:r>
            <a:rPr lang="ru-RU" b="0" i="0" dirty="0" smtClean="0"/>
            <a:t> участникам ВОВ</a:t>
          </a:r>
          <a:endParaRPr lang="ru-RU" b="0" dirty="0"/>
        </a:p>
      </dgm:t>
    </dgm:pt>
    <dgm:pt modelId="{F3D0EED7-A049-4145-B262-A7A82CBB3416}" type="sibTrans" cxnId="{9299633A-17FC-4C7C-8175-994EE2D19E85}">
      <dgm:prSet/>
      <dgm:spPr/>
      <dgm:t>
        <a:bodyPr/>
        <a:lstStyle/>
        <a:p>
          <a:endParaRPr lang="ru-RU"/>
        </a:p>
      </dgm:t>
    </dgm:pt>
    <dgm:pt modelId="{2FE285C5-922F-4C86-AD2C-42BD277EB167}" type="parTrans" cxnId="{9299633A-17FC-4C7C-8175-994EE2D19E85}">
      <dgm:prSet/>
      <dgm:spPr/>
      <dgm:t>
        <a:bodyPr/>
        <a:lstStyle/>
        <a:p>
          <a:endParaRPr lang="ru-RU"/>
        </a:p>
      </dgm:t>
    </dgm:pt>
    <dgm:pt modelId="{D8445466-C656-4A77-A09A-8A7B8DB1EDCF}" type="pres">
      <dgm:prSet presAssocID="{A11F41E0-0FD7-4D91-8F9C-275006317017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CFAD3-0066-4DC6-BFAE-46B05CB987FA}" type="pres">
      <dgm:prSet presAssocID="{BB5AF722-F158-454B-A60B-84072CE0A6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44507-0A73-424F-9366-EC44572393A8}" type="pres">
      <dgm:prSet presAssocID="{BB5AF722-F158-454B-A60B-84072CE0A6FD}" presName="spNode" presStyleCnt="0"/>
      <dgm:spPr/>
    </dgm:pt>
    <dgm:pt modelId="{302279B9-7EDD-40DB-9CFD-314335188102}" type="pres">
      <dgm:prSet presAssocID="{15C74D89-678B-45AF-A1BA-9612E3E6708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F910D1D-2F3B-4902-A163-641650DA58C6}" type="pres">
      <dgm:prSet presAssocID="{AA2E2CDD-E414-404E-9965-7DBE15D8FF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2AB2B-812E-4FB8-9FD1-DAB43984D224}" type="pres">
      <dgm:prSet presAssocID="{AA2E2CDD-E414-404E-9965-7DBE15D8FF10}" presName="spNode" presStyleCnt="0"/>
      <dgm:spPr/>
    </dgm:pt>
    <dgm:pt modelId="{2E8690C4-54EC-4032-A78E-9EDAA003187D}" type="pres">
      <dgm:prSet presAssocID="{9F0EAE2F-5B4A-4018-89F3-BEB6CB8355F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927DA70-C5BC-49E0-8B94-ECF0FF1580BD}" type="pres">
      <dgm:prSet presAssocID="{0CAE2AD2-61D1-444A-93C8-F01E4CE9B0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0DCF4-78B6-4DDE-A7BD-82C9E0C04C9C}" type="pres">
      <dgm:prSet presAssocID="{0CAE2AD2-61D1-444A-93C8-F01E4CE9B0BF}" presName="spNode" presStyleCnt="0"/>
      <dgm:spPr/>
    </dgm:pt>
    <dgm:pt modelId="{F8F6A325-9577-4EEC-87FF-C906E7DF26F1}" type="pres">
      <dgm:prSet presAssocID="{38551150-36A3-407B-A966-C1B814E5E07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18FA4CA-958F-4C94-9A48-F3DB14948AEF}" type="pres">
      <dgm:prSet presAssocID="{3B293BAD-C6BD-42F0-8210-6DD709D15D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784AE-8C40-463D-AE13-DD0456734AD7}" type="pres">
      <dgm:prSet presAssocID="{3B293BAD-C6BD-42F0-8210-6DD709D15DF8}" presName="spNode" presStyleCnt="0"/>
      <dgm:spPr/>
    </dgm:pt>
    <dgm:pt modelId="{F6CA8A58-0087-4AEF-B835-1B53449F679A}" type="pres">
      <dgm:prSet presAssocID="{A7604624-8019-4CC4-A4CF-DC3CAB86CD1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57AAC79-7808-48A1-AD0D-DABB9B94543D}" type="pres">
      <dgm:prSet presAssocID="{6A0FE7D3-8DAD-435E-88B8-731A0BB17B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CAC98-1625-458D-B7AF-9282FB764988}" type="pres">
      <dgm:prSet presAssocID="{6A0FE7D3-8DAD-435E-88B8-731A0BB17B44}" presName="spNode" presStyleCnt="0"/>
      <dgm:spPr/>
    </dgm:pt>
    <dgm:pt modelId="{F518E6C3-AFED-4CAE-8B6D-9926EE377AA5}" type="pres">
      <dgm:prSet presAssocID="{F3D0EED7-A049-4145-B262-A7A82CBB341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385A166-99FD-4E80-94BE-0F505BB0F18E}" type="presOf" srcId="{38551150-36A3-407B-A966-C1B814E5E07C}" destId="{F8F6A325-9577-4EEC-87FF-C906E7DF26F1}" srcOrd="0" destOrd="0" presId="urn:microsoft.com/office/officeart/2005/8/layout/cycle5"/>
    <dgm:cxn modelId="{B5558455-6A5B-46A9-8B47-F5766C75FC4C}" type="presOf" srcId="{15C74D89-678B-45AF-A1BA-9612E3E67088}" destId="{302279B9-7EDD-40DB-9CFD-314335188102}" srcOrd="0" destOrd="0" presId="urn:microsoft.com/office/officeart/2005/8/layout/cycle5"/>
    <dgm:cxn modelId="{69C2857F-5988-4B90-90A7-41DBACE45EE5}" type="presOf" srcId="{A11F41E0-0FD7-4D91-8F9C-275006317017}" destId="{D8445466-C656-4A77-A09A-8A7B8DB1EDCF}" srcOrd="0" destOrd="0" presId="urn:microsoft.com/office/officeart/2005/8/layout/cycle5"/>
    <dgm:cxn modelId="{B3DC4AC5-E4F7-401A-BA37-D3D39F373F6C}" type="presOf" srcId="{9F0EAE2F-5B4A-4018-89F3-BEB6CB8355F6}" destId="{2E8690C4-54EC-4032-A78E-9EDAA003187D}" srcOrd="0" destOrd="0" presId="urn:microsoft.com/office/officeart/2005/8/layout/cycle5"/>
    <dgm:cxn modelId="{BE308DF7-903E-4523-976D-CAE5BA9000A3}" type="presOf" srcId="{0CAE2AD2-61D1-444A-93C8-F01E4CE9B0BF}" destId="{8927DA70-C5BC-49E0-8B94-ECF0FF1580BD}" srcOrd="0" destOrd="0" presId="urn:microsoft.com/office/officeart/2005/8/layout/cycle5"/>
    <dgm:cxn modelId="{027B4495-A40D-4B3C-9D59-27E6E872B220}" type="presOf" srcId="{BB5AF722-F158-454B-A60B-84072CE0A6FD}" destId="{BA4CFAD3-0066-4DC6-BFAE-46B05CB987FA}" srcOrd="0" destOrd="0" presId="urn:microsoft.com/office/officeart/2005/8/layout/cycle5"/>
    <dgm:cxn modelId="{48607793-6764-41E1-B0B9-3989FA618BBF}" srcId="{A11F41E0-0FD7-4D91-8F9C-275006317017}" destId="{AA2E2CDD-E414-404E-9965-7DBE15D8FF10}" srcOrd="1" destOrd="0" parTransId="{0D6530ED-9DC9-49E7-A3B9-7FAA6513D85B}" sibTransId="{9F0EAE2F-5B4A-4018-89F3-BEB6CB8355F6}"/>
    <dgm:cxn modelId="{8B1B1852-DACD-437E-AA7E-17D77B468EBB}" type="presOf" srcId="{F3D0EED7-A049-4145-B262-A7A82CBB3416}" destId="{F518E6C3-AFED-4CAE-8B6D-9926EE377AA5}" srcOrd="0" destOrd="0" presId="urn:microsoft.com/office/officeart/2005/8/layout/cycle5"/>
    <dgm:cxn modelId="{CA321D26-E204-485B-96CF-A2AD6DF81050}" srcId="{A11F41E0-0FD7-4D91-8F9C-275006317017}" destId="{3B293BAD-C6BD-42F0-8210-6DD709D15DF8}" srcOrd="3" destOrd="0" parTransId="{2BB7ED6A-7486-4BF2-AF9C-3DDA9B562829}" sibTransId="{A7604624-8019-4CC4-A4CF-DC3CAB86CD1C}"/>
    <dgm:cxn modelId="{1C675288-FF12-4CF3-A6AB-09AB9999E4E1}" srcId="{A11F41E0-0FD7-4D91-8F9C-275006317017}" destId="{BB5AF722-F158-454B-A60B-84072CE0A6FD}" srcOrd="0" destOrd="0" parTransId="{87953208-7BE1-412B-8063-F7A0C8FE0F0C}" sibTransId="{15C74D89-678B-45AF-A1BA-9612E3E67088}"/>
    <dgm:cxn modelId="{CCCA5ADB-8C68-429F-82C8-BCB4478325F4}" srcId="{A11F41E0-0FD7-4D91-8F9C-275006317017}" destId="{0CAE2AD2-61D1-444A-93C8-F01E4CE9B0BF}" srcOrd="2" destOrd="0" parTransId="{3004BEAC-88CF-4350-A676-E73690848D95}" sibTransId="{38551150-36A3-407B-A966-C1B814E5E07C}"/>
    <dgm:cxn modelId="{72B75904-5EAA-41E1-8BAA-7EE71D450EFD}" type="presOf" srcId="{3B293BAD-C6BD-42F0-8210-6DD709D15DF8}" destId="{518FA4CA-958F-4C94-9A48-F3DB14948AEF}" srcOrd="0" destOrd="0" presId="urn:microsoft.com/office/officeart/2005/8/layout/cycle5"/>
    <dgm:cxn modelId="{9299633A-17FC-4C7C-8175-994EE2D19E85}" srcId="{A11F41E0-0FD7-4D91-8F9C-275006317017}" destId="{6A0FE7D3-8DAD-435E-88B8-731A0BB17B44}" srcOrd="4" destOrd="0" parTransId="{2FE285C5-922F-4C86-AD2C-42BD277EB167}" sibTransId="{F3D0EED7-A049-4145-B262-A7A82CBB3416}"/>
    <dgm:cxn modelId="{62A91A99-4BBE-4AED-9D62-A23BADDF93A8}" type="presOf" srcId="{6A0FE7D3-8DAD-435E-88B8-731A0BB17B44}" destId="{357AAC79-7808-48A1-AD0D-DABB9B94543D}" srcOrd="0" destOrd="0" presId="urn:microsoft.com/office/officeart/2005/8/layout/cycle5"/>
    <dgm:cxn modelId="{F03EDC83-BC64-4890-B110-1109783FBAEA}" type="presOf" srcId="{A7604624-8019-4CC4-A4CF-DC3CAB86CD1C}" destId="{F6CA8A58-0087-4AEF-B835-1B53449F679A}" srcOrd="0" destOrd="0" presId="urn:microsoft.com/office/officeart/2005/8/layout/cycle5"/>
    <dgm:cxn modelId="{8461133B-5F1A-4B3E-A4D9-7C2685C67071}" type="presOf" srcId="{AA2E2CDD-E414-404E-9965-7DBE15D8FF10}" destId="{FF910D1D-2F3B-4902-A163-641650DA58C6}" srcOrd="0" destOrd="0" presId="urn:microsoft.com/office/officeart/2005/8/layout/cycle5"/>
    <dgm:cxn modelId="{50CBC1D9-A037-4FA3-9EFD-862DED4F71F2}" type="presParOf" srcId="{D8445466-C656-4A77-A09A-8A7B8DB1EDCF}" destId="{BA4CFAD3-0066-4DC6-BFAE-46B05CB987FA}" srcOrd="0" destOrd="0" presId="urn:microsoft.com/office/officeart/2005/8/layout/cycle5"/>
    <dgm:cxn modelId="{C9B01AFC-3A02-44E8-AAB1-E2326F71AC15}" type="presParOf" srcId="{D8445466-C656-4A77-A09A-8A7B8DB1EDCF}" destId="{CF944507-0A73-424F-9366-EC44572393A8}" srcOrd="1" destOrd="0" presId="urn:microsoft.com/office/officeart/2005/8/layout/cycle5"/>
    <dgm:cxn modelId="{0D21EC55-8F80-42D3-8C33-8C9C88E35DF5}" type="presParOf" srcId="{D8445466-C656-4A77-A09A-8A7B8DB1EDCF}" destId="{302279B9-7EDD-40DB-9CFD-314335188102}" srcOrd="2" destOrd="0" presId="urn:microsoft.com/office/officeart/2005/8/layout/cycle5"/>
    <dgm:cxn modelId="{6F415A01-47C9-43F2-BF5A-A4129D00ADC1}" type="presParOf" srcId="{D8445466-C656-4A77-A09A-8A7B8DB1EDCF}" destId="{FF910D1D-2F3B-4902-A163-641650DA58C6}" srcOrd="3" destOrd="0" presId="urn:microsoft.com/office/officeart/2005/8/layout/cycle5"/>
    <dgm:cxn modelId="{9472FB50-13E1-495A-AFD2-4E4C9F7AEC77}" type="presParOf" srcId="{D8445466-C656-4A77-A09A-8A7B8DB1EDCF}" destId="{7FE2AB2B-812E-4FB8-9FD1-DAB43984D224}" srcOrd="4" destOrd="0" presId="urn:microsoft.com/office/officeart/2005/8/layout/cycle5"/>
    <dgm:cxn modelId="{DB55308E-A890-4BF1-8785-7A18371E5033}" type="presParOf" srcId="{D8445466-C656-4A77-A09A-8A7B8DB1EDCF}" destId="{2E8690C4-54EC-4032-A78E-9EDAA003187D}" srcOrd="5" destOrd="0" presId="urn:microsoft.com/office/officeart/2005/8/layout/cycle5"/>
    <dgm:cxn modelId="{F5A70038-496B-41EA-897E-C1324C1AB59F}" type="presParOf" srcId="{D8445466-C656-4A77-A09A-8A7B8DB1EDCF}" destId="{8927DA70-C5BC-49E0-8B94-ECF0FF1580BD}" srcOrd="6" destOrd="0" presId="urn:microsoft.com/office/officeart/2005/8/layout/cycle5"/>
    <dgm:cxn modelId="{665DD8A6-7839-4A31-BFB5-024BA17FC6B2}" type="presParOf" srcId="{D8445466-C656-4A77-A09A-8A7B8DB1EDCF}" destId="{E850DCF4-78B6-4DDE-A7BD-82C9E0C04C9C}" srcOrd="7" destOrd="0" presId="urn:microsoft.com/office/officeart/2005/8/layout/cycle5"/>
    <dgm:cxn modelId="{4CAEC8CF-458C-4957-A36F-43793CD96A01}" type="presParOf" srcId="{D8445466-C656-4A77-A09A-8A7B8DB1EDCF}" destId="{F8F6A325-9577-4EEC-87FF-C906E7DF26F1}" srcOrd="8" destOrd="0" presId="urn:microsoft.com/office/officeart/2005/8/layout/cycle5"/>
    <dgm:cxn modelId="{F077488C-2191-47C9-B8E0-C34E6543576B}" type="presParOf" srcId="{D8445466-C656-4A77-A09A-8A7B8DB1EDCF}" destId="{518FA4CA-958F-4C94-9A48-F3DB14948AEF}" srcOrd="9" destOrd="0" presId="urn:microsoft.com/office/officeart/2005/8/layout/cycle5"/>
    <dgm:cxn modelId="{4B1E1E88-3D26-4B78-BA31-A1D3D432EA12}" type="presParOf" srcId="{D8445466-C656-4A77-A09A-8A7B8DB1EDCF}" destId="{564784AE-8C40-463D-AE13-DD0456734AD7}" srcOrd="10" destOrd="0" presId="urn:microsoft.com/office/officeart/2005/8/layout/cycle5"/>
    <dgm:cxn modelId="{635F5B5E-7BC2-4C2D-B8C7-1C2D37E1061A}" type="presParOf" srcId="{D8445466-C656-4A77-A09A-8A7B8DB1EDCF}" destId="{F6CA8A58-0087-4AEF-B835-1B53449F679A}" srcOrd="11" destOrd="0" presId="urn:microsoft.com/office/officeart/2005/8/layout/cycle5"/>
    <dgm:cxn modelId="{C0BAF8B6-8964-4AA5-9065-0ECD90919021}" type="presParOf" srcId="{D8445466-C656-4A77-A09A-8A7B8DB1EDCF}" destId="{357AAC79-7808-48A1-AD0D-DABB9B94543D}" srcOrd="12" destOrd="0" presId="urn:microsoft.com/office/officeart/2005/8/layout/cycle5"/>
    <dgm:cxn modelId="{29D4562F-9274-437F-B116-FF4311AC67A5}" type="presParOf" srcId="{D8445466-C656-4A77-A09A-8A7B8DB1EDCF}" destId="{880CAC98-1625-458D-B7AF-9282FB764988}" srcOrd="13" destOrd="0" presId="urn:microsoft.com/office/officeart/2005/8/layout/cycle5"/>
    <dgm:cxn modelId="{23A894A9-7841-45F6-AACC-844A5115DE60}" type="presParOf" srcId="{D8445466-C656-4A77-A09A-8A7B8DB1EDCF}" destId="{F518E6C3-AFED-4CAE-8B6D-9926EE377AA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esktop\JMPt14f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36179"/>
            <a:ext cx="2357422" cy="2181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215338" cy="30718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Антинаркотический проект МБОУ СОШ</a:t>
            </a:r>
            <a:br>
              <a:rPr lang="ru-RU" dirty="0" smtClean="0"/>
            </a:br>
            <a:r>
              <a:rPr lang="ru-RU" dirty="0" smtClean="0"/>
              <a:t>№3 г. Мамадыш</a:t>
            </a:r>
            <a:br>
              <a:rPr lang="ru-RU" dirty="0" smtClean="0"/>
            </a:br>
            <a:r>
              <a:rPr lang="ru-RU" dirty="0" smtClean="0"/>
              <a:t>«Маршрут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14686"/>
            <a:ext cx="6786610" cy="18573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/>
              <a:t>Авторы: Ахметова </a:t>
            </a:r>
            <a:r>
              <a:rPr lang="ru-RU" b="1" dirty="0" smtClean="0"/>
              <a:t>Роза </a:t>
            </a:r>
            <a:r>
              <a:rPr lang="ru-RU" b="1" dirty="0" err="1" smtClean="0"/>
              <a:t>Ильдусовна,заместитель</a:t>
            </a:r>
            <a:r>
              <a:rPr lang="ru-RU" b="1" dirty="0" smtClean="0"/>
              <a:t> директора по воспитательной работе МБОУ «СОШ №3 </a:t>
            </a:r>
            <a:r>
              <a:rPr lang="ru-RU" b="1" dirty="0" err="1" smtClean="0"/>
              <a:t>г.Мамадыш</a:t>
            </a:r>
            <a:r>
              <a:rPr lang="ru-RU" b="1" dirty="0" smtClean="0"/>
              <a:t>» </a:t>
            </a:r>
            <a:r>
              <a:rPr lang="ru-RU" b="1" dirty="0" err="1" smtClean="0"/>
              <a:t>Мамадышского</a:t>
            </a:r>
            <a:r>
              <a:rPr lang="ru-RU" b="1" dirty="0" smtClean="0"/>
              <a:t> муниципального района РТ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616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Официальная группа проекта «Маршрут Здоровья» в сети </a:t>
            </a:r>
            <a:r>
              <a:rPr lang="ru-RU" dirty="0" err="1" smtClean="0">
                <a:solidFill>
                  <a:schemeClr val="tx2"/>
                </a:solidFill>
              </a:rPr>
              <a:t>Вконтакте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Информационная обеспечение:</a:t>
            </a:r>
            <a:endParaRPr lang="ru-RU" dirty="0"/>
          </a:p>
        </p:txBody>
      </p:sp>
      <p:pic>
        <p:nvPicPr>
          <p:cNvPr id="8194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"/>
            <a:ext cx="1357290" cy="1256036"/>
          </a:xfrm>
          <a:prstGeom prst="rect">
            <a:avLst/>
          </a:prstGeom>
          <a:noFill/>
        </p:spPr>
      </p:pic>
      <p:pic>
        <p:nvPicPr>
          <p:cNvPr id="8195" name="Picture 3" descr="C:\Users\q\Desktop\ьнглнгло.png"/>
          <p:cNvPicPr>
            <a:picLocks noChangeAspect="1" noChangeArrowheads="1"/>
          </p:cNvPicPr>
          <p:nvPr/>
        </p:nvPicPr>
        <p:blipFill rotWithShape="1">
          <a:blip r:embed="rId3"/>
          <a:srcRect l="18722" r="22537"/>
          <a:stretch/>
        </p:blipFill>
        <p:spPr bwMode="auto">
          <a:xfrm>
            <a:off x="2050473" y="2357407"/>
            <a:ext cx="4045528" cy="437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3882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Прокуратура </a:t>
            </a:r>
            <a:r>
              <a:rPr lang="ru-RU" dirty="0" err="1" smtClean="0">
                <a:solidFill>
                  <a:schemeClr val="tx2"/>
                </a:solidFill>
              </a:rPr>
              <a:t>Мамадышского</a:t>
            </a:r>
            <a:r>
              <a:rPr lang="ru-RU" dirty="0" smtClean="0">
                <a:solidFill>
                  <a:schemeClr val="tx2"/>
                </a:solidFill>
              </a:rPr>
              <a:t> района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Отдел ГИБДД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«СОШ № 1 г.Мамадыш"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"Лицей №2 имени академика К.А. Валиева г. </a:t>
            </a:r>
            <a:r>
              <a:rPr lang="ru-RU" dirty="0" err="1" smtClean="0">
                <a:solidFill>
                  <a:schemeClr val="tx2"/>
                </a:solidFill>
              </a:rPr>
              <a:t>Мамадыш</a:t>
            </a:r>
            <a:r>
              <a:rPr lang="ru-RU" dirty="0" smtClean="0">
                <a:solidFill>
                  <a:schemeClr val="tx2"/>
                </a:solidFill>
              </a:rPr>
              <a:t>"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« СОШ  №4 г. </a:t>
            </a:r>
            <a:r>
              <a:rPr lang="ru-RU" dirty="0" err="1" smtClean="0">
                <a:solidFill>
                  <a:schemeClr val="tx2"/>
                </a:solidFill>
              </a:rPr>
              <a:t>Мамадыш</a:t>
            </a:r>
            <a:r>
              <a:rPr lang="ru-RU" dirty="0" smtClean="0">
                <a:solidFill>
                  <a:schemeClr val="tx2"/>
                </a:solidFill>
              </a:rPr>
              <a:t>"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«</a:t>
            </a:r>
            <a:r>
              <a:rPr lang="ru-RU" dirty="0" err="1" smtClean="0">
                <a:solidFill>
                  <a:schemeClr val="tx2"/>
                </a:solidFill>
              </a:rPr>
              <a:t>Красногорская</a:t>
            </a:r>
            <a:r>
              <a:rPr lang="ru-RU" dirty="0" smtClean="0">
                <a:solidFill>
                  <a:schemeClr val="tx2"/>
                </a:solidFill>
              </a:rPr>
              <a:t> средняя общеобразовательная школа»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"СОШ №3 г. </a:t>
            </a:r>
            <a:r>
              <a:rPr lang="ru-RU" dirty="0" err="1" smtClean="0">
                <a:solidFill>
                  <a:schemeClr val="tx2"/>
                </a:solidFill>
              </a:rPr>
              <a:t>Мамадыш</a:t>
            </a:r>
            <a:r>
              <a:rPr lang="ru-RU" dirty="0" smtClean="0">
                <a:solidFill>
                  <a:schemeClr val="tx2"/>
                </a:solidFill>
              </a:rPr>
              <a:t>"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Спортивно-оздоровительный комплекс  «Олимп»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Совет отцов СОШ №3 г. </a:t>
            </a:r>
            <a:r>
              <a:rPr lang="ru-RU" dirty="0" err="1" smtClean="0">
                <a:solidFill>
                  <a:schemeClr val="tx2"/>
                </a:solidFill>
              </a:rPr>
              <a:t>Мамадыш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Сайт СОШ №3 г. </a:t>
            </a:r>
            <a:r>
              <a:rPr lang="ru-RU" dirty="0" err="1" smtClean="0">
                <a:solidFill>
                  <a:schemeClr val="tx2"/>
                </a:solidFill>
              </a:rPr>
              <a:t>Мамадыш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Газета «</a:t>
            </a:r>
            <a:r>
              <a:rPr lang="ru-RU" dirty="0" err="1" smtClean="0">
                <a:solidFill>
                  <a:schemeClr val="tx2"/>
                </a:solidFill>
              </a:rPr>
              <a:t>Нократ</a:t>
            </a:r>
            <a:r>
              <a:rPr lang="ru-RU" dirty="0" smtClean="0">
                <a:solidFill>
                  <a:schemeClr val="tx2"/>
                </a:solidFill>
              </a:rPr>
              <a:t>» (Вятка)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Газета «Реклама в </a:t>
            </a:r>
            <a:r>
              <a:rPr lang="ru-RU" dirty="0" err="1" smtClean="0">
                <a:solidFill>
                  <a:schemeClr val="tx2"/>
                </a:solidFill>
              </a:rPr>
              <a:t>Мамадыше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Группа ВК «Есть контакт! (Новости </a:t>
            </a:r>
            <a:r>
              <a:rPr lang="ru-RU" dirty="0" err="1" smtClean="0">
                <a:solidFill>
                  <a:schemeClr val="tx2"/>
                </a:solidFill>
              </a:rPr>
              <a:t>Мамадыша</a:t>
            </a:r>
            <a:r>
              <a:rPr lang="ru-RU" dirty="0" smtClean="0">
                <a:solidFill>
                  <a:schemeClr val="tx2"/>
                </a:solidFill>
              </a:rPr>
              <a:t>)»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Партнёры проекта: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251928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Минимальные финансовые расходы</a:t>
            </a:r>
            <a:endParaRPr lang="ru-RU" sz="4500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Принять участие может любой желающий целевой группы проекта</a:t>
            </a:r>
          </a:p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Возможность реализации проекта в нашем городе, используя инфраструктуру и социальные объекты города.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Большая информационная составляющая проекта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Эффективная трансляция идеи проекта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7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Риски проекта: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</a:rPr>
            </a:br>
            <a:r>
              <a:rPr lang="ru-RU" sz="4500" dirty="0" smtClean="0">
                <a:solidFill>
                  <a:schemeClr val="tx2"/>
                </a:solidFill>
              </a:rPr>
              <a:t>Сложность организации безопасности маршрута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Технические неполадки транспортных средств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Слабая физическая подготовка участников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Резкое изменение погодных условий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>Нежелание участников других школ стать участниками проекта </a:t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4500" dirty="0" smtClean="0">
                <a:solidFill>
                  <a:schemeClr val="tx2"/>
                </a:solidFill>
              </a:rPr>
              <a:t/>
            </a:r>
            <a:br>
              <a:rPr lang="ru-RU" sz="4500" dirty="0" smtClean="0">
                <a:solidFill>
                  <a:schemeClr val="tx2"/>
                </a:solidFill>
              </a:rPr>
            </a:br>
            <a:endParaRPr lang="ru-RU" sz="45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Положительные </a:t>
            </a:r>
            <a:br>
              <a:rPr lang="ru-RU" dirty="0" smtClean="0"/>
            </a:br>
            <a:r>
              <a:rPr lang="ru-RU" dirty="0" smtClean="0"/>
              <a:t>эффекты:</a:t>
            </a:r>
            <a:endParaRPr lang="ru-RU" dirty="0"/>
          </a:p>
        </p:txBody>
      </p:sp>
      <p:pic>
        <p:nvPicPr>
          <p:cNvPr id="8194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"/>
            <a:ext cx="1763687" cy="163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26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251928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ru-RU" sz="45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Организация проекта на будущий год (2017в  г.Мамадыш)</a:t>
            </a:r>
          </a:p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-расширение маршрута(лесные массивы , Пузанка, туристический </a:t>
            </a:r>
            <a:r>
              <a:rPr lang="ru-RU" sz="4500" dirty="0" err="1" smtClean="0">
                <a:solidFill>
                  <a:schemeClr val="tx2"/>
                </a:solidFill>
              </a:rPr>
              <a:t>квест</a:t>
            </a:r>
            <a:r>
              <a:rPr lang="ru-RU" sz="4500" dirty="0" smtClean="0">
                <a:solidFill>
                  <a:schemeClr val="tx2"/>
                </a:solidFill>
              </a:rPr>
              <a:t>) </a:t>
            </a:r>
          </a:p>
          <a:p>
            <a:pPr marL="109728" indent="0">
              <a:buNone/>
            </a:pPr>
            <a:r>
              <a:rPr lang="ru-RU" sz="4500" dirty="0" smtClean="0">
                <a:solidFill>
                  <a:schemeClr val="tx2"/>
                </a:solidFill>
              </a:rPr>
              <a:t>-распространение проекта на республиканском уровне</a:t>
            </a:r>
          </a:p>
          <a:p>
            <a:pPr marL="109728" indent="0">
              <a:buNone/>
            </a:pPr>
            <a:endParaRPr lang="ru-RU" sz="45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sz="4500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развития проекта:</a:t>
            </a:r>
            <a:endParaRPr lang="ru-RU" dirty="0"/>
          </a:p>
        </p:txBody>
      </p:sp>
      <p:pic>
        <p:nvPicPr>
          <p:cNvPr id="8194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"/>
            <a:ext cx="1763687" cy="163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35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3423"/>
            <a:ext cx="2694554" cy="2493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14" y="1772816"/>
            <a:ext cx="8229600" cy="42259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891" y="0"/>
            <a:ext cx="1621109" cy="15001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 настоящее время в городе </a:t>
            </a:r>
            <a:r>
              <a:rPr lang="ru-RU" b="1" dirty="0" err="1" smtClean="0">
                <a:solidFill>
                  <a:schemeClr val="tx2"/>
                </a:solidFill>
              </a:rPr>
              <a:t>Мамадыш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увеличивается </a:t>
            </a:r>
            <a:r>
              <a:rPr lang="ru-RU" b="1" dirty="0" smtClean="0">
                <a:solidFill>
                  <a:schemeClr val="tx2"/>
                </a:solidFill>
              </a:rPr>
              <a:t>число несовершеннолетних, </a:t>
            </a:r>
            <a:r>
              <a:rPr lang="ru-RU" b="1" dirty="0" smtClean="0">
                <a:solidFill>
                  <a:schemeClr val="tx2"/>
                </a:solidFill>
              </a:rPr>
              <a:t>употребляющих наркотические вещества, из-за этого они теряют здоровье, возможность учиться и свободу.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845" y="0"/>
            <a:ext cx="1681155" cy="15557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Пропаганда здорового образа жизни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Формирование негативного отношения к употреблению наркотиков 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pic>
        <p:nvPicPr>
          <p:cNvPr id="1026" name="Picture 2" descr="C:\Users\q\Desktop\мз\-Nf7PmtFh6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286124"/>
            <a:ext cx="545698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ru-RU" sz="2500" b="1" dirty="0">
                <a:solidFill>
                  <a:srgbClr val="04617B"/>
                </a:solidFill>
              </a:rPr>
              <a:t>Создать новую форму антинаркотической работы в школе</a:t>
            </a:r>
          </a:p>
          <a:p>
            <a:pPr lvl="0">
              <a:buClr>
                <a:srgbClr val="0F6FC6"/>
              </a:buClr>
            </a:pPr>
            <a:r>
              <a:rPr lang="ru-RU" sz="2500" b="1" dirty="0">
                <a:solidFill>
                  <a:srgbClr val="04617B"/>
                </a:solidFill>
              </a:rPr>
              <a:t>Объединить и привлечь учащихся к ЗОЖ</a:t>
            </a:r>
          </a:p>
          <a:p>
            <a:pPr lvl="0">
              <a:buClr>
                <a:srgbClr val="0F6FC6"/>
              </a:buClr>
            </a:pPr>
            <a:r>
              <a:rPr lang="ru-RU" sz="2500" b="1" dirty="0">
                <a:solidFill>
                  <a:srgbClr val="04617B"/>
                </a:solidFill>
              </a:rPr>
              <a:t>Повысить культурный уровень и нравственность учащихся</a:t>
            </a:r>
          </a:p>
          <a:p>
            <a:pPr lvl="0">
              <a:buClr>
                <a:srgbClr val="0F6FC6"/>
              </a:buClr>
            </a:pPr>
            <a:r>
              <a:rPr lang="ru-RU" sz="2500" b="1" dirty="0">
                <a:solidFill>
                  <a:srgbClr val="04617B"/>
                </a:solidFill>
              </a:rPr>
              <a:t>Популяризация велосипедных </a:t>
            </a:r>
            <a:r>
              <a:rPr lang="ru-RU" sz="2500" b="1" dirty="0" smtClean="0">
                <a:solidFill>
                  <a:srgbClr val="04617B"/>
                </a:solidFill>
              </a:rPr>
              <a:t>прогулок</a:t>
            </a:r>
          </a:p>
          <a:p>
            <a:pPr lvl="0">
              <a:buClr>
                <a:srgbClr val="0F6FC6"/>
              </a:buClr>
            </a:pPr>
            <a:r>
              <a:rPr lang="ru-RU" sz="2500" b="1" dirty="0" smtClean="0">
                <a:solidFill>
                  <a:srgbClr val="04617B"/>
                </a:solidFill>
              </a:rPr>
              <a:t>Объединить учащихся школ города </a:t>
            </a:r>
            <a:endParaRPr lang="ru-RU" sz="2500" b="1" dirty="0">
              <a:solidFill>
                <a:srgbClr val="04617B"/>
              </a:solidFill>
            </a:endParaRPr>
          </a:p>
          <a:p>
            <a:pPr lvl="0">
              <a:buClr>
                <a:srgbClr val="0F6FC6"/>
              </a:buClr>
              <a:buNone/>
            </a:pPr>
            <a:endParaRPr lang="ru-RU" sz="2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4617B"/>
                </a:solidFill>
              </a:rPr>
              <a:t>Задачи </a:t>
            </a:r>
            <a:r>
              <a:rPr lang="ru-RU" dirty="0">
                <a:solidFill>
                  <a:srgbClr val="04617B"/>
                </a:solidFill>
              </a:rPr>
              <a:t>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8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  <a:buNone/>
            </a:pPr>
            <a:r>
              <a:rPr lang="ru-RU" sz="2500" dirty="0" smtClean="0">
                <a:solidFill>
                  <a:prstClr val="black"/>
                </a:solidFill>
              </a:rPr>
              <a:t> Апрель- июнь 2016 года</a:t>
            </a:r>
            <a:endParaRPr lang="ru-RU" sz="2500" dirty="0">
              <a:solidFill>
                <a:prstClr val="black"/>
              </a:solidFill>
            </a:endParaRPr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pPr marL="109728" lvl="0" indent="0" algn="ctr">
              <a:buClr>
                <a:srgbClr val="0F6FC6"/>
              </a:buClr>
              <a:buNone/>
            </a:pPr>
            <a:r>
              <a:rPr lang="ru-RU" sz="4100" b="1" dirty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Слоган  проекта: </a:t>
            </a:r>
            <a:r>
              <a:rPr lang="ru-RU" sz="41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Экологично.Быстро</a:t>
            </a:r>
            <a:r>
              <a:rPr lang="ru-RU" sz="41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</a:p>
          <a:p>
            <a:pPr marL="109728" lvl="0" indent="0" algn="ctr">
              <a:buClr>
                <a:srgbClr val="0F6FC6"/>
              </a:buClr>
              <a:buNone/>
            </a:pPr>
            <a:r>
              <a:rPr lang="ru-RU" sz="41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Современно!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4617B"/>
                </a:solidFill>
              </a:rPr>
              <a:t>Сроки реализации </a:t>
            </a:r>
            <a:r>
              <a:rPr lang="ru-RU" dirty="0">
                <a:solidFill>
                  <a:srgbClr val="04617B"/>
                </a:solidFill>
              </a:rPr>
              <a:t>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23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  <a:buNone/>
            </a:pPr>
            <a:r>
              <a:rPr lang="ru-RU" sz="2500" dirty="0">
                <a:solidFill>
                  <a:prstClr val="black"/>
                </a:solidFill>
              </a:rPr>
              <a:t> </a:t>
            </a:r>
            <a:r>
              <a:rPr lang="ru-RU" sz="2500" dirty="0" smtClean="0">
                <a:solidFill>
                  <a:prstClr val="black"/>
                </a:solidFill>
              </a:rPr>
              <a:t>Ученики 7-11 класс</a:t>
            </a:r>
          </a:p>
          <a:p>
            <a:pPr lvl="0">
              <a:buClr>
                <a:srgbClr val="0F6FC6"/>
              </a:buClr>
              <a:buNone/>
            </a:pPr>
            <a:endParaRPr lang="ru-RU" sz="2500" dirty="0">
              <a:solidFill>
                <a:prstClr val="black"/>
              </a:solidFill>
            </a:endParaRPr>
          </a:p>
          <a:p>
            <a:pPr lvl="0">
              <a:buClr>
                <a:srgbClr val="0F6FC6"/>
              </a:buClr>
              <a:buNone/>
            </a:pPr>
            <a:endParaRPr lang="ru-RU" sz="2500" dirty="0" smtClean="0">
              <a:solidFill>
                <a:prstClr val="black"/>
              </a:solidFill>
            </a:endParaRPr>
          </a:p>
          <a:p>
            <a:pPr lvl="0">
              <a:buClr>
                <a:srgbClr val="0F6FC6"/>
              </a:buClr>
              <a:buNone/>
            </a:pPr>
            <a:r>
              <a:rPr lang="ru-RU" dirty="0" smtClean="0"/>
              <a:t>  </a:t>
            </a:r>
            <a:endParaRPr lang="ru-RU" dirty="0"/>
          </a:p>
          <a:p>
            <a:pPr lvl="0">
              <a:buClr>
                <a:srgbClr val="0F6FC6"/>
              </a:buClr>
              <a:buNone/>
            </a:pPr>
            <a:endParaRPr lang="ru-RU" dirty="0" smtClean="0"/>
          </a:p>
          <a:p>
            <a:pPr lvl="0">
              <a:buClr>
                <a:srgbClr val="0F6FC6"/>
              </a:buCl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4617B"/>
                </a:solidFill>
              </a:rPr>
              <a:t>Целевая группа проекта</a:t>
            </a:r>
            <a:r>
              <a:rPr lang="ru-RU" dirty="0">
                <a:solidFill>
                  <a:srgbClr val="04617B"/>
                </a:solidFill>
              </a:rPr>
              <a:t>:</a:t>
            </a:r>
            <a:endParaRPr lang="ru-RU" dirty="0"/>
          </a:p>
        </p:txBody>
      </p:sp>
      <p:pic>
        <p:nvPicPr>
          <p:cNvPr id="2050" name="Picture 2" descr="C:\Users\q\Downloads\IMG-20160418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314026"/>
            <a:ext cx="4217692" cy="3538261"/>
          </a:xfrm>
          <a:prstGeom prst="rect">
            <a:avLst/>
          </a:prstGeom>
          <a:noFill/>
        </p:spPr>
      </p:pic>
      <p:pic>
        <p:nvPicPr>
          <p:cNvPr id="1026" name="Picture 2" descr="C:\Users\Роза\Desktop\1 сент 2015\Грамоты физ-ра\IMG_0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4026"/>
            <a:ext cx="4035602" cy="35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678" y="1"/>
            <a:ext cx="1312322" cy="12144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1.</a:t>
            </a:r>
            <a:r>
              <a:rPr lang="ru-RU" sz="2800" spc="-5" dirty="0" smtClean="0">
                <a:latin typeface="Times New Roman"/>
                <a:ea typeface="Times New Roman"/>
              </a:rPr>
              <a:t>Анализ информации, изучение нормативно-правовой базы по вопросу противодействия  распространения наркотиков.</a:t>
            </a:r>
          </a:p>
          <a:p>
            <a:pPr marL="109728" indent="0"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ru-RU" sz="2400" spc="-5" dirty="0" smtClean="0">
                <a:latin typeface="Times New Roman"/>
                <a:ea typeface="Times New Roman"/>
              </a:rPr>
              <a:t>2.</a:t>
            </a:r>
            <a:r>
              <a:rPr lang="ru-RU" sz="2800" spc="-5" dirty="0" smtClean="0">
                <a:latin typeface="Times New Roman"/>
                <a:ea typeface="Times New Roman"/>
              </a:rPr>
              <a:t>Создание группы </a:t>
            </a:r>
            <a:r>
              <a:rPr lang="ru-RU" sz="2800" spc="-5" dirty="0" err="1" smtClean="0">
                <a:latin typeface="Times New Roman"/>
                <a:ea typeface="Times New Roman"/>
              </a:rPr>
              <a:t>Антинароктического</a:t>
            </a:r>
            <a:r>
              <a:rPr lang="ru-RU" sz="2800" spc="-5" dirty="0" smtClean="0">
                <a:latin typeface="Times New Roman"/>
                <a:ea typeface="Times New Roman"/>
              </a:rPr>
              <a:t> проекта «Маршрут здоровья» в социальной сети </a:t>
            </a:r>
            <a:r>
              <a:rPr lang="ru-RU" sz="2800" spc="-5" dirty="0" err="1" smtClean="0">
                <a:latin typeface="Times New Roman"/>
                <a:ea typeface="Times New Roman"/>
              </a:rPr>
              <a:t>Вконтакте</a:t>
            </a:r>
            <a:r>
              <a:rPr lang="ru-RU" sz="2800" spc="-5" dirty="0" smtClean="0">
                <a:latin typeface="Times New Roman"/>
                <a:ea typeface="Times New Roman"/>
              </a:rPr>
              <a:t>,  обновление информации на странице</a:t>
            </a:r>
          </a:p>
          <a:p>
            <a:pPr marL="109728" indent="0">
              <a:buNone/>
            </a:pPr>
            <a:r>
              <a:rPr lang="ru-RU" sz="2800" spc="-5" dirty="0" smtClean="0">
                <a:latin typeface="Times New Roman"/>
                <a:ea typeface="Times New Roman"/>
              </a:rPr>
              <a:t> 3.Подготовка к организации «Маршрута здоровья» проведение спортивных тренировок, опроса общественного мнения, подготовка материалов для </a:t>
            </a:r>
            <a:r>
              <a:rPr lang="ru-RU" sz="2800" spc="-5" dirty="0" err="1" smtClean="0">
                <a:latin typeface="Times New Roman"/>
                <a:ea typeface="Times New Roman"/>
              </a:rPr>
              <a:t>флешмоба</a:t>
            </a:r>
            <a:r>
              <a:rPr lang="ru-RU" sz="2800" spc="-5" dirty="0" smtClean="0">
                <a:latin typeface="Times New Roman"/>
                <a:ea typeface="Times New Roman"/>
              </a:rPr>
              <a:t>, викторины, </a:t>
            </a:r>
            <a:r>
              <a:rPr lang="ru-RU" sz="2800" spc="-5" dirty="0" err="1" smtClean="0">
                <a:latin typeface="Times New Roman"/>
                <a:ea typeface="Times New Roman"/>
              </a:rPr>
              <a:t>квеста</a:t>
            </a:r>
            <a:r>
              <a:rPr lang="ru-RU" sz="2800" spc="-5" dirty="0" smtClean="0">
                <a:latin typeface="Times New Roman"/>
                <a:ea typeface="Times New Roman"/>
              </a:rPr>
              <a:t>, изучение маршрута,  встречи с  Советом отцов,  </a:t>
            </a:r>
            <a:r>
              <a:rPr lang="ru-RU" sz="2800" spc="-5" dirty="0">
                <a:latin typeface="Times New Roman"/>
                <a:ea typeface="Times New Roman"/>
              </a:rPr>
              <a:t>освещение деятельности в </a:t>
            </a:r>
            <a:r>
              <a:rPr lang="ru-RU" sz="2800" spc="-5" dirty="0" smtClean="0">
                <a:latin typeface="Times New Roman"/>
                <a:ea typeface="Times New Roman"/>
              </a:rPr>
              <a:t>СМИ,.</a:t>
            </a:r>
          </a:p>
          <a:p>
            <a:pPr marL="0" marR="70485" lvl="0" indent="0" eaLnBrk="0" hangingPunct="0">
              <a:lnSpc>
                <a:spcPct val="150000"/>
              </a:lnSpc>
              <a:buNone/>
            </a:pPr>
            <a:r>
              <a:rPr lang="ru-RU" sz="2800" spc="-5" dirty="0" smtClean="0">
                <a:latin typeface="Times New Roman"/>
                <a:ea typeface="Times New Roman"/>
              </a:rPr>
              <a:t>4. Практическая реализация проекта «Маршрут здоровья»</a:t>
            </a:r>
          </a:p>
          <a:p>
            <a:pPr marL="0" marR="70485" lvl="0" indent="0" eaLnBrk="0" hangingPunct="0">
              <a:lnSpc>
                <a:spcPct val="150000"/>
              </a:lnSpc>
              <a:buNone/>
            </a:pPr>
            <a:r>
              <a:rPr lang="ru-RU" sz="2800" spc="-5" dirty="0" smtClean="0">
                <a:latin typeface="Times New Roman"/>
                <a:ea typeface="Times New Roman"/>
              </a:rPr>
              <a:t>5. Подведение </a:t>
            </a:r>
            <a:r>
              <a:rPr lang="ru-RU" sz="2800" spc="-5" dirty="0">
                <a:latin typeface="Times New Roman"/>
                <a:ea typeface="Times New Roman"/>
              </a:rPr>
              <a:t>итогов </a:t>
            </a:r>
            <a:r>
              <a:rPr lang="ru-RU" sz="2800" spc="-5" dirty="0" smtClean="0">
                <a:latin typeface="Times New Roman"/>
                <a:ea typeface="Times New Roman"/>
              </a:rPr>
              <a:t>работы проекта ,обобщение </a:t>
            </a:r>
            <a:r>
              <a:rPr lang="ru-RU" sz="2800" spc="-5" dirty="0">
                <a:latin typeface="Times New Roman"/>
                <a:ea typeface="Times New Roman"/>
              </a:rPr>
              <a:t>и распространение опыта работы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481" y="0"/>
            <a:ext cx="1389519" cy="1285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реализации проекта</a:t>
            </a:r>
            <a:br>
              <a:rPr lang="ru-RU" dirty="0" smtClean="0"/>
            </a:br>
            <a:r>
              <a:rPr lang="ru-RU" dirty="0" smtClean="0"/>
              <a:t>«Маршрут здоровья»: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48945"/>
              </p:ext>
            </p:extLst>
          </p:nvPr>
        </p:nvGraphicFramePr>
        <p:xfrm>
          <a:off x="357158" y="1500174"/>
          <a:ext cx="87868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Левая фигурная скобка 2"/>
          <p:cNvSpPr/>
          <p:nvPr/>
        </p:nvSpPr>
        <p:spPr>
          <a:xfrm>
            <a:off x="611560" y="642930"/>
            <a:ext cx="6480720" cy="7698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\Desktop\JMPt1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483" y="1"/>
            <a:ext cx="1389517" cy="12858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Повысится уровень здоровья участников проекта</a:t>
            </a:r>
          </a:p>
          <a:p>
            <a:r>
              <a:rPr lang="ru-RU" dirty="0" smtClean="0"/>
              <a:t>Сократится число участников употребляющих алкоголь, табак и наркотические вещества</a:t>
            </a:r>
          </a:p>
          <a:p>
            <a:r>
              <a:rPr lang="ru-RU" dirty="0" smtClean="0"/>
              <a:t>Повысится правовая культура участников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pic>
        <p:nvPicPr>
          <p:cNvPr id="2050" name="Picture 2" descr="C:\Users\Роза\Desktop\1 сент 2015\P1120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6436096"/>
            <a:ext cx="10208296" cy="164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</TotalTime>
  <Words>341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Times New Roman</vt:lpstr>
      <vt:lpstr>Verdana</vt:lpstr>
      <vt:lpstr>Wingdings 2</vt:lpstr>
      <vt:lpstr>Wingdings 3</vt:lpstr>
      <vt:lpstr>Открытая</vt:lpstr>
      <vt:lpstr>Антинаркотический проект МБОУ СОШ №3 г. Мамадыш «Маршрут Здоровья»</vt:lpstr>
      <vt:lpstr>Актуальность проекта:</vt:lpstr>
      <vt:lpstr>Цель проекта:</vt:lpstr>
      <vt:lpstr>Задачи проекта:</vt:lpstr>
      <vt:lpstr>Сроки реализации проекта:</vt:lpstr>
      <vt:lpstr>Целевая группа проекта:</vt:lpstr>
      <vt:lpstr>Этапы реализации проекта:</vt:lpstr>
      <vt:lpstr>Схема реализации проекта «Маршрут здоровья»:</vt:lpstr>
      <vt:lpstr>Ожидаемые результаты:</vt:lpstr>
      <vt:lpstr>Информационная обеспечение:</vt:lpstr>
      <vt:lpstr>Партнёры проекта:</vt:lpstr>
      <vt:lpstr>Положительные  эффекты:</vt:lpstr>
      <vt:lpstr>Перспективы развития проекта: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Антинаркотический проект МБОУ СОШ №3 г. Мамадыш «Маршрут Здоровья»</dc:title>
  <dc:creator>q</dc:creator>
  <cp:lastModifiedBy>User</cp:lastModifiedBy>
  <cp:revision>46</cp:revision>
  <dcterms:created xsi:type="dcterms:W3CDTF">2016-04-18T15:31:26Z</dcterms:created>
  <dcterms:modified xsi:type="dcterms:W3CDTF">2016-11-01T16:19:36Z</dcterms:modified>
</cp:coreProperties>
</file>