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AAA3E7-E3DD-4B7E-9E79-242524351BB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67D8CA9-940E-4055-B299-846D101326CC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I am surprised that…..</a:t>
          </a:r>
          <a:endParaRPr lang="ru-RU" dirty="0">
            <a:solidFill>
              <a:schemeClr val="bg1"/>
            </a:solidFill>
          </a:endParaRPr>
        </a:p>
      </dgm:t>
    </dgm:pt>
    <dgm:pt modelId="{81851F88-509D-43A1-BEED-30C2E484C97F}" type="parTrans" cxnId="{A95967E8-2035-4483-A9D1-72DA96471FD4}">
      <dgm:prSet/>
      <dgm:spPr/>
      <dgm:t>
        <a:bodyPr/>
        <a:lstStyle/>
        <a:p>
          <a:endParaRPr lang="ru-RU"/>
        </a:p>
      </dgm:t>
    </dgm:pt>
    <dgm:pt modelId="{D5F959CF-2E51-4BC3-BEF1-654609EDA3CA}" type="sibTrans" cxnId="{A95967E8-2035-4483-A9D1-72DA96471FD4}">
      <dgm:prSet/>
      <dgm:spPr/>
      <dgm:t>
        <a:bodyPr/>
        <a:lstStyle/>
        <a:p>
          <a:endParaRPr lang="ru-RU"/>
        </a:p>
      </dgm:t>
    </dgm:pt>
    <dgm:pt modelId="{69D9BED1-2336-4483-AF30-D552E962FD7B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I am shocked that…..</a:t>
          </a:r>
          <a:endParaRPr lang="ru-RU" dirty="0">
            <a:solidFill>
              <a:schemeClr val="bg1"/>
            </a:solidFill>
          </a:endParaRPr>
        </a:p>
      </dgm:t>
    </dgm:pt>
    <dgm:pt modelId="{747C20C2-EBE3-48A1-B332-00662721D0C6}" type="parTrans" cxnId="{C1DAC275-BC1B-4A77-9EEB-E027F9D72865}">
      <dgm:prSet/>
      <dgm:spPr/>
      <dgm:t>
        <a:bodyPr/>
        <a:lstStyle/>
        <a:p>
          <a:endParaRPr lang="ru-RU"/>
        </a:p>
      </dgm:t>
    </dgm:pt>
    <dgm:pt modelId="{47811FD1-49A3-4239-9189-630436D43AF5}" type="sibTrans" cxnId="{C1DAC275-BC1B-4A77-9EEB-E027F9D72865}">
      <dgm:prSet/>
      <dgm:spPr/>
      <dgm:t>
        <a:bodyPr/>
        <a:lstStyle/>
        <a:p>
          <a:endParaRPr lang="ru-RU"/>
        </a:p>
      </dgm:t>
    </dgm:pt>
    <dgm:pt modelId="{C2296093-8075-49FC-B880-7E87C19F11F7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I had no idea that….</a:t>
          </a:r>
          <a:endParaRPr lang="ru-RU" dirty="0">
            <a:solidFill>
              <a:schemeClr val="bg1"/>
            </a:solidFill>
          </a:endParaRPr>
        </a:p>
      </dgm:t>
    </dgm:pt>
    <dgm:pt modelId="{AC145A4F-A8C7-44B7-A901-CC018672892A}" type="parTrans" cxnId="{A3EEFDC4-98DC-4EFA-99FE-DC4BBF87C094}">
      <dgm:prSet/>
      <dgm:spPr/>
      <dgm:t>
        <a:bodyPr/>
        <a:lstStyle/>
        <a:p>
          <a:endParaRPr lang="ru-RU"/>
        </a:p>
      </dgm:t>
    </dgm:pt>
    <dgm:pt modelId="{C8CF6A6C-DD43-43B6-899F-6365ECAA1E1B}" type="sibTrans" cxnId="{A3EEFDC4-98DC-4EFA-99FE-DC4BBF87C094}">
      <dgm:prSet/>
      <dgm:spPr/>
      <dgm:t>
        <a:bodyPr/>
        <a:lstStyle/>
        <a:p>
          <a:endParaRPr lang="ru-RU"/>
        </a:p>
      </dgm:t>
    </dgm:pt>
    <dgm:pt modelId="{2048DA1E-FF58-4630-8989-89299A27CDF1}" type="pres">
      <dgm:prSet presAssocID="{37AAA3E7-E3DD-4B7E-9E79-242524351BB8}" presName="arrowDiagram" presStyleCnt="0">
        <dgm:presLayoutVars>
          <dgm:chMax val="5"/>
          <dgm:dir/>
          <dgm:resizeHandles val="exact"/>
        </dgm:presLayoutVars>
      </dgm:prSet>
      <dgm:spPr/>
    </dgm:pt>
    <dgm:pt modelId="{2308C8BC-CD26-4803-9C0C-5974714171C5}" type="pres">
      <dgm:prSet presAssocID="{37AAA3E7-E3DD-4B7E-9E79-242524351BB8}" presName="arrow" presStyleLbl="bgShp" presStyleIdx="0" presStyleCnt="1" custScaleX="112500"/>
      <dgm:spPr/>
    </dgm:pt>
    <dgm:pt modelId="{16E07534-16DA-4B57-B352-F10F59C915CF}" type="pres">
      <dgm:prSet presAssocID="{37AAA3E7-E3DD-4B7E-9E79-242524351BB8}" presName="arrowDiagram3" presStyleCnt="0"/>
      <dgm:spPr/>
    </dgm:pt>
    <dgm:pt modelId="{AF3BACA0-80DF-4887-8874-9B21B4DBC170}" type="pres">
      <dgm:prSet presAssocID="{F67D8CA9-940E-4055-B299-846D101326CC}" presName="bullet3a" presStyleLbl="node1" presStyleIdx="0" presStyleCnt="3"/>
      <dgm:spPr/>
    </dgm:pt>
    <dgm:pt modelId="{5ECB2C52-662A-4A6B-9CE4-A74685B9F533}" type="pres">
      <dgm:prSet presAssocID="{F67D8CA9-940E-4055-B299-846D101326CC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3EEAA1-1B58-4DC4-8F7E-339DBF3C9F55}" type="pres">
      <dgm:prSet presAssocID="{69D9BED1-2336-4483-AF30-D552E962FD7B}" presName="bullet3b" presStyleLbl="node1" presStyleIdx="1" presStyleCnt="3"/>
      <dgm:spPr/>
    </dgm:pt>
    <dgm:pt modelId="{A8C06C41-F725-4AD9-8E99-132CFF76D0A1}" type="pres">
      <dgm:prSet presAssocID="{69D9BED1-2336-4483-AF30-D552E962FD7B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64F2B-1393-4418-A9C6-B3D9927AF68A}" type="pres">
      <dgm:prSet presAssocID="{C2296093-8075-49FC-B880-7E87C19F11F7}" presName="bullet3c" presStyleLbl="node1" presStyleIdx="2" presStyleCnt="3"/>
      <dgm:spPr/>
    </dgm:pt>
    <dgm:pt modelId="{E7A1F443-3747-41C3-B982-344E082D534F}" type="pres">
      <dgm:prSet presAssocID="{C2296093-8075-49FC-B880-7E87C19F11F7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EEFDC4-98DC-4EFA-99FE-DC4BBF87C094}" srcId="{37AAA3E7-E3DD-4B7E-9E79-242524351BB8}" destId="{C2296093-8075-49FC-B880-7E87C19F11F7}" srcOrd="2" destOrd="0" parTransId="{AC145A4F-A8C7-44B7-A901-CC018672892A}" sibTransId="{C8CF6A6C-DD43-43B6-899F-6365ECAA1E1B}"/>
    <dgm:cxn modelId="{ECA99975-5FC0-4F18-B154-84AF1CF29E80}" type="presOf" srcId="{C2296093-8075-49FC-B880-7E87C19F11F7}" destId="{E7A1F443-3747-41C3-B982-344E082D534F}" srcOrd="0" destOrd="0" presId="urn:microsoft.com/office/officeart/2005/8/layout/arrow2"/>
    <dgm:cxn modelId="{0BD8C714-E625-4316-94C9-3E05ED92C2B2}" type="presOf" srcId="{F67D8CA9-940E-4055-B299-846D101326CC}" destId="{5ECB2C52-662A-4A6B-9CE4-A74685B9F533}" srcOrd="0" destOrd="0" presId="urn:microsoft.com/office/officeart/2005/8/layout/arrow2"/>
    <dgm:cxn modelId="{C1DAC275-BC1B-4A77-9EEB-E027F9D72865}" srcId="{37AAA3E7-E3DD-4B7E-9E79-242524351BB8}" destId="{69D9BED1-2336-4483-AF30-D552E962FD7B}" srcOrd="1" destOrd="0" parTransId="{747C20C2-EBE3-48A1-B332-00662721D0C6}" sibTransId="{47811FD1-49A3-4239-9189-630436D43AF5}"/>
    <dgm:cxn modelId="{171719A8-F044-4DCA-822D-43F4BC42D89B}" type="presOf" srcId="{37AAA3E7-E3DD-4B7E-9E79-242524351BB8}" destId="{2048DA1E-FF58-4630-8989-89299A27CDF1}" srcOrd="0" destOrd="0" presId="urn:microsoft.com/office/officeart/2005/8/layout/arrow2"/>
    <dgm:cxn modelId="{254BE670-973D-402C-80E8-CF007D6773E1}" type="presOf" srcId="{69D9BED1-2336-4483-AF30-D552E962FD7B}" destId="{A8C06C41-F725-4AD9-8E99-132CFF76D0A1}" srcOrd="0" destOrd="0" presId="urn:microsoft.com/office/officeart/2005/8/layout/arrow2"/>
    <dgm:cxn modelId="{A95967E8-2035-4483-A9D1-72DA96471FD4}" srcId="{37AAA3E7-E3DD-4B7E-9E79-242524351BB8}" destId="{F67D8CA9-940E-4055-B299-846D101326CC}" srcOrd="0" destOrd="0" parTransId="{81851F88-509D-43A1-BEED-30C2E484C97F}" sibTransId="{D5F959CF-2E51-4BC3-BEF1-654609EDA3CA}"/>
    <dgm:cxn modelId="{E0F407CD-A75D-4146-8D79-071E574ABBED}" type="presParOf" srcId="{2048DA1E-FF58-4630-8989-89299A27CDF1}" destId="{2308C8BC-CD26-4803-9C0C-5974714171C5}" srcOrd="0" destOrd="0" presId="urn:microsoft.com/office/officeart/2005/8/layout/arrow2"/>
    <dgm:cxn modelId="{5C163D54-DA37-4FAC-B5A9-C8EFE8D2E79D}" type="presParOf" srcId="{2048DA1E-FF58-4630-8989-89299A27CDF1}" destId="{16E07534-16DA-4B57-B352-F10F59C915CF}" srcOrd="1" destOrd="0" presId="urn:microsoft.com/office/officeart/2005/8/layout/arrow2"/>
    <dgm:cxn modelId="{A759C78B-F784-4F0E-8E1F-B6A908F203B9}" type="presParOf" srcId="{16E07534-16DA-4B57-B352-F10F59C915CF}" destId="{AF3BACA0-80DF-4887-8874-9B21B4DBC170}" srcOrd="0" destOrd="0" presId="urn:microsoft.com/office/officeart/2005/8/layout/arrow2"/>
    <dgm:cxn modelId="{9B59D1F1-39E9-4244-AAA0-2899FB20FBDA}" type="presParOf" srcId="{16E07534-16DA-4B57-B352-F10F59C915CF}" destId="{5ECB2C52-662A-4A6B-9CE4-A74685B9F533}" srcOrd="1" destOrd="0" presId="urn:microsoft.com/office/officeart/2005/8/layout/arrow2"/>
    <dgm:cxn modelId="{A6EC1AE9-BDB7-4A8B-9F8E-2F661B7A90A5}" type="presParOf" srcId="{16E07534-16DA-4B57-B352-F10F59C915CF}" destId="{513EEAA1-1B58-4DC4-8F7E-339DBF3C9F55}" srcOrd="2" destOrd="0" presId="urn:microsoft.com/office/officeart/2005/8/layout/arrow2"/>
    <dgm:cxn modelId="{3B599BB1-05A0-4D19-AD76-1F6CE1E0295F}" type="presParOf" srcId="{16E07534-16DA-4B57-B352-F10F59C915CF}" destId="{A8C06C41-F725-4AD9-8E99-132CFF76D0A1}" srcOrd="3" destOrd="0" presId="urn:microsoft.com/office/officeart/2005/8/layout/arrow2"/>
    <dgm:cxn modelId="{4C8BD042-A339-412B-846F-436332BB8A98}" type="presParOf" srcId="{16E07534-16DA-4B57-B352-F10F59C915CF}" destId="{04164F2B-1393-4418-A9C6-B3D9927AF68A}" srcOrd="4" destOrd="0" presId="urn:microsoft.com/office/officeart/2005/8/layout/arrow2"/>
    <dgm:cxn modelId="{49DD056E-23C0-4B99-83BC-CFD5659BFB37}" type="presParOf" srcId="{16E07534-16DA-4B57-B352-F10F59C915CF}" destId="{E7A1F443-3747-41C3-B982-344E082D534F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08C8BC-CD26-4803-9C0C-5974714171C5}">
      <dsp:nvSpPr>
        <dsp:cNvPr id="0" name=""/>
        <dsp:cNvSpPr/>
      </dsp:nvSpPr>
      <dsp:spPr>
        <a:xfrm>
          <a:off x="0" y="0"/>
          <a:ext cx="8229600" cy="4572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3BACA0-80DF-4887-8874-9B21B4DBC170}">
      <dsp:nvSpPr>
        <dsp:cNvPr id="0" name=""/>
        <dsp:cNvSpPr/>
      </dsp:nvSpPr>
      <dsp:spPr>
        <a:xfrm>
          <a:off x="1386230" y="3155594"/>
          <a:ext cx="190195" cy="1901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B2C52-662A-4A6B-9CE4-A74685B9F533}">
      <dsp:nvSpPr>
        <dsp:cNvPr id="0" name=""/>
        <dsp:cNvSpPr/>
      </dsp:nvSpPr>
      <dsp:spPr>
        <a:xfrm>
          <a:off x="1481327" y="3250692"/>
          <a:ext cx="1704441" cy="1321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780" tIns="0" rIns="0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bg1"/>
              </a:solidFill>
            </a:rPr>
            <a:t>I am surprised that…..</a:t>
          </a:r>
          <a:endParaRPr lang="ru-RU" sz="3100" kern="1200" dirty="0">
            <a:solidFill>
              <a:schemeClr val="bg1"/>
            </a:solidFill>
          </a:endParaRPr>
        </a:p>
      </dsp:txBody>
      <dsp:txXfrm>
        <a:off x="1481327" y="3250692"/>
        <a:ext cx="1704441" cy="1321308"/>
      </dsp:txXfrm>
    </dsp:sp>
    <dsp:sp modelId="{513EEAA1-1B58-4DC4-8F7E-339DBF3C9F55}">
      <dsp:nvSpPr>
        <dsp:cNvPr id="0" name=""/>
        <dsp:cNvSpPr/>
      </dsp:nvSpPr>
      <dsp:spPr>
        <a:xfrm>
          <a:off x="3065068" y="1912924"/>
          <a:ext cx="343814" cy="3438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06C41-F725-4AD9-8E99-132CFF76D0A1}">
      <dsp:nvSpPr>
        <dsp:cNvPr id="0" name=""/>
        <dsp:cNvSpPr/>
      </dsp:nvSpPr>
      <dsp:spPr>
        <a:xfrm>
          <a:off x="3236976" y="2084831"/>
          <a:ext cx="1755648" cy="24871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180" tIns="0" rIns="0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bg1"/>
              </a:solidFill>
            </a:rPr>
            <a:t>I am shocked that…..</a:t>
          </a:r>
          <a:endParaRPr lang="ru-RU" sz="3100" kern="1200" dirty="0">
            <a:solidFill>
              <a:schemeClr val="bg1"/>
            </a:solidFill>
          </a:endParaRPr>
        </a:p>
      </dsp:txBody>
      <dsp:txXfrm>
        <a:off x="3236976" y="2084831"/>
        <a:ext cx="1755648" cy="2487168"/>
      </dsp:txXfrm>
    </dsp:sp>
    <dsp:sp modelId="{04164F2B-1393-4418-A9C6-B3D9927AF68A}">
      <dsp:nvSpPr>
        <dsp:cNvPr id="0" name=""/>
        <dsp:cNvSpPr/>
      </dsp:nvSpPr>
      <dsp:spPr>
        <a:xfrm>
          <a:off x="5084064" y="1156715"/>
          <a:ext cx="475488" cy="4754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A1F443-3747-41C3-B982-344E082D534F}">
      <dsp:nvSpPr>
        <dsp:cNvPr id="0" name=""/>
        <dsp:cNvSpPr/>
      </dsp:nvSpPr>
      <dsp:spPr>
        <a:xfrm>
          <a:off x="5321808" y="1394459"/>
          <a:ext cx="1755648" cy="3177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951" tIns="0" rIns="0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bg1"/>
              </a:solidFill>
            </a:rPr>
            <a:t>I had no idea that….</a:t>
          </a:r>
          <a:endParaRPr lang="ru-RU" sz="3100" kern="1200" dirty="0">
            <a:solidFill>
              <a:schemeClr val="bg1"/>
            </a:solidFill>
          </a:endParaRPr>
        </a:p>
      </dsp:txBody>
      <dsp:txXfrm>
        <a:off x="5321808" y="1394459"/>
        <a:ext cx="1755648" cy="3177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4CC728C-9E44-4AB7-B255-D5F6FC48B7DC}" type="datetimeFigureOut">
              <a:rPr lang="ru-RU" smtClean="0"/>
              <a:t>22.03.2015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01330CD-0F3D-4451-8D6D-8C0863C2085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Презентация к уроку по учебному предмету </a:t>
            </a:r>
            <a:endParaRPr lang="ru-RU" i="1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«Английский язык» </a:t>
            </a:r>
            <a:r>
              <a:rPr lang="ru-RU" i="1" dirty="0" smtClean="0">
                <a:solidFill>
                  <a:schemeClr val="bg1"/>
                </a:solidFill>
              </a:rPr>
              <a:t>в </a:t>
            </a:r>
            <a:r>
              <a:rPr lang="ru-RU" i="1" dirty="0" smtClean="0">
                <a:solidFill>
                  <a:schemeClr val="bg1"/>
                </a:solidFill>
              </a:rPr>
              <a:t>7-ом </a:t>
            </a:r>
            <a:r>
              <a:rPr lang="ru-RU" i="1" dirty="0" smtClean="0">
                <a:solidFill>
                  <a:schemeClr val="bg1"/>
                </a:solidFill>
              </a:rPr>
              <a:t>классе </a:t>
            </a:r>
            <a:endParaRPr lang="ru-RU" i="1" dirty="0" smtClean="0">
              <a:solidFill>
                <a:schemeClr val="bg1"/>
              </a:solidFill>
            </a:endParaRPr>
          </a:p>
          <a:p>
            <a:r>
              <a:rPr lang="ru-RU" i="1" dirty="0" smtClean="0">
                <a:solidFill>
                  <a:schemeClr val="bg1"/>
                </a:solidFill>
              </a:rPr>
              <a:t>на </a:t>
            </a:r>
            <a:r>
              <a:rPr lang="ru-RU" i="1" dirty="0" smtClean="0">
                <a:solidFill>
                  <a:schemeClr val="bg1"/>
                </a:solidFill>
              </a:rPr>
              <a:t>тему </a:t>
            </a:r>
            <a:r>
              <a:rPr lang="ru-RU" i="1" dirty="0" smtClean="0">
                <a:solidFill>
                  <a:schemeClr val="bg1"/>
                </a:solidFill>
              </a:rPr>
              <a:t>«</a:t>
            </a:r>
            <a:r>
              <a:rPr lang="ru-RU" i="1" dirty="0" err="1" smtClean="0">
                <a:solidFill>
                  <a:schemeClr val="bg1"/>
                </a:solidFill>
              </a:rPr>
              <a:t>Бифитеры</a:t>
            </a:r>
            <a:r>
              <a:rPr lang="ru-RU" i="1" dirty="0" smtClean="0">
                <a:solidFill>
                  <a:schemeClr val="bg1"/>
                </a:solidFill>
              </a:rPr>
              <a:t> Лондона»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Стороженко Татьяна Сергеевна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учитель английского языка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МОУ СОШ №31, г. Подольск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1. Beefeaters guard the Tower of London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2. They have been around for over 500 years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3. They don’t help tourists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4. They have two uniforms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5. Beefeaters eat lots of meat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6. Henry VIII beheaded all his wives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Answer the questions True or False.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Блог Droider.ru - Part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149080"/>
            <a:ext cx="278397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484784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Tell three things you remember about ‘Beefeaters’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Speaking Club - португальский язык на Флаконе! &quot; Официальный сайт содружества Чиптрип /cheaptrip.r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88840"/>
            <a:ext cx="7808416" cy="40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What do you remember from this presentation? Continue the sentences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72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Spotlight 7 Student’s </a:t>
            </a:r>
            <a:r>
              <a:rPr lang="en-US" dirty="0" smtClean="0">
                <a:solidFill>
                  <a:schemeClr val="bg1"/>
                </a:solidFill>
              </a:rPr>
              <a:t>book. Virginia Evans, Jenny Dooley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Google pictures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/>
                </a:solidFill>
              </a:rPr>
              <a:t>Использованные материалы: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What associations do you have in mind when you hear the word “London”?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Princess Diana Death Photos Autopsy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268760"/>
            <a:ext cx="1296144" cy="168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ши рекомендации: Посетить музей Мадам Тюссо: в зрослые 27 …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84784"/>
            <a:ext cx="24892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ерсона Записи в рубрике Персона One Life. One Soul. One Love! : LiveInternet - Российский Сервис Онлайн-Дневников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628800"/>
            <a:ext cx="1343025" cy="202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оролева Елизавета 2 Англия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645024"/>
            <a:ext cx="2416944" cy="175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амые мужественные правители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3645024"/>
            <a:ext cx="1581150" cy="224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thegoodlife.ru/uploads/posts/1395593444_0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4941168"/>
            <a:ext cx="2279899" cy="148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Архив Шерлока Холмса - Книги скачать бесплатно txt,fb2,epub,mobi. - 30 Января 2014 - Blog - Meosauliha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080" y="2636912"/>
            <a:ext cx="20882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Банк Англии выступает за дополнительные меры стимулирования экономики :: Главные новости :: Макроэкономика :: Quote.rbc.ru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3608" y="5013176"/>
            <a:ext cx="2242637" cy="150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Из-за тумана аэропорты Лондона отменили около 100 рейсов &quot; Мир Новостей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47864" y="4581128"/>
            <a:ext cx="2283834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Nokia разместила хотспоты Wi-Fi в лондонских телефонных будках - Новости компаний - Новости на KOSHT.com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19872" y="1484784"/>
            <a:ext cx="21145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У гвардейцев королевы Великобритании плохая гигиена - Мир - Багнет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59832" y="3356992"/>
            <a:ext cx="2581275" cy="161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8045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Today we will speak about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The Yeoman Warders, or ‘Beefeaters’. Who are these people?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У гвардейцев королевы Великобритании плохая гигиена - Мир - Багнет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348880"/>
            <a:ext cx="4667200" cy="331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63888" y="764704"/>
            <a:ext cx="5122912" cy="547260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Henry VIII first introduced Beefeaters in 1485 as bodyguards. Their duties included looking after the prisoners in the Tower and guarding the Crown Jewels.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Самые мужественные правител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2907361" cy="410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Prisoner  </a:t>
            </a:r>
          </a:p>
          <a:p>
            <a:r>
              <a:rPr lang="en-US" dirty="0" smtClean="0"/>
              <a:t>                             The Crown Jewels</a:t>
            </a:r>
          </a:p>
          <a:p>
            <a:r>
              <a:rPr lang="en-US" dirty="0" smtClean="0"/>
              <a:t>      Tower of London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Match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the words to the pictures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Democracy and Class Struggle: November 200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412776"/>
            <a:ext cx="18002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Gallery For British Crown Jewels Star Of Afric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789040"/>
            <a:ext cx="2799184" cy="201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Новые места / Лондон / all - iknow.travel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933056"/>
            <a:ext cx="3007221" cy="229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>
            <a:off x="2267744" y="1772816"/>
            <a:ext cx="3816424" cy="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707904" y="2492896"/>
            <a:ext cx="432048" cy="144016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059832" y="2996952"/>
            <a:ext cx="2160240" cy="79208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What interesting facts do you know about Henry VIII?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Workshop of Hans Holbein the Younger - Portrait of Henry VIII - Google Art Project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252028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19872" y="1340768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Well known for </a:t>
            </a:r>
            <a:r>
              <a:rPr lang="en-US" sz="2000" dirty="0">
                <a:solidFill>
                  <a:schemeClr val="bg1"/>
                </a:solidFill>
              </a:rPr>
              <a:t> his six marriages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://upload.wikimedia.org/wikipedia/commons/thumb/d/d6/Catherine_aragon.jpg/220px-Catherine_arago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772816"/>
            <a:ext cx="1428750" cy="187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23728" y="364502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Catherine of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Aragon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6" name="AutoShape 2" descr="http://upload.wikimedia.org/wikipedia/commons/thumb/0/0e/Anneboleyn2.jpg/220px-Anneboleyn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http://upload.wikimedia.org/wikipedia/commons/thumb/0/0e/Anneboleyn2.jpg/220px-Anneboleyn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72816"/>
            <a:ext cx="15121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004048" y="3645024"/>
            <a:ext cx="1560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Anne</a:t>
            </a:r>
            <a:r>
              <a:rPr lang="en-US" b="1" dirty="0"/>
              <a:t> </a:t>
            </a:r>
            <a:r>
              <a:rPr lang="en-US" b="1" dirty="0">
                <a:solidFill>
                  <a:schemeClr val="bg1"/>
                </a:solidFill>
              </a:rPr>
              <a:t>Boleyn</a:t>
            </a:r>
          </a:p>
        </p:txBody>
      </p:sp>
      <p:pic>
        <p:nvPicPr>
          <p:cNvPr id="11" name="Рисунок 10" descr="http://upload.wikimedia.org/wikipedia/commons/thumb/1/14/Hans_Holbein_the_Younger_-_Jane_Seymour%2C_Queen_of_England_-_Google_Art_Project.jpg/150px-Hans_Holbein_the_Younger_-_Jane_Seymour%2C_Queen_of_England_-_Google_Art_Project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484784"/>
            <a:ext cx="1238250" cy="198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7092280" y="3501008"/>
            <a:ext cx="1671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Jane Seymour</a:t>
            </a:r>
          </a:p>
        </p:txBody>
      </p:sp>
      <p:pic>
        <p:nvPicPr>
          <p:cNvPr id="13" name="Рисунок 12" descr="http://upload.wikimedia.org/wikipedia/commons/thumb/c/c0/Anne_of_Cleves%2C_by_Hans_Holbein_the_Younger.jpg/220px-Anne_of_Cleves%2C_by_Hans_Holbein_the_Young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005064"/>
            <a:ext cx="1657350" cy="222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419872" y="6309320"/>
            <a:ext cx="1775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Anne of Cleves</a:t>
            </a:r>
          </a:p>
        </p:txBody>
      </p:sp>
      <p:pic>
        <p:nvPicPr>
          <p:cNvPr id="15" name="Рисунок 14" descr="http://upload.wikimedia.org/wikipedia/commons/thumb/3/32/HowardCatherine02.jpeg/200px-HowardCatherine02.jpe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4005064"/>
            <a:ext cx="151216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932040" y="6093296"/>
            <a:ext cx="2175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Catherine Howard</a:t>
            </a:r>
          </a:p>
        </p:txBody>
      </p:sp>
      <p:pic>
        <p:nvPicPr>
          <p:cNvPr id="17" name="Рисунок 16" descr="Catherine Parr from NPG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3861048"/>
            <a:ext cx="172819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7355049" y="5877272"/>
            <a:ext cx="17889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Catherine Parr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5106090"/>
            <a:ext cx="30963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Divorced, </a:t>
            </a: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beheaded,died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divorced,beheaded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survived</a:t>
            </a:r>
            <a:r>
              <a:rPr kumimoji="0" lang="en-US" sz="700" b="0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!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0" grpId="0"/>
      <p:bldP spid="12" grpId="0"/>
      <p:bldP spid="14" grpId="0"/>
      <p:bldP spid="16" grpId="0"/>
      <p:bldP spid="18" grpId="0"/>
      <p:bldP spid="10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052736"/>
            <a:ext cx="6707088" cy="5447645"/>
          </a:xfr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Read the text. Choose the correct word to complete the gaps.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These days though, their main role is to act as guides for the many tourists 1) ………(that/where) visit the Tower every year. They also take care of the eight big black ravens  2)………(that/who) live in the tower. There are 26 Yeoman warders at the Tower and they are all men 3)……….(who/whose) were in the armed forces for 22 years or more. They live in the Tower with their families.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509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But who are the Beefeaters these days?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There are ... ravens in the Tower of London. - Наталья Юрьевна Савватеев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789040"/>
            <a:ext cx="18002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For their striking </a:t>
            </a:r>
            <a:r>
              <a:rPr lang="en-US" dirty="0" smtClean="0">
                <a:solidFill>
                  <a:srgbClr val="FF0000"/>
                </a:solidFill>
              </a:rPr>
              <a:t>red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dirty="0" smtClean="0">
                <a:solidFill>
                  <a:srgbClr val="FFFF00"/>
                </a:solidFill>
              </a:rPr>
              <a:t>gold</a:t>
            </a:r>
            <a:r>
              <a:rPr lang="en-US" dirty="0" smtClean="0">
                <a:solidFill>
                  <a:schemeClr val="bg1"/>
                </a:solidFill>
              </a:rPr>
              <a:t> uniform, but they actually only wear this on formal occasions. Most of the time they wear a </a:t>
            </a:r>
            <a:r>
              <a:rPr lang="en-US" dirty="0" smtClean="0">
                <a:solidFill>
                  <a:srgbClr val="002060"/>
                </a:solidFill>
              </a:rPr>
              <a:t>dark blue </a:t>
            </a:r>
            <a:r>
              <a:rPr lang="en-US" dirty="0" smtClean="0">
                <a:solidFill>
                  <a:schemeClr val="bg1"/>
                </a:solidFill>
              </a:rPr>
              <a:t>uniform with </a:t>
            </a:r>
            <a:r>
              <a:rPr lang="en-US" dirty="0" smtClean="0">
                <a:solidFill>
                  <a:srgbClr val="FF0000"/>
                </a:solidFill>
              </a:rPr>
              <a:t>red trimmings</a:t>
            </a:r>
            <a:r>
              <a:rPr lang="en-US" dirty="0" smtClean="0">
                <a:solidFill>
                  <a:schemeClr val="bg1"/>
                </a:solidFill>
              </a:rPr>
              <a:t>. Trimming is a piece of material used to decorate clothing.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 are the Beefeaters famous for?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im2-tub-ru.yandex.net/i?id=90cec714dd72c84e9199150d7c04984f-16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933056"/>
            <a:ext cx="295232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BBC News - Tower of London's Jubilee raven release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933056"/>
            <a:ext cx="453650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One theory says that the warders used to be paid with meat instead of money!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Others say that the name comes from the French word </a:t>
            </a:r>
            <a:r>
              <a:rPr lang="en-US" dirty="0" err="1" smtClean="0">
                <a:solidFill>
                  <a:schemeClr val="bg1"/>
                </a:solidFill>
              </a:rPr>
              <a:t>buffetier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err="1" smtClean="0">
                <a:solidFill>
                  <a:schemeClr val="bg1"/>
                </a:solidFill>
              </a:rPr>
              <a:t>Buffetiers</a:t>
            </a:r>
            <a:r>
              <a:rPr lang="en-US" dirty="0" smtClean="0">
                <a:solidFill>
                  <a:schemeClr val="bg1"/>
                </a:solidFill>
              </a:rPr>
              <a:t> were guards in the palace of French Kings. They protected the King’s food.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Where does the name ‘Beefeater’ come from?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London - April 16: Parade Of Queen'S Guards Outside Buckingham Palace On April 16, 2013 In London Сток-фотография: 143321857 : 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861048"/>
            <a:ext cx="18002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142</TotalTime>
  <Words>426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Стороженко Татьяна Сергеевна учитель английского языка МОУ СОШ №31, г. Подольск</vt:lpstr>
      <vt:lpstr>What associations do you have in mind when you hear the word “London”?</vt:lpstr>
      <vt:lpstr>Today we will speak about  The Yeoman Warders, or ‘Beefeaters’. Who are these people?</vt:lpstr>
      <vt:lpstr>Henry VIII first introduced Beefeaters in 1485 as bodyguards. Their duties included looking after the prisoners in the Tower and guarding the Crown Jewels.</vt:lpstr>
      <vt:lpstr>Match the words to the pictures</vt:lpstr>
      <vt:lpstr>What interesting facts do you know about Henry VIII?</vt:lpstr>
      <vt:lpstr>But who are the Beefeaters these days?</vt:lpstr>
      <vt:lpstr>What are the Beefeaters famous for?</vt:lpstr>
      <vt:lpstr>Where does the name ‘Beefeater’ come from?</vt:lpstr>
      <vt:lpstr>Answer the questions True or False.</vt:lpstr>
      <vt:lpstr>Tell three things you remember about ‘Beefeaters’</vt:lpstr>
      <vt:lpstr>What do you remember from this presentation? Continue the sentences</vt:lpstr>
      <vt:lpstr>      Использованные материалы: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Стороженко Татьяна Сергеевна учитель английского языка МОУ СОШ №31, г. Подольск</dc:title>
  <dc:creator>Admin</dc:creator>
  <cp:lastModifiedBy>Admin</cp:lastModifiedBy>
  <cp:revision>27</cp:revision>
  <dcterms:created xsi:type="dcterms:W3CDTF">2015-03-22T18:03:53Z</dcterms:created>
  <dcterms:modified xsi:type="dcterms:W3CDTF">2015-03-22T20:26:00Z</dcterms:modified>
</cp:coreProperties>
</file>