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0"/>
  </p:notesMasterIdLst>
  <p:sldIdLst>
    <p:sldId id="256" r:id="rId2"/>
    <p:sldId id="275" r:id="rId3"/>
    <p:sldId id="258" r:id="rId4"/>
    <p:sldId id="276" r:id="rId5"/>
    <p:sldId id="259" r:id="rId6"/>
    <p:sldId id="260" r:id="rId7"/>
    <p:sldId id="289" r:id="rId8"/>
    <p:sldId id="261" r:id="rId9"/>
    <p:sldId id="299" r:id="rId10"/>
    <p:sldId id="296" r:id="rId11"/>
    <p:sldId id="297" r:id="rId12"/>
    <p:sldId id="298" r:id="rId13"/>
    <p:sldId id="280" r:id="rId14"/>
    <p:sldId id="281" r:id="rId15"/>
    <p:sldId id="265" r:id="rId16"/>
    <p:sldId id="282" r:id="rId17"/>
    <p:sldId id="266" r:id="rId18"/>
    <p:sldId id="295" r:id="rId19"/>
    <p:sldId id="283" r:id="rId20"/>
    <p:sldId id="284" r:id="rId21"/>
    <p:sldId id="268" r:id="rId22"/>
    <p:sldId id="269" r:id="rId23"/>
    <p:sldId id="270" r:id="rId24"/>
    <p:sldId id="271" r:id="rId25"/>
    <p:sldId id="287" r:id="rId26"/>
    <p:sldId id="288" r:id="rId27"/>
    <p:sldId id="272" r:id="rId28"/>
    <p:sldId id="274" r:id="rId2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1404" y="-9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575FD624-F232-41EF-ABA8-B05C37E496B5}" type="datetimeFigureOut">
              <a:rPr lang="en-US" smtClean="0"/>
              <a:pPr/>
              <a:t>9/21/2015</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A5C0F087-D11D-497E-AFAF-D582F7B71114}" type="slidenum">
              <a:rPr lang="en-US" smtClean="0"/>
              <a:pPr/>
              <a:t>‹#›</a:t>
            </a:fld>
            <a:endParaRPr lang="en-US"/>
          </a:p>
        </p:txBody>
      </p:sp>
    </p:spTree>
    <p:extLst>
      <p:ext uri="{BB962C8B-B14F-4D97-AF65-F5344CB8AC3E}">
        <p14:creationId xmlns:p14="http://schemas.microsoft.com/office/powerpoint/2010/main" val="72965606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Rectangle 7"/>
          <p:cNvSpPr>
            <a:spLocks noGrp="1" noChangeArrowheads="1"/>
          </p:cNvSpPr>
          <p:nvPr>
            <p:ph type="sldNum" sz="quarter" idx="5"/>
          </p:nvPr>
        </p:nvSpPr>
        <p:spPr>
          <a:noFill/>
        </p:spPr>
        <p:txBody>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fld id="{028B3198-D2E3-4E83-AFFA-F7CFD89E0CCB}" type="slidenum">
              <a:rPr lang="en-US" sz="1200" smtClean="0"/>
              <a:pPr/>
              <a:t>5</a:t>
            </a:fld>
            <a:endParaRPr lang="en-US" sz="1200" smtClean="0"/>
          </a:p>
        </p:txBody>
      </p:sp>
      <p:sp>
        <p:nvSpPr>
          <p:cNvPr id="52227" name="Rectangle 2"/>
          <p:cNvSpPr>
            <a:spLocks noGrp="1" noRot="1" noChangeAspect="1" noChangeArrowheads="1" noTextEdit="1"/>
          </p:cNvSpPr>
          <p:nvPr>
            <p:ph type="sldImg"/>
          </p:nvPr>
        </p:nvSpPr>
        <p:spPr>
          <a:ln/>
        </p:spPr>
      </p:sp>
      <p:sp>
        <p:nvSpPr>
          <p:cNvPr id="52228" name="Rectangle 3"/>
          <p:cNvSpPr>
            <a:spLocks noGrp="1" noChangeArrowheads="1"/>
          </p:cNvSpPr>
          <p:nvPr>
            <p:ph type="body" idx="1"/>
          </p:nvPr>
        </p:nvSpPr>
        <p:spPr>
          <a:noFill/>
        </p:spPr>
        <p:txBody>
          <a:bodyPr/>
          <a:lstStyle/>
          <a:p>
            <a:endParaRPr lang="en-US" smtClean="0">
              <a:latin typeface="Times New Roman" pitchFamily="18" charset="0"/>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2" name="Rectangle 7"/>
          <p:cNvSpPr>
            <a:spLocks noGrp="1" noChangeArrowheads="1"/>
          </p:cNvSpPr>
          <p:nvPr>
            <p:ph type="sldNum" sz="quarter" idx="5"/>
          </p:nvPr>
        </p:nvSpPr>
        <p:spPr>
          <a:noFill/>
        </p:spPr>
        <p:txBody>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fld id="{C7B3A6BB-8886-4EEB-9AAC-CA77FF541ACE}" type="slidenum">
              <a:rPr lang="en-US" sz="1200" smtClean="0"/>
              <a:pPr/>
              <a:t>27</a:t>
            </a:fld>
            <a:endParaRPr lang="en-US" sz="1200" smtClean="0"/>
          </a:p>
        </p:txBody>
      </p:sp>
      <p:sp>
        <p:nvSpPr>
          <p:cNvPr id="56323" name="Rectangle 2"/>
          <p:cNvSpPr>
            <a:spLocks noGrp="1" noRot="1" noChangeAspect="1" noChangeArrowheads="1" noTextEdit="1"/>
          </p:cNvSpPr>
          <p:nvPr>
            <p:ph type="sldImg"/>
          </p:nvPr>
        </p:nvSpPr>
        <p:spPr>
          <a:ln/>
        </p:spPr>
      </p:sp>
      <p:sp>
        <p:nvSpPr>
          <p:cNvPr id="56324" name="Rectangle 3"/>
          <p:cNvSpPr>
            <a:spLocks noGrp="1" noChangeArrowheads="1"/>
          </p:cNvSpPr>
          <p:nvPr>
            <p:ph type="body" idx="1"/>
          </p:nvPr>
        </p:nvSpPr>
        <p:spPr>
          <a:noFill/>
        </p:spPr>
        <p:txBody>
          <a:bodyPr/>
          <a:lstStyle/>
          <a:p>
            <a:endParaRPr lang="en-US" smtClean="0">
              <a:latin typeface="Times New Roman" pitchFamily="18" charset="0"/>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7"/>
          <p:cNvSpPr>
            <a:spLocks noGrp="1" noChangeArrowheads="1"/>
          </p:cNvSpPr>
          <p:nvPr>
            <p:ph type="sldNum" sz="quarter" idx="5"/>
          </p:nvPr>
        </p:nvSpPr>
        <p:spPr>
          <a:noFill/>
        </p:spPr>
        <p:txBody>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fld id="{B57501F0-3CD0-40E5-BE3F-999516C3E2E1}" type="slidenum">
              <a:rPr lang="en-US" sz="1200" smtClean="0"/>
              <a:pPr/>
              <a:t>6</a:t>
            </a:fld>
            <a:endParaRPr lang="en-US" sz="1200" smtClean="0"/>
          </a:p>
        </p:txBody>
      </p:sp>
      <p:sp>
        <p:nvSpPr>
          <p:cNvPr id="53251" name="Rectangle 2"/>
          <p:cNvSpPr>
            <a:spLocks noGrp="1" noRot="1" noChangeAspect="1" noChangeArrowheads="1" noTextEdit="1"/>
          </p:cNvSpPr>
          <p:nvPr>
            <p:ph type="sldImg"/>
          </p:nvPr>
        </p:nvSpPr>
        <p:spPr>
          <a:ln/>
        </p:spPr>
      </p:sp>
      <p:sp>
        <p:nvSpPr>
          <p:cNvPr id="53252" name="Rectangle 3"/>
          <p:cNvSpPr>
            <a:spLocks noGrp="1" noChangeArrowheads="1"/>
          </p:cNvSpPr>
          <p:nvPr>
            <p:ph type="body" idx="1"/>
          </p:nvPr>
        </p:nvSpPr>
        <p:spPr>
          <a:noFill/>
        </p:spPr>
        <p:txBody>
          <a:bodyPr/>
          <a:lstStyle/>
          <a:p>
            <a:endParaRPr lang="en-US" smtClean="0">
              <a:latin typeface="Times New Roman" pitchFamily="18" charset="0"/>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Rectangle 7"/>
          <p:cNvSpPr>
            <a:spLocks noGrp="1" noChangeArrowheads="1"/>
          </p:cNvSpPr>
          <p:nvPr>
            <p:ph type="sldNum" sz="quarter" idx="5"/>
          </p:nvPr>
        </p:nvSpPr>
        <p:spPr>
          <a:noFill/>
        </p:spPr>
        <p:txBody>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fld id="{AB9A32CA-7A1B-456E-BEEA-D01546995CAC}" type="slidenum">
              <a:rPr lang="en-US" sz="1200" smtClean="0"/>
              <a:pPr/>
              <a:t>8</a:t>
            </a:fld>
            <a:endParaRPr lang="en-US" sz="1200" smtClean="0"/>
          </a:p>
        </p:txBody>
      </p:sp>
      <p:sp>
        <p:nvSpPr>
          <p:cNvPr id="54275" name="Rectangle 2"/>
          <p:cNvSpPr>
            <a:spLocks noGrp="1" noRot="1" noChangeAspect="1" noChangeArrowheads="1" noTextEdit="1"/>
          </p:cNvSpPr>
          <p:nvPr>
            <p:ph type="sldImg"/>
          </p:nvPr>
        </p:nvSpPr>
        <p:spPr>
          <a:ln/>
        </p:spPr>
      </p:sp>
      <p:sp>
        <p:nvSpPr>
          <p:cNvPr id="54276" name="Rectangle 3"/>
          <p:cNvSpPr>
            <a:spLocks noGrp="1" noChangeArrowheads="1"/>
          </p:cNvSpPr>
          <p:nvPr>
            <p:ph type="body" idx="1"/>
          </p:nvPr>
        </p:nvSpPr>
        <p:spPr>
          <a:noFill/>
        </p:spPr>
        <p:txBody>
          <a:bodyPr/>
          <a:lstStyle/>
          <a:p>
            <a:endParaRPr lang="en-US" smtClean="0">
              <a:latin typeface="Times New Roman" pitchFamily="18" charset="0"/>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Rectangle 7"/>
          <p:cNvSpPr>
            <a:spLocks noGrp="1" noChangeArrowheads="1"/>
          </p:cNvSpPr>
          <p:nvPr>
            <p:ph type="sldNum" sz="quarter" idx="5"/>
          </p:nvPr>
        </p:nvSpPr>
        <p:spPr>
          <a:noFill/>
        </p:spPr>
        <p:txBody>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fld id="{0B754D9B-4E02-4CEF-9899-C63AD337ECD7}" type="slidenum">
              <a:rPr lang="en-US" sz="1200" smtClean="0"/>
              <a:pPr/>
              <a:t>15</a:t>
            </a:fld>
            <a:endParaRPr lang="en-US" sz="1200" smtClean="0"/>
          </a:p>
        </p:txBody>
      </p:sp>
      <p:sp>
        <p:nvSpPr>
          <p:cNvPr id="45059" name="Rectangle 2"/>
          <p:cNvSpPr>
            <a:spLocks noGrp="1" noRot="1" noChangeAspect="1" noChangeArrowheads="1" noTextEdit="1"/>
          </p:cNvSpPr>
          <p:nvPr>
            <p:ph type="sldImg"/>
          </p:nvPr>
        </p:nvSpPr>
        <p:spPr>
          <a:ln/>
        </p:spPr>
      </p:sp>
      <p:sp>
        <p:nvSpPr>
          <p:cNvPr id="45060" name="Rectangle 3"/>
          <p:cNvSpPr>
            <a:spLocks noGrp="1" noChangeArrowheads="1"/>
          </p:cNvSpPr>
          <p:nvPr>
            <p:ph type="body" idx="1"/>
          </p:nvPr>
        </p:nvSpPr>
        <p:spPr>
          <a:noFill/>
        </p:spPr>
        <p:txBody>
          <a:bodyPr/>
          <a:lstStyle/>
          <a:p>
            <a:endParaRPr lang="en-US" smtClean="0">
              <a:latin typeface="Times New Roman" pitchFamily="18" charset="0"/>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7"/>
          <p:cNvSpPr>
            <a:spLocks noGrp="1" noChangeArrowheads="1"/>
          </p:cNvSpPr>
          <p:nvPr>
            <p:ph type="sldNum" sz="quarter" idx="5"/>
          </p:nvPr>
        </p:nvSpPr>
        <p:spPr>
          <a:noFill/>
        </p:spPr>
        <p:txBody>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fld id="{57536BBB-A135-4C05-B924-BF29136F701E}" type="slidenum">
              <a:rPr lang="en-US" sz="1200" smtClean="0"/>
              <a:pPr/>
              <a:t>17</a:t>
            </a:fld>
            <a:endParaRPr lang="en-US" sz="1200" smtClean="0"/>
          </a:p>
        </p:txBody>
      </p:sp>
      <p:sp>
        <p:nvSpPr>
          <p:cNvPr id="46083" name="Rectangle 2"/>
          <p:cNvSpPr>
            <a:spLocks noGrp="1" noRot="1" noChangeAspect="1" noChangeArrowheads="1" noTextEdit="1"/>
          </p:cNvSpPr>
          <p:nvPr>
            <p:ph type="sldImg"/>
          </p:nvPr>
        </p:nvSpPr>
        <p:spPr>
          <a:ln/>
        </p:spPr>
      </p:sp>
      <p:sp>
        <p:nvSpPr>
          <p:cNvPr id="46084" name="Rectangle 3"/>
          <p:cNvSpPr>
            <a:spLocks noGrp="1" noChangeArrowheads="1"/>
          </p:cNvSpPr>
          <p:nvPr>
            <p:ph type="body" idx="1"/>
          </p:nvPr>
        </p:nvSpPr>
        <p:spPr>
          <a:noFill/>
        </p:spPr>
        <p:txBody>
          <a:bodyPr/>
          <a:lstStyle/>
          <a:p>
            <a:endParaRPr lang="en-US" smtClean="0">
              <a:latin typeface="Times New Roman" pitchFamily="18" charset="0"/>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Rectangle 7"/>
          <p:cNvSpPr>
            <a:spLocks noGrp="1" noChangeArrowheads="1"/>
          </p:cNvSpPr>
          <p:nvPr>
            <p:ph type="sldNum" sz="quarter" idx="5"/>
          </p:nvPr>
        </p:nvSpPr>
        <p:spPr>
          <a:noFill/>
        </p:spPr>
        <p:txBody>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fld id="{61A9FB6C-88BC-48D8-A05F-CCAC3A983C3C}" type="slidenum">
              <a:rPr lang="en-US" sz="1200" smtClean="0"/>
              <a:pPr/>
              <a:t>21</a:t>
            </a:fld>
            <a:endParaRPr lang="en-US" sz="1200" smtClean="0"/>
          </a:p>
        </p:txBody>
      </p:sp>
      <p:sp>
        <p:nvSpPr>
          <p:cNvPr id="48131" name="Rectangle 2"/>
          <p:cNvSpPr>
            <a:spLocks noGrp="1" noRot="1" noChangeAspect="1" noChangeArrowheads="1" noTextEdit="1"/>
          </p:cNvSpPr>
          <p:nvPr>
            <p:ph type="sldImg"/>
          </p:nvPr>
        </p:nvSpPr>
        <p:spPr>
          <a:ln/>
        </p:spPr>
      </p:sp>
      <p:sp>
        <p:nvSpPr>
          <p:cNvPr id="48132" name="Rectangle 3"/>
          <p:cNvSpPr>
            <a:spLocks noGrp="1" noChangeArrowheads="1"/>
          </p:cNvSpPr>
          <p:nvPr>
            <p:ph type="body" idx="1"/>
          </p:nvPr>
        </p:nvSpPr>
        <p:spPr>
          <a:noFill/>
        </p:spPr>
        <p:txBody>
          <a:bodyPr/>
          <a:lstStyle/>
          <a:p>
            <a:endParaRPr lang="en-US" smtClean="0">
              <a:latin typeface="Times New Roman" pitchFamily="18" charset="0"/>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Rectangle 7"/>
          <p:cNvSpPr>
            <a:spLocks noGrp="1" noChangeArrowheads="1"/>
          </p:cNvSpPr>
          <p:nvPr>
            <p:ph type="sldNum" sz="quarter" idx="5"/>
          </p:nvPr>
        </p:nvSpPr>
        <p:spPr>
          <a:noFill/>
        </p:spPr>
        <p:txBody>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fld id="{EAB9599A-873D-4ABF-BCE4-C46883770115}" type="slidenum">
              <a:rPr lang="en-US" sz="1200" smtClean="0"/>
              <a:pPr/>
              <a:t>22</a:t>
            </a:fld>
            <a:endParaRPr lang="en-US" sz="1200" smtClean="0"/>
          </a:p>
        </p:txBody>
      </p:sp>
      <p:sp>
        <p:nvSpPr>
          <p:cNvPr id="49155" name="Rectangle 2"/>
          <p:cNvSpPr>
            <a:spLocks noGrp="1" noRot="1" noChangeAspect="1" noChangeArrowheads="1" noTextEdit="1"/>
          </p:cNvSpPr>
          <p:nvPr>
            <p:ph type="sldImg"/>
          </p:nvPr>
        </p:nvSpPr>
        <p:spPr>
          <a:ln/>
        </p:spPr>
      </p:sp>
      <p:sp>
        <p:nvSpPr>
          <p:cNvPr id="49156" name="Rectangle 3"/>
          <p:cNvSpPr>
            <a:spLocks noGrp="1" noChangeArrowheads="1"/>
          </p:cNvSpPr>
          <p:nvPr>
            <p:ph type="body" idx="1"/>
          </p:nvPr>
        </p:nvSpPr>
        <p:spPr>
          <a:noFill/>
        </p:spPr>
        <p:txBody>
          <a:bodyPr/>
          <a:lstStyle/>
          <a:p>
            <a:endParaRPr lang="en-US" smtClean="0">
              <a:latin typeface="Times New Roman" pitchFamily="18" charset="0"/>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Rectangle 7"/>
          <p:cNvSpPr>
            <a:spLocks noGrp="1" noChangeArrowheads="1"/>
          </p:cNvSpPr>
          <p:nvPr>
            <p:ph type="sldNum" sz="quarter" idx="5"/>
          </p:nvPr>
        </p:nvSpPr>
        <p:spPr>
          <a:noFill/>
        </p:spPr>
        <p:txBody>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fld id="{ED05B9FA-BDFB-459B-88E6-2A8CDDB2557A}" type="slidenum">
              <a:rPr lang="en-US" sz="1200" smtClean="0"/>
              <a:pPr/>
              <a:t>23</a:t>
            </a:fld>
            <a:endParaRPr lang="en-US" sz="1200" smtClean="0"/>
          </a:p>
        </p:txBody>
      </p:sp>
      <p:sp>
        <p:nvSpPr>
          <p:cNvPr id="50179" name="Rectangle 2"/>
          <p:cNvSpPr>
            <a:spLocks noGrp="1" noRot="1" noChangeAspect="1" noChangeArrowheads="1" noTextEdit="1"/>
          </p:cNvSpPr>
          <p:nvPr>
            <p:ph type="sldImg"/>
          </p:nvPr>
        </p:nvSpPr>
        <p:spPr>
          <a:ln/>
        </p:spPr>
      </p:sp>
      <p:sp>
        <p:nvSpPr>
          <p:cNvPr id="50180" name="Rectangle 3"/>
          <p:cNvSpPr>
            <a:spLocks noGrp="1" noChangeArrowheads="1"/>
          </p:cNvSpPr>
          <p:nvPr>
            <p:ph type="body" idx="1"/>
          </p:nvPr>
        </p:nvSpPr>
        <p:spPr>
          <a:noFill/>
        </p:spPr>
        <p:txBody>
          <a:bodyPr/>
          <a:lstStyle/>
          <a:p>
            <a:endParaRPr lang="en-US" smtClean="0">
              <a:latin typeface="Times New Roman" pitchFamily="18" charset="0"/>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8" name="Rectangle 7"/>
          <p:cNvSpPr>
            <a:spLocks noGrp="1" noChangeArrowheads="1"/>
          </p:cNvSpPr>
          <p:nvPr>
            <p:ph type="sldNum" sz="quarter" idx="5"/>
          </p:nvPr>
        </p:nvSpPr>
        <p:spPr>
          <a:noFill/>
        </p:spPr>
        <p:txBody>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fld id="{85CDB056-876D-4392-BE3C-2F8794C559A1}" type="slidenum">
              <a:rPr lang="en-US" sz="1200" smtClean="0"/>
              <a:pPr/>
              <a:t>24</a:t>
            </a:fld>
            <a:endParaRPr lang="en-US" sz="1200" smtClean="0"/>
          </a:p>
        </p:txBody>
      </p:sp>
      <p:sp>
        <p:nvSpPr>
          <p:cNvPr id="55299" name="Rectangle 2"/>
          <p:cNvSpPr>
            <a:spLocks noGrp="1" noRot="1" noChangeAspect="1" noChangeArrowheads="1" noTextEdit="1"/>
          </p:cNvSpPr>
          <p:nvPr>
            <p:ph type="sldImg"/>
          </p:nvPr>
        </p:nvSpPr>
        <p:spPr>
          <a:ln/>
        </p:spPr>
      </p:sp>
      <p:sp>
        <p:nvSpPr>
          <p:cNvPr id="55300" name="Rectangle 3"/>
          <p:cNvSpPr>
            <a:spLocks noGrp="1" noChangeArrowheads="1"/>
          </p:cNvSpPr>
          <p:nvPr>
            <p:ph type="body" idx="1"/>
          </p:nvPr>
        </p:nvSpPr>
        <p:spPr>
          <a:noFill/>
        </p:spPr>
        <p:txBody>
          <a:bodyPr/>
          <a:lstStyle/>
          <a:p>
            <a:endParaRPr lang="en-US" smtClean="0">
              <a:latin typeface="Times New Roman" pitchFamily="18"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2011DCF1-A05C-4063-B24A-F3120DB85B2D}" type="datetimeFigureOut">
              <a:rPr lang="en-US" smtClean="0"/>
              <a:pPr/>
              <a:t>9/21/2015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FEC10E1-DE9B-483B-8AA8-3A1E1082B394}" type="slidenum">
              <a:rPr lang="en-US" smtClean="0"/>
              <a:pPr/>
              <a:t>‹#›</a:t>
            </a:fld>
            <a:endParaRPr lang="en-US"/>
          </a:p>
        </p:txBody>
      </p:sp>
    </p:spTree>
    <p:extLst>
      <p:ext uri="{BB962C8B-B14F-4D97-AF65-F5344CB8AC3E}">
        <p14:creationId xmlns:p14="http://schemas.microsoft.com/office/powerpoint/2010/main" val="78418429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011DCF1-A05C-4063-B24A-F3120DB85B2D}" type="datetimeFigureOut">
              <a:rPr lang="en-US" smtClean="0"/>
              <a:pPr/>
              <a:t>9/21/2015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FEC10E1-DE9B-483B-8AA8-3A1E1082B394}" type="slidenum">
              <a:rPr lang="en-US" smtClean="0"/>
              <a:pPr/>
              <a:t>‹#›</a:t>
            </a:fld>
            <a:endParaRPr lang="en-US"/>
          </a:p>
        </p:txBody>
      </p:sp>
    </p:spTree>
    <p:extLst>
      <p:ext uri="{BB962C8B-B14F-4D97-AF65-F5344CB8AC3E}">
        <p14:creationId xmlns:p14="http://schemas.microsoft.com/office/powerpoint/2010/main" val="99842607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011DCF1-A05C-4063-B24A-F3120DB85B2D}" type="datetimeFigureOut">
              <a:rPr lang="en-US" smtClean="0"/>
              <a:pPr/>
              <a:t>9/21/2015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FEC10E1-DE9B-483B-8AA8-3A1E1082B394}" type="slidenum">
              <a:rPr lang="en-US" smtClean="0"/>
              <a:pPr/>
              <a:t>‹#›</a:t>
            </a:fld>
            <a:endParaRPr lang="en-US"/>
          </a:p>
        </p:txBody>
      </p:sp>
    </p:spTree>
    <p:extLst>
      <p:ext uri="{BB962C8B-B14F-4D97-AF65-F5344CB8AC3E}">
        <p14:creationId xmlns:p14="http://schemas.microsoft.com/office/powerpoint/2010/main" val="215076068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011DCF1-A05C-4063-B24A-F3120DB85B2D}" type="datetimeFigureOut">
              <a:rPr lang="en-US" smtClean="0"/>
              <a:pPr/>
              <a:t>9/21/2015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FEC10E1-DE9B-483B-8AA8-3A1E1082B394}" type="slidenum">
              <a:rPr lang="en-US" smtClean="0"/>
              <a:pPr/>
              <a:t>‹#›</a:t>
            </a:fld>
            <a:endParaRPr lang="en-US"/>
          </a:p>
        </p:txBody>
      </p:sp>
    </p:spTree>
    <p:extLst>
      <p:ext uri="{BB962C8B-B14F-4D97-AF65-F5344CB8AC3E}">
        <p14:creationId xmlns:p14="http://schemas.microsoft.com/office/powerpoint/2010/main" val="193845681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2011DCF1-A05C-4063-B24A-F3120DB85B2D}" type="datetimeFigureOut">
              <a:rPr lang="en-US" smtClean="0"/>
              <a:pPr/>
              <a:t>9/21/2015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FEC10E1-DE9B-483B-8AA8-3A1E1082B394}" type="slidenum">
              <a:rPr lang="en-US" smtClean="0"/>
              <a:pPr/>
              <a:t>‹#›</a:t>
            </a:fld>
            <a:endParaRPr lang="en-US"/>
          </a:p>
        </p:txBody>
      </p:sp>
    </p:spTree>
    <p:extLst>
      <p:ext uri="{BB962C8B-B14F-4D97-AF65-F5344CB8AC3E}">
        <p14:creationId xmlns:p14="http://schemas.microsoft.com/office/powerpoint/2010/main" val="32556971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2011DCF1-A05C-4063-B24A-F3120DB85B2D}" type="datetimeFigureOut">
              <a:rPr lang="en-US" smtClean="0"/>
              <a:pPr/>
              <a:t>9/21/2015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FEC10E1-DE9B-483B-8AA8-3A1E1082B394}" type="slidenum">
              <a:rPr lang="en-US" smtClean="0"/>
              <a:pPr/>
              <a:t>‹#›</a:t>
            </a:fld>
            <a:endParaRPr lang="en-US"/>
          </a:p>
        </p:txBody>
      </p:sp>
    </p:spTree>
    <p:extLst>
      <p:ext uri="{BB962C8B-B14F-4D97-AF65-F5344CB8AC3E}">
        <p14:creationId xmlns:p14="http://schemas.microsoft.com/office/powerpoint/2010/main" val="187240019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2011DCF1-A05C-4063-B24A-F3120DB85B2D}" type="datetimeFigureOut">
              <a:rPr lang="en-US" smtClean="0"/>
              <a:pPr/>
              <a:t>9/21/2015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0FEC10E1-DE9B-483B-8AA8-3A1E1082B394}" type="slidenum">
              <a:rPr lang="en-US" smtClean="0"/>
              <a:pPr/>
              <a:t>‹#›</a:t>
            </a:fld>
            <a:endParaRPr lang="en-US"/>
          </a:p>
        </p:txBody>
      </p:sp>
    </p:spTree>
    <p:extLst>
      <p:ext uri="{BB962C8B-B14F-4D97-AF65-F5344CB8AC3E}">
        <p14:creationId xmlns:p14="http://schemas.microsoft.com/office/powerpoint/2010/main" val="97590700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2011DCF1-A05C-4063-B24A-F3120DB85B2D}" type="datetimeFigureOut">
              <a:rPr lang="en-US" smtClean="0"/>
              <a:pPr/>
              <a:t>9/21/2015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0FEC10E1-DE9B-483B-8AA8-3A1E1082B394}" type="slidenum">
              <a:rPr lang="en-US" smtClean="0"/>
              <a:pPr/>
              <a:t>‹#›</a:t>
            </a:fld>
            <a:endParaRPr lang="en-US"/>
          </a:p>
        </p:txBody>
      </p:sp>
    </p:spTree>
    <p:extLst>
      <p:ext uri="{BB962C8B-B14F-4D97-AF65-F5344CB8AC3E}">
        <p14:creationId xmlns:p14="http://schemas.microsoft.com/office/powerpoint/2010/main" val="100516802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011DCF1-A05C-4063-B24A-F3120DB85B2D}" type="datetimeFigureOut">
              <a:rPr lang="en-US" smtClean="0"/>
              <a:pPr/>
              <a:t>9/21/2015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FEC10E1-DE9B-483B-8AA8-3A1E1082B394}" type="slidenum">
              <a:rPr lang="en-US" smtClean="0"/>
              <a:pPr/>
              <a:t>‹#›</a:t>
            </a:fld>
            <a:endParaRPr lang="en-US"/>
          </a:p>
        </p:txBody>
      </p:sp>
    </p:spTree>
    <p:extLst>
      <p:ext uri="{BB962C8B-B14F-4D97-AF65-F5344CB8AC3E}">
        <p14:creationId xmlns:p14="http://schemas.microsoft.com/office/powerpoint/2010/main" val="412522144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011DCF1-A05C-4063-B24A-F3120DB85B2D}" type="datetimeFigureOut">
              <a:rPr lang="en-US" smtClean="0"/>
              <a:pPr/>
              <a:t>9/21/2015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FEC10E1-DE9B-483B-8AA8-3A1E1082B394}" type="slidenum">
              <a:rPr lang="en-US" smtClean="0"/>
              <a:pPr/>
              <a:t>‹#›</a:t>
            </a:fld>
            <a:endParaRPr lang="en-US"/>
          </a:p>
        </p:txBody>
      </p:sp>
    </p:spTree>
    <p:extLst>
      <p:ext uri="{BB962C8B-B14F-4D97-AF65-F5344CB8AC3E}">
        <p14:creationId xmlns:p14="http://schemas.microsoft.com/office/powerpoint/2010/main" val="421999211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011DCF1-A05C-4063-B24A-F3120DB85B2D}" type="datetimeFigureOut">
              <a:rPr lang="en-US" smtClean="0"/>
              <a:pPr/>
              <a:t>9/21/2015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FEC10E1-DE9B-483B-8AA8-3A1E1082B394}" type="slidenum">
              <a:rPr lang="en-US" smtClean="0"/>
              <a:pPr/>
              <a:t>‹#›</a:t>
            </a:fld>
            <a:endParaRPr lang="en-US"/>
          </a:p>
        </p:txBody>
      </p:sp>
    </p:spTree>
    <p:extLst>
      <p:ext uri="{BB962C8B-B14F-4D97-AF65-F5344CB8AC3E}">
        <p14:creationId xmlns:p14="http://schemas.microsoft.com/office/powerpoint/2010/main" val="192029326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011DCF1-A05C-4063-B24A-F3120DB85B2D}" type="datetimeFigureOut">
              <a:rPr lang="en-US" smtClean="0"/>
              <a:pPr/>
              <a:t>9/21/2015</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FEC10E1-DE9B-483B-8AA8-3A1E1082B394}" type="slidenum">
              <a:rPr lang="en-US" smtClean="0"/>
              <a:pPr/>
              <a:t>‹#›</a:t>
            </a:fld>
            <a:endParaRPr lang="en-US"/>
          </a:p>
        </p:txBody>
      </p:sp>
    </p:spTree>
    <p:extLst>
      <p:ext uri="{BB962C8B-B14F-4D97-AF65-F5344CB8AC3E}">
        <p14:creationId xmlns:p14="http://schemas.microsoft.com/office/powerpoint/2010/main" val="416514325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latin typeface="Gill Sans Ultra Bold Condensed" pitchFamily="34" charset="0"/>
              </a:rPr>
              <a:t>NORMAL BODY DEFENCES</a:t>
            </a:r>
            <a:endParaRPr lang="en-US" dirty="0">
              <a:latin typeface="Gill Sans Ultra Bold Condensed" pitchFamily="34" charset="0"/>
            </a:endParaRPr>
          </a:p>
        </p:txBody>
      </p:sp>
      <p:sp>
        <p:nvSpPr>
          <p:cNvPr id="3" name="Subtitle 2"/>
          <p:cNvSpPr>
            <a:spLocks noGrp="1"/>
          </p:cNvSpPr>
          <p:nvPr>
            <p:ph type="subTitle" idx="1"/>
          </p:nvPr>
        </p:nvSpPr>
        <p:spPr/>
        <p:txBody>
          <a:bodyPr/>
          <a:lstStyle/>
          <a:p>
            <a:r>
              <a:rPr lang="en-US" dirty="0" smtClean="0"/>
              <a:t>LECTURER: MISS MABEL AVANE/MISS FRANCIS ACHALIWIE</a:t>
            </a:r>
            <a:endParaRPr lang="en-US" dirty="0"/>
          </a:p>
        </p:txBody>
      </p:sp>
    </p:spTree>
    <p:extLst>
      <p:ext uri="{BB962C8B-B14F-4D97-AF65-F5344CB8AC3E}">
        <p14:creationId xmlns:p14="http://schemas.microsoft.com/office/powerpoint/2010/main" val="239471859"/>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latin typeface="Times New Roman" pitchFamily="18" charset="0"/>
                <a:cs typeface="Times New Roman" pitchFamily="18" charset="0"/>
              </a:rPr>
              <a:t>The inflammatory process</a:t>
            </a:r>
            <a:endParaRPr lang="en-US" dirty="0"/>
          </a:p>
        </p:txBody>
      </p:sp>
      <p:sp>
        <p:nvSpPr>
          <p:cNvPr id="3" name="Content Placeholder 2"/>
          <p:cNvSpPr>
            <a:spLocks noGrp="1"/>
          </p:cNvSpPr>
          <p:nvPr>
            <p:ph idx="1"/>
          </p:nvPr>
        </p:nvSpPr>
        <p:spPr>
          <a:xfrm>
            <a:off x="457200" y="1219200"/>
            <a:ext cx="8229600" cy="4906963"/>
          </a:xfrm>
        </p:spPr>
        <p:txBody>
          <a:bodyPr>
            <a:noAutofit/>
          </a:bodyPr>
          <a:lstStyle/>
          <a:p>
            <a:r>
              <a:rPr lang="en-US" sz="2700" dirty="0" smtClean="0">
                <a:latin typeface="Times New Roman" pitchFamily="18" charset="0"/>
                <a:cs typeface="Times New Roman" pitchFamily="18" charset="0"/>
              </a:rPr>
              <a:t>When the body suffers a traumatic injury, or is invaded by microorganisms, it generates an inflammatory response, which is designed to </a:t>
            </a:r>
            <a:r>
              <a:rPr lang="en-US" sz="2700" dirty="0" err="1" smtClean="0">
                <a:latin typeface="Times New Roman" pitchFamily="18" charset="0"/>
                <a:cs typeface="Times New Roman" pitchFamily="18" charset="0"/>
              </a:rPr>
              <a:t>localise</a:t>
            </a:r>
            <a:r>
              <a:rPr lang="en-US" sz="2700" dirty="0" smtClean="0">
                <a:latin typeface="Times New Roman" pitchFamily="18" charset="0"/>
                <a:cs typeface="Times New Roman" pitchFamily="18" charset="0"/>
              </a:rPr>
              <a:t> the infection and limit its spread. The physiological events that subsequently take place give rise to the cardinal signs of infection, or inflammation</a:t>
            </a:r>
            <a:r>
              <a:rPr lang="en-US" sz="2700" dirty="0" smtClean="0">
                <a:latin typeface="Times New Roman" pitchFamily="18" charset="0"/>
                <a:cs typeface="Times New Roman" pitchFamily="18" charset="0"/>
              </a:rPr>
              <a:t>:</a:t>
            </a:r>
            <a:endParaRPr lang="en-US" sz="2700" dirty="0" smtClean="0">
              <a:latin typeface="Times New Roman" pitchFamily="18" charset="0"/>
              <a:cs typeface="Times New Roman" pitchFamily="18" charset="0"/>
            </a:endParaRPr>
          </a:p>
          <a:p>
            <a:r>
              <a:rPr lang="en-US" sz="2700" dirty="0" smtClean="0">
                <a:latin typeface="Times New Roman" pitchFamily="18" charset="0"/>
                <a:cs typeface="Times New Roman" pitchFamily="18" charset="0"/>
              </a:rPr>
              <a:t> Redness or </a:t>
            </a:r>
            <a:r>
              <a:rPr lang="en-US" sz="2700" dirty="0" err="1" smtClean="0">
                <a:latin typeface="Times New Roman" pitchFamily="18" charset="0"/>
                <a:cs typeface="Times New Roman" pitchFamily="18" charset="0"/>
              </a:rPr>
              <a:t>erythema</a:t>
            </a:r>
            <a:r>
              <a:rPr lang="en-US" sz="2700" dirty="0" smtClean="0">
                <a:latin typeface="Times New Roman" pitchFamily="18" charset="0"/>
                <a:cs typeface="Times New Roman" pitchFamily="18" charset="0"/>
              </a:rPr>
              <a:t> (</a:t>
            </a:r>
            <a:r>
              <a:rPr lang="en-US" sz="2700" dirty="0" err="1" smtClean="0">
                <a:latin typeface="Times New Roman" pitchFamily="18" charset="0"/>
                <a:cs typeface="Times New Roman" pitchFamily="18" charset="0"/>
              </a:rPr>
              <a:t>rubour</a:t>
            </a:r>
            <a:r>
              <a:rPr lang="en-US" sz="2700" dirty="0" smtClean="0">
                <a:latin typeface="Times New Roman" pitchFamily="18" charset="0"/>
                <a:cs typeface="Times New Roman" pitchFamily="18" charset="0"/>
              </a:rPr>
              <a:t>)</a:t>
            </a:r>
          </a:p>
          <a:p>
            <a:r>
              <a:rPr lang="en-US" sz="2700" dirty="0" smtClean="0">
                <a:latin typeface="Times New Roman" pitchFamily="18" charset="0"/>
                <a:cs typeface="Times New Roman" pitchFamily="18" charset="0"/>
              </a:rPr>
              <a:t> Heat (</a:t>
            </a:r>
            <a:r>
              <a:rPr lang="en-US" sz="2700" dirty="0" err="1" smtClean="0">
                <a:latin typeface="Times New Roman" pitchFamily="18" charset="0"/>
                <a:cs typeface="Times New Roman" pitchFamily="18" charset="0"/>
              </a:rPr>
              <a:t>calour</a:t>
            </a:r>
            <a:r>
              <a:rPr lang="en-US" sz="2700" dirty="0" smtClean="0">
                <a:latin typeface="Times New Roman" pitchFamily="18" charset="0"/>
                <a:cs typeface="Times New Roman" pitchFamily="18" charset="0"/>
              </a:rPr>
              <a:t>)</a:t>
            </a:r>
          </a:p>
          <a:p>
            <a:r>
              <a:rPr lang="en-US" sz="2700" dirty="0" smtClean="0">
                <a:latin typeface="Times New Roman" pitchFamily="18" charset="0"/>
                <a:cs typeface="Times New Roman" pitchFamily="18" charset="0"/>
              </a:rPr>
              <a:t>Swelling (</a:t>
            </a:r>
            <a:r>
              <a:rPr lang="en-US" sz="2700" dirty="0" err="1" smtClean="0">
                <a:latin typeface="Times New Roman" pitchFamily="18" charset="0"/>
                <a:cs typeface="Times New Roman" pitchFamily="18" charset="0"/>
              </a:rPr>
              <a:t>tumour</a:t>
            </a:r>
            <a:r>
              <a:rPr lang="en-US" sz="2700" dirty="0" smtClean="0">
                <a:latin typeface="Times New Roman" pitchFamily="18" charset="0"/>
                <a:cs typeface="Times New Roman" pitchFamily="18" charset="0"/>
              </a:rPr>
              <a:t>)</a:t>
            </a:r>
          </a:p>
          <a:p>
            <a:r>
              <a:rPr lang="en-US" sz="2700" dirty="0" smtClean="0">
                <a:latin typeface="Times New Roman" pitchFamily="18" charset="0"/>
                <a:cs typeface="Times New Roman" pitchFamily="18" charset="0"/>
              </a:rPr>
              <a:t>Pain (</a:t>
            </a:r>
            <a:r>
              <a:rPr lang="en-US" sz="2700" dirty="0" err="1" smtClean="0">
                <a:latin typeface="Times New Roman" pitchFamily="18" charset="0"/>
                <a:cs typeface="Times New Roman" pitchFamily="18" charset="0"/>
              </a:rPr>
              <a:t>dolour</a:t>
            </a:r>
            <a:r>
              <a:rPr lang="en-US" sz="2700" dirty="0" smtClean="0">
                <a:latin typeface="Times New Roman" pitchFamily="18" charset="0"/>
                <a:cs typeface="Times New Roman" pitchFamily="18" charset="0"/>
              </a:rPr>
              <a:t>)</a:t>
            </a:r>
          </a:p>
          <a:p>
            <a:r>
              <a:rPr lang="en-US" sz="2700" dirty="0" smtClean="0">
                <a:latin typeface="Times New Roman" pitchFamily="18" charset="0"/>
                <a:cs typeface="Times New Roman" pitchFamily="18" charset="0"/>
              </a:rPr>
              <a:t> Loss of function.</a:t>
            </a:r>
          </a:p>
          <a:p>
            <a:endParaRPr lang="en-US" sz="2700"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0"/>
            <a:ext cx="8229600" cy="1143000"/>
          </a:xfrm>
        </p:spPr>
        <p:txBody>
          <a:bodyPr/>
          <a:lstStyle/>
          <a:p>
            <a:r>
              <a:rPr lang="en-US" b="1" dirty="0" smtClean="0">
                <a:latin typeface="Times New Roman" pitchFamily="18" charset="0"/>
                <a:cs typeface="Times New Roman" pitchFamily="18" charset="0"/>
              </a:rPr>
              <a:t>Inflammatory process cont.</a:t>
            </a:r>
            <a:endParaRPr lang="en-US" dirty="0"/>
          </a:p>
        </p:txBody>
      </p:sp>
      <p:sp>
        <p:nvSpPr>
          <p:cNvPr id="3" name="Content Placeholder 2"/>
          <p:cNvSpPr>
            <a:spLocks noGrp="1"/>
          </p:cNvSpPr>
          <p:nvPr>
            <p:ph idx="1"/>
          </p:nvPr>
        </p:nvSpPr>
        <p:spPr>
          <a:xfrm>
            <a:off x="457200" y="914400"/>
            <a:ext cx="8229600" cy="5211763"/>
          </a:xfrm>
        </p:spPr>
        <p:txBody>
          <a:bodyPr>
            <a:noAutofit/>
          </a:bodyPr>
          <a:lstStyle/>
          <a:p>
            <a:r>
              <a:rPr lang="en-US" sz="2700" dirty="0" err="1" smtClean="0">
                <a:latin typeface="Times New Roman" pitchFamily="18" charset="0"/>
                <a:cs typeface="Times New Roman" pitchFamily="18" charset="0"/>
              </a:rPr>
              <a:t>Vasodilation</a:t>
            </a:r>
            <a:r>
              <a:rPr lang="en-US" sz="2700" dirty="0" smtClean="0">
                <a:latin typeface="Times New Roman" pitchFamily="18" charset="0"/>
                <a:cs typeface="Times New Roman" pitchFamily="18" charset="0"/>
              </a:rPr>
              <a:t> (widening of the blood vessels) occurs at the site of ‘injury’. This results in an increased blood flow, which contains plasma proteins, neutrophils and phagocytes, to the affected site. </a:t>
            </a:r>
            <a:endParaRPr lang="en-US" sz="2700" dirty="0" smtClean="0">
              <a:latin typeface="Times New Roman" pitchFamily="18" charset="0"/>
              <a:cs typeface="Times New Roman" pitchFamily="18" charset="0"/>
            </a:endParaRPr>
          </a:p>
          <a:p>
            <a:pPr marL="0" indent="0">
              <a:buNone/>
            </a:pPr>
            <a:endParaRPr lang="en-US" sz="2700" dirty="0" smtClean="0">
              <a:latin typeface="Times New Roman" pitchFamily="18" charset="0"/>
              <a:cs typeface="Times New Roman" pitchFamily="18" charset="0"/>
            </a:endParaRPr>
          </a:p>
          <a:p>
            <a:r>
              <a:rPr lang="en-US" sz="2700" dirty="0" smtClean="0">
                <a:latin typeface="Times New Roman" pitchFamily="18" charset="0"/>
                <a:cs typeface="Times New Roman" pitchFamily="18" charset="0"/>
              </a:rPr>
              <a:t>The temperature of the skin rises as a result of the increased blood supply and an increase in the metabolic activities in the cells of the tissues at the damaged site</a:t>
            </a:r>
            <a:r>
              <a:rPr lang="en-US" sz="2700" dirty="0" smtClean="0">
                <a:latin typeface="Times New Roman" pitchFamily="18" charset="0"/>
                <a:cs typeface="Times New Roman" pitchFamily="18" charset="0"/>
              </a:rPr>
              <a:t>.</a:t>
            </a:r>
          </a:p>
          <a:p>
            <a:pPr marL="0" indent="0">
              <a:buNone/>
            </a:pPr>
            <a:endParaRPr lang="en-US" sz="2700" dirty="0" smtClean="0">
              <a:latin typeface="Times New Roman" pitchFamily="18" charset="0"/>
              <a:cs typeface="Times New Roman" pitchFamily="18" charset="0"/>
            </a:endParaRPr>
          </a:p>
          <a:p>
            <a:r>
              <a:rPr lang="en-US" sz="2700" dirty="0" smtClean="0">
                <a:latin typeface="Times New Roman" pitchFamily="18" charset="0"/>
                <a:cs typeface="Times New Roman" pitchFamily="18" charset="0"/>
              </a:rPr>
              <a:t>The capillaries that line the epithelial cells dilate, </a:t>
            </a:r>
            <a:r>
              <a:rPr lang="en-US" sz="2700" dirty="0" smtClean="0">
                <a:latin typeface="Times New Roman" pitchFamily="18" charset="0"/>
                <a:cs typeface="Times New Roman" pitchFamily="18" charset="0"/>
              </a:rPr>
              <a:t>releasing </a:t>
            </a:r>
            <a:r>
              <a:rPr lang="en-US" sz="2700" dirty="0" smtClean="0">
                <a:latin typeface="Times New Roman" pitchFamily="18" charset="0"/>
                <a:cs typeface="Times New Roman" pitchFamily="18" charset="0"/>
              </a:rPr>
              <a:t>plasma which causes swelling; depending on the site involved and the severity of the swelling, this may lead to pain and loss of function.</a:t>
            </a:r>
          </a:p>
          <a:p>
            <a:endParaRPr lang="en-US" sz="2700"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latin typeface="Times New Roman" pitchFamily="18" charset="0"/>
                <a:cs typeface="Times New Roman" pitchFamily="18" charset="0"/>
              </a:rPr>
              <a:t>Inflammatory process cont.</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latin typeface="Times New Roman" pitchFamily="18" charset="0"/>
                <a:cs typeface="Times New Roman" pitchFamily="18" charset="0"/>
              </a:rPr>
              <a:t>Once the invading bacteria have been dealt with, the damaged tissues and cells begin the process of repair. </a:t>
            </a:r>
          </a:p>
          <a:p>
            <a:endParaRPr lang="en-US" dirty="0" smtClean="0">
              <a:latin typeface="Times New Roman" pitchFamily="18" charset="0"/>
              <a:cs typeface="Times New Roman" pitchFamily="18" charset="0"/>
            </a:endParaRPr>
          </a:p>
          <a:p>
            <a:endParaRPr lang="en-US" dirty="0" smtClean="0">
              <a:latin typeface="Times New Roman" pitchFamily="18" charset="0"/>
              <a:cs typeface="Times New Roman" pitchFamily="18" charset="0"/>
            </a:endParaRPr>
          </a:p>
          <a:p>
            <a:r>
              <a:rPr lang="en-US" dirty="0" smtClean="0">
                <a:latin typeface="Times New Roman" pitchFamily="18" charset="0"/>
                <a:cs typeface="Times New Roman" pitchFamily="18" charset="0"/>
              </a:rPr>
              <a:t>However, if the immune response has been weak and/or the infection is overwhelming, an inflammatory </a:t>
            </a:r>
            <a:r>
              <a:rPr lang="en-US" dirty="0" err="1" smtClean="0">
                <a:latin typeface="Times New Roman" pitchFamily="18" charset="0"/>
                <a:cs typeface="Times New Roman" pitchFamily="18" charset="0"/>
              </a:rPr>
              <a:t>exudate</a:t>
            </a:r>
            <a:r>
              <a:rPr lang="en-US" dirty="0" smtClean="0">
                <a:latin typeface="Times New Roman" pitchFamily="18" charset="0"/>
                <a:cs typeface="Times New Roman" pitchFamily="18" charset="0"/>
              </a:rPr>
              <a:t> forms at the site of inflammation, consisting of fluid, cells and cellular debris known as pus, often seen in wound infections and the host may die.</a:t>
            </a:r>
          </a:p>
          <a:p>
            <a:endParaRPr lang="en-US"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b="1" dirty="0" smtClean="0">
                <a:latin typeface="Times New Roman" pitchFamily="18" charset="0"/>
                <a:cs typeface="Times New Roman" pitchFamily="18" charset="0"/>
              </a:rPr>
              <a:t>CHAIN OF INFECTION</a:t>
            </a:r>
            <a:endParaRPr lang="en-US" b="1" dirty="0">
              <a:latin typeface="Times New Roman" pitchFamily="18" charset="0"/>
              <a:cs typeface="Times New Roman" pitchFamily="18" charset="0"/>
            </a:endParaRPr>
          </a:p>
        </p:txBody>
      </p:sp>
      <p:sp>
        <p:nvSpPr>
          <p:cNvPr id="3" name="Subtitle 2"/>
          <p:cNvSpPr>
            <a:spLocks noGrp="1"/>
          </p:cNvSpPr>
          <p:nvPr>
            <p:ph type="subTitle" idx="1"/>
          </p:nvPr>
        </p:nvSpPr>
        <p:spPr/>
        <p:txBody>
          <a:bodyPr/>
          <a:lstStyle/>
          <a:p>
            <a:endParaRPr lang="en-US"/>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latin typeface="Times New Roman" pitchFamily="18" charset="0"/>
                <a:cs typeface="Times New Roman" pitchFamily="18" charset="0"/>
              </a:rPr>
              <a:t>Introduction</a:t>
            </a:r>
            <a:endParaRPr lang="en-US" b="1" dirty="0">
              <a:latin typeface="Times New Roman" pitchFamily="18" charset="0"/>
              <a:cs typeface="Times New Roman" pitchFamily="18" charset="0"/>
            </a:endParaRPr>
          </a:p>
        </p:txBody>
      </p:sp>
      <p:sp>
        <p:nvSpPr>
          <p:cNvPr id="3" name="Content Placeholder 2"/>
          <p:cNvSpPr>
            <a:spLocks noGrp="1"/>
          </p:cNvSpPr>
          <p:nvPr>
            <p:ph idx="1"/>
          </p:nvPr>
        </p:nvSpPr>
        <p:spPr>
          <a:xfrm>
            <a:off x="457200" y="1371600"/>
            <a:ext cx="8229600" cy="4754563"/>
          </a:xfrm>
        </p:spPr>
        <p:txBody>
          <a:bodyPr>
            <a:normAutofit fontScale="85000" lnSpcReduction="20000"/>
          </a:bodyPr>
          <a:lstStyle/>
          <a:p>
            <a:r>
              <a:rPr lang="en-US" dirty="0" smtClean="0">
                <a:latin typeface="Times New Roman" pitchFamily="18" charset="0"/>
                <a:cs typeface="Times New Roman" pitchFamily="18" charset="0"/>
              </a:rPr>
              <a:t>The ‘chain of infection’ is the phrase used to describe the process by which infection can spread from one susceptible individual to another.</a:t>
            </a:r>
          </a:p>
          <a:p>
            <a:endParaRPr lang="en-US" dirty="0" smtClean="0">
              <a:latin typeface="Times New Roman" pitchFamily="18" charset="0"/>
              <a:cs typeface="Times New Roman" pitchFamily="18" charset="0"/>
            </a:endParaRPr>
          </a:p>
          <a:p>
            <a:r>
              <a:rPr lang="en-US" dirty="0" smtClean="0">
                <a:latin typeface="Times New Roman" pitchFamily="18" charset="0"/>
                <a:cs typeface="Times New Roman" pitchFamily="18" charset="0"/>
              </a:rPr>
              <a:t> For an infection to occur, all the links in the chain must be intact and in the correct order. In order to break the chain, it is important that healthcare workers understand how the different components of the chain interact and facilitate the spread of infection. </a:t>
            </a:r>
          </a:p>
          <a:p>
            <a:endParaRPr lang="en-US" dirty="0" smtClean="0">
              <a:latin typeface="Times New Roman" pitchFamily="18" charset="0"/>
              <a:cs typeface="Times New Roman" pitchFamily="18" charset="0"/>
            </a:endParaRPr>
          </a:p>
          <a:p>
            <a:r>
              <a:rPr lang="en-US" dirty="0" smtClean="0">
                <a:latin typeface="Times New Roman" pitchFamily="18" charset="0"/>
                <a:cs typeface="Times New Roman" pitchFamily="18" charset="0"/>
              </a:rPr>
              <a:t>Then, the basic principles of infection prevention and control (standard aseptic precautions) can be applied to clinical practice to break the chain.</a:t>
            </a:r>
          </a:p>
          <a:p>
            <a:endParaRPr lang="en-US"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5"/>
          <p:cNvSpPr>
            <a:spLocks noGrp="1" noChangeArrowheads="1"/>
          </p:cNvSpPr>
          <p:nvPr>
            <p:ph type="title"/>
          </p:nvPr>
        </p:nvSpPr>
        <p:spPr/>
        <p:txBody>
          <a:bodyPr/>
          <a:lstStyle/>
          <a:p>
            <a:pPr eaLnBrk="1" hangingPunct="1"/>
            <a:r>
              <a:rPr lang="en-US" b="1" dirty="0" smtClean="0">
                <a:latin typeface="Times New Roman" pitchFamily="18" charset="0"/>
                <a:cs typeface="Times New Roman" pitchFamily="18" charset="0"/>
              </a:rPr>
              <a:t>The Chain of infection</a:t>
            </a:r>
          </a:p>
        </p:txBody>
      </p:sp>
      <p:sp>
        <p:nvSpPr>
          <p:cNvPr id="10243" name="Rectangle 6"/>
          <p:cNvSpPr>
            <a:spLocks noGrp="1" noChangeArrowheads="1"/>
          </p:cNvSpPr>
          <p:nvPr>
            <p:ph idx="1"/>
          </p:nvPr>
        </p:nvSpPr>
        <p:spPr/>
        <p:txBody>
          <a:bodyPr>
            <a:normAutofit fontScale="32500" lnSpcReduction="20000"/>
          </a:bodyPr>
          <a:lstStyle/>
          <a:p>
            <a:pPr>
              <a:buNone/>
            </a:pPr>
            <a:r>
              <a:rPr lang="en-US" sz="9600" b="1" u="sng" dirty="0" smtClean="0">
                <a:latin typeface="Times New Roman" pitchFamily="18" charset="0"/>
                <a:cs typeface="Times New Roman" pitchFamily="18" charset="0"/>
              </a:rPr>
              <a:t> 1. Causative organism/agent</a:t>
            </a:r>
            <a:endParaRPr lang="en-US" sz="9600" u="sng" dirty="0" smtClean="0">
              <a:latin typeface="Times New Roman" pitchFamily="18" charset="0"/>
              <a:cs typeface="Times New Roman" pitchFamily="18" charset="0"/>
            </a:endParaRPr>
          </a:p>
          <a:p>
            <a:r>
              <a:rPr lang="en-US" sz="9600" dirty="0" smtClean="0">
                <a:latin typeface="Times New Roman" pitchFamily="18" charset="0"/>
                <a:cs typeface="Times New Roman" pitchFamily="18" charset="0"/>
              </a:rPr>
              <a:t>This is an organism or agent that is capable of causing a disease or an infection.</a:t>
            </a:r>
          </a:p>
          <a:p>
            <a:pPr>
              <a:buNone/>
            </a:pPr>
            <a:endParaRPr lang="en-US" sz="9600" dirty="0" smtClean="0">
              <a:latin typeface="Times New Roman" pitchFamily="18" charset="0"/>
              <a:cs typeface="Times New Roman" pitchFamily="18" charset="0"/>
            </a:endParaRPr>
          </a:p>
          <a:p>
            <a:pPr eaLnBrk="1" hangingPunct="1">
              <a:buNone/>
            </a:pPr>
            <a:r>
              <a:rPr lang="en-US" sz="9600" dirty="0" smtClean="0">
                <a:latin typeface="Times New Roman" pitchFamily="18" charset="0"/>
                <a:cs typeface="Times New Roman" pitchFamily="18" charset="0"/>
              </a:rPr>
              <a:t>Examples of  causative agents;</a:t>
            </a:r>
          </a:p>
          <a:p>
            <a:pPr lvl="1" eaLnBrk="1" hangingPunct="1"/>
            <a:r>
              <a:rPr lang="en-US" sz="9600" dirty="0" smtClean="0">
                <a:latin typeface="Times New Roman" pitchFamily="18" charset="0"/>
                <a:cs typeface="Times New Roman" pitchFamily="18" charset="0"/>
              </a:rPr>
              <a:t>Biological agents; bacteria, viruses, etc</a:t>
            </a:r>
          </a:p>
          <a:p>
            <a:pPr lvl="1" eaLnBrk="1" hangingPunct="1"/>
            <a:r>
              <a:rPr lang="en-US" sz="9600" dirty="0" smtClean="0">
                <a:latin typeface="Times New Roman" pitchFamily="18" charset="0"/>
                <a:cs typeface="Times New Roman" pitchFamily="18" charset="0"/>
              </a:rPr>
              <a:t>Chemical agents; poisons, pollutants, etc</a:t>
            </a:r>
          </a:p>
          <a:p>
            <a:pPr lvl="1" eaLnBrk="1" hangingPunct="1"/>
            <a:r>
              <a:rPr lang="en-US" sz="9600" dirty="0" smtClean="0">
                <a:latin typeface="Times New Roman" pitchFamily="18" charset="0"/>
                <a:cs typeface="Times New Roman" pitchFamily="18" charset="0"/>
              </a:rPr>
              <a:t>Physical agents; radiation, allergens, etc</a:t>
            </a:r>
          </a:p>
        </p:txBody>
      </p:sp>
    </p:spTree>
    <p:extLst>
      <p:ext uri="{BB962C8B-B14F-4D97-AF65-F5344CB8AC3E}">
        <p14:creationId xmlns:p14="http://schemas.microsoft.com/office/powerpoint/2010/main" val="2801980711"/>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latin typeface="Times New Roman" pitchFamily="18" charset="0"/>
                <a:cs typeface="Times New Roman" pitchFamily="18" charset="0"/>
              </a:rPr>
              <a:t>The Chain of infection cont.</a:t>
            </a:r>
            <a:endParaRPr lang="en-US" b="1" dirty="0">
              <a:latin typeface="Times New Roman" pitchFamily="18" charset="0"/>
              <a:cs typeface="Times New Roman" pitchFamily="18" charset="0"/>
            </a:endParaRPr>
          </a:p>
        </p:txBody>
      </p:sp>
      <p:sp>
        <p:nvSpPr>
          <p:cNvPr id="3" name="Content Placeholder 2"/>
          <p:cNvSpPr>
            <a:spLocks noGrp="1"/>
          </p:cNvSpPr>
          <p:nvPr>
            <p:ph idx="1"/>
          </p:nvPr>
        </p:nvSpPr>
        <p:spPr/>
        <p:txBody>
          <a:bodyPr>
            <a:normAutofit fontScale="85000" lnSpcReduction="10000"/>
          </a:bodyPr>
          <a:lstStyle/>
          <a:p>
            <a:pPr>
              <a:buNone/>
            </a:pPr>
            <a:r>
              <a:rPr lang="en-US" b="1" u="sng" dirty="0" smtClean="0"/>
              <a:t> 2. </a:t>
            </a:r>
            <a:r>
              <a:rPr lang="en-US" b="1" u="sng" dirty="0" smtClean="0">
                <a:latin typeface="Times New Roman" pitchFamily="18" charset="0"/>
                <a:cs typeface="Times New Roman" pitchFamily="18" charset="0"/>
              </a:rPr>
              <a:t>Reservoir</a:t>
            </a:r>
            <a:r>
              <a:rPr lang="en-US" dirty="0" smtClean="0">
                <a:latin typeface="Times New Roman" pitchFamily="18" charset="0"/>
                <a:cs typeface="Times New Roman" pitchFamily="18" charset="0"/>
              </a:rPr>
              <a:t> – the place where the agent can survive to colonize and reproduce.</a:t>
            </a:r>
          </a:p>
          <a:p>
            <a:pPr>
              <a:buNone/>
            </a:pPr>
            <a:endParaRPr lang="en-US" dirty="0" smtClean="0">
              <a:latin typeface="Times New Roman" pitchFamily="18" charset="0"/>
              <a:cs typeface="Times New Roman" pitchFamily="18" charset="0"/>
            </a:endParaRPr>
          </a:p>
          <a:p>
            <a:r>
              <a:rPr lang="en-US" dirty="0" smtClean="0">
                <a:latin typeface="Times New Roman" pitchFamily="18" charset="0"/>
                <a:cs typeface="Times New Roman" pitchFamily="18" charset="0"/>
              </a:rPr>
              <a:t> Organic material such as dirt, blood and body fluids can </a:t>
            </a:r>
            <a:r>
              <a:rPr lang="en-US" dirty="0" err="1" smtClean="0">
                <a:latin typeface="Times New Roman" pitchFamily="18" charset="0"/>
                <a:cs typeface="Times New Roman" pitchFamily="18" charset="0"/>
              </a:rPr>
              <a:t>harbour</a:t>
            </a:r>
            <a:r>
              <a:rPr lang="en-US" dirty="0" smtClean="0">
                <a:latin typeface="Times New Roman" pitchFamily="18" charset="0"/>
                <a:cs typeface="Times New Roman" pitchFamily="18" charset="0"/>
              </a:rPr>
              <a:t> bacteria and viruses, and any equipment that has been in contact with the patient can serve as both a reservoir and a source of infection.</a:t>
            </a:r>
          </a:p>
          <a:p>
            <a:pPr>
              <a:buNone/>
            </a:pPr>
            <a:endParaRPr lang="en-US" dirty="0" smtClean="0">
              <a:latin typeface="Times New Roman" pitchFamily="18" charset="0"/>
              <a:cs typeface="Times New Roman" pitchFamily="18" charset="0"/>
            </a:endParaRPr>
          </a:p>
          <a:p>
            <a:r>
              <a:rPr lang="en-US" dirty="0" smtClean="0">
                <a:latin typeface="Times New Roman" pitchFamily="18" charset="0"/>
                <a:cs typeface="Times New Roman" pitchFamily="18" charset="0"/>
              </a:rPr>
              <a:t>Infected patients, bed frames, mattresses and manual handling equipment have all been implicated in the spread of infection.</a:t>
            </a:r>
            <a:endParaRPr lang="en-US" dirty="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5"/>
          <p:cNvSpPr>
            <a:spLocks noGrp="1" noChangeArrowheads="1"/>
          </p:cNvSpPr>
          <p:nvPr>
            <p:ph type="title"/>
          </p:nvPr>
        </p:nvSpPr>
        <p:spPr/>
        <p:txBody>
          <a:bodyPr>
            <a:normAutofit/>
          </a:bodyPr>
          <a:lstStyle/>
          <a:p>
            <a:pPr eaLnBrk="1" hangingPunct="1"/>
            <a:r>
              <a:rPr lang="en-US" b="1" dirty="0" smtClean="0">
                <a:latin typeface="Times New Roman" pitchFamily="18" charset="0"/>
                <a:cs typeface="Times New Roman" pitchFamily="18" charset="0"/>
              </a:rPr>
              <a:t>The chain of infection cont.</a:t>
            </a:r>
          </a:p>
        </p:txBody>
      </p:sp>
      <p:sp>
        <p:nvSpPr>
          <p:cNvPr id="11267" name="Rectangle 6"/>
          <p:cNvSpPr>
            <a:spLocks noGrp="1" noChangeArrowheads="1"/>
          </p:cNvSpPr>
          <p:nvPr>
            <p:ph idx="1"/>
          </p:nvPr>
        </p:nvSpPr>
        <p:spPr/>
        <p:txBody>
          <a:bodyPr>
            <a:normAutofit fontScale="55000" lnSpcReduction="20000"/>
          </a:bodyPr>
          <a:lstStyle/>
          <a:p>
            <a:pPr eaLnBrk="1" hangingPunct="1"/>
            <a:endParaRPr lang="en-US" b="1" i="1" u="sng" dirty="0" smtClean="0">
              <a:latin typeface="Times New Roman" pitchFamily="18" charset="0"/>
              <a:cs typeface="Times New Roman" pitchFamily="18" charset="0"/>
            </a:endParaRPr>
          </a:p>
          <a:p>
            <a:pPr eaLnBrk="1" hangingPunct="1"/>
            <a:r>
              <a:rPr lang="en-US" sz="3800" b="1" i="1" u="sng" dirty="0" smtClean="0">
                <a:latin typeface="Times New Roman" pitchFamily="18" charset="0"/>
                <a:cs typeface="Times New Roman" pitchFamily="18" charset="0"/>
              </a:rPr>
              <a:t>3. Portal of exit</a:t>
            </a:r>
            <a:r>
              <a:rPr lang="en-US" sz="3800" b="1" i="1" dirty="0" smtClean="0">
                <a:latin typeface="Times New Roman" pitchFamily="18" charset="0"/>
                <a:cs typeface="Times New Roman" pitchFamily="18" charset="0"/>
              </a:rPr>
              <a:t> </a:t>
            </a:r>
            <a:r>
              <a:rPr lang="en-US" sz="3800" dirty="0" smtClean="0">
                <a:latin typeface="Times New Roman" pitchFamily="18" charset="0"/>
                <a:cs typeface="Times New Roman" pitchFamily="18" charset="0"/>
              </a:rPr>
              <a:t>- route by which infectious agents leave reservoir to be transferred to susceptible host.</a:t>
            </a:r>
          </a:p>
          <a:p>
            <a:pPr eaLnBrk="1" hangingPunct="1"/>
            <a:endParaRPr lang="en-US" sz="3800" b="1" i="1" u="sng" dirty="0" smtClean="0">
              <a:latin typeface="Times New Roman" pitchFamily="18" charset="0"/>
              <a:cs typeface="Times New Roman" pitchFamily="18" charset="0"/>
            </a:endParaRPr>
          </a:p>
          <a:p>
            <a:pPr eaLnBrk="1" hangingPunct="1"/>
            <a:r>
              <a:rPr lang="en-US" sz="3800" b="1" i="1" u="sng" dirty="0" smtClean="0">
                <a:latin typeface="Times New Roman" pitchFamily="18" charset="0"/>
                <a:cs typeface="Times New Roman" pitchFamily="18" charset="0"/>
              </a:rPr>
              <a:t>5. Portal of entry</a:t>
            </a:r>
            <a:r>
              <a:rPr lang="en-US" sz="3800" b="1" i="1" dirty="0" smtClean="0">
                <a:latin typeface="Times New Roman" pitchFamily="18" charset="0"/>
                <a:cs typeface="Times New Roman" pitchFamily="18" charset="0"/>
              </a:rPr>
              <a:t> </a:t>
            </a:r>
            <a:r>
              <a:rPr lang="en-US" sz="3800" dirty="0" smtClean="0">
                <a:latin typeface="Times New Roman" pitchFamily="18" charset="0"/>
                <a:cs typeface="Times New Roman" pitchFamily="18" charset="0"/>
              </a:rPr>
              <a:t>- contact point where transmission of agent occurs.</a:t>
            </a:r>
          </a:p>
          <a:p>
            <a:pPr eaLnBrk="1" hangingPunct="1">
              <a:buNone/>
            </a:pPr>
            <a:endParaRPr lang="en-US" sz="3800" dirty="0" smtClean="0">
              <a:latin typeface="Times New Roman" pitchFamily="18" charset="0"/>
              <a:cs typeface="Times New Roman" pitchFamily="18" charset="0"/>
            </a:endParaRPr>
          </a:p>
          <a:p>
            <a:pPr eaLnBrk="1" hangingPunct="1">
              <a:buNone/>
            </a:pPr>
            <a:endParaRPr lang="en-US" dirty="0" smtClean="0">
              <a:latin typeface="Times New Roman" pitchFamily="18" charset="0"/>
              <a:cs typeface="Times New Roman" pitchFamily="18" charset="0"/>
            </a:endParaRPr>
          </a:p>
          <a:p>
            <a:pPr eaLnBrk="1" hangingPunct="1"/>
            <a:r>
              <a:rPr lang="en-US" sz="3800" dirty="0" smtClean="0">
                <a:latin typeface="Times New Roman" pitchFamily="18" charset="0"/>
                <a:cs typeface="Times New Roman" pitchFamily="18" charset="0"/>
              </a:rPr>
              <a:t>These include the respiratory and gastro-intestinal tracts and the skin and mucosa, with organisms carried in blood and body fluids, in respiratory droplets and on the surface of the skin. </a:t>
            </a:r>
          </a:p>
          <a:p>
            <a:pPr eaLnBrk="1" hangingPunct="1"/>
            <a:endParaRPr lang="en-US" dirty="0" smtClean="0">
              <a:latin typeface="Times New Roman" pitchFamily="18" charset="0"/>
              <a:cs typeface="Times New Roman" pitchFamily="18" charset="0"/>
            </a:endParaRPr>
          </a:p>
          <a:p>
            <a:pPr eaLnBrk="1" hangingPunct="1"/>
            <a:r>
              <a:rPr lang="en-US" sz="3600" dirty="0" smtClean="0">
                <a:latin typeface="Times New Roman" pitchFamily="18" charset="0"/>
                <a:cs typeface="Times New Roman" pitchFamily="18" charset="0"/>
              </a:rPr>
              <a:t>In some organisms, the portal of exit can be the same as the portal of entry, such as the respiratory tract in tuberculosis, or it may be different; in </a:t>
            </a:r>
            <a:r>
              <a:rPr lang="en-US" sz="3600" i="1" dirty="0" smtClean="0">
                <a:latin typeface="Times New Roman" pitchFamily="18" charset="0"/>
                <a:cs typeface="Times New Roman" pitchFamily="18" charset="0"/>
              </a:rPr>
              <a:t>Salmonella </a:t>
            </a:r>
            <a:r>
              <a:rPr lang="en-US" sz="3600" dirty="0" smtClean="0">
                <a:latin typeface="Times New Roman" pitchFamily="18" charset="0"/>
                <a:cs typeface="Times New Roman" pitchFamily="18" charset="0"/>
              </a:rPr>
              <a:t>infections where the route of entry is the mouth as </a:t>
            </a:r>
            <a:r>
              <a:rPr lang="en-US" sz="3600" i="1" dirty="0" smtClean="0">
                <a:latin typeface="Times New Roman" pitchFamily="18" charset="0"/>
                <a:cs typeface="Times New Roman" pitchFamily="18" charset="0"/>
              </a:rPr>
              <a:t>Salmonella </a:t>
            </a:r>
            <a:r>
              <a:rPr lang="en-US" sz="3600" dirty="0" smtClean="0">
                <a:latin typeface="Times New Roman" pitchFamily="18" charset="0"/>
                <a:cs typeface="Times New Roman" pitchFamily="18" charset="0"/>
              </a:rPr>
              <a:t>has to be ingested, and the exit route is in the </a:t>
            </a:r>
            <a:r>
              <a:rPr lang="en-US" sz="3600" dirty="0" err="1" smtClean="0">
                <a:latin typeface="Times New Roman" pitchFamily="18" charset="0"/>
                <a:cs typeface="Times New Roman" pitchFamily="18" charset="0"/>
              </a:rPr>
              <a:t>faeces</a:t>
            </a:r>
            <a:r>
              <a:rPr lang="en-US" sz="3600" dirty="0" smtClean="0">
                <a:latin typeface="Times New Roman" pitchFamily="18" charset="0"/>
                <a:cs typeface="Times New Roman" pitchFamily="18" charset="0"/>
              </a:rPr>
              <a:t>. </a:t>
            </a:r>
          </a:p>
          <a:p>
            <a:pPr lvl="1" eaLnBrk="1" hangingPunct="1"/>
            <a:endParaRPr lang="en-US" dirty="0" smtClean="0"/>
          </a:p>
          <a:p>
            <a:pPr eaLnBrk="1" hangingPunct="1"/>
            <a:endParaRPr lang="en-US" dirty="0" smtClean="0"/>
          </a:p>
        </p:txBody>
      </p:sp>
    </p:spTree>
    <p:extLst>
      <p:ext uri="{BB962C8B-B14F-4D97-AF65-F5344CB8AC3E}">
        <p14:creationId xmlns:p14="http://schemas.microsoft.com/office/powerpoint/2010/main" val="42677590"/>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latin typeface="Times New Roman" pitchFamily="18" charset="0"/>
                <a:cs typeface="Times New Roman" pitchFamily="18" charset="0"/>
              </a:rPr>
              <a:t>The chain of infection cont.</a:t>
            </a:r>
            <a:endParaRPr lang="en-US" dirty="0"/>
          </a:p>
        </p:txBody>
      </p:sp>
      <p:sp>
        <p:nvSpPr>
          <p:cNvPr id="3" name="Content Placeholder 2"/>
          <p:cNvSpPr>
            <a:spLocks noGrp="1"/>
          </p:cNvSpPr>
          <p:nvPr>
            <p:ph idx="1"/>
          </p:nvPr>
        </p:nvSpPr>
        <p:spPr/>
        <p:txBody>
          <a:bodyPr>
            <a:normAutofit fontScale="25000" lnSpcReduction="20000"/>
          </a:bodyPr>
          <a:lstStyle/>
          <a:p>
            <a:pPr>
              <a:buNone/>
            </a:pPr>
            <a:r>
              <a:rPr lang="en-US" sz="9600" b="1" i="1" u="sng" dirty="0" smtClean="0">
                <a:latin typeface="Times New Roman" pitchFamily="18" charset="0"/>
                <a:cs typeface="Times New Roman" pitchFamily="18" charset="0"/>
              </a:rPr>
              <a:t>4. Mode of transmission</a:t>
            </a:r>
          </a:p>
          <a:p>
            <a:pPr>
              <a:buNone/>
            </a:pPr>
            <a:r>
              <a:rPr lang="en-US" sz="9600" dirty="0" smtClean="0">
                <a:latin typeface="Times New Roman" pitchFamily="18" charset="0"/>
                <a:cs typeface="Times New Roman" pitchFamily="18" charset="0"/>
              </a:rPr>
              <a:t>This refers to the way in which the organism is spread and acquired.</a:t>
            </a:r>
          </a:p>
          <a:p>
            <a:pPr lvl="1">
              <a:buFont typeface="Wingdings" pitchFamily="2" charset="2"/>
              <a:buChar char="Ø"/>
            </a:pPr>
            <a:r>
              <a:rPr lang="en-US" sz="9600" dirty="0" smtClean="0">
                <a:latin typeface="Times New Roman" pitchFamily="18" charset="0"/>
                <a:cs typeface="Times New Roman" pitchFamily="18" charset="0"/>
              </a:rPr>
              <a:t>Contact transmission - physical transfer of agent e.g. touch, sex, etc.</a:t>
            </a:r>
          </a:p>
          <a:p>
            <a:pPr lvl="1">
              <a:buNone/>
            </a:pPr>
            <a:endParaRPr lang="en-US" sz="9600" dirty="0" smtClean="0">
              <a:latin typeface="Times New Roman" pitchFamily="18" charset="0"/>
              <a:cs typeface="Times New Roman" pitchFamily="18" charset="0"/>
            </a:endParaRPr>
          </a:p>
          <a:p>
            <a:pPr lvl="1">
              <a:buFont typeface="Wingdings" pitchFamily="2" charset="2"/>
              <a:buChar char="Ø"/>
            </a:pPr>
            <a:r>
              <a:rPr lang="en-US" sz="9600" dirty="0" smtClean="0">
                <a:latin typeface="Times New Roman" pitchFamily="18" charset="0"/>
                <a:cs typeface="Times New Roman" pitchFamily="18" charset="0"/>
              </a:rPr>
              <a:t>Airborne transmission - contamination suspended in air e.g. sneezing, coughing, etc.</a:t>
            </a:r>
          </a:p>
          <a:p>
            <a:pPr lvl="1">
              <a:buNone/>
            </a:pPr>
            <a:endParaRPr lang="en-US" sz="9600" dirty="0" smtClean="0">
              <a:latin typeface="Times New Roman" pitchFamily="18" charset="0"/>
              <a:cs typeface="Times New Roman" pitchFamily="18" charset="0"/>
            </a:endParaRPr>
          </a:p>
          <a:p>
            <a:pPr lvl="1">
              <a:buFont typeface="Wingdings" pitchFamily="2" charset="2"/>
              <a:buChar char="Ø"/>
            </a:pPr>
            <a:r>
              <a:rPr lang="en-US" sz="9600" dirty="0" smtClean="0">
                <a:latin typeface="Times New Roman" pitchFamily="18" charset="0"/>
                <a:cs typeface="Times New Roman" pitchFamily="18" charset="0"/>
              </a:rPr>
              <a:t>Vehicle transmission - agent transferred via inanimate object e.g. cups, spoons, etc.</a:t>
            </a:r>
          </a:p>
          <a:p>
            <a:pPr lvl="1">
              <a:buNone/>
            </a:pPr>
            <a:endParaRPr lang="en-US" sz="9600" dirty="0" smtClean="0">
              <a:latin typeface="Times New Roman" pitchFamily="18" charset="0"/>
              <a:cs typeface="Times New Roman" pitchFamily="18" charset="0"/>
            </a:endParaRPr>
          </a:p>
          <a:p>
            <a:pPr lvl="1">
              <a:buFont typeface="Wingdings" pitchFamily="2" charset="2"/>
              <a:buChar char="Ø"/>
            </a:pPr>
            <a:r>
              <a:rPr lang="en-US" sz="9600" dirty="0" smtClean="0">
                <a:latin typeface="Times New Roman" pitchFamily="18" charset="0"/>
                <a:cs typeface="Times New Roman" pitchFamily="18" charset="0"/>
              </a:rPr>
              <a:t>Vector borne transmission - agent transferred through animals or insects e.g. mosquito bite.</a:t>
            </a:r>
          </a:p>
          <a:p>
            <a:endParaRPr lang="en-US" dirty="0"/>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latin typeface="Times New Roman" pitchFamily="18" charset="0"/>
                <a:cs typeface="Times New Roman" pitchFamily="18" charset="0"/>
              </a:rPr>
              <a:t>The chain of infection cont.</a:t>
            </a:r>
            <a:endParaRPr lang="en-US" b="1" dirty="0">
              <a:latin typeface="Times New Roman" pitchFamily="18" charset="0"/>
              <a:cs typeface="Times New Roman" pitchFamily="18" charset="0"/>
            </a:endParaRPr>
          </a:p>
        </p:txBody>
      </p:sp>
      <p:sp>
        <p:nvSpPr>
          <p:cNvPr id="3" name="Content Placeholder 2"/>
          <p:cNvSpPr>
            <a:spLocks noGrp="1"/>
          </p:cNvSpPr>
          <p:nvPr>
            <p:ph idx="1"/>
          </p:nvPr>
        </p:nvSpPr>
        <p:spPr/>
        <p:txBody>
          <a:bodyPr/>
          <a:lstStyle/>
          <a:p>
            <a:pPr>
              <a:buNone/>
            </a:pPr>
            <a:r>
              <a:rPr lang="en-US" b="1" u="sng" dirty="0" smtClean="0">
                <a:latin typeface="Times New Roman" pitchFamily="18" charset="0"/>
                <a:cs typeface="Times New Roman" pitchFamily="18" charset="0"/>
              </a:rPr>
              <a:t>6. The susceptible patient.</a:t>
            </a:r>
            <a:endParaRPr lang="en-US" u="sng" dirty="0" smtClean="0">
              <a:latin typeface="Times New Roman" pitchFamily="18" charset="0"/>
              <a:cs typeface="Times New Roman" pitchFamily="18" charset="0"/>
            </a:endParaRPr>
          </a:p>
          <a:p>
            <a:r>
              <a:rPr lang="en-US" dirty="0" smtClean="0">
                <a:latin typeface="Times New Roman" pitchFamily="18" charset="0"/>
                <a:cs typeface="Times New Roman" pitchFamily="18" charset="0"/>
              </a:rPr>
              <a:t>This is person who is at risk of becoming infected with a certain disease due to a variety of reasons.</a:t>
            </a:r>
          </a:p>
          <a:p>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latin typeface="Times New Roman" pitchFamily="18" charset="0"/>
                <a:cs typeface="Times New Roman" pitchFamily="18" charset="0"/>
              </a:rPr>
              <a:t>Introduction</a:t>
            </a:r>
            <a:endParaRPr lang="en-US" b="1" dirty="0">
              <a:latin typeface="Times New Roman" pitchFamily="18" charset="0"/>
              <a:cs typeface="Times New Roman" pitchFamily="18" charset="0"/>
            </a:endParaRPr>
          </a:p>
        </p:txBody>
      </p:sp>
      <p:sp>
        <p:nvSpPr>
          <p:cNvPr id="3" name="Content Placeholder 2"/>
          <p:cNvSpPr>
            <a:spLocks noGrp="1"/>
          </p:cNvSpPr>
          <p:nvPr>
            <p:ph idx="1"/>
          </p:nvPr>
        </p:nvSpPr>
        <p:spPr/>
        <p:txBody>
          <a:bodyPr>
            <a:normAutofit fontScale="92500" lnSpcReduction="20000"/>
          </a:bodyPr>
          <a:lstStyle/>
          <a:p>
            <a:r>
              <a:rPr lang="en-US" dirty="0" smtClean="0">
                <a:latin typeface="Times New Roman" pitchFamily="18" charset="0"/>
                <a:cs typeface="Times New Roman" pitchFamily="18" charset="0"/>
              </a:rPr>
              <a:t>In order to care for patients with an infection or infectious disease, a basic understanding of the workings of the immune system and the pathogenesis (development) of infection is advantageous.</a:t>
            </a:r>
          </a:p>
          <a:p>
            <a:pPr>
              <a:buNone/>
            </a:pPr>
            <a:endParaRPr lang="en-US" dirty="0" smtClean="0">
              <a:latin typeface="Times New Roman" pitchFamily="18" charset="0"/>
              <a:cs typeface="Times New Roman" pitchFamily="18" charset="0"/>
            </a:endParaRPr>
          </a:p>
          <a:p>
            <a:pPr>
              <a:buNone/>
            </a:pPr>
            <a:endParaRPr lang="en-US" dirty="0" smtClean="0">
              <a:latin typeface="Times New Roman" pitchFamily="18" charset="0"/>
              <a:cs typeface="Times New Roman" pitchFamily="18" charset="0"/>
            </a:endParaRPr>
          </a:p>
          <a:p>
            <a:r>
              <a:rPr lang="en-US" dirty="0" smtClean="0">
                <a:latin typeface="Times New Roman" pitchFamily="18" charset="0"/>
                <a:cs typeface="Times New Roman" pitchFamily="18" charset="0"/>
              </a:rPr>
              <a:t>In order to destroy invading pathogens and protect the host from infection, the immune system has to be able to differentiate between self and non-self – what is foreign to the body and what is not. </a:t>
            </a:r>
          </a:p>
          <a:p>
            <a:endParaRPr lang="en-US"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latin typeface="Times New Roman" pitchFamily="18" charset="0"/>
                <a:cs typeface="Times New Roman" pitchFamily="18" charset="0"/>
              </a:rPr>
              <a:t>Factors that increase the risk of infection</a:t>
            </a:r>
            <a:endParaRPr lang="en-US" b="1" dirty="0">
              <a:latin typeface="Times New Roman" pitchFamily="18" charset="0"/>
              <a:cs typeface="Times New Roman" pitchFamily="18" charset="0"/>
            </a:endParaRPr>
          </a:p>
        </p:txBody>
      </p:sp>
      <p:sp>
        <p:nvSpPr>
          <p:cNvPr id="3" name="Content Placeholder 2"/>
          <p:cNvSpPr>
            <a:spLocks noGrp="1"/>
          </p:cNvSpPr>
          <p:nvPr>
            <p:ph idx="1"/>
          </p:nvPr>
        </p:nvSpPr>
        <p:spPr/>
        <p:txBody>
          <a:bodyPr>
            <a:normAutofit fontScale="92500" lnSpcReduction="10000"/>
          </a:bodyPr>
          <a:lstStyle/>
          <a:p>
            <a:r>
              <a:rPr lang="en-US" dirty="0" smtClean="0">
                <a:latin typeface="Times New Roman" pitchFamily="18" charset="0"/>
                <a:cs typeface="Times New Roman" pitchFamily="18" charset="0"/>
              </a:rPr>
              <a:t>Age</a:t>
            </a:r>
          </a:p>
          <a:p>
            <a:r>
              <a:rPr lang="en-US" dirty="0" smtClean="0">
                <a:latin typeface="Times New Roman" pitchFamily="18" charset="0"/>
                <a:cs typeface="Times New Roman" pitchFamily="18" charset="0"/>
              </a:rPr>
              <a:t>Nutritional status</a:t>
            </a:r>
          </a:p>
          <a:p>
            <a:r>
              <a:rPr lang="en-US" dirty="0" smtClean="0">
                <a:latin typeface="Times New Roman" pitchFamily="18" charset="0"/>
                <a:cs typeface="Times New Roman" pitchFamily="18" charset="0"/>
              </a:rPr>
              <a:t>Loss of mobility</a:t>
            </a:r>
          </a:p>
          <a:p>
            <a:r>
              <a:rPr lang="en-US" dirty="0" smtClean="0">
                <a:latin typeface="Times New Roman" pitchFamily="18" charset="0"/>
                <a:cs typeface="Times New Roman" pitchFamily="18" charset="0"/>
              </a:rPr>
              <a:t>Co-existing illness or disease</a:t>
            </a:r>
          </a:p>
          <a:p>
            <a:r>
              <a:rPr lang="en-US" dirty="0" err="1" smtClean="0">
                <a:latin typeface="Times New Roman" pitchFamily="18" charset="0"/>
                <a:cs typeface="Times New Roman" pitchFamily="18" charset="0"/>
              </a:rPr>
              <a:t>Immunocompromised</a:t>
            </a:r>
            <a:r>
              <a:rPr lang="en-US" dirty="0" smtClean="0">
                <a:latin typeface="Times New Roman" pitchFamily="18" charset="0"/>
                <a:cs typeface="Times New Roman" pitchFamily="18" charset="0"/>
              </a:rPr>
              <a:t> as a result of underlying illness or treatment</a:t>
            </a:r>
          </a:p>
          <a:p>
            <a:r>
              <a:rPr lang="en-US" dirty="0" smtClean="0">
                <a:latin typeface="Times New Roman" pitchFamily="18" charset="0"/>
                <a:cs typeface="Times New Roman" pitchFamily="18" charset="0"/>
              </a:rPr>
              <a:t>Medication</a:t>
            </a:r>
          </a:p>
          <a:p>
            <a:r>
              <a:rPr lang="en-US" dirty="0" smtClean="0">
                <a:latin typeface="Times New Roman" pitchFamily="18" charset="0"/>
                <a:cs typeface="Times New Roman" pitchFamily="18" charset="0"/>
              </a:rPr>
              <a:t>The presence of invasive indwelling devices</a:t>
            </a:r>
          </a:p>
          <a:p>
            <a:r>
              <a:rPr lang="en-US" dirty="0" smtClean="0">
                <a:latin typeface="Times New Roman" pitchFamily="18" charset="0"/>
                <a:cs typeface="Times New Roman" pitchFamily="18" charset="0"/>
              </a:rPr>
              <a:t>Duration of hospital stay</a:t>
            </a:r>
            <a:endParaRPr lang="en-US" dirty="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5"/>
          <p:cNvSpPr>
            <a:spLocks noGrp="1" noChangeArrowheads="1"/>
          </p:cNvSpPr>
          <p:nvPr>
            <p:ph type="title"/>
          </p:nvPr>
        </p:nvSpPr>
        <p:spPr/>
        <p:txBody>
          <a:bodyPr/>
          <a:lstStyle/>
          <a:p>
            <a:pPr eaLnBrk="1" hangingPunct="1"/>
            <a:r>
              <a:rPr lang="en-US" sz="3200" b="1" dirty="0" smtClean="0">
                <a:latin typeface="Times New Roman" pitchFamily="18" charset="0"/>
                <a:cs typeface="Times New Roman" pitchFamily="18" charset="0"/>
              </a:rPr>
              <a:t>Breaking  the chain of infection</a:t>
            </a:r>
          </a:p>
        </p:txBody>
      </p:sp>
      <p:sp>
        <p:nvSpPr>
          <p:cNvPr id="13315" name="Rectangle 6"/>
          <p:cNvSpPr>
            <a:spLocks noGrp="1" noChangeArrowheads="1"/>
          </p:cNvSpPr>
          <p:nvPr>
            <p:ph idx="1"/>
          </p:nvPr>
        </p:nvSpPr>
        <p:spPr/>
        <p:txBody>
          <a:bodyPr/>
          <a:lstStyle/>
          <a:p>
            <a:pPr eaLnBrk="1" hangingPunct="1"/>
            <a:r>
              <a:rPr lang="en-US" dirty="0" smtClean="0">
                <a:latin typeface="Times New Roman" pitchFamily="18" charset="0"/>
                <a:cs typeface="Times New Roman" pitchFamily="18" charset="0"/>
              </a:rPr>
              <a:t>Between agent and reservoir</a:t>
            </a:r>
          </a:p>
          <a:p>
            <a:pPr lvl="1" eaLnBrk="1" hangingPunct="1"/>
            <a:r>
              <a:rPr lang="en-US" dirty="0" smtClean="0">
                <a:latin typeface="Times New Roman" pitchFamily="18" charset="0"/>
                <a:cs typeface="Times New Roman" pitchFamily="18" charset="0"/>
              </a:rPr>
              <a:t>Cleansing</a:t>
            </a:r>
          </a:p>
          <a:p>
            <a:pPr lvl="1" eaLnBrk="1" hangingPunct="1"/>
            <a:r>
              <a:rPr lang="en-US" dirty="0" smtClean="0">
                <a:latin typeface="Times New Roman" pitchFamily="18" charset="0"/>
                <a:cs typeface="Times New Roman" pitchFamily="18" charset="0"/>
              </a:rPr>
              <a:t>Disinfection</a:t>
            </a:r>
          </a:p>
          <a:p>
            <a:pPr lvl="1" eaLnBrk="1" hangingPunct="1"/>
            <a:r>
              <a:rPr lang="en-US" dirty="0" smtClean="0">
                <a:latin typeface="Times New Roman" pitchFamily="18" charset="0"/>
                <a:cs typeface="Times New Roman" pitchFamily="18" charset="0"/>
              </a:rPr>
              <a:t>Sterilization</a:t>
            </a:r>
          </a:p>
          <a:p>
            <a:pPr eaLnBrk="1" hangingPunct="1"/>
            <a:endParaRPr lang="en-US" dirty="0" smtClean="0"/>
          </a:p>
        </p:txBody>
      </p:sp>
    </p:spTree>
    <p:extLst>
      <p:ext uri="{BB962C8B-B14F-4D97-AF65-F5344CB8AC3E}">
        <p14:creationId xmlns:p14="http://schemas.microsoft.com/office/powerpoint/2010/main" val="108450597"/>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5"/>
          <p:cNvSpPr>
            <a:spLocks noGrp="1" noChangeArrowheads="1"/>
          </p:cNvSpPr>
          <p:nvPr>
            <p:ph type="title"/>
          </p:nvPr>
        </p:nvSpPr>
        <p:spPr/>
        <p:txBody>
          <a:bodyPr/>
          <a:lstStyle/>
          <a:p>
            <a:pPr eaLnBrk="1" hangingPunct="1"/>
            <a:r>
              <a:rPr lang="en-US" sz="4000" b="1" dirty="0" smtClean="0">
                <a:latin typeface="Times New Roman" pitchFamily="18" charset="0"/>
                <a:cs typeface="Times New Roman" pitchFamily="18" charset="0"/>
              </a:rPr>
              <a:t>Breaking the chain of infection cont.</a:t>
            </a:r>
          </a:p>
        </p:txBody>
      </p:sp>
      <p:sp>
        <p:nvSpPr>
          <p:cNvPr id="14339" name="Rectangle 6"/>
          <p:cNvSpPr>
            <a:spLocks noGrp="1" noChangeArrowheads="1"/>
          </p:cNvSpPr>
          <p:nvPr>
            <p:ph idx="1"/>
          </p:nvPr>
        </p:nvSpPr>
        <p:spPr/>
        <p:txBody>
          <a:bodyPr/>
          <a:lstStyle/>
          <a:p>
            <a:pPr eaLnBrk="1" hangingPunct="1"/>
            <a:r>
              <a:rPr lang="en-US" dirty="0" smtClean="0">
                <a:latin typeface="Times New Roman" pitchFamily="18" charset="0"/>
                <a:cs typeface="Times New Roman" pitchFamily="18" charset="0"/>
              </a:rPr>
              <a:t>Between reservoir and portal of exit</a:t>
            </a:r>
          </a:p>
          <a:p>
            <a:pPr lvl="1" eaLnBrk="1" hangingPunct="1"/>
            <a:r>
              <a:rPr lang="en-US" dirty="0" smtClean="0">
                <a:latin typeface="Times New Roman" pitchFamily="18" charset="0"/>
                <a:cs typeface="Times New Roman" pitchFamily="18" charset="0"/>
              </a:rPr>
              <a:t>Proper hygiene</a:t>
            </a:r>
          </a:p>
          <a:p>
            <a:pPr lvl="1" eaLnBrk="1" hangingPunct="1"/>
            <a:r>
              <a:rPr lang="en-US" dirty="0" smtClean="0">
                <a:latin typeface="Times New Roman" pitchFamily="18" charset="0"/>
                <a:cs typeface="Times New Roman" pitchFamily="18" charset="0"/>
              </a:rPr>
              <a:t>Clean dressings</a:t>
            </a:r>
          </a:p>
          <a:p>
            <a:pPr lvl="1" eaLnBrk="1" hangingPunct="1"/>
            <a:r>
              <a:rPr lang="en-US" dirty="0" smtClean="0">
                <a:latin typeface="Times New Roman" pitchFamily="18" charset="0"/>
                <a:cs typeface="Times New Roman" pitchFamily="18" charset="0"/>
              </a:rPr>
              <a:t>Clean linen</a:t>
            </a:r>
          </a:p>
          <a:p>
            <a:pPr lvl="1" eaLnBrk="1" hangingPunct="1"/>
            <a:r>
              <a:rPr lang="en-US" dirty="0" smtClean="0">
                <a:latin typeface="Times New Roman" pitchFamily="18" charset="0"/>
                <a:cs typeface="Times New Roman" pitchFamily="18" charset="0"/>
              </a:rPr>
              <a:t>Clean equipment</a:t>
            </a:r>
          </a:p>
          <a:p>
            <a:pPr lvl="1" eaLnBrk="1" hangingPunct="1"/>
            <a:endParaRPr lang="en-US" dirty="0" smtClean="0"/>
          </a:p>
        </p:txBody>
      </p:sp>
    </p:spTree>
    <p:extLst>
      <p:ext uri="{BB962C8B-B14F-4D97-AF65-F5344CB8AC3E}">
        <p14:creationId xmlns:p14="http://schemas.microsoft.com/office/powerpoint/2010/main" val="1208904435"/>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5"/>
          <p:cNvSpPr>
            <a:spLocks noGrp="1" noChangeArrowheads="1"/>
          </p:cNvSpPr>
          <p:nvPr>
            <p:ph type="title"/>
          </p:nvPr>
        </p:nvSpPr>
        <p:spPr/>
        <p:txBody>
          <a:bodyPr/>
          <a:lstStyle/>
          <a:p>
            <a:pPr eaLnBrk="1" hangingPunct="1"/>
            <a:r>
              <a:rPr lang="en-US" sz="4000" b="1" dirty="0" smtClean="0">
                <a:latin typeface="Times New Roman" pitchFamily="18" charset="0"/>
                <a:cs typeface="Times New Roman" pitchFamily="18" charset="0"/>
              </a:rPr>
              <a:t>Breaking the chain of infection cont.</a:t>
            </a:r>
          </a:p>
        </p:txBody>
      </p:sp>
      <p:sp>
        <p:nvSpPr>
          <p:cNvPr id="15363" name="Rectangle 6"/>
          <p:cNvSpPr>
            <a:spLocks noGrp="1" noChangeArrowheads="1"/>
          </p:cNvSpPr>
          <p:nvPr>
            <p:ph idx="1"/>
          </p:nvPr>
        </p:nvSpPr>
        <p:spPr/>
        <p:txBody>
          <a:bodyPr/>
          <a:lstStyle/>
          <a:p>
            <a:pPr eaLnBrk="1" hangingPunct="1"/>
            <a:r>
              <a:rPr lang="en-US" b="1" dirty="0" smtClean="0">
                <a:latin typeface="Times New Roman" pitchFamily="18" charset="0"/>
                <a:cs typeface="Times New Roman" pitchFamily="18" charset="0"/>
              </a:rPr>
              <a:t>Between portal of exit and mode of transmission.</a:t>
            </a:r>
          </a:p>
          <a:p>
            <a:pPr lvl="1">
              <a:buFont typeface="Wingdings" pitchFamily="2" charset="2"/>
              <a:buChar char="§"/>
            </a:pPr>
            <a:r>
              <a:rPr lang="en-US" dirty="0" smtClean="0">
                <a:latin typeface="Times New Roman" pitchFamily="18" charset="0"/>
                <a:cs typeface="Times New Roman" pitchFamily="18" charset="0"/>
              </a:rPr>
              <a:t>Block exit of infectious agent by:</a:t>
            </a:r>
          </a:p>
          <a:p>
            <a:pPr lvl="2">
              <a:buFont typeface="Wingdings" pitchFamily="2" charset="2"/>
              <a:buChar char="§"/>
            </a:pPr>
            <a:r>
              <a:rPr lang="en-US" dirty="0" smtClean="0">
                <a:latin typeface="Times New Roman" pitchFamily="18" charset="0"/>
                <a:cs typeface="Times New Roman" pitchFamily="18" charset="0"/>
              </a:rPr>
              <a:t>Proper hand hygiene after handling contaminated items.</a:t>
            </a:r>
          </a:p>
          <a:p>
            <a:pPr lvl="2">
              <a:buFont typeface="Wingdings" pitchFamily="2" charset="2"/>
              <a:buChar char="§"/>
            </a:pPr>
            <a:r>
              <a:rPr lang="en-US" dirty="0" smtClean="0">
                <a:latin typeface="Times New Roman" pitchFamily="18" charset="0"/>
                <a:cs typeface="Times New Roman" pitchFamily="18" charset="0"/>
              </a:rPr>
              <a:t>Covering mouth when sneezing and coughing</a:t>
            </a:r>
          </a:p>
          <a:p>
            <a:pPr lvl="2">
              <a:buFont typeface="Wingdings" pitchFamily="2" charset="2"/>
              <a:buChar char="§"/>
            </a:pPr>
            <a:r>
              <a:rPr lang="en-US" dirty="0" smtClean="0">
                <a:latin typeface="Times New Roman" pitchFamily="18" charset="0"/>
                <a:cs typeface="Times New Roman" pitchFamily="18" charset="0"/>
              </a:rPr>
              <a:t>Wearing gloves</a:t>
            </a:r>
          </a:p>
          <a:p>
            <a:pPr lvl="2" eaLnBrk="1" hangingPunct="1"/>
            <a:endParaRPr lang="en-US" dirty="0" smtClean="0"/>
          </a:p>
        </p:txBody>
      </p:sp>
    </p:spTree>
    <p:extLst>
      <p:ext uri="{BB962C8B-B14F-4D97-AF65-F5344CB8AC3E}">
        <p14:creationId xmlns:p14="http://schemas.microsoft.com/office/powerpoint/2010/main" val="4258433067"/>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Rectangle 5"/>
          <p:cNvSpPr>
            <a:spLocks noGrp="1" noChangeArrowheads="1"/>
          </p:cNvSpPr>
          <p:nvPr>
            <p:ph type="title"/>
          </p:nvPr>
        </p:nvSpPr>
        <p:spPr/>
        <p:txBody>
          <a:bodyPr/>
          <a:lstStyle/>
          <a:p>
            <a:pPr eaLnBrk="1" hangingPunct="1"/>
            <a:r>
              <a:rPr lang="en-US" sz="3200" b="1" dirty="0" smtClean="0">
                <a:latin typeface="Times New Roman" pitchFamily="18" charset="0"/>
                <a:cs typeface="Times New Roman" pitchFamily="18" charset="0"/>
              </a:rPr>
              <a:t>NOSOCOMIAL INFECTIONS</a:t>
            </a:r>
          </a:p>
        </p:txBody>
      </p:sp>
      <p:sp>
        <p:nvSpPr>
          <p:cNvPr id="37891" name="Rectangle 6"/>
          <p:cNvSpPr>
            <a:spLocks noGrp="1" noChangeArrowheads="1"/>
          </p:cNvSpPr>
          <p:nvPr>
            <p:ph idx="1"/>
          </p:nvPr>
        </p:nvSpPr>
        <p:spPr/>
        <p:txBody>
          <a:bodyPr>
            <a:normAutofit fontScale="92500" lnSpcReduction="10000"/>
          </a:bodyPr>
          <a:lstStyle/>
          <a:p>
            <a:pPr marL="0" indent="0" eaLnBrk="1" hangingPunct="1">
              <a:buNone/>
            </a:pPr>
            <a:r>
              <a:rPr lang="en-US" dirty="0" smtClean="0">
                <a:latin typeface="Times New Roman" pitchFamily="18" charset="0"/>
                <a:cs typeface="Times New Roman" pitchFamily="18" charset="0"/>
              </a:rPr>
              <a:t>Infection </a:t>
            </a:r>
            <a:r>
              <a:rPr lang="en-US" dirty="0" smtClean="0">
                <a:latin typeface="Times New Roman" pitchFamily="18" charset="0"/>
                <a:cs typeface="Times New Roman" pitchFamily="18" charset="0"/>
              </a:rPr>
              <a:t>is acquired in a health care facility and was not present at the time of admission.</a:t>
            </a:r>
          </a:p>
          <a:p>
            <a:pPr eaLnBrk="1" hangingPunct="1"/>
            <a:endParaRPr lang="en-US" dirty="0" smtClean="0">
              <a:latin typeface="Times New Roman" pitchFamily="18" charset="0"/>
              <a:cs typeface="Times New Roman" pitchFamily="18" charset="0"/>
            </a:endParaRPr>
          </a:p>
          <a:p>
            <a:pPr eaLnBrk="1" hangingPunct="1"/>
            <a:r>
              <a:rPr lang="en-US" dirty="0" smtClean="0">
                <a:latin typeface="Times New Roman" pitchFamily="18" charset="0"/>
                <a:cs typeface="Times New Roman" pitchFamily="18" charset="0"/>
              </a:rPr>
              <a:t>This is a very serious problem that has to be prevented at all cost.</a:t>
            </a:r>
          </a:p>
          <a:p>
            <a:pPr eaLnBrk="1" hangingPunct="1">
              <a:buNone/>
            </a:pPr>
            <a:endParaRPr lang="en-US" dirty="0" smtClean="0">
              <a:latin typeface="Times New Roman" pitchFamily="18" charset="0"/>
              <a:cs typeface="Times New Roman" pitchFamily="18" charset="0"/>
            </a:endParaRPr>
          </a:p>
          <a:p>
            <a:pPr eaLnBrk="1" hangingPunct="1"/>
            <a:r>
              <a:rPr lang="en-US" dirty="0" smtClean="0">
                <a:latin typeface="Times New Roman" pitchFamily="18" charset="0"/>
                <a:cs typeface="Times New Roman" pitchFamily="18" charset="0"/>
              </a:rPr>
              <a:t>The way to prevent infections in a health care facility is by employing the Standard Precautions of asepsis.</a:t>
            </a:r>
          </a:p>
        </p:txBody>
      </p:sp>
    </p:spTree>
    <p:extLst>
      <p:ext uri="{BB962C8B-B14F-4D97-AF65-F5344CB8AC3E}">
        <p14:creationId xmlns:p14="http://schemas.microsoft.com/office/powerpoint/2010/main" val="2295029435"/>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latin typeface="Times New Roman" pitchFamily="18" charset="0"/>
                <a:cs typeface="Times New Roman" pitchFamily="18" charset="0"/>
              </a:rPr>
              <a:t>General factors contributing to hospital acquired infections</a:t>
            </a:r>
            <a:r>
              <a:rPr lang="en-US" dirty="0" smtClean="0">
                <a:latin typeface="Times New Roman" pitchFamily="18" charset="0"/>
                <a:cs typeface="Times New Roman" pitchFamily="18" charset="0"/>
              </a:rPr>
              <a:t/>
            </a:r>
            <a:br>
              <a:rPr lang="en-US" dirty="0" smtClean="0">
                <a:latin typeface="Times New Roman" pitchFamily="18" charset="0"/>
                <a:cs typeface="Times New Roman" pitchFamily="18" charset="0"/>
              </a:rPr>
            </a:br>
            <a:endParaRPr lang="en-US" dirty="0">
              <a:latin typeface="Times New Roman" pitchFamily="18" charset="0"/>
              <a:cs typeface="Times New Roman" pitchFamily="18" charset="0"/>
            </a:endParaRPr>
          </a:p>
        </p:txBody>
      </p:sp>
      <p:sp>
        <p:nvSpPr>
          <p:cNvPr id="3" name="Content Placeholder 2"/>
          <p:cNvSpPr>
            <a:spLocks noGrp="1"/>
          </p:cNvSpPr>
          <p:nvPr>
            <p:ph idx="1"/>
          </p:nvPr>
        </p:nvSpPr>
        <p:spPr/>
        <p:txBody>
          <a:bodyPr>
            <a:normAutofit fontScale="85000" lnSpcReduction="10000"/>
          </a:bodyPr>
          <a:lstStyle/>
          <a:p>
            <a:pPr lvl="0"/>
            <a:r>
              <a:rPr lang="en-US" dirty="0" smtClean="0">
                <a:latin typeface="Times New Roman" pitchFamily="18" charset="0"/>
                <a:cs typeface="Times New Roman" pitchFamily="18" charset="0"/>
              </a:rPr>
              <a:t>Increase in the number of patients undergoing major surgery and invasive diagnostic procedures.</a:t>
            </a:r>
          </a:p>
          <a:p>
            <a:pPr lvl="0"/>
            <a:r>
              <a:rPr lang="en-US" dirty="0" smtClean="0">
                <a:latin typeface="Times New Roman" pitchFamily="18" charset="0"/>
                <a:cs typeface="Times New Roman" pitchFamily="18" charset="0"/>
              </a:rPr>
              <a:t>An increasing elderly population with weakened immunity and increased susceptibility to infection.</a:t>
            </a:r>
          </a:p>
          <a:p>
            <a:pPr lvl="0"/>
            <a:r>
              <a:rPr lang="en-US" dirty="0" smtClean="0">
                <a:latin typeface="Times New Roman" pitchFamily="18" charset="0"/>
                <a:cs typeface="Times New Roman" pitchFamily="18" charset="0"/>
              </a:rPr>
              <a:t>Hospitals no longer able to cope with the patient population – design, layout, condition and maintenance of buildings and environment.</a:t>
            </a:r>
          </a:p>
          <a:p>
            <a:pPr lvl="0"/>
            <a:r>
              <a:rPr lang="en-US" dirty="0" smtClean="0">
                <a:latin typeface="Times New Roman" pitchFamily="18" charset="0"/>
                <a:cs typeface="Times New Roman" pitchFamily="18" charset="0"/>
              </a:rPr>
              <a:t>Increased bed occupancy rates.</a:t>
            </a:r>
          </a:p>
          <a:p>
            <a:pPr lvl="0"/>
            <a:r>
              <a:rPr lang="en-US" dirty="0" smtClean="0">
                <a:latin typeface="Times New Roman" pitchFamily="18" charset="0"/>
                <a:cs typeface="Times New Roman" pitchFamily="18" charset="0"/>
              </a:rPr>
              <a:t>Increased patient turnaround times.</a:t>
            </a:r>
          </a:p>
          <a:p>
            <a:pPr lvl="0"/>
            <a:r>
              <a:rPr lang="en-US" dirty="0" smtClean="0">
                <a:latin typeface="Times New Roman" pitchFamily="18" charset="0"/>
                <a:cs typeface="Times New Roman" pitchFamily="18" charset="0"/>
              </a:rPr>
              <a:t>Increased movement of patients.</a:t>
            </a:r>
          </a:p>
          <a:p>
            <a:endParaRPr lang="en-US" dirty="0"/>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latin typeface="Times New Roman" pitchFamily="18" charset="0"/>
                <a:cs typeface="Times New Roman" pitchFamily="18" charset="0"/>
              </a:rPr>
              <a:t>General factors contributing to hospital acquired infections cont.</a:t>
            </a:r>
            <a:r>
              <a:rPr lang="en-US" dirty="0" smtClean="0">
                <a:latin typeface="Times New Roman" pitchFamily="18" charset="0"/>
                <a:cs typeface="Times New Roman" pitchFamily="18" charset="0"/>
              </a:rPr>
              <a:t/>
            </a:r>
            <a:br>
              <a:rPr lang="en-US" dirty="0" smtClean="0">
                <a:latin typeface="Times New Roman" pitchFamily="18" charset="0"/>
                <a:cs typeface="Times New Roman" pitchFamily="18" charset="0"/>
              </a:rPr>
            </a:br>
            <a:endParaRPr lang="en-US" dirty="0">
              <a:latin typeface="Times New Roman" pitchFamily="18" charset="0"/>
              <a:cs typeface="Times New Roman" pitchFamily="18" charset="0"/>
            </a:endParaRPr>
          </a:p>
        </p:txBody>
      </p:sp>
      <p:sp>
        <p:nvSpPr>
          <p:cNvPr id="3" name="Content Placeholder 2"/>
          <p:cNvSpPr>
            <a:spLocks noGrp="1"/>
          </p:cNvSpPr>
          <p:nvPr>
            <p:ph idx="1"/>
          </p:nvPr>
        </p:nvSpPr>
        <p:spPr/>
        <p:txBody>
          <a:bodyPr>
            <a:normAutofit fontScale="77500" lnSpcReduction="20000"/>
          </a:bodyPr>
          <a:lstStyle/>
          <a:p>
            <a:pPr lvl="0"/>
            <a:r>
              <a:rPr lang="en-US" dirty="0" smtClean="0">
                <a:latin typeface="Times New Roman" pitchFamily="18" charset="0"/>
                <a:cs typeface="Times New Roman" pitchFamily="18" charset="0"/>
              </a:rPr>
              <a:t>Lack of isolation facilities</a:t>
            </a:r>
          </a:p>
          <a:p>
            <a:pPr lvl="0"/>
            <a:r>
              <a:rPr lang="en-US" dirty="0" smtClean="0">
                <a:latin typeface="Times New Roman" pitchFamily="18" charset="0"/>
                <a:cs typeface="Times New Roman" pitchFamily="18" charset="0"/>
              </a:rPr>
              <a:t>Use of invasive indwelling devices</a:t>
            </a:r>
          </a:p>
          <a:p>
            <a:pPr lvl="0"/>
            <a:r>
              <a:rPr lang="en-US" dirty="0" smtClean="0">
                <a:latin typeface="Times New Roman" pitchFamily="18" charset="0"/>
                <a:cs typeface="Times New Roman" pitchFamily="18" charset="0"/>
              </a:rPr>
              <a:t>Lack of equipment</a:t>
            </a:r>
          </a:p>
          <a:p>
            <a:pPr lvl="0"/>
            <a:r>
              <a:rPr lang="en-US" dirty="0" smtClean="0">
                <a:latin typeface="Times New Roman" pitchFamily="18" charset="0"/>
                <a:cs typeface="Times New Roman" pitchFamily="18" charset="0"/>
              </a:rPr>
              <a:t>Contaminated equipment and devices</a:t>
            </a:r>
          </a:p>
          <a:p>
            <a:pPr lvl="0"/>
            <a:r>
              <a:rPr lang="en-US" dirty="0" smtClean="0">
                <a:latin typeface="Times New Roman" pitchFamily="18" charset="0"/>
                <a:cs typeface="Times New Roman" pitchFamily="18" charset="0"/>
              </a:rPr>
              <a:t>Length of stay</a:t>
            </a:r>
          </a:p>
          <a:p>
            <a:pPr lvl="0"/>
            <a:r>
              <a:rPr lang="en-US" dirty="0" smtClean="0">
                <a:latin typeface="Times New Roman" pitchFamily="18" charset="0"/>
                <a:cs typeface="Times New Roman" pitchFamily="18" charset="0"/>
              </a:rPr>
              <a:t>Antibiotic resistance</a:t>
            </a:r>
          </a:p>
          <a:p>
            <a:pPr lvl="0"/>
            <a:r>
              <a:rPr lang="en-US" dirty="0" smtClean="0">
                <a:latin typeface="Times New Roman" pitchFamily="18" charset="0"/>
                <a:cs typeface="Times New Roman" pitchFamily="18" charset="0"/>
              </a:rPr>
              <a:t>Poor antimicrobial prescription</a:t>
            </a:r>
          </a:p>
          <a:p>
            <a:pPr lvl="0"/>
            <a:r>
              <a:rPr lang="en-US" dirty="0" smtClean="0">
                <a:latin typeface="Times New Roman" pitchFamily="18" charset="0"/>
                <a:cs typeface="Times New Roman" pitchFamily="18" charset="0"/>
              </a:rPr>
              <a:t>Poor infection control practice</a:t>
            </a:r>
          </a:p>
          <a:p>
            <a:pPr lvl="0"/>
            <a:r>
              <a:rPr lang="en-US" dirty="0" smtClean="0">
                <a:latin typeface="Times New Roman" pitchFamily="18" charset="0"/>
                <a:cs typeface="Times New Roman" pitchFamily="18" charset="0"/>
              </a:rPr>
              <a:t>Poor clinical leadership</a:t>
            </a:r>
          </a:p>
          <a:p>
            <a:pPr lvl="0"/>
            <a:r>
              <a:rPr lang="en-US" dirty="0" smtClean="0">
                <a:latin typeface="Times New Roman" pitchFamily="18" charset="0"/>
                <a:cs typeface="Times New Roman" pitchFamily="18" charset="0"/>
              </a:rPr>
              <a:t>Poor staff-to-patient ratios</a:t>
            </a:r>
          </a:p>
          <a:p>
            <a:pPr lvl="0"/>
            <a:r>
              <a:rPr lang="en-US" dirty="0" smtClean="0">
                <a:latin typeface="Times New Roman" pitchFamily="18" charset="0"/>
                <a:cs typeface="Times New Roman" pitchFamily="18" charset="0"/>
              </a:rPr>
              <a:t>Poor staff morale.</a:t>
            </a:r>
          </a:p>
          <a:p>
            <a:endParaRPr lang="en-US" dirty="0"/>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Rectangle 5"/>
          <p:cNvSpPr>
            <a:spLocks noGrp="1" noChangeArrowheads="1"/>
          </p:cNvSpPr>
          <p:nvPr>
            <p:ph type="title"/>
          </p:nvPr>
        </p:nvSpPr>
        <p:spPr/>
        <p:txBody>
          <a:bodyPr/>
          <a:lstStyle/>
          <a:p>
            <a:pPr eaLnBrk="1" hangingPunct="1"/>
            <a:r>
              <a:rPr lang="en-US" sz="3600" b="1" dirty="0" smtClean="0">
                <a:latin typeface="Times New Roman" pitchFamily="18" charset="0"/>
                <a:cs typeface="Times New Roman" pitchFamily="18" charset="0"/>
              </a:rPr>
              <a:t>Standard precautions</a:t>
            </a:r>
          </a:p>
        </p:txBody>
      </p:sp>
      <p:sp>
        <p:nvSpPr>
          <p:cNvPr id="38915" name="Rectangle 6"/>
          <p:cNvSpPr>
            <a:spLocks noGrp="1" noChangeArrowheads="1"/>
          </p:cNvSpPr>
          <p:nvPr>
            <p:ph idx="1"/>
          </p:nvPr>
        </p:nvSpPr>
        <p:spPr>
          <a:xfrm>
            <a:off x="457200" y="1295400"/>
            <a:ext cx="8229600" cy="5562600"/>
          </a:xfrm>
        </p:spPr>
        <p:txBody>
          <a:bodyPr>
            <a:normAutofit fontScale="85000" lnSpcReduction="10000"/>
          </a:bodyPr>
          <a:lstStyle/>
          <a:p>
            <a:pPr>
              <a:buNone/>
            </a:pPr>
            <a:r>
              <a:rPr lang="en-US" dirty="0" smtClean="0">
                <a:latin typeface="Times New Roman" pitchFamily="18" charset="0"/>
                <a:cs typeface="Times New Roman" pitchFamily="18" charset="0"/>
              </a:rPr>
              <a:t>Also known as universal precautions or standard </a:t>
            </a:r>
            <a:r>
              <a:rPr lang="en-US" dirty="0" smtClean="0">
                <a:latin typeface="Times New Roman" pitchFamily="18" charset="0"/>
                <a:cs typeface="Times New Roman" pitchFamily="18" charset="0"/>
              </a:rPr>
              <a:t>principles; </a:t>
            </a:r>
            <a:r>
              <a:rPr lang="en-US" dirty="0" smtClean="0">
                <a:latin typeface="Times New Roman" pitchFamily="18" charset="0"/>
                <a:cs typeface="Times New Roman" pitchFamily="18" charset="0"/>
              </a:rPr>
              <a:t>are steps taken to prevent infection transmission in a health care setting. The techniques are:</a:t>
            </a:r>
          </a:p>
          <a:p>
            <a:pPr>
              <a:buFont typeface="Wingdings" pitchFamily="2" charset="2"/>
              <a:buChar char="q"/>
            </a:pPr>
            <a:r>
              <a:rPr lang="en-US" dirty="0" smtClean="0">
                <a:latin typeface="Times New Roman" pitchFamily="18" charset="0"/>
                <a:cs typeface="Times New Roman" pitchFamily="18" charset="0"/>
              </a:rPr>
              <a:t> Hand hygiene.</a:t>
            </a:r>
          </a:p>
          <a:p>
            <a:pPr>
              <a:buFont typeface="Wingdings" pitchFamily="2" charset="2"/>
              <a:buChar char="q"/>
            </a:pPr>
            <a:r>
              <a:rPr lang="en-US" dirty="0" smtClean="0">
                <a:latin typeface="Times New Roman" pitchFamily="18" charset="0"/>
                <a:cs typeface="Times New Roman" pitchFamily="18" charset="0"/>
              </a:rPr>
              <a:t> The use of personal protective equipment (PPE) and clothing .</a:t>
            </a:r>
          </a:p>
          <a:p>
            <a:pPr>
              <a:buFont typeface="Wingdings" pitchFamily="2" charset="2"/>
              <a:buChar char="q"/>
            </a:pPr>
            <a:r>
              <a:rPr lang="en-US" dirty="0" smtClean="0">
                <a:latin typeface="Times New Roman" pitchFamily="18" charset="0"/>
                <a:cs typeface="Times New Roman" pitchFamily="18" charset="0"/>
              </a:rPr>
              <a:t> The safe handling and disposal of sharps.</a:t>
            </a:r>
          </a:p>
          <a:p>
            <a:pPr>
              <a:buFont typeface="Wingdings" pitchFamily="2" charset="2"/>
              <a:buChar char="q"/>
            </a:pPr>
            <a:r>
              <a:rPr lang="en-US" dirty="0" smtClean="0">
                <a:latin typeface="Times New Roman" pitchFamily="18" charset="0"/>
                <a:cs typeface="Times New Roman" pitchFamily="18" charset="0"/>
              </a:rPr>
              <a:t> Cleaning and decontamination of equipment and the environment.</a:t>
            </a:r>
          </a:p>
          <a:p>
            <a:pPr>
              <a:buFont typeface="Wingdings" pitchFamily="2" charset="2"/>
              <a:buChar char="q"/>
            </a:pPr>
            <a:r>
              <a:rPr lang="en-US" dirty="0" smtClean="0">
                <a:latin typeface="Times New Roman" pitchFamily="18" charset="0"/>
                <a:cs typeface="Times New Roman" pitchFamily="18" charset="0"/>
              </a:rPr>
              <a:t>The proper handling and disposal of healthcare waste.</a:t>
            </a:r>
          </a:p>
          <a:p>
            <a:pPr>
              <a:buFont typeface="Wingdings" pitchFamily="2" charset="2"/>
              <a:buChar char="q"/>
            </a:pPr>
            <a:r>
              <a:rPr lang="en-US" dirty="0" smtClean="0">
                <a:latin typeface="Times New Roman" pitchFamily="18" charset="0"/>
                <a:cs typeface="Times New Roman" pitchFamily="18" charset="0"/>
              </a:rPr>
              <a:t>The proper handling and disposal of linen and laundry.</a:t>
            </a:r>
          </a:p>
          <a:p>
            <a:pPr>
              <a:buFont typeface="Wingdings" pitchFamily="2" charset="2"/>
              <a:buChar char="q"/>
            </a:pPr>
            <a:r>
              <a:rPr lang="en-US" dirty="0" smtClean="0">
                <a:latin typeface="Times New Roman" pitchFamily="18" charset="0"/>
                <a:cs typeface="Times New Roman" pitchFamily="18" charset="0"/>
              </a:rPr>
              <a:t>The management of blood and body fluid spillages.</a:t>
            </a:r>
          </a:p>
        </p:txBody>
      </p:sp>
    </p:spTree>
    <p:extLst>
      <p:ext uri="{BB962C8B-B14F-4D97-AF65-F5344CB8AC3E}">
        <p14:creationId xmlns:p14="http://schemas.microsoft.com/office/powerpoint/2010/main" val="1710037793"/>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a:bodyPr>
          <a:lstStyle/>
          <a:p>
            <a:pPr algn="ctr"/>
            <a:endParaRPr lang="en-US" sz="7200" smtClean="0"/>
          </a:p>
          <a:p>
            <a:pPr algn="ctr">
              <a:buNone/>
            </a:pPr>
            <a:r>
              <a:rPr lang="en-US" sz="7200" smtClean="0"/>
              <a:t>THANK </a:t>
            </a:r>
            <a:r>
              <a:rPr lang="en-US" sz="7200" dirty="0" smtClean="0"/>
              <a:t>YOU</a:t>
            </a:r>
            <a:endParaRPr lang="en-US" sz="7200"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Title 1"/>
          <p:cNvSpPr>
            <a:spLocks noGrp="1"/>
          </p:cNvSpPr>
          <p:nvPr>
            <p:ph type="title"/>
          </p:nvPr>
        </p:nvSpPr>
        <p:spPr/>
        <p:txBody>
          <a:bodyPr>
            <a:normAutofit/>
          </a:bodyPr>
          <a:lstStyle/>
          <a:p>
            <a:pPr eaLnBrk="1" hangingPunct="1"/>
            <a:r>
              <a:rPr lang="en-US" sz="3600" b="1" dirty="0" smtClean="0">
                <a:latin typeface="Times New Roman" pitchFamily="18" charset="0"/>
                <a:cs typeface="Times New Roman" pitchFamily="18" charset="0"/>
              </a:rPr>
              <a:t>The body’s </a:t>
            </a:r>
            <a:r>
              <a:rPr lang="en-US" sz="3600" b="1" dirty="0" smtClean="0">
                <a:latin typeface="Times New Roman" pitchFamily="18" charset="0"/>
                <a:cs typeface="Times New Roman" pitchFamily="18" charset="0"/>
              </a:rPr>
              <a:t>defense </a:t>
            </a:r>
            <a:r>
              <a:rPr lang="en-US" sz="3600" b="1" dirty="0" smtClean="0">
                <a:latin typeface="Times New Roman" pitchFamily="18" charset="0"/>
                <a:cs typeface="Times New Roman" pitchFamily="18" charset="0"/>
              </a:rPr>
              <a:t>against infection</a:t>
            </a:r>
          </a:p>
        </p:txBody>
      </p:sp>
      <p:sp>
        <p:nvSpPr>
          <p:cNvPr id="33795" name="Content Placeholder 2"/>
          <p:cNvSpPr>
            <a:spLocks noGrp="1"/>
          </p:cNvSpPr>
          <p:nvPr>
            <p:ph idx="1"/>
          </p:nvPr>
        </p:nvSpPr>
        <p:spPr/>
        <p:txBody>
          <a:bodyPr>
            <a:normAutofit fontScale="92500" lnSpcReduction="10000"/>
          </a:bodyPr>
          <a:lstStyle/>
          <a:p>
            <a:pPr eaLnBrk="1" hangingPunct="1"/>
            <a:r>
              <a:rPr lang="en-US" dirty="0" smtClean="0">
                <a:latin typeface="Times New Roman" pitchFamily="18" charset="0"/>
                <a:cs typeface="Times New Roman" pitchFamily="18" charset="0"/>
              </a:rPr>
              <a:t>The body defends itself naturally against the invasion of microorganisms.</a:t>
            </a:r>
          </a:p>
          <a:p>
            <a:pPr eaLnBrk="1" hangingPunct="1"/>
            <a:r>
              <a:rPr lang="en-US" dirty="0" smtClean="0">
                <a:latin typeface="Times New Roman" pitchFamily="18" charset="0"/>
                <a:cs typeface="Times New Roman" pitchFamily="18" charset="0"/>
              </a:rPr>
              <a:t>This phenomenon is called  </a:t>
            </a:r>
            <a:r>
              <a:rPr lang="en-US" b="1" i="1" dirty="0" smtClean="0">
                <a:latin typeface="Times New Roman" pitchFamily="18" charset="0"/>
                <a:cs typeface="Times New Roman" pitchFamily="18" charset="0"/>
              </a:rPr>
              <a:t>The Body’s Defense Mechanism.</a:t>
            </a:r>
          </a:p>
          <a:p>
            <a:r>
              <a:rPr lang="en-US" dirty="0" smtClean="0">
                <a:latin typeface="Times New Roman" pitchFamily="18" charset="0"/>
                <a:cs typeface="Times New Roman" pitchFamily="18" charset="0"/>
              </a:rPr>
              <a:t>There are two branches of the immune system which work both independently of each other and together: </a:t>
            </a:r>
          </a:p>
          <a:p>
            <a:pPr marL="514350" indent="-514350">
              <a:buAutoNum type="arabicPeriod"/>
            </a:pPr>
            <a:r>
              <a:rPr lang="en-US" b="1" i="1" dirty="0" smtClean="0">
                <a:latin typeface="Times New Roman" pitchFamily="18" charset="0"/>
                <a:cs typeface="Times New Roman" pitchFamily="18" charset="0"/>
              </a:rPr>
              <a:t>The innate or natural immune response.</a:t>
            </a:r>
          </a:p>
          <a:p>
            <a:pPr marL="514350" indent="-514350">
              <a:buAutoNum type="arabicPeriod"/>
            </a:pPr>
            <a:r>
              <a:rPr lang="en-US" b="1" i="1" dirty="0" smtClean="0">
                <a:latin typeface="Times New Roman" pitchFamily="18" charset="0"/>
                <a:cs typeface="Times New Roman" pitchFamily="18" charset="0"/>
              </a:rPr>
              <a:t>The adaptive or acquired immune response.</a:t>
            </a:r>
          </a:p>
        </p:txBody>
      </p:sp>
    </p:spTree>
    <p:extLst>
      <p:ext uri="{BB962C8B-B14F-4D97-AF65-F5344CB8AC3E}">
        <p14:creationId xmlns:p14="http://schemas.microsoft.com/office/powerpoint/2010/main" val="1711303387"/>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92162"/>
          </a:xfrm>
        </p:spPr>
        <p:txBody>
          <a:bodyPr>
            <a:normAutofit fontScale="90000"/>
          </a:bodyPr>
          <a:lstStyle/>
          <a:p>
            <a:r>
              <a:rPr lang="en-US" b="1" dirty="0" smtClean="0"/>
              <a:t/>
            </a:r>
            <a:br>
              <a:rPr lang="en-US" b="1" dirty="0" smtClean="0"/>
            </a:br>
            <a:r>
              <a:rPr lang="en-US" b="1" dirty="0" smtClean="0">
                <a:latin typeface="Times New Roman" pitchFamily="18" charset="0"/>
                <a:cs typeface="Times New Roman" pitchFamily="18" charset="0"/>
              </a:rPr>
              <a:t>1. The innate, or natural, immune response</a:t>
            </a:r>
            <a:r>
              <a:rPr lang="en-US" dirty="0" smtClean="0">
                <a:latin typeface="Times New Roman" pitchFamily="18" charset="0"/>
                <a:cs typeface="Times New Roman" pitchFamily="18" charset="0"/>
              </a:rPr>
              <a:t/>
            </a:r>
            <a:br>
              <a:rPr lang="en-US" dirty="0" smtClean="0">
                <a:latin typeface="Times New Roman" pitchFamily="18" charset="0"/>
                <a:cs typeface="Times New Roman" pitchFamily="18" charset="0"/>
              </a:rPr>
            </a:br>
            <a:endParaRPr lang="en-US" dirty="0">
              <a:latin typeface="Times New Roman" pitchFamily="18" charset="0"/>
              <a:cs typeface="Times New Roman" pitchFamily="18" charset="0"/>
            </a:endParaRPr>
          </a:p>
        </p:txBody>
      </p:sp>
      <p:sp>
        <p:nvSpPr>
          <p:cNvPr id="3" name="Content Placeholder 2"/>
          <p:cNvSpPr>
            <a:spLocks noGrp="1"/>
          </p:cNvSpPr>
          <p:nvPr>
            <p:ph idx="1"/>
          </p:nvPr>
        </p:nvSpPr>
        <p:spPr>
          <a:xfrm>
            <a:off x="457200" y="1371600"/>
            <a:ext cx="8229600" cy="4754563"/>
          </a:xfrm>
        </p:spPr>
        <p:txBody>
          <a:bodyPr>
            <a:noAutofit/>
          </a:bodyPr>
          <a:lstStyle/>
          <a:p>
            <a:r>
              <a:rPr lang="en-US" sz="2700" dirty="0" smtClean="0">
                <a:latin typeface="Times New Roman" pitchFamily="18" charset="0"/>
                <a:cs typeface="Times New Roman" pitchFamily="18" charset="0"/>
              </a:rPr>
              <a:t>Innate immunity, or natural immunity, is quite simply the body’s first line of </a:t>
            </a:r>
            <a:r>
              <a:rPr lang="en-US" sz="2700" dirty="0" smtClean="0">
                <a:latin typeface="Times New Roman" pitchFamily="18" charset="0"/>
                <a:cs typeface="Times New Roman" pitchFamily="18" charset="0"/>
              </a:rPr>
              <a:t>defense; </a:t>
            </a:r>
            <a:r>
              <a:rPr lang="en-US" sz="2700" dirty="0" smtClean="0">
                <a:latin typeface="Times New Roman" pitchFamily="18" charset="0"/>
                <a:cs typeface="Times New Roman" pitchFamily="18" charset="0"/>
              </a:rPr>
              <a:t>it is always ‘switched on’ and leaps into action as soon as a pathogen is detected</a:t>
            </a:r>
            <a:r>
              <a:rPr lang="en-US" sz="2700" dirty="0" smtClean="0">
                <a:latin typeface="Times New Roman" pitchFamily="18" charset="0"/>
                <a:cs typeface="Times New Roman" pitchFamily="18" charset="0"/>
              </a:rPr>
              <a:t>.</a:t>
            </a:r>
            <a:endParaRPr lang="en-US" sz="2700" dirty="0" smtClean="0">
              <a:latin typeface="Times New Roman" pitchFamily="18" charset="0"/>
              <a:cs typeface="Times New Roman" pitchFamily="18" charset="0"/>
            </a:endParaRPr>
          </a:p>
          <a:p>
            <a:r>
              <a:rPr lang="en-US" sz="2700" dirty="0" smtClean="0">
                <a:latin typeface="Times New Roman" pitchFamily="18" charset="0"/>
                <a:cs typeface="Times New Roman" pitchFamily="18" charset="0"/>
              </a:rPr>
              <a:t> It is non-specific, meaning that its actions are directed against any pathogen the first time the pathogen is encountered.  </a:t>
            </a:r>
          </a:p>
          <a:p>
            <a:r>
              <a:rPr lang="en-US" sz="2700" dirty="0" smtClean="0">
                <a:latin typeface="Times New Roman" pitchFamily="18" charset="0"/>
                <a:cs typeface="Times New Roman" pitchFamily="18" charset="0"/>
              </a:rPr>
              <a:t>If it is breached, it focuses and directs the actions of adaptive immunity, or the acquired immune response, but unlike adaptive or acquired immunity, the workings of the innate immune system do not confer life-long protection upon the host. </a:t>
            </a:r>
          </a:p>
          <a:p>
            <a:endParaRPr lang="en-US" sz="2700"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5"/>
          <p:cNvSpPr>
            <a:spLocks noGrp="1" noChangeArrowheads="1"/>
          </p:cNvSpPr>
          <p:nvPr>
            <p:ph type="title"/>
          </p:nvPr>
        </p:nvSpPr>
        <p:spPr/>
        <p:txBody>
          <a:bodyPr>
            <a:normAutofit/>
          </a:bodyPr>
          <a:lstStyle/>
          <a:p>
            <a:r>
              <a:rPr lang="en-US" sz="3200" b="1" dirty="0" smtClean="0">
                <a:latin typeface="Times New Roman" pitchFamily="18" charset="0"/>
                <a:cs typeface="Times New Roman" pitchFamily="18" charset="0"/>
              </a:rPr>
              <a:t>The innate, or natural, immune response cont.</a:t>
            </a:r>
            <a:r>
              <a:rPr lang="en-US" sz="3200" dirty="0" smtClean="0">
                <a:latin typeface="Times New Roman" pitchFamily="18" charset="0"/>
                <a:cs typeface="Times New Roman" pitchFamily="18" charset="0"/>
              </a:rPr>
              <a:t/>
            </a:r>
            <a:br>
              <a:rPr lang="en-US" sz="3200" dirty="0" smtClean="0">
                <a:latin typeface="Times New Roman" pitchFamily="18" charset="0"/>
                <a:cs typeface="Times New Roman" pitchFamily="18" charset="0"/>
              </a:rPr>
            </a:br>
            <a:endParaRPr lang="en-US" sz="3600" b="1" dirty="0" smtClean="0"/>
          </a:p>
        </p:txBody>
      </p:sp>
      <p:sp>
        <p:nvSpPr>
          <p:cNvPr id="34819" name="Rectangle 6"/>
          <p:cNvSpPr>
            <a:spLocks noGrp="1" noChangeArrowheads="1"/>
          </p:cNvSpPr>
          <p:nvPr>
            <p:ph idx="1"/>
          </p:nvPr>
        </p:nvSpPr>
        <p:spPr/>
        <p:txBody>
          <a:bodyPr>
            <a:normAutofit fontScale="92500" lnSpcReduction="20000"/>
          </a:bodyPr>
          <a:lstStyle/>
          <a:p>
            <a:r>
              <a:rPr lang="en-US" dirty="0" smtClean="0">
                <a:latin typeface="Times New Roman" pitchFamily="18" charset="0"/>
                <a:cs typeface="Times New Roman" pitchFamily="18" charset="0"/>
              </a:rPr>
              <a:t>It consists of physical barriers, internal and external body surface secretions and cells, all of which are present in the individual from birth.</a:t>
            </a:r>
          </a:p>
          <a:p>
            <a:pPr>
              <a:buNone/>
            </a:pPr>
            <a:endParaRPr lang="en-US" dirty="0" smtClean="0">
              <a:latin typeface="Times New Roman" pitchFamily="18" charset="0"/>
              <a:cs typeface="Times New Roman" pitchFamily="18" charset="0"/>
            </a:endParaRPr>
          </a:p>
          <a:p>
            <a:pPr>
              <a:buNone/>
            </a:pPr>
            <a:r>
              <a:rPr lang="en-US" b="1" dirty="0" smtClean="0">
                <a:latin typeface="Times New Roman" pitchFamily="18" charset="0"/>
                <a:cs typeface="Times New Roman" pitchFamily="18" charset="0"/>
              </a:rPr>
              <a:t>The body’s natural barriers</a:t>
            </a:r>
          </a:p>
          <a:p>
            <a:pPr>
              <a:buFont typeface="Wingdings" pitchFamily="2" charset="2"/>
              <a:buChar char="Ø"/>
            </a:pPr>
            <a:r>
              <a:rPr lang="en-US" dirty="0" smtClean="0">
                <a:latin typeface="Times New Roman" pitchFamily="18" charset="0"/>
                <a:cs typeface="Times New Roman" pitchFamily="18" charset="0"/>
              </a:rPr>
              <a:t>Skin and normal flora</a:t>
            </a:r>
          </a:p>
          <a:p>
            <a:pPr>
              <a:buFont typeface="Wingdings" pitchFamily="2" charset="2"/>
              <a:buChar char="Ø"/>
            </a:pPr>
            <a:r>
              <a:rPr lang="en-US" dirty="0" smtClean="0">
                <a:latin typeface="Times New Roman" pitchFamily="18" charset="0"/>
                <a:cs typeface="Times New Roman" pitchFamily="18" charset="0"/>
              </a:rPr>
              <a:t>Mucous membranes</a:t>
            </a:r>
          </a:p>
          <a:p>
            <a:pPr>
              <a:buFont typeface="Wingdings" pitchFamily="2" charset="2"/>
              <a:buChar char="Ø"/>
            </a:pPr>
            <a:r>
              <a:rPr lang="en-US" dirty="0" smtClean="0">
                <a:latin typeface="Times New Roman" pitchFamily="18" charset="0"/>
                <a:cs typeface="Times New Roman" pitchFamily="18" charset="0"/>
              </a:rPr>
              <a:t>Sneezing, coughing, and tearing </a:t>
            </a:r>
          </a:p>
          <a:p>
            <a:pPr>
              <a:buFont typeface="Wingdings" pitchFamily="2" charset="2"/>
              <a:buChar char="Ø"/>
            </a:pPr>
            <a:r>
              <a:rPr lang="en-US" dirty="0" smtClean="0">
                <a:latin typeface="Times New Roman" pitchFamily="18" charset="0"/>
                <a:cs typeface="Times New Roman" pitchFamily="18" charset="0"/>
              </a:rPr>
              <a:t>Elimination and acidic environment</a:t>
            </a:r>
          </a:p>
          <a:p>
            <a:pPr>
              <a:buFont typeface="Wingdings" pitchFamily="2" charset="2"/>
              <a:buChar char="Ø"/>
            </a:pPr>
            <a:r>
              <a:rPr lang="en-US" dirty="0" smtClean="0">
                <a:latin typeface="Times New Roman" pitchFamily="18" charset="0"/>
                <a:cs typeface="Times New Roman" pitchFamily="18" charset="0"/>
              </a:rPr>
              <a:t>Inflammation (WBCs).</a:t>
            </a:r>
          </a:p>
        </p:txBody>
      </p:sp>
    </p:spTree>
    <p:extLst>
      <p:ext uri="{BB962C8B-B14F-4D97-AF65-F5344CB8AC3E}">
        <p14:creationId xmlns:p14="http://schemas.microsoft.com/office/powerpoint/2010/main" val="162627615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Rectangle 5"/>
          <p:cNvSpPr>
            <a:spLocks noGrp="1" noChangeArrowheads="1"/>
          </p:cNvSpPr>
          <p:nvPr>
            <p:ph type="title"/>
          </p:nvPr>
        </p:nvSpPr>
        <p:spPr/>
        <p:txBody>
          <a:bodyPr>
            <a:normAutofit fontScale="90000"/>
          </a:bodyPr>
          <a:lstStyle/>
          <a:p>
            <a:r>
              <a:rPr lang="en-US" sz="3200" b="1" dirty="0" smtClean="0">
                <a:latin typeface="Times New Roman" pitchFamily="18" charset="0"/>
                <a:cs typeface="Times New Roman" pitchFamily="18" charset="0"/>
              </a:rPr>
              <a:t>2. The adaptive, or acquired, immune response</a:t>
            </a:r>
            <a:r>
              <a:rPr lang="en-US" sz="3200" dirty="0" smtClean="0">
                <a:latin typeface="Times New Roman" pitchFamily="18" charset="0"/>
                <a:cs typeface="Times New Roman" pitchFamily="18" charset="0"/>
              </a:rPr>
              <a:t/>
            </a:r>
            <a:br>
              <a:rPr lang="en-US" sz="3200" dirty="0" smtClean="0">
                <a:latin typeface="Times New Roman" pitchFamily="18" charset="0"/>
                <a:cs typeface="Times New Roman" pitchFamily="18" charset="0"/>
              </a:rPr>
            </a:br>
            <a:endParaRPr lang="en-US" sz="3200" b="1" dirty="0" smtClean="0">
              <a:latin typeface="Times New Roman" pitchFamily="18" charset="0"/>
              <a:cs typeface="Times New Roman" pitchFamily="18" charset="0"/>
            </a:endParaRPr>
          </a:p>
        </p:txBody>
      </p:sp>
      <p:sp>
        <p:nvSpPr>
          <p:cNvPr id="35843" name="Rectangle 6"/>
          <p:cNvSpPr>
            <a:spLocks noGrp="1" noChangeArrowheads="1"/>
          </p:cNvSpPr>
          <p:nvPr>
            <p:ph idx="1"/>
          </p:nvPr>
        </p:nvSpPr>
        <p:spPr/>
        <p:txBody>
          <a:bodyPr>
            <a:normAutofit fontScale="85000" lnSpcReduction="10000"/>
          </a:bodyPr>
          <a:lstStyle/>
          <a:p>
            <a:r>
              <a:rPr lang="en-US" dirty="0" smtClean="0">
                <a:latin typeface="Times New Roman" pitchFamily="18" charset="0"/>
                <a:cs typeface="Times New Roman" pitchFamily="18" charset="0"/>
              </a:rPr>
              <a:t>The adaptive or acquired immune response is uniquely remarkable for its specificity, diversity and immunologic memory (the ability to </a:t>
            </a:r>
            <a:r>
              <a:rPr lang="en-US" dirty="0" smtClean="0">
                <a:latin typeface="Times New Roman" pitchFamily="18" charset="0"/>
                <a:cs typeface="Times New Roman" pitchFamily="18" charset="0"/>
              </a:rPr>
              <a:t>recognize </a:t>
            </a:r>
            <a:r>
              <a:rPr lang="en-US" dirty="0" smtClean="0">
                <a:latin typeface="Times New Roman" pitchFamily="18" charset="0"/>
                <a:cs typeface="Times New Roman" pitchFamily="18" charset="0"/>
              </a:rPr>
              <a:t>specific antigens and pathogens when they are next encountered) and can be divided into humoral (antibody) and cell-mediated (lymphocyte) responses.</a:t>
            </a:r>
          </a:p>
          <a:p>
            <a:endParaRPr lang="en-US" dirty="0" smtClean="0">
              <a:latin typeface="Times New Roman" pitchFamily="18" charset="0"/>
              <a:cs typeface="Times New Roman" pitchFamily="18" charset="0"/>
            </a:endParaRPr>
          </a:p>
          <a:p>
            <a:r>
              <a:rPr lang="en-US" dirty="0" smtClean="0">
                <a:latin typeface="Times New Roman" pitchFamily="18" charset="0"/>
                <a:cs typeface="Times New Roman" pitchFamily="18" charset="0"/>
              </a:rPr>
              <a:t> Its actions are targeted against specific </a:t>
            </a:r>
            <a:r>
              <a:rPr lang="en-US" b="1" i="1" dirty="0" smtClean="0">
                <a:latin typeface="Times New Roman" pitchFamily="18" charset="0"/>
                <a:cs typeface="Times New Roman" pitchFamily="18" charset="0"/>
              </a:rPr>
              <a:t>antigens</a:t>
            </a:r>
            <a:r>
              <a:rPr lang="en-US" dirty="0" smtClean="0">
                <a:latin typeface="Times New Roman" pitchFamily="18" charset="0"/>
                <a:cs typeface="Times New Roman" pitchFamily="18" charset="0"/>
              </a:rPr>
              <a:t>, which are molecules capable of inducing an immune response and reacting with antibodies. Examples are bacterial toxins or bacterial cells, etc</a:t>
            </a:r>
          </a:p>
          <a:p>
            <a:endParaRPr lang="en-US" dirty="0" smtClean="0">
              <a:latin typeface="Times New Roman" pitchFamily="18" charset="0"/>
              <a:cs typeface="Times New Roman" pitchFamily="18" charset="0"/>
            </a:endParaRPr>
          </a:p>
          <a:p>
            <a:endParaRPr lang="en-US" dirty="0" smtClean="0"/>
          </a:p>
        </p:txBody>
      </p:sp>
    </p:spTree>
    <p:extLst>
      <p:ext uri="{BB962C8B-B14F-4D97-AF65-F5344CB8AC3E}">
        <p14:creationId xmlns:p14="http://schemas.microsoft.com/office/powerpoint/2010/main" val="75515959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latin typeface="Times New Roman" pitchFamily="18" charset="0"/>
                <a:cs typeface="Times New Roman" pitchFamily="18" charset="0"/>
              </a:rPr>
              <a:t/>
            </a:r>
            <a:br>
              <a:rPr lang="en-US" b="1" dirty="0" smtClean="0">
                <a:latin typeface="Times New Roman" pitchFamily="18" charset="0"/>
                <a:cs typeface="Times New Roman" pitchFamily="18" charset="0"/>
              </a:rPr>
            </a:br>
            <a:r>
              <a:rPr lang="en-US" b="1" dirty="0" smtClean="0">
                <a:latin typeface="Times New Roman" pitchFamily="18" charset="0"/>
                <a:cs typeface="Times New Roman" pitchFamily="18" charset="0"/>
              </a:rPr>
              <a:t>The adaptive, or acquired, immune response cont.</a:t>
            </a:r>
            <a:r>
              <a:rPr lang="en-US" dirty="0" smtClean="0">
                <a:latin typeface="Times New Roman" pitchFamily="18" charset="0"/>
                <a:cs typeface="Times New Roman" pitchFamily="18" charset="0"/>
              </a:rPr>
              <a:t/>
            </a:r>
            <a:br>
              <a:rPr lang="en-US" dirty="0" smtClean="0">
                <a:latin typeface="Times New Roman" pitchFamily="18" charset="0"/>
                <a:cs typeface="Times New Roman" pitchFamily="18" charset="0"/>
              </a:rPr>
            </a:br>
            <a:endParaRPr lang="en-US" dirty="0"/>
          </a:p>
        </p:txBody>
      </p:sp>
      <p:sp>
        <p:nvSpPr>
          <p:cNvPr id="3" name="Content Placeholder 2"/>
          <p:cNvSpPr>
            <a:spLocks noGrp="1"/>
          </p:cNvSpPr>
          <p:nvPr>
            <p:ph idx="1"/>
          </p:nvPr>
        </p:nvSpPr>
        <p:spPr/>
        <p:txBody>
          <a:bodyPr/>
          <a:lstStyle/>
          <a:p>
            <a:r>
              <a:rPr lang="en-US" dirty="0" smtClean="0">
                <a:latin typeface="Times New Roman" pitchFamily="18" charset="0"/>
                <a:cs typeface="Times New Roman" pitchFamily="18" charset="0"/>
              </a:rPr>
              <a:t>The first encounter with the antigen generates a primary response and, following this initial exposure, a more powerful and rapid response is generated on encountering the antigen or pathogen a second time.</a:t>
            </a:r>
          </a:p>
          <a:p>
            <a:endParaRPr lang="en-US"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Rectangle 5"/>
          <p:cNvSpPr>
            <a:spLocks noGrp="1" noChangeArrowheads="1"/>
          </p:cNvSpPr>
          <p:nvPr>
            <p:ph type="title"/>
          </p:nvPr>
        </p:nvSpPr>
        <p:spPr/>
        <p:txBody>
          <a:bodyPr>
            <a:normAutofit/>
          </a:bodyPr>
          <a:lstStyle/>
          <a:p>
            <a:pPr eaLnBrk="1" hangingPunct="1"/>
            <a:r>
              <a:rPr lang="en-US" b="1" dirty="0" smtClean="0">
                <a:latin typeface="Times New Roman" pitchFamily="18" charset="0"/>
                <a:cs typeface="Times New Roman" pitchFamily="18" charset="0"/>
              </a:rPr>
              <a:t>Stages of the infectious process</a:t>
            </a:r>
          </a:p>
        </p:txBody>
      </p:sp>
      <p:sp>
        <p:nvSpPr>
          <p:cNvPr id="36867" name="Rectangle 6"/>
          <p:cNvSpPr>
            <a:spLocks noGrp="1" noChangeArrowheads="1"/>
          </p:cNvSpPr>
          <p:nvPr>
            <p:ph idx="1"/>
          </p:nvPr>
        </p:nvSpPr>
        <p:spPr/>
        <p:txBody>
          <a:bodyPr>
            <a:normAutofit fontScale="92500" lnSpcReduction="10000"/>
          </a:bodyPr>
          <a:lstStyle/>
          <a:p>
            <a:pPr eaLnBrk="1" hangingPunct="1"/>
            <a:r>
              <a:rPr lang="en-US" b="1" dirty="0" smtClean="0">
                <a:latin typeface="Times New Roman" pitchFamily="18" charset="0"/>
                <a:cs typeface="Times New Roman" pitchFamily="18" charset="0"/>
              </a:rPr>
              <a:t>Incubation period</a:t>
            </a:r>
            <a:r>
              <a:rPr lang="en-US" dirty="0" smtClean="0">
                <a:latin typeface="Times New Roman" pitchFamily="18" charset="0"/>
                <a:cs typeface="Times New Roman" pitchFamily="18" charset="0"/>
              </a:rPr>
              <a:t>; this is the period between the entry of the infectious agent in the host and onset of symptoms. During this time the agent invades tissues and multiplies to produce an infection. The client is very infectious to others at the later part of this stage.</a:t>
            </a:r>
          </a:p>
          <a:p>
            <a:pPr eaLnBrk="1" hangingPunct="1">
              <a:buNone/>
            </a:pPr>
            <a:endParaRPr lang="en-US" dirty="0" smtClean="0">
              <a:latin typeface="Times New Roman" pitchFamily="18" charset="0"/>
              <a:cs typeface="Times New Roman" pitchFamily="18" charset="0"/>
            </a:endParaRPr>
          </a:p>
          <a:p>
            <a:pPr eaLnBrk="1" hangingPunct="1"/>
            <a:r>
              <a:rPr lang="en-US" b="1" dirty="0" err="1" smtClean="0">
                <a:latin typeface="Times New Roman" pitchFamily="18" charset="0"/>
                <a:cs typeface="Times New Roman" pitchFamily="18" charset="0"/>
              </a:rPr>
              <a:t>Prodromal</a:t>
            </a:r>
            <a:r>
              <a:rPr lang="en-US" b="1" dirty="0" smtClean="0">
                <a:latin typeface="Times New Roman" pitchFamily="18" charset="0"/>
                <a:cs typeface="Times New Roman" pitchFamily="18" charset="0"/>
              </a:rPr>
              <a:t> period;</a:t>
            </a:r>
            <a:r>
              <a:rPr lang="en-US" dirty="0" smtClean="0">
                <a:latin typeface="Times New Roman" pitchFamily="18" charset="0"/>
                <a:cs typeface="Times New Roman" pitchFamily="18" charset="0"/>
              </a:rPr>
              <a:t> this is the time from the unset of non-specific symptoms until specific symptoms begin to manifest.</a:t>
            </a:r>
          </a:p>
          <a:p>
            <a:pPr eaLnBrk="1" hangingPunct="1">
              <a:buNone/>
            </a:pPr>
            <a:endParaRPr lang="en-US" dirty="0" smtClean="0">
              <a:latin typeface="Times New Roman" pitchFamily="18" charset="0"/>
              <a:cs typeface="Times New Roman" pitchFamily="18" charset="0"/>
            </a:endParaRPr>
          </a:p>
          <a:p>
            <a:pPr marL="0" indent="0" eaLnBrk="1" hangingPunct="1">
              <a:buNone/>
            </a:pPr>
            <a:endParaRPr lang="en-US" dirty="0" smtClean="0">
              <a:latin typeface="Times New Roman" pitchFamily="18" charset="0"/>
              <a:cs typeface="Times New Roman" pitchFamily="18" charset="0"/>
            </a:endParaRPr>
          </a:p>
        </p:txBody>
      </p:sp>
    </p:spTree>
    <p:extLst>
      <p:ext uri="{BB962C8B-B14F-4D97-AF65-F5344CB8AC3E}">
        <p14:creationId xmlns:p14="http://schemas.microsoft.com/office/powerpoint/2010/main" val="48251643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a:latin typeface="Times New Roman" pitchFamily="18" charset="0"/>
                <a:cs typeface="Times New Roman" pitchFamily="18" charset="0"/>
              </a:rPr>
              <a:t>Stages of the infectious </a:t>
            </a:r>
            <a:r>
              <a:rPr lang="en-US" b="1" dirty="0" smtClean="0">
                <a:latin typeface="Times New Roman" pitchFamily="18" charset="0"/>
                <a:cs typeface="Times New Roman" pitchFamily="18" charset="0"/>
              </a:rPr>
              <a:t>process Cont’d</a:t>
            </a:r>
            <a:endParaRPr lang="en-US" dirty="0"/>
          </a:p>
        </p:txBody>
      </p:sp>
      <p:sp>
        <p:nvSpPr>
          <p:cNvPr id="3" name="Content Placeholder 2"/>
          <p:cNvSpPr>
            <a:spLocks noGrp="1"/>
          </p:cNvSpPr>
          <p:nvPr>
            <p:ph idx="1"/>
          </p:nvPr>
        </p:nvSpPr>
        <p:spPr/>
        <p:txBody>
          <a:bodyPr/>
          <a:lstStyle/>
          <a:p>
            <a:r>
              <a:rPr lang="en-US" b="1" dirty="0">
                <a:latin typeface="Times New Roman" pitchFamily="18" charset="0"/>
                <a:cs typeface="Times New Roman" pitchFamily="18" charset="0"/>
              </a:rPr>
              <a:t>Illness stage</a:t>
            </a:r>
            <a:r>
              <a:rPr lang="en-US" dirty="0">
                <a:latin typeface="Times New Roman" pitchFamily="18" charset="0"/>
                <a:cs typeface="Times New Roman" pitchFamily="18" charset="0"/>
              </a:rPr>
              <a:t>; this is stage when the client shows specific signs and symptoms of the infection.</a:t>
            </a:r>
          </a:p>
          <a:p>
            <a:pPr>
              <a:buNone/>
            </a:pPr>
            <a:endParaRPr lang="en-US" dirty="0">
              <a:latin typeface="Times New Roman" pitchFamily="18" charset="0"/>
              <a:cs typeface="Times New Roman" pitchFamily="18" charset="0"/>
            </a:endParaRPr>
          </a:p>
          <a:p>
            <a:r>
              <a:rPr lang="en-US" b="1" dirty="0">
                <a:latin typeface="Times New Roman" pitchFamily="18" charset="0"/>
                <a:cs typeface="Times New Roman" pitchFamily="18" charset="0"/>
              </a:rPr>
              <a:t>Convalescent stage;</a:t>
            </a:r>
            <a:r>
              <a:rPr lang="en-US" dirty="0">
                <a:latin typeface="Times New Roman" pitchFamily="18" charset="0"/>
                <a:cs typeface="Times New Roman" pitchFamily="18" charset="0"/>
              </a:rPr>
              <a:t> from the beginning of the disappearance of acute symptoms until the client returns to the previous state of health (recovery </a:t>
            </a:r>
            <a:r>
              <a:rPr lang="en-US" dirty="0" smtClean="0">
                <a:latin typeface="Times New Roman" pitchFamily="18" charset="0"/>
                <a:cs typeface="Times New Roman" pitchFamily="18" charset="0"/>
              </a:rPr>
              <a:t>stage).</a:t>
            </a:r>
            <a:endParaRPr lang="en-US" dirty="0"/>
          </a:p>
        </p:txBody>
      </p:sp>
    </p:spTree>
    <p:extLst>
      <p:ext uri="{BB962C8B-B14F-4D97-AF65-F5344CB8AC3E}">
        <p14:creationId xmlns:p14="http://schemas.microsoft.com/office/powerpoint/2010/main" val="4185251214"/>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3655</TotalTime>
  <Words>1698</Words>
  <Application>Microsoft Office PowerPoint</Application>
  <PresentationFormat>On-screen Show (4:3)</PresentationFormat>
  <Paragraphs>174</Paragraphs>
  <Slides>28</Slides>
  <Notes>10</Notes>
  <HiddenSlides>0</HiddenSlides>
  <MMClips>0</MMClips>
  <ScaleCrop>false</ScaleCrop>
  <HeadingPairs>
    <vt:vector size="4" baseType="variant">
      <vt:variant>
        <vt:lpstr>Theme</vt:lpstr>
      </vt:variant>
      <vt:variant>
        <vt:i4>1</vt:i4>
      </vt:variant>
      <vt:variant>
        <vt:lpstr>Slide Titles</vt:lpstr>
      </vt:variant>
      <vt:variant>
        <vt:i4>28</vt:i4>
      </vt:variant>
    </vt:vector>
  </HeadingPairs>
  <TitlesOfParts>
    <vt:vector size="29" baseType="lpstr">
      <vt:lpstr>Office Theme</vt:lpstr>
      <vt:lpstr>NORMAL BODY DEFENCES</vt:lpstr>
      <vt:lpstr>Introduction</vt:lpstr>
      <vt:lpstr>The body’s defense against infection</vt:lpstr>
      <vt:lpstr> 1. The innate, or natural, immune response </vt:lpstr>
      <vt:lpstr>The innate, or natural, immune response cont. </vt:lpstr>
      <vt:lpstr>2. The adaptive, or acquired, immune response </vt:lpstr>
      <vt:lpstr> The adaptive, or acquired, immune response cont. </vt:lpstr>
      <vt:lpstr>Stages of the infectious process</vt:lpstr>
      <vt:lpstr>Stages of the infectious process Cont’d</vt:lpstr>
      <vt:lpstr>The inflammatory process</vt:lpstr>
      <vt:lpstr>Inflammatory process cont.</vt:lpstr>
      <vt:lpstr>Inflammatory process cont.</vt:lpstr>
      <vt:lpstr>CHAIN OF INFECTION</vt:lpstr>
      <vt:lpstr>Introduction</vt:lpstr>
      <vt:lpstr>The Chain of infection</vt:lpstr>
      <vt:lpstr>The Chain of infection cont.</vt:lpstr>
      <vt:lpstr>The chain of infection cont.</vt:lpstr>
      <vt:lpstr>The chain of infection cont.</vt:lpstr>
      <vt:lpstr>The chain of infection cont.</vt:lpstr>
      <vt:lpstr>Factors that increase the risk of infection</vt:lpstr>
      <vt:lpstr>Breaking  the chain of infection</vt:lpstr>
      <vt:lpstr>Breaking the chain of infection cont.</vt:lpstr>
      <vt:lpstr>Breaking the chain of infection cont.</vt:lpstr>
      <vt:lpstr>NOSOCOMIAL INFECTIONS</vt:lpstr>
      <vt:lpstr>General factors contributing to hospital acquired infections </vt:lpstr>
      <vt:lpstr>General factors contributing to hospital acquired infections cont. </vt:lpstr>
      <vt:lpstr>Standard precautions</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CHAIN OF INFECTION</dc:title>
  <dc:creator>FRANCISCA</dc:creator>
  <cp:lastModifiedBy>FRANCISCA</cp:lastModifiedBy>
  <cp:revision>155</cp:revision>
  <dcterms:created xsi:type="dcterms:W3CDTF">2015-07-13T09:16:12Z</dcterms:created>
  <dcterms:modified xsi:type="dcterms:W3CDTF">2015-09-22T13:31:52Z</dcterms:modified>
</cp:coreProperties>
</file>

<file path=docProps/thumbnail.jpeg>
</file>