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82" r:id="rId13"/>
    <p:sldId id="267" r:id="rId14"/>
    <p:sldId id="281" r:id="rId15"/>
    <p:sldId id="268" r:id="rId16"/>
    <p:sldId id="269" r:id="rId17"/>
    <p:sldId id="271" r:id="rId18"/>
    <p:sldId id="270" r:id="rId19"/>
    <p:sldId id="272" r:id="rId20"/>
    <p:sldId id="273" r:id="rId21"/>
    <p:sldId id="274" r:id="rId22"/>
    <p:sldId id="275" r:id="rId23"/>
    <p:sldId id="276" r:id="rId24"/>
    <p:sldId id="277" r:id="rId25"/>
    <p:sldId id="278" r:id="rId26"/>
    <p:sldId id="279" r:id="rId27"/>
    <p:sldId id="280"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B173EE-C2C8-45AC-9F0A-F35A5992C827}" type="datetimeFigureOut">
              <a:rPr lang="en-GB" smtClean="0"/>
              <a:pPr/>
              <a:t>21/09/2015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43535E-3AF2-4784-889D-7A4826894FF5}" type="slidenum">
              <a:rPr lang="en-GB" smtClean="0"/>
              <a:pPr/>
              <a:t>‹#›</a:t>
            </a:fld>
            <a:endParaRPr lang="en-GB"/>
          </a:p>
        </p:txBody>
      </p:sp>
    </p:spTree>
    <p:extLst>
      <p:ext uri="{BB962C8B-B14F-4D97-AF65-F5344CB8AC3E}">
        <p14:creationId xmlns:p14="http://schemas.microsoft.com/office/powerpoint/2010/main" val="3960236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443535E-3AF2-4784-889D-7A4826894FF5}" type="slidenum">
              <a:rPr lang="en-GB" smtClean="0"/>
              <a:pPr/>
              <a:t>15</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F7E6176-0F7B-482F-9398-E8A6F9CACD49}" type="datetimeFigureOut">
              <a:rPr lang="en-GB" smtClean="0"/>
              <a:pPr/>
              <a:t>21/09/2015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5EC8A9-C308-421B-B2AB-C159FFB23D92}"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F7E6176-0F7B-482F-9398-E8A6F9CACD49}" type="datetimeFigureOut">
              <a:rPr lang="en-GB" smtClean="0"/>
              <a:pPr/>
              <a:t>21/09/2015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5EC8A9-C308-421B-B2AB-C159FFB23D92}"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F7E6176-0F7B-482F-9398-E8A6F9CACD49}" type="datetimeFigureOut">
              <a:rPr lang="en-GB" smtClean="0"/>
              <a:pPr/>
              <a:t>21/09/2015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5EC8A9-C308-421B-B2AB-C159FFB23D92}"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F7E6176-0F7B-482F-9398-E8A6F9CACD49}" type="datetimeFigureOut">
              <a:rPr lang="en-GB" smtClean="0"/>
              <a:pPr/>
              <a:t>21/09/2015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5EC8A9-C308-421B-B2AB-C159FFB23D92}"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F7E6176-0F7B-482F-9398-E8A6F9CACD49}" type="datetimeFigureOut">
              <a:rPr lang="en-GB" smtClean="0"/>
              <a:pPr/>
              <a:t>21/09/2015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05EC8A9-C308-421B-B2AB-C159FFB23D92}"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F7E6176-0F7B-482F-9398-E8A6F9CACD49}" type="datetimeFigureOut">
              <a:rPr lang="en-GB" smtClean="0"/>
              <a:pPr/>
              <a:t>21/09/2015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05EC8A9-C308-421B-B2AB-C159FFB23D92}"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F7E6176-0F7B-482F-9398-E8A6F9CACD49}" type="datetimeFigureOut">
              <a:rPr lang="en-GB" smtClean="0"/>
              <a:pPr/>
              <a:t>21/09/2015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05EC8A9-C308-421B-B2AB-C159FFB23D92}"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F7E6176-0F7B-482F-9398-E8A6F9CACD49}" type="datetimeFigureOut">
              <a:rPr lang="en-GB" smtClean="0"/>
              <a:pPr/>
              <a:t>21/09/2015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05EC8A9-C308-421B-B2AB-C159FFB23D92}"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7E6176-0F7B-482F-9398-E8A6F9CACD49}" type="datetimeFigureOut">
              <a:rPr lang="en-GB" smtClean="0"/>
              <a:pPr/>
              <a:t>21/09/2015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05EC8A9-C308-421B-B2AB-C159FFB23D92}"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7E6176-0F7B-482F-9398-E8A6F9CACD49}" type="datetimeFigureOut">
              <a:rPr lang="en-GB" smtClean="0"/>
              <a:pPr/>
              <a:t>21/09/2015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05EC8A9-C308-421B-B2AB-C159FFB23D9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7E6176-0F7B-482F-9398-E8A6F9CACD49}" type="datetimeFigureOut">
              <a:rPr lang="en-GB" smtClean="0"/>
              <a:pPr/>
              <a:t>21/09/2015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05EC8A9-C308-421B-B2AB-C159FFB23D92}"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7E6176-0F7B-482F-9398-E8A6F9CACD49}" type="datetimeFigureOut">
              <a:rPr lang="en-GB" smtClean="0"/>
              <a:pPr/>
              <a:t>21/09/2015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5EC8A9-C308-421B-B2AB-C159FFB23D92}"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2130425"/>
            <a:ext cx="8784976" cy="1470025"/>
          </a:xfrm>
        </p:spPr>
        <p:txBody>
          <a:bodyPr/>
          <a:lstStyle/>
          <a:p>
            <a:r>
              <a:rPr lang="en-GB" dirty="0" smtClean="0"/>
              <a:t> MANAGEMENT OF MEDICAL WASTE</a:t>
            </a:r>
            <a:endParaRPr lang="en-GB" dirty="0"/>
          </a:p>
        </p:txBody>
      </p:sp>
      <p:sp>
        <p:nvSpPr>
          <p:cNvPr id="3" name="Subtitle 2"/>
          <p:cNvSpPr>
            <a:spLocks noGrp="1"/>
          </p:cNvSpPr>
          <p:nvPr>
            <p:ph type="subTitle" idx="1"/>
          </p:nvPr>
        </p:nvSpPr>
        <p:spPr/>
        <p:txBody>
          <a:bodyPr/>
          <a:lstStyle/>
          <a:p>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605909872"/>
              </p:ext>
            </p:extLst>
          </p:nvPr>
        </p:nvGraphicFramePr>
        <p:xfrm>
          <a:off x="251520" y="188912"/>
          <a:ext cx="8640960" cy="6480447"/>
        </p:xfrm>
        <a:graphic>
          <a:graphicData uri="http://schemas.openxmlformats.org/drawingml/2006/table">
            <a:tbl>
              <a:tblPr firstRow="1" bandRow="1">
                <a:tableStyleId>{5C22544A-7EE6-4342-B048-85BDC9FD1C3A}</a:tableStyleId>
              </a:tblPr>
              <a:tblGrid>
                <a:gridCol w="720080"/>
                <a:gridCol w="5040560"/>
                <a:gridCol w="2880320"/>
              </a:tblGrid>
              <a:tr h="551527">
                <a:tc>
                  <a:txBody>
                    <a:bodyPr/>
                    <a:lstStyle/>
                    <a:p>
                      <a:r>
                        <a:rPr lang="en-GB" dirty="0" smtClean="0"/>
                        <a:t>TYPE</a:t>
                      </a:r>
                      <a:endParaRPr lang="en-GB" dirty="0"/>
                    </a:p>
                  </a:txBody>
                  <a:tcPr/>
                </a:tc>
                <a:tc>
                  <a:txBody>
                    <a:bodyPr/>
                    <a:lstStyle/>
                    <a:p>
                      <a:r>
                        <a:rPr lang="en-GB" dirty="0" smtClean="0"/>
                        <a:t>CLASSIFICATION AND DESCRIPTION</a:t>
                      </a:r>
                      <a:endParaRPr lang="en-GB" dirty="0"/>
                    </a:p>
                  </a:txBody>
                  <a:tcPr/>
                </a:tc>
                <a:tc>
                  <a:txBody>
                    <a:bodyPr/>
                    <a:lstStyle/>
                    <a:p>
                      <a:r>
                        <a:rPr lang="en-GB" dirty="0" smtClean="0"/>
                        <a:t>CONTENT/EXAMPLE</a:t>
                      </a:r>
                      <a:endParaRPr lang="en-GB" dirty="0"/>
                    </a:p>
                  </a:txBody>
                  <a:tcPr/>
                </a:tc>
              </a:tr>
              <a:tr h="5928920">
                <a:tc>
                  <a:txBody>
                    <a:bodyPr/>
                    <a:lstStyle/>
                    <a:p>
                      <a:r>
                        <a:rPr lang="en-GB" dirty="0" smtClean="0"/>
                        <a:t>B</a:t>
                      </a:r>
                      <a:endParaRPr lang="en-GB" dirty="0"/>
                    </a:p>
                  </a:txBody>
                  <a:tcPr/>
                </a:tc>
                <a:tc>
                  <a:txBody>
                    <a:bodyPr/>
                    <a:lstStyle/>
                    <a:p>
                      <a:r>
                        <a:rPr lang="en-GB" b="1" dirty="0" smtClean="0"/>
                        <a:t>INFECTIOUS WASTE</a:t>
                      </a:r>
                    </a:p>
                    <a:p>
                      <a:r>
                        <a:rPr lang="en-GB" dirty="0" smtClean="0"/>
                        <a:t>These types of waste from the hospital have physical and chemical characteristics similar to those of industrial </a:t>
                      </a:r>
                    </a:p>
                    <a:p>
                      <a:r>
                        <a:rPr lang="en-GB" dirty="0" smtClean="0"/>
                        <a:t>hazardous waste and waste generated by both in-patients/outpatients or animals which is likely to contain pathogenic </a:t>
                      </a:r>
                    </a:p>
                    <a:p>
                      <a:r>
                        <a:rPr lang="en-GB" dirty="0" smtClean="0"/>
                        <a:t>micro-organisms.  It includes materials that can be</a:t>
                      </a:r>
                      <a:r>
                        <a:rPr lang="en-GB" baseline="0" dirty="0" smtClean="0"/>
                        <a:t> </a:t>
                      </a:r>
                      <a:r>
                        <a:rPr lang="en-GB" dirty="0" smtClean="0"/>
                        <a:t>infectious </a:t>
                      </a:r>
                    </a:p>
                    <a:p>
                      <a:r>
                        <a:rPr lang="en-GB" dirty="0" smtClean="0"/>
                        <a:t>to patients, health care workers and the public.  It therefore requires special management both inside and outside the hospital until it is finally disposed of.  </a:t>
                      </a:r>
                    </a:p>
                    <a:p>
                      <a:r>
                        <a:rPr lang="en-GB" dirty="0" smtClean="0"/>
                        <a:t>This may further be </a:t>
                      </a:r>
                    </a:p>
                    <a:p>
                      <a:r>
                        <a:rPr lang="en-GB" dirty="0" smtClean="0"/>
                        <a:t>classified under the following sub classification:</a:t>
                      </a:r>
                      <a:endParaRPr lang="en-GB" dirty="0"/>
                    </a:p>
                  </a:txBody>
                  <a:tcPr/>
                </a:tc>
                <a:tc>
                  <a:txBody>
                    <a:bodyPr/>
                    <a:lstStyle/>
                    <a:p>
                      <a:r>
                        <a:rPr lang="en-GB" dirty="0" smtClean="0"/>
                        <a:t>Laboratory waste generated </a:t>
                      </a:r>
                    </a:p>
                    <a:p>
                      <a:r>
                        <a:rPr lang="en-GB" dirty="0" smtClean="0"/>
                        <a:t>by microbiological </a:t>
                      </a:r>
                    </a:p>
                    <a:p>
                      <a:r>
                        <a:rPr lang="en-GB" dirty="0" smtClean="0"/>
                        <a:t>investigation.</a:t>
                      </a:r>
                    </a:p>
                    <a:p>
                      <a:r>
                        <a:rPr lang="en-GB" dirty="0" smtClean="0"/>
                        <a:t>Potentially infected blood and </a:t>
                      </a:r>
                    </a:p>
                    <a:p>
                      <a:r>
                        <a:rPr lang="en-GB" dirty="0" smtClean="0"/>
                        <a:t>human and animal tissue. (e.g. </a:t>
                      </a:r>
                    </a:p>
                    <a:p>
                      <a:r>
                        <a:rPr lang="en-GB" dirty="0" smtClean="0"/>
                        <a:t>HIV)</a:t>
                      </a:r>
                      <a:endParaRPr lang="en-GB"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684978408"/>
              </p:ext>
            </p:extLst>
          </p:nvPr>
        </p:nvGraphicFramePr>
        <p:xfrm>
          <a:off x="395536" y="188640"/>
          <a:ext cx="8229600" cy="6912768"/>
        </p:xfrm>
        <a:graphic>
          <a:graphicData uri="http://schemas.openxmlformats.org/drawingml/2006/table">
            <a:tbl>
              <a:tblPr firstRow="1" bandRow="1">
                <a:tableStyleId>{5C22544A-7EE6-4342-B048-85BDC9FD1C3A}</a:tableStyleId>
              </a:tblPr>
              <a:tblGrid>
                <a:gridCol w="658416"/>
                <a:gridCol w="4827984"/>
                <a:gridCol w="2743200"/>
              </a:tblGrid>
              <a:tr h="720080">
                <a:tc>
                  <a:txBody>
                    <a:bodyPr/>
                    <a:lstStyle/>
                    <a:p>
                      <a:r>
                        <a:rPr lang="en-GB" sz="2000" dirty="0" smtClean="0"/>
                        <a:t>TYPE</a:t>
                      </a:r>
                      <a:endParaRPr lang="en-GB" sz="2000" dirty="0"/>
                    </a:p>
                  </a:txBody>
                  <a:tcPr/>
                </a:tc>
                <a:tc>
                  <a:txBody>
                    <a:bodyPr/>
                    <a:lstStyle/>
                    <a:p>
                      <a:r>
                        <a:rPr lang="en-GB" sz="2000" dirty="0" smtClean="0"/>
                        <a:t>CLASSIFICATION</a:t>
                      </a:r>
                      <a:r>
                        <a:rPr lang="en-GB" sz="2000" baseline="0" dirty="0" smtClean="0"/>
                        <a:t> AND DESCRIPTION</a:t>
                      </a:r>
                      <a:endParaRPr lang="en-GB" sz="2000" dirty="0"/>
                    </a:p>
                  </a:txBody>
                  <a:tcPr/>
                </a:tc>
                <a:tc>
                  <a:txBody>
                    <a:bodyPr/>
                    <a:lstStyle/>
                    <a:p>
                      <a:r>
                        <a:rPr lang="en-GB" sz="2000" dirty="0" smtClean="0"/>
                        <a:t>EXAMPLE</a:t>
                      </a:r>
                      <a:endParaRPr lang="en-GB" sz="2000" dirty="0"/>
                    </a:p>
                  </a:txBody>
                  <a:tcPr/>
                </a:tc>
              </a:tr>
              <a:tr h="2304256">
                <a:tc>
                  <a:txBody>
                    <a:bodyPr/>
                    <a:lstStyle/>
                    <a:p>
                      <a:r>
                        <a:rPr lang="en-GB" sz="2000" dirty="0" smtClean="0"/>
                        <a:t>B1</a:t>
                      </a:r>
                      <a:endParaRPr lang="en-GB" sz="2000" dirty="0"/>
                    </a:p>
                  </a:txBody>
                  <a:tcPr/>
                </a:tc>
                <a:tc>
                  <a:txBody>
                    <a:bodyPr/>
                    <a:lstStyle/>
                    <a:p>
                      <a:r>
                        <a:rPr lang="en-GB" sz="2000" dirty="0" smtClean="0"/>
                        <a:t>SHARPS</a:t>
                      </a:r>
                    </a:p>
                    <a:p>
                      <a:r>
                        <a:rPr lang="en-GB" sz="2000" dirty="0" smtClean="0"/>
                        <a:t>These are sharp-edged wastes with puncture and/or cutting properties that pose risk of injury and infection.  They may be stained or contaminated with blood or body fluids from </a:t>
                      </a:r>
                    </a:p>
                    <a:p>
                      <a:r>
                        <a:rPr lang="en-GB" sz="2000" dirty="0" smtClean="0"/>
                        <a:t>injection rooms, surgical equipment etc</a:t>
                      </a:r>
                      <a:endParaRPr lang="en-GB" sz="2000" dirty="0"/>
                    </a:p>
                  </a:txBody>
                  <a:tcPr/>
                </a:tc>
                <a:tc>
                  <a:txBody>
                    <a:bodyPr/>
                    <a:lstStyle/>
                    <a:p>
                      <a:r>
                        <a:rPr lang="en-GB" sz="2000" dirty="0" smtClean="0"/>
                        <a:t>Needles, syringes, surgical </a:t>
                      </a:r>
                    </a:p>
                    <a:p>
                      <a:r>
                        <a:rPr lang="en-GB" sz="2000" dirty="0" smtClean="0"/>
                        <a:t>blades, scalpels, test tubes, </a:t>
                      </a:r>
                    </a:p>
                    <a:p>
                      <a:r>
                        <a:rPr lang="en-GB" sz="2000" dirty="0" smtClean="0"/>
                        <a:t>ampoules, glass instruments, </a:t>
                      </a:r>
                    </a:p>
                    <a:p>
                      <a:r>
                        <a:rPr lang="en-GB" sz="2000" dirty="0" smtClean="0"/>
                        <a:t>pipettes etc</a:t>
                      </a:r>
                      <a:endParaRPr lang="en-GB" sz="2000" dirty="0"/>
                    </a:p>
                  </a:txBody>
                  <a:tcPr/>
                </a:tc>
              </a:tr>
              <a:tr h="3888432">
                <a:tc>
                  <a:txBody>
                    <a:bodyPr/>
                    <a:lstStyle/>
                    <a:p>
                      <a:r>
                        <a:rPr lang="en-GB" sz="2000" dirty="0" smtClean="0"/>
                        <a:t>B2</a:t>
                      </a:r>
                      <a:endParaRPr lang="en-GB" sz="2000" dirty="0"/>
                    </a:p>
                  </a:txBody>
                  <a:tcPr/>
                </a:tc>
                <a:tc>
                  <a:txBody>
                    <a:bodyPr/>
                    <a:lstStyle/>
                    <a:p>
                      <a:r>
                        <a:rPr lang="en-GB" sz="2000" dirty="0" smtClean="0"/>
                        <a:t>PATIENT WASTE/ CULTURE/ SPECIMEN </a:t>
                      </a:r>
                    </a:p>
                    <a:p>
                      <a:r>
                        <a:rPr lang="en-GB" sz="2000" dirty="0" smtClean="0"/>
                        <a:t>These are wastes generated from in- or out-patient activities and may be contaminated or stained with blood or body fluids from surgical operations, injection room (other than sharps) </a:t>
                      </a:r>
                    </a:p>
                    <a:p>
                      <a:r>
                        <a:rPr lang="en-GB" sz="2000" dirty="0" smtClean="0"/>
                        <a:t>etc.  Clinical specimen, laboratory culture and human tissue.</a:t>
                      </a:r>
                      <a:endParaRPr lang="en-GB" sz="2000" dirty="0"/>
                    </a:p>
                  </a:txBody>
                  <a:tcPr/>
                </a:tc>
                <a:tc>
                  <a:txBody>
                    <a:bodyPr/>
                    <a:lstStyle/>
                    <a:p>
                      <a:r>
                        <a:rPr lang="en-GB" sz="2000" dirty="0" smtClean="0"/>
                        <a:t>Stained or contaminated </a:t>
                      </a:r>
                    </a:p>
                    <a:p>
                      <a:r>
                        <a:rPr lang="en-GB" sz="2000" dirty="0" smtClean="0"/>
                        <a:t>material (e.g. soiled cotton </a:t>
                      </a:r>
                    </a:p>
                    <a:p>
                      <a:r>
                        <a:rPr lang="en-GB" sz="2000" dirty="0" smtClean="0"/>
                        <a:t>wool, used</a:t>
                      </a:r>
                      <a:r>
                        <a:rPr lang="en-GB" sz="2000" baseline="0" dirty="0" smtClean="0"/>
                        <a:t> </a:t>
                      </a:r>
                      <a:r>
                        <a:rPr lang="en-GB" sz="2000" dirty="0" smtClean="0"/>
                        <a:t>bandages/dressings, gloves, linen, blood transfusion bags, urine, faeces). Culture plus specimen (</a:t>
                      </a:r>
                      <a:r>
                        <a:rPr lang="en-GB" sz="2000" dirty="0" err="1" smtClean="0"/>
                        <a:t>e.g</a:t>
                      </a:r>
                      <a:r>
                        <a:rPr lang="en-GB" sz="2000" dirty="0" smtClean="0"/>
                        <a:t> tissue culture, </a:t>
                      </a:r>
                    </a:p>
                    <a:p>
                      <a:r>
                        <a:rPr lang="en-GB" sz="2000" dirty="0" smtClean="0"/>
                        <a:t>urine, stool)</a:t>
                      </a:r>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25428580"/>
              </p:ext>
            </p:extLst>
          </p:nvPr>
        </p:nvGraphicFramePr>
        <p:xfrm>
          <a:off x="395536" y="188640"/>
          <a:ext cx="8229600" cy="5688632"/>
        </p:xfrm>
        <a:graphic>
          <a:graphicData uri="http://schemas.openxmlformats.org/drawingml/2006/table">
            <a:tbl>
              <a:tblPr firstRow="1" bandRow="1">
                <a:tableStyleId>{5C22544A-7EE6-4342-B048-85BDC9FD1C3A}</a:tableStyleId>
              </a:tblPr>
              <a:tblGrid>
                <a:gridCol w="658416"/>
                <a:gridCol w="4827984"/>
                <a:gridCol w="2743200"/>
              </a:tblGrid>
              <a:tr h="894733">
                <a:tc>
                  <a:txBody>
                    <a:bodyPr/>
                    <a:lstStyle/>
                    <a:p>
                      <a:r>
                        <a:rPr lang="en-GB" sz="2400" dirty="0" smtClean="0"/>
                        <a:t>TYPE</a:t>
                      </a:r>
                      <a:endParaRPr lang="en-GB" sz="2400" dirty="0"/>
                    </a:p>
                  </a:txBody>
                  <a:tcPr/>
                </a:tc>
                <a:tc>
                  <a:txBody>
                    <a:bodyPr/>
                    <a:lstStyle/>
                    <a:p>
                      <a:r>
                        <a:rPr lang="en-GB" sz="2400" dirty="0" smtClean="0"/>
                        <a:t>CLASSIFICATION</a:t>
                      </a:r>
                      <a:r>
                        <a:rPr lang="en-GB" sz="2400" baseline="0" dirty="0" smtClean="0"/>
                        <a:t> AND DESCRIPTION</a:t>
                      </a:r>
                      <a:endParaRPr lang="en-GB" sz="2400" dirty="0"/>
                    </a:p>
                  </a:txBody>
                  <a:tcPr/>
                </a:tc>
                <a:tc>
                  <a:txBody>
                    <a:bodyPr/>
                    <a:lstStyle/>
                    <a:p>
                      <a:r>
                        <a:rPr lang="en-GB" sz="2400" dirty="0" smtClean="0"/>
                        <a:t>EXAMPLE</a:t>
                      </a:r>
                      <a:endParaRPr lang="en-GB" sz="2400" dirty="0"/>
                    </a:p>
                  </a:txBody>
                  <a:tcPr/>
                </a:tc>
              </a:tr>
              <a:tr h="4793899">
                <a:tc>
                  <a:txBody>
                    <a:bodyPr/>
                    <a:lstStyle/>
                    <a:p>
                      <a:r>
                        <a:rPr lang="en-GB" sz="2400" dirty="0" smtClean="0"/>
                        <a:t>B3</a:t>
                      </a:r>
                      <a:endParaRPr lang="en-GB" sz="2400" dirty="0"/>
                    </a:p>
                  </a:txBody>
                  <a:tcPr/>
                </a:tc>
                <a:tc>
                  <a:txBody>
                    <a:bodyPr/>
                    <a:lstStyle/>
                    <a:p>
                      <a:r>
                        <a:rPr lang="en-GB" sz="2400" dirty="0" smtClean="0"/>
                        <a:t>PATHOLOGICAL/ORGANIC HUMAN/ANIMAL </a:t>
                      </a:r>
                    </a:p>
                    <a:p>
                      <a:r>
                        <a:rPr lang="en-GB" sz="2400" dirty="0" smtClean="0"/>
                        <a:t>TISSUE</a:t>
                      </a:r>
                    </a:p>
                    <a:p>
                      <a:r>
                        <a:rPr lang="en-GB" sz="2400" dirty="0" smtClean="0"/>
                        <a:t>This type of waste includes amputations and other body tissues resulting from surgical operations, autopsy (post-mortem), and birth and requires special treatment for ethical </a:t>
                      </a:r>
                    </a:p>
                    <a:p>
                      <a:r>
                        <a:rPr lang="en-GB" sz="2400" dirty="0" smtClean="0"/>
                        <a:t>and aesthetic reasons</a:t>
                      </a:r>
                      <a:endParaRPr lang="en-GB" sz="2400" dirty="0"/>
                    </a:p>
                  </a:txBody>
                  <a:tcPr/>
                </a:tc>
                <a:tc>
                  <a:txBody>
                    <a:bodyPr/>
                    <a:lstStyle/>
                    <a:p>
                      <a:r>
                        <a:rPr lang="en-GB" sz="2400" dirty="0" smtClean="0"/>
                        <a:t>Internal body organs, </a:t>
                      </a:r>
                    </a:p>
                    <a:p>
                      <a:r>
                        <a:rPr lang="en-GB" sz="2400" dirty="0" smtClean="0"/>
                        <a:t>amputated limbs, placentas </a:t>
                      </a:r>
                    </a:p>
                    <a:p>
                      <a:r>
                        <a:rPr lang="en-GB" sz="2400" dirty="0" smtClean="0"/>
                        <a:t>foetus.</a:t>
                      </a:r>
                    </a:p>
                    <a:p>
                      <a:r>
                        <a:rPr lang="en-GB" sz="2400" dirty="0" smtClean="0"/>
                        <a:t> Human liquid wastes (e.g. </a:t>
                      </a:r>
                    </a:p>
                    <a:p>
                      <a:r>
                        <a:rPr lang="en-GB" sz="2400" dirty="0" smtClean="0"/>
                        <a:t>urine, blood products/blood)</a:t>
                      </a:r>
                    </a:p>
                    <a:p>
                      <a:r>
                        <a:rPr lang="en-GB" sz="2400" dirty="0" smtClean="0"/>
                        <a:t> Effluents from mortuaries</a:t>
                      </a:r>
                      <a:endParaRPr lang="en-GB" sz="2400" dirty="0"/>
                    </a:p>
                  </a:txBody>
                  <a:tcPr/>
                </a:tc>
              </a:tr>
            </a:tbl>
          </a:graphicData>
        </a:graphic>
      </p:graphicFrame>
    </p:spTree>
    <p:extLst>
      <p:ext uri="{BB962C8B-B14F-4D97-AF65-F5344CB8AC3E}">
        <p14:creationId xmlns:p14="http://schemas.microsoft.com/office/powerpoint/2010/main" val="16355480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096357998"/>
              </p:ext>
            </p:extLst>
          </p:nvPr>
        </p:nvGraphicFramePr>
        <p:xfrm>
          <a:off x="251520" y="0"/>
          <a:ext cx="8496945" cy="6065520"/>
        </p:xfrm>
        <a:graphic>
          <a:graphicData uri="http://schemas.openxmlformats.org/drawingml/2006/table">
            <a:tbl>
              <a:tblPr firstRow="1" bandRow="1">
                <a:tableStyleId>{5C22544A-7EE6-4342-B048-85BDC9FD1C3A}</a:tableStyleId>
              </a:tblPr>
              <a:tblGrid>
                <a:gridCol w="778887"/>
                <a:gridCol w="4885743"/>
                <a:gridCol w="2832315"/>
              </a:tblGrid>
              <a:tr h="343985">
                <a:tc>
                  <a:txBody>
                    <a:bodyPr/>
                    <a:lstStyle/>
                    <a:p>
                      <a:r>
                        <a:rPr lang="en-GB" sz="2200" dirty="0" smtClean="0"/>
                        <a:t>TYPE</a:t>
                      </a:r>
                      <a:endParaRPr lang="en-GB" sz="2200" dirty="0"/>
                    </a:p>
                  </a:txBody>
                  <a:tcPr/>
                </a:tc>
                <a:tc>
                  <a:txBody>
                    <a:bodyPr/>
                    <a:lstStyle/>
                    <a:p>
                      <a:r>
                        <a:rPr lang="en-GB" sz="2200" dirty="0" smtClean="0"/>
                        <a:t>CLASSIFICATION</a:t>
                      </a:r>
                      <a:r>
                        <a:rPr lang="en-GB" sz="2200" baseline="0" dirty="0" smtClean="0"/>
                        <a:t> AND DESCRIPTION</a:t>
                      </a:r>
                      <a:endParaRPr lang="en-GB" sz="2200" dirty="0"/>
                    </a:p>
                  </a:txBody>
                  <a:tcPr/>
                </a:tc>
                <a:tc>
                  <a:txBody>
                    <a:bodyPr/>
                    <a:lstStyle/>
                    <a:p>
                      <a:r>
                        <a:rPr lang="en-GB" sz="2200" dirty="0" smtClean="0"/>
                        <a:t>EXAMPLES</a:t>
                      </a:r>
                      <a:endParaRPr lang="en-GB" sz="2200" dirty="0"/>
                    </a:p>
                  </a:txBody>
                  <a:tcPr/>
                </a:tc>
              </a:tr>
              <a:tr h="343985">
                <a:tc>
                  <a:txBody>
                    <a:bodyPr/>
                    <a:lstStyle/>
                    <a:p>
                      <a:r>
                        <a:rPr lang="en-GB" sz="2200" dirty="0" smtClean="0"/>
                        <a:t>C</a:t>
                      </a:r>
                      <a:endParaRPr lang="en-GB" sz="2200" dirty="0"/>
                    </a:p>
                  </a:txBody>
                  <a:tcPr/>
                </a:tc>
                <a:tc>
                  <a:txBody>
                    <a:bodyPr/>
                    <a:lstStyle/>
                    <a:p>
                      <a:r>
                        <a:rPr lang="en-GB" sz="2200" b="1" dirty="0" smtClean="0"/>
                        <a:t>TOXIC WASTE</a:t>
                      </a:r>
                      <a:endParaRPr lang="en-GB" sz="2200" b="1" dirty="0"/>
                    </a:p>
                  </a:txBody>
                  <a:tcPr/>
                </a:tc>
                <a:tc>
                  <a:txBody>
                    <a:bodyPr/>
                    <a:lstStyle/>
                    <a:p>
                      <a:endParaRPr lang="en-GB" sz="2200" dirty="0"/>
                    </a:p>
                  </a:txBody>
                  <a:tcPr/>
                </a:tc>
              </a:tr>
              <a:tr h="1547932">
                <a:tc>
                  <a:txBody>
                    <a:bodyPr/>
                    <a:lstStyle/>
                    <a:p>
                      <a:r>
                        <a:rPr lang="en-GB" sz="2200" dirty="0" smtClean="0"/>
                        <a:t>C1</a:t>
                      </a:r>
                      <a:endParaRPr lang="en-GB" sz="2200" dirty="0"/>
                    </a:p>
                  </a:txBody>
                  <a:tcPr/>
                </a:tc>
                <a:tc>
                  <a:txBody>
                    <a:bodyPr/>
                    <a:lstStyle/>
                    <a:p>
                      <a:r>
                        <a:rPr lang="en-GB" sz="2200" dirty="0" smtClean="0"/>
                        <a:t>PHARMACEUTICAL WASTE</a:t>
                      </a:r>
                    </a:p>
                    <a:p>
                      <a:r>
                        <a:rPr lang="en-GB" sz="2200" dirty="0" smtClean="0"/>
                        <a:t>These are wastes generated from the pharmacy</a:t>
                      </a:r>
                      <a:endParaRPr lang="en-GB" sz="2200" dirty="0"/>
                    </a:p>
                  </a:txBody>
                  <a:tcPr/>
                </a:tc>
                <a:tc>
                  <a:txBody>
                    <a:bodyPr/>
                    <a:lstStyle/>
                    <a:p>
                      <a:r>
                        <a:rPr lang="en-GB" sz="2200" dirty="0" smtClean="0"/>
                        <a:t> Expired drugs (solid/liquid, </a:t>
                      </a:r>
                    </a:p>
                    <a:p>
                      <a:r>
                        <a:rPr lang="en-GB" sz="2200" dirty="0" smtClean="0"/>
                        <a:t>plastic or glass containers) </a:t>
                      </a:r>
                    </a:p>
                    <a:p>
                      <a:r>
                        <a:rPr lang="en-GB" sz="2200" dirty="0" smtClean="0"/>
                        <a:t>Residues of drugs in </a:t>
                      </a:r>
                    </a:p>
                    <a:p>
                      <a:r>
                        <a:rPr lang="en-GB" sz="2200" dirty="0" smtClean="0"/>
                        <a:t>chemotherapy that may be </a:t>
                      </a:r>
                    </a:p>
                    <a:p>
                      <a:r>
                        <a:rPr lang="en-GB" sz="2200" dirty="0" smtClean="0"/>
                        <a:t>cytotoxic, genotoxic, </a:t>
                      </a:r>
                    </a:p>
                    <a:p>
                      <a:r>
                        <a:rPr lang="en-GB" sz="2200" dirty="0" smtClean="0"/>
                        <a:t>mutagenic or carcinogenic</a:t>
                      </a:r>
                      <a:endParaRPr lang="en-GB" sz="2200" dirty="0"/>
                    </a:p>
                  </a:txBody>
                  <a:tcPr/>
                </a:tc>
              </a:tr>
              <a:tr h="1060620">
                <a:tc>
                  <a:txBody>
                    <a:bodyPr/>
                    <a:lstStyle/>
                    <a:p>
                      <a:r>
                        <a:rPr lang="en-GB" sz="2200" dirty="0" smtClean="0"/>
                        <a:t>C2</a:t>
                      </a:r>
                      <a:endParaRPr lang="en-GB" sz="2200" dirty="0"/>
                    </a:p>
                  </a:txBody>
                  <a:tcPr/>
                </a:tc>
                <a:tc>
                  <a:txBody>
                    <a:bodyPr/>
                    <a:lstStyle/>
                    <a:p>
                      <a:r>
                        <a:rPr lang="en-GB" sz="2200" dirty="0" smtClean="0"/>
                        <a:t>CHEMICAL WASTE</a:t>
                      </a:r>
                    </a:p>
                    <a:p>
                      <a:r>
                        <a:rPr lang="en-GB" sz="2200" dirty="0" smtClean="0"/>
                        <a:t>This is basically made up of spent chemicals from research and </a:t>
                      </a:r>
                    </a:p>
                    <a:p>
                      <a:r>
                        <a:rPr lang="en-GB" sz="2200" dirty="0" smtClean="0"/>
                        <a:t>analytical laboratories, and pharmaceutical companies.</a:t>
                      </a:r>
                      <a:endParaRPr lang="en-GB" sz="2200" dirty="0"/>
                    </a:p>
                  </a:txBody>
                  <a:tcPr/>
                </a:tc>
                <a:tc>
                  <a:txBody>
                    <a:bodyPr/>
                    <a:lstStyle/>
                    <a:p>
                      <a:r>
                        <a:rPr lang="en-GB" sz="2200" dirty="0" smtClean="0"/>
                        <a:t>Acid, Alkali, organic </a:t>
                      </a:r>
                    </a:p>
                    <a:p>
                      <a:r>
                        <a:rPr lang="en-GB" sz="2200" dirty="0" smtClean="0"/>
                        <a:t>substances, solvents, and </a:t>
                      </a:r>
                    </a:p>
                    <a:p>
                      <a:r>
                        <a:rPr lang="en-GB" sz="2200" dirty="0" smtClean="0"/>
                        <a:t>heavy metals.</a:t>
                      </a:r>
                      <a:endParaRPr lang="en-GB" sz="2200" dirty="0"/>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619271725"/>
              </p:ext>
            </p:extLst>
          </p:nvPr>
        </p:nvGraphicFramePr>
        <p:xfrm>
          <a:off x="251520" y="0"/>
          <a:ext cx="8496945" cy="6583680"/>
        </p:xfrm>
        <a:graphic>
          <a:graphicData uri="http://schemas.openxmlformats.org/drawingml/2006/table">
            <a:tbl>
              <a:tblPr firstRow="1" bandRow="1">
                <a:tableStyleId>{5C22544A-7EE6-4342-B048-85BDC9FD1C3A}</a:tableStyleId>
              </a:tblPr>
              <a:tblGrid>
                <a:gridCol w="778887"/>
                <a:gridCol w="4885743"/>
                <a:gridCol w="2832315"/>
              </a:tblGrid>
              <a:tr h="343985">
                <a:tc>
                  <a:txBody>
                    <a:bodyPr/>
                    <a:lstStyle/>
                    <a:p>
                      <a:r>
                        <a:rPr lang="en-GB" sz="2400" dirty="0" smtClean="0"/>
                        <a:t>TYPE</a:t>
                      </a:r>
                      <a:endParaRPr lang="en-GB" sz="2400" dirty="0"/>
                    </a:p>
                  </a:txBody>
                  <a:tcPr/>
                </a:tc>
                <a:tc>
                  <a:txBody>
                    <a:bodyPr/>
                    <a:lstStyle/>
                    <a:p>
                      <a:r>
                        <a:rPr lang="en-GB" sz="2400" dirty="0" smtClean="0"/>
                        <a:t>CLASSIFICATION</a:t>
                      </a:r>
                      <a:r>
                        <a:rPr lang="en-GB" sz="2400" baseline="0" dirty="0" smtClean="0"/>
                        <a:t> AND DESCRIPTION</a:t>
                      </a:r>
                      <a:endParaRPr lang="en-GB" sz="2400" dirty="0"/>
                    </a:p>
                  </a:txBody>
                  <a:tcPr/>
                </a:tc>
                <a:tc>
                  <a:txBody>
                    <a:bodyPr/>
                    <a:lstStyle/>
                    <a:p>
                      <a:r>
                        <a:rPr lang="en-GB" sz="2400" dirty="0" smtClean="0"/>
                        <a:t>EXAMPLES</a:t>
                      </a:r>
                      <a:endParaRPr lang="en-GB" sz="2400" dirty="0"/>
                    </a:p>
                  </a:txBody>
                  <a:tcPr/>
                </a:tc>
              </a:tr>
              <a:tr h="343985">
                <a:tc>
                  <a:txBody>
                    <a:bodyPr/>
                    <a:lstStyle/>
                    <a:p>
                      <a:r>
                        <a:rPr lang="en-GB" sz="2400" dirty="0" smtClean="0"/>
                        <a:t>C</a:t>
                      </a:r>
                      <a:endParaRPr lang="en-GB" sz="2400" dirty="0"/>
                    </a:p>
                  </a:txBody>
                  <a:tcPr/>
                </a:tc>
                <a:tc>
                  <a:txBody>
                    <a:bodyPr/>
                    <a:lstStyle/>
                    <a:p>
                      <a:r>
                        <a:rPr lang="en-GB" sz="2400" b="1" dirty="0" smtClean="0"/>
                        <a:t>TOXIC WASTE</a:t>
                      </a:r>
                      <a:endParaRPr lang="en-GB" sz="2400" b="1" dirty="0"/>
                    </a:p>
                  </a:txBody>
                  <a:tcPr/>
                </a:tc>
                <a:tc>
                  <a:txBody>
                    <a:bodyPr/>
                    <a:lstStyle/>
                    <a:p>
                      <a:endParaRPr lang="en-GB" sz="2400" dirty="0"/>
                    </a:p>
                  </a:txBody>
                  <a:tcPr/>
                </a:tc>
              </a:tr>
              <a:tr h="1304276">
                <a:tc>
                  <a:txBody>
                    <a:bodyPr/>
                    <a:lstStyle/>
                    <a:p>
                      <a:r>
                        <a:rPr lang="en-GB" sz="2400" dirty="0" smtClean="0"/>
                        <a:t>C3</a:t>
                      </a:r>
                      <a:endParaRPr lang="en-GB" sz="2400" dirty="0"/>
                    </a:p>
                  </a:txBody>
                  <a:tcPr/>
                </a:tc>
                <a:tc>
                  <a:txBody>
                    <a:bodyPr/>
                    <a:lstStyle/>
                    <a:p>
                      <a:r>
                        <a:rPr lang="en-GB" sz="2400" dirty="0" smtClean="0"/>
                        <a:t>RADIOACTIVE WASTE</a:t>
                      </a:r>
                    </a:p>
                    <a:p>
                      <a:r>
                        <a:rPr lang="en-GB" sz="2400" dirty="0" smtClean="0"/>
                        <a:t>Any solid, liquid, or  pathological waste contaminated with </a:t>
                      </a:r>
                    </a:p>
                    <a:p>
                      <a:r>
                        <a:rPr lang="en-GB" sz="2400" dirty="0" smtClean="0"/>
                        <a:t>radioactive isotopes of any kind.</a:t>
                      </a:r>
                      <a:endParaRPr lang="en-GB" sz="2400" dirty="0"/>
                    </a:p>
                  </a:txBody>
                  <a:tcPr/>
                </a:tc>
                <a:tc>
                  <a:txBody>
                    <a:bodyPr/>
                    <a:lstStyle/>
                    <a:p>
                      <a:r>
                        <a:rPr lang="en-GB" sz="2400" dirty="0" smtClean="0"/>
                        <a:t> Liquid-patient excreta, rest of solution administered to </a:t>
                      </a:r>
                    </a:p>
                    <a:p>
                      <a:r>
                        <a:rPr lang="en-GB" sz="2400" dirty="0" smtClean="0"/>
                        <a:t>patient, gastric content.</a:t>
                      </a:r>
                    </a:p>
                    <a:p>
                      <a:endParaRPr lang="en-GB" sz="2400" dirty="0" smtClean="0"/>
                    </a:p>
                    <a:p>
                      <a:r>
                        <a:rPr lang="en-GB" sz="2400" dirty="0" smtClean="0"/>
                        <a:t> </a:t>
                      </a:r>
                      <a:endParaRPr lang="en-GB" sz="2400" dirty="0"/>
                    </a:p>
                  </a:txBody>
                  <a:tcPr/>
                </a:tc>
              </a:tr>
              <a:tr h="1304276">
                <a:tc>
                  <a:txBody>
                    <a:bodyPr/>
                    <a:lstStyle/>
                    <a:p>
                      <a:r>
                        <a:rPr lang="en-GB" sz="2400" dirty="0" smtClean="0"/>
                        <a:t>C4</a:t>
                      </a:r>
                      <a:endParaRPr lang="en-GB" sz="2400" dirty="0"/>
                    </a:p>
                  </a:txBody>
                  <a:tcPr/>
                </a:tc>
                <a:tc>
                  <a:txBody>
                    <a:bodyPr/>
                    <a:lstStyle/>
                    <a:p>
                      <a:r>
                        <a:rPr lang="en-GB" sz="2400" dirty="0" smtClean="0"/>
                        <a:t>RADIOLOGICAL WASTE</a:t>
                      </a:r>
                    </a:p>
                    <a:p>
                      <a:r>
                        <a:rPr lang="en-GB" sz="2400" dirty="0" smtClean="0"/>
                        <a:t>Any waste material (solid or liquid) produced from image </a:t>
                      </a:r>
                    </a:p>
                    <a:p>
                      <a:r>
                        <a:rPr lang="en-GB" sz="2400" dirty="0" smtClean="0"/>
                        <a:t>processing at the radiology department</a:t>
                      </a:r>
                      <a:endParaRPr lang="en-GB" sz="2400" dirty="0"/>
                    </a:p>
                  </a:txBody>
                  <a:tcPr/>
                </a:tc>
                <a:tc>
                  <a:txBody>
                    <a:bodyPr/>
                    <a:lstStyle/>
                    <a:p>
                      <a:endParaRPr lang="en-GB" sz="2400" dirty="0" smtClean="0"/>
                    </a:p>
                    <a:p>
                      <a:r>
                        <a:rPr lang="en-GB" sz="2400" dirty="0" smtClean="0"/>
                        <a:t>Photographic developer</a:t>
                      </a:r>
                    </a:p>
                    <a:p>
                      <a:r>
                        <a:rPr lang="en-GB" sz="2400" dirty="0" smtClean="0"/>
                        <a:t> Fixer solution</a:t>
                      </a:r>
                    </a:p>
                    <a:p>
                      <a:r>
                        <a:rPr lang="en-GB" sz="2400" dirty="0" smtClean="0"/>
                        <a:t> X-ray photographic film</a:t>
                      </a:r>
                    </a:p>
                  </a:txBody>
                  <a:tcPr/>
                </a:tc>
              </a:tr>
            </a:tbl>
          </a:graphicData>
        </a:graphic>
      </p:graphicFrame>
    </p:spTree>
    <p:extLst>
      <p:ext uri="{BB962C8B-B14F-4D97-AF65-F5344CB8AC3E}">
        <p14:creationId xmlns:p14="http://schemas.microsoft.com/office/powerpoint/2010/main" val="8605572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850106"/>
          </a:xfrm>
        </p:spPr>
        <p:txBody>
          <a:bodyPr/>
          <a:lstStyle/>
          <a:p>
            <a:r>
              <a:rPr lang="en-GB" sz="3600" dirty="0" smtClean="0"/>
              <a:t>WASTE SEGREGATION</a:t>
            </a:r>
            <a:endParaRPr lang="en-GB" sz="3600" dirty="0"/>
          </a:p>
        </p:txBody>
      </p:sp>
      <p:sp>
        <p:nvSpPr>
          <p:cNvPr id="3" name="Content Placeholder 2"/>
          <p:cNvSpPr>
            <a:spLocks noGrp="1"/>
          </p:cNvSpPr>
          <p:nvPr>
            <p:ph idx="1"/>
          </p:nvPr>
        </p:nvSpPr>
        <p:spPr/>
        <p:txBody>
          <a:bodyPr>
            <a:normAutofit lnSpcReduction="10000"/>
          </a:bodyPr>
          <a:lstStyle/>
          <a:p>
            <a:r>
              <a:rPr lang="en-GB" dirty="0" smtClean="0"/>
              <a:t>This refers to the separation of the entire waste generated in a health facility in defined, different waste groups according to the specific treatment and disposal requirements</a:t>
            </a:r>
          </a:p>
          <a:p>
            <a:r>
              <a:rPr lang="en-GB" dirty="0" smtClean="0"/>
              <a:t>Segregation should be at source; that is it should take place as close as possible to the point of generation of the waste and should always be the responsibility of the waste producer</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smtClean="0"/>
              <a:t>Instruction posters regarding the procedure for waste segregation should be pasted in all areas where segregation takes place and other vantage points</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COLOUR CODING OF SEGREGATED WASTE</a:t>
            </a:r>
            <a:endParaRPr lang="en-GB" sz="3600" dirty="0"/>
          </a:p>
        </p:txBody>
      </p:sp>
      <p:sp>
        <p:nvSpPr>
          <p:cNvPr id="3" name="Content Placeholder 2"/>
          <p:cNvSpPr>
            <a:spLocks noGrp="1"/>
          </p:cNvSpPr>
          <p:nvPr>
            <p:ph idx="1"/>
          </p:nvPr>
        </p:nvSpPr>
        <p:spPr/>
        <p:txBody>
          <a:bodyPr/>
          <a:lstStyle/>
          <a:p>
            <a:r>
              <a:rPr lang="en-GB" dirty="0" smtClean="0"/>
              <a:t>Colour coding means to combine different waste groups with “similar” hazards in one </a:t>
            </a:r>
          </a:p>
          <a:p>
            <a:pPr>
              <a:buNone/>
            </a:pPr>
            <a:r>
              <a:rPr lang="en-GB" dirty="0" smtClean="0"/>
              <a:t>    main group and to identify this main group in a fast and easy way by a fixed colour.</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96752"/>
            <a:ext cx="8229600" cy="4929411"/>
          </a:xfrm>
        </p:spPr>
        <p:txBody>
          <a:bodyPr/>
          <a:lstStyle/>
          <a:p>
            <a:r>
              <a:rPr lang="en-GB" dirty="0" smtClean="0"/>
              <a:t>Colour codes should be used for waste containers and plastic bags to facilitate efficient segregation of waste. </a:t>
            </a:r>
          </a:p>
          <a:p>
            <a:r>
              <a:rPr lang="en-GB" dirty="0" smtClean="0"/>
              <a:t> Colour coding for the plastic bags should always correspond or match with the waste containers</a:t>
            </a:r>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577483"/>
          </a:xfrm>
        </p:spPr>
        <p:txBody>
          <a:bodyPr>
            <a:normAutofit/>
          </a:bodyPr>
          <a:lstStyle/>
          <a:p>
            <a:pPr>
              <a:buNone/>
            </a:pPr>
            <a:r>
              <a:rPr lang="en-GB" dirty="0" smtClean="0"/>
              <a:t> The recommended colour coding scheme for Ghana (adapted from WHO) is as follows:</a:t>
            </a:r>
          </a:p>
          <a:p>
            <a:r>
              <a:rPr lang="en-GB" b="1" dirty="0" smtClean="0"/>
              <a:t>BLACK-</a:t>
            </a:r>
            <a:r>
              <a:rPr lang="en-GB" dirty="0" smtClean="0"/>
              <a:t> General waste (e.g. kitchen waste, paper, cardboard, sweeping etc)</a:t>
            </a:r>
          </a:p>
        </p:txBody>
      </p:sp>
      <p:sp>
        <p:nvSpPr>
          <p:cNvPr id="2050" name="AutoShape 2" descr="https://encrypted-tbn2.gstatic.com/images?q=tbn:ANd9GcTvu-rZLFq4cpy1YYTXBBPClSzSNfABwIQcTvXutzWTbLHEyThu"/>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5" name="Picture 4" descr="images.jpg"/>
          <p:cNvPicPr>
            <a:picLocks noChangeAspect="1"/>
          </p:cNvPicPr>
          <p:nvPr/>
        </p:nvPicPr>
        <p:blipFill>
          <a:blip r:embed="rId2" cstate="print"/>
          <a:stretch>
            <a:fillRect/>
          </a:stretch>
        </p:blipFill>
        <p:spPr>
          <a:xfrm>
            <a:off x="2699792" y="3284984"/>
            <a:ext cx="2791197" cy="324036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INTRODUCTION</a:t>
            </a:r>
            <a:endParaRPr lang="en-GB" dirty="0"/>
          </a:p>
        </p:txBody>
      </p:sp>
      <p:sp>
        <p:nvSpPr>
          <p:cNvPr id="3" name="Content Placeholder 2"/>
          <p:cNvSpPr>
            <a:spLocks noGrp="1"/>
          </p:cNvSpPr>
          <p:nvPr>
            <p:ph idx="1"/>
          </p:nvPr>
        </p:nvSpPr>
        <p:spPr/>
        <p:txBody>
          <a:bodyPr>
            <a:normAutofit/>
          </a:bodyPr>
          <a:lstStyle/>
          <a:p>
            <a:r>
              <a:rPr lang="en-GB" dirty="0" smtClean="0"/>
              <a:t>The greater part of waste generated by health institutions is not hazardous and can be managed like household waste.  </a:t>
            </a:r>
          </a:p>
          <a:p>
            <a:r>
              <a:rPr lang="en-GB" dirty="0" smtClean="0"/>
              <a:t>This constitutes about 75% to 90% of all waste generated in health institutions.  However, the remaining10% to 25 % is hazardous and requires special arrangements for management</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4704"/>
            <a:ext cx="8229600" cy="5361459"/>
          </a:xfrm>
        </p:spPr>
        <p:txBody>
          <a:bodyPr>
            <a:normAutofit/>
          </a:bodyPr>
          <a:lstStyle/>
          <a:p>
            <a:r>
              <a:rPr lang="en-GB" b="1" dirty="0" smtClean="0"/>
              <a:t>YELLOW</a:t>
            </a:r>
            <a:r>
              <a:rPr lang="en-GB" dirty="0" smtClean="0"/>
              <a:t> - Infectious waste (e.g. sharps, patient waste, human/animal tissue  and          cultures/specimens) with the biohazard label</a:t>
            </a:r>
          </a:p>
          <a:p>
            <a:r>
              <a:rPr lang="en-GB" dirty="0" smtClean="0"/>
              <a:t>- Radioactive waste with the radioactive symbol.</a:t>
            </a:r>
          </a:p>
          <a:p>
            <a:endParaRPr lang="en-GB" dirty="0"/>
          </a:p>
        </p:txBody>
      </p:sp>
      <p:pic>
        <p:nvPicPr>
          <p:cNvPr id="1026" name="Picture 2" descr="https://encrypted-tbn3.gstatic.com/images?q=tbn:ANd9GcR2mwxZ_0NSlmgUWUgrg58mKoeKjcvKusbzKKLfxxa9TbfBs4Ax0Q"/>
          <p:cNvPicPr>
            <a:picLocks noChangeAspect="1" noChangeArrowheads="1"/>
          </p:cNvPicPr>
          <p:nvPr/>
        </p:nvPicPr>
        <p:blipFill>
          <a:blip r:embed="rId2" cstate="print"/>
          <a:srcRect/>
          <a:stretch>
            <a:fillRect/>
          </a:stretch>
        </p:blipFill>
        <p:spPr bwMode="auto">
          <a:xfrm>
            <a:off x="467544" y="3284984"/>
            <a:ext cx="2697088" cy="3140968"/>
          </a:xfrm>
          <a:prstGeom prst="rect">
            <a:avLst/>
          </a:prstGeom>
          <a:noFill/>
        </p:spPr>
      </p:pic>
      <p:pic>
        <p:nvPicPr>
          <p:cNvPr id="1028" name="Picture 4" descr="https://encrypted-tbn3.gstatic.com/images?q=tbn:ANd9GcTukhi4n7ACAM5qBSxIrAnvG_roq2ccZOsEEPlJa9J9VEoAL274vA"/>
          <p:cNvPicPr>
            <a:picLocks noChangeAspect="1" noChangeArrowheads="1"/>
          </p:cNvPicPr>
          <p:nvPr/>
        </p:nvPicPr>
        <p:blipFill>
          <a:blip r:embed="rId3" cstate="print"/>
          <a:srcRect/>
          <a:stretch>
            <a:fillRect/>
          </a:stretch>
        </p:blipFill>
        <p:spPr bwMode="auto">
          <a:xfrm>
            <a:off x="3419872" y="4293096"/>
            <a:ext cx="2962275" cy="1728192"/>
          </a:xfrm>
          <a:prstGeom prst="rect">
            <a:avLst/>
          </a:prstGeom>
          <a:noFill/>
        </p:spPr>
      </p:pic>
      <p:pic>
        <p:nvPicPr>
          <p:cNvPr id="1030" name="Picture 6" descr="Hand placing a needle into a sharps disposal container"/>
          <p:cNvPicPr>
            <a:picLocks noChangeAspect="1" noChangeArrowheads="1"/>
          </p:cNvPicPr>
          <p:nvPr/>
        </p:nvPicPr>
        <p:blipFill>
          <a:blip r:embed="rId4" cstate="print"/>
          <a:srcRect/>
          <a:stretch>
            <a:fillRect/>
          </a:stretch>
        </p:blipFill>
        <p:spPr bwMode="auto">
          <a:xfrm>
            <a:off x="6660232" y="3140968"/>
            <a:ext cx="2152650" cy="3095625"/>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476672"/>
            <a:ext cx="8229600" cy="4525963"/>
          </a:xfrm>
        </p:spPr>
        <p:txBody>
          <a:bodyPr/>
          <a:lstStyle/>
          <a:p>
            <a:r>
              <a:rPr lang="en-GB" smtClean="0"/>
              <a:t>BROWN- </a:t>
            </a:r>
            <a:r>
              <a:rPr lang="en-GB" dirty="0" smtClean="0"/>
              <a:t>Hazardous waste (e.g. expired drugs, vaccines, chemicals etc). Where only small amounts of chemical wastes are generated, these may be added to the infectious waste.</a:t>
            </a:r>
          </a:p>
          <a:p>
            <a:endParaRPr lang="en-GB" dirty="0"/>
          </a:p>
        </p:txBody>
      </p:sp>
      <p:pic>
        <p:nvPicPr>
          <p:cNvPr id="33794" name="Picture 2" descr="https://encrypted-tbn2.gstatic.com/images?q=tbn:ANd9GcSjgFvdCGiSNGOcospxsXNFp9f0Gh34Cq6pD-2hM1cy7_Df5Jeijw"/>
          <p:cNvPicPr>
            <a:picLocks noChangeAspect="1" noChangeArrowheads="1"/>
          </p:cNvPicPr>
          <p:nvPr/>
        </p:nvPicPr>
        <p:blipFill>
          <a:blip r:embed="rId2" cstate="print"/>
          <a:srcRect/>
          <a:stretch>
            <a:fillRect/>
          </a:stretch>
        </p:blipFill>
        <p:spPr bwMode="auto">
          <a:xfrm>
            <a:off x="179512" y="3284984"/>
            <a:ext cx="2736304" cy="3038078"/>
          </a:xfrm>
          <a:prstGeom prst="rect">
            <a:avLst/>
          </a:prstGeom>
          <a:noFill/>
        </p:spPr>
      </p:pic>
      <p:sp>
        <p:nvSpPr>
          <p:cNvPr id="33796" name="AutoShape 4" descr="data:image/jpeg;base64,/9j/4AAQSkZJRgABAQAAAQABAAD/2wCEAAkGBg8QEBAUEhIQFA4QEBANDxASDA8WDxUUFRAVFBQUFRQXGyYeFxkjGRIVHy8gIycpLCwsFR4xNTAqNSYrLCkBCQoKDgwOGA8PGiwdHB0pKSkpKSkpKSkpKSksKSkpKSkpKSkpKSkpKSkpKSwpKSkpKSkpKSwsKSksKSkpKSkpKf/AABEIAMAAeAMBIgACEQEDEQH/xAAcAAABBAMBAAAAAAAAAAAAAAAAAQIEBwMFBgj/xABCEAABAwIDAwcJBQUJAAAAAAABAAIDBBEFEiEHMUEGEyJRYZGxMlJxc4GhosHRFCNCcrIkM2OSwhc0Q2KCk6Ph8P/EABoBAAIDAQEAAAAAAAAAAAAAAAADAQIFBAb/xAAoEQACAQMDAwIHAAAAAAAAAAAAAQIDETEEITISFFEiQRMjM0JhcYH/2gAMAwEAAhEDEQA/ALwQhCABCEIAEIQgAQhCABCEIAEIQgAQhCABCEIAS6LrX41jtPRxc5O8MjzBgNiSSdwAGpXPSbV8MG58jvRC4eNlSVSMcssoSeEdjdKq/rNsVG0Hm45XO4A5Wt9puVzlTterHHofZ2N4CznHvKTLU01+RkaE2XGkuqVO02tO+RvsLQj+0Wp3ulIHrRf2AJb1kfBftpF1IuqMm2pVDATeQgED97rr7EjNrVVa4LwL21N1K1SavYO3fkvVCoyLa7W+cT6YG/VSpNsFY0ai5O77toU9zHwyPgSLoui6oeba1XHcbX6pAPBRf7UsQG6W3peSjuV4D4Ej0FdBKrTZ9ykqcQZM6erLHRvY1obzYBBaST0h1qwKBtgfvTLrv6GnZ0U+E+tXFSg4uxMCEgQrlDltofJc19G5rSRLETNEBuc4DyT6QqMNPI0fhBacha64cD1L02tJymwSCWnqCYojIYZCHmNuYHIbG9r3XNXode4+jV6Njzy+nlPmfEsJoJD5veVlNK7znbh+IpPs7/Od3rNT/J3GE0cl/JHeFlEbwPIH84WKnhf0um42e4anWyylkvB59ys822IAxkgjm7g7xnbZNZT8DGLXvq838UylklDRc3NuICy/ancW9xQ21sguZzE3KbNGbh03fVKKAPb0m3flLhaS2g7FhGIMBF8w46tvuSUuOQhxc0tNmOvdjra6fNVSm9wbQhwg8GfzStT24QRvEQ9pJ8FIh5QU792psCQ2M26k92LN4RuPsAUNzWzRZKPkxRURH42gbyA1x1710vJjlDU0POcyGu5zKHZo3WFuoXXJz8oXte1rYcxebDM+wv6AFaOzTk6K2lM9SzKHSOZCxjiAWN0Lj13PgmQpVW7oXUnBLc7PkXjE1VS85Nl5znHs6LbCwtbRC2eGYXFTR5Im5WXLrXJ1O8pVqxTtvkzm03sS7LDWR3jkHWxw72lZ0x4uD2gj3K7wCPNz2rHZSK9uWSQea97e5xWBeeeWa/sR6ceV+dyzWSkJEX3uQR6QdAe3xTnNWQNAGibZS3fcCBXM0P5XeCfyfwgODxbUR3v/AKgPmnVYuPTottyZ0Mvqj+tqf1tRsL6fUQ8EwDK1xcNXSO4cAbDwW3ZhzFOkf1en3rCHJEpubuxqSSI8XJ8SVEJFt+QA+c4ho8Ve+CYa2mp4YW2tFG2PTdoNT3lVDgQvUU4/jR/qCusLR0W6dzi1OUKAhAQu85BUhSlNUged8eZlqagdU8o/5CoC2/K+PLXVY6p3nv1+a1C89Lk/2aywgQkukKgkUrGnEpl1YDBVHctlyddrL6o/ratXVnctlycdrL6r+tqv9pRZNq93/vamtesUsnika9c4033JYXqqb1rVdQVK8jNa2mH8XwaVdQWtouDOHVckKhCF3nICa5OSIAofl+zLiNV2yB3exq54FdVtOZbEpu1kTu9gXKBYVVWm/wBmrB3igKaSlJTUtFhCUiUpt1KKsj1ancn3ayert8bVBq1LwM6yfk/qamPiQuRspk1hSPcmNckDGdPyDF6+n7HOPwlXUFTGzpt8Qh7BIfhVzhauiXo/pw6l+sVCELuOUEiVISgCmNrEVq+/nQRnuuPkuMXebYmWq4D51Nbukd9QuCWJXXzJGnS4IRyRLdNKUXbAphKddMUogj1XBTcEGsvZHf42qFUqZg3+L6v+pqY16SPuJrk0JHFICucadhsy1xCPsjlPw/8AauUKnNlbb1/oil8AFcYWvo18v+mdqOYqEIXYc4JLJUIAqnbTHaSkd1slb3OB+arcFWjtsj6FG7qfMO9rPoqrusfUq1RmhRfoQ66S6EhSENBxWO6eUxWIME5upmED976tv6wokgUrD/xdose9WfEFkk3QE7KlaxILnb7Jo/2x56oHeICt0KqdkjP2qY9UHjI1WutfSfTM/UcwQhC6xAiCUXVT7RtsElLM6mo2sdMzozTPGYMdbyGM3FwuL3QFjbbZ2fskDvNqA3+Zjvoqfa4FQse5dYnVsyVE73Mzc4GGNgbmAIFgALbytdh+IEmx8ocOtcGooNvqR10allY36EyJ9xdPXAdQhSJxCRBBikClYczylHkUrDzvUvBKySg1PYzVKFniiShh3WyiL72c/wAJrfiH0VmBV/ssj/vJ9WO/MfkrAC2NN9NGZX5sVCELqEjHnQ9guvIGKTuc+ZziQ+Sd+c36Vy9xPvXsArzZtO5LfYMQkLmE0lU59RA8DyXHVze0gm9uooLI4p0Lo3ZHm7XC7bXOpGmvDcoufK5pHWpDm2dmLsxGrbceGqwGFxLbA5c2XNY5b77X67cEPDJWTpKB+ncpoUKjaAO1SwViT5GhHA5IUXSqhYxyKVRKK5SqJS8AicxS4lFYpLHAbza+g4k+gBLL3LL2Xs+7qD1vjHc0/VduuY2e0BipAXNe18r3PLXizrDQaejX2rp1s0FaCRl1XebHBCQIXQLFK1+M4HT1kRiqI2yRO1LXDjwIO8HtC2CEE3K6OwjB84dlqMu/m/tDsh9PFb7EtnWHT0rKXmRHBG/noxESxzX2IzZhvJBO9dOhAXKvqthlPb7qqmaeGdjXj3WK0lXsXr2X5uWCQcLlzHfMK6rIASZUIP2LqpJHnur2d4tFvpnOHXG9j/cFqajDKmL95BMz80LwO+y9NEJDHffY+kJL0sfZjPjs8tSOF9+q2WEUM0xAijfI46ANYT79wXow4bCd8UX+0z6LLFTtb5LWtH+VoHgq9ovdlu58IqrBdl9VJYzubAzi1tnSn5Bd5g3I6jpNY4wZOMj+lIfady3lkWT4UYQwhUqspZYiEtkWThQBCUIUgCEqEAIhKhACISoQAiEqEAIhKhACISoQAiEqEAIhKhAH/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33798" name="AutoShape 6" descr="data:image/jpeg;base64,/9j/4AAQSkZJRgABAQAAAQABAAD/2wCEAAkGBg8QEBAUEhIQFA4QEBANDxASDA8WDxUUFRAVFBQUFRQXGyYeFxkjGRIVHy8gIycpLCwsFR4xNTAqNSYrLCkBCQoKDgwOGA8PGiwdHB0pKSkpKSkpKSkpKSksKSkpKSkpKSkpKSkpKSkpKSwpKSkpKSkpKSwsKSksKSkpKSkpKf/AABEIAMAAeAMBIgACEQEDEQH/xAAcAAABBAMBAAAAAAAAAAAAAAAAAQIEBwMFBgj/xABCEAABAwIDAwcJBQUJAAAAAAABAAIDBBEFEiEHMUEGEyJRYZGxMlJxc4GhosHRFCNCcrIkM2OSwhc0Q2KCk6Ph8P/EABoBAAIDAQEAAAAAAAAAAAAAAAADAQIFBAb/xAAoEQACAQMDAwIHAAAAAAAAAAAAAQIDETEEITISFFEiQRMjM0JhcYH/2gAMAwEAAhEDEQA/ALwQhCABCEIAEIQgAQhCABCEIAEIQgAQhCABCEIAS6LrX41jtPRxc5O8MjzBgNiSSdwAGpXPSbV8MG58jvRC4eNlSVSMcssoSeEdjdKq/rNsVG0Hm45XO4A5Wt9puVzlTterHHofZ2N4CznHvKTLU01+RkaE2XGkuqVO02tO+RvsLQj+0Wp3ulIHrRf2AJb1kfBftpF1IuqMm2pVDATeQgED97rr7EjNrVVa4LwL21N1K1SavYO3fkvVCoyLa7W+cT6YG/VSpNsFY0ai5O77toU9zHwyPgSLoui6oeba1XHcbX6pAPBRf7UsQG6W3peSjuV4D4Ej0FdBKrTZ9ykqcQZM6erLHRvY1obzYBBaST0h1qwKBtgfvTLrv6GnZ0U+E+tXFSg4uxMCEgQrlDltofJc19G5rSRLETNEBuc4DyT6QqMNPI0fhBacha64cD1L02tJymwSCWnqCYojIYZCHmNuYHIbG9r3XNXode4+jV6Njzy+nlPmfEsJoJD5veVlNK7znbh+IpPs7/Od3rNT/J3GE0cl/JHeFlEbwPIH84WKnhf0um42e4anWyylkvB59ys822IAxkgjm7g7xnbZNZT8DGLXvq838UylklDRc3NuICy/ancW9xQ21sguZzE3KbNGbh03fVKKAPb0m3flLhaS2g7FhGIMBF8w46tvuSUuOQhxc0tNmOvdjra6fNVSm9wbQhwg8GfzStT24QRvEQ9pJ8FIh5QU792psCQ2M26k92LN4RuPsAUNzWzRZKPkxRURH42gbyA1x1710vJjlDU0POcyGu5zKHZo3WFuoXXJz8oXte1rYcxebDM+wv6AFaOzTk6K2lM9SzKHSOZCxjiAWN0Lj13PgmQpVW7oXUnBLc7PkXjE1VS85Nl5znHs6LbCwtbRC2eGYXFTR5Im5WXLrXJ1O8pVqxTtvkzm03sS7LDWR3jkHWxw72lZ0x4uD2gj3K7wCPNz2rHZSK9uWSQea97e5xWBeeeWa/sR6ceV+dyzWSkJEX3uQR6QdAe3xTnNWQNAGibZS3fcCBXM0P5XeCfyfwgODxbUR3v/AKgPmnVYuPTottyZ0Mvqj+tqf1tRsL6fUQ8EwDK1xcNXSO4cAbDwW3ZhzFOkf1en3rCHJEpubuxqSSI8XJ8SVEJFt+QA+c4ho8Ve+CYa2mp4YW2tFG2PTdoNT3lVDgQvUU4/jR/qCusLR0W6dzi1OUKAhAQu85BUhSlNUged8eZlqagdU8o/5CoC2/K+PLXVY6p3nv1+a1C89Lk/2aywgQkukKgkUrGnEpl1YDBVHctlyddrL6o/ratXVnctlycdrL6r+tqv9pRZNq93/vamtesUsnika9c4033JYXqqb1rVdQVK8jNa2mH8XwaVdQWtouDOHVckKhCF3nICa5OSIAofl+zLiNV2yB3exq54FdVtOZbEpu1kTu9gXKBYVVWm/wBmrB3igKaSlJTUtFhCUiUpt1KKsj1ancn3ayert8bVBq1LwM6yfk/qamPiQuRspk1hSPcmNckDGdPyDF6+n7HOPwlXUFTGzpt8Qh7BIfhVzhauiXo/pw6l+sVCELuOUEiVISgCmNrEVq+/nQRnuuPkuMXebYmWq4D51Nbukd9QuCWJXXzJGnS4IRyRLdNKUXbAphKddMUogj1XBTcEGsvZHf42qFUqZg3+L6v+pqY16SPuJrk0JHFICucadhsy1xCPsjlPw/8AauUKnNlbb1/oil8AFcYWvo18v+mdqOYqEIXYc4JLJUIAqnbTHaSkd1slb3OB+arcFWjtsj6FG7qfMO9rPoqrusfUq1RmhRfoQ66S6EhSENBxWO6eUxWIME5upmED976tv6wokgUrD/xdose9WfEFkk3QE7KlaxILnb7Jo/2x56oHeICt0KqdkjP2qY9UHjI1WutfSfTM/UcwQhC6xAiCUXVT7RtsElLM6mo2sdMzozTPGYMdbyGM3FwuL3QFjbbZ2fskDvNqA3+Zjvoqfa4FQse5dYnVsyVE73Mzc4GGNgbmAIFgALbytdh+IEmx8ocOtcGooNvqR10allY36EyJ9xdPXAdQhSJxCRBBikClYczylHkUrDzvUvBKySg1PYzVKFniiShh3WyiL72c/wAJrfiH0VmBV/ssj/vJ9WO/MfkrAC2NN9NGZX5sVCELqEjHnQ9guvIGKTuc+ZziQ+Sd+c36Vy9xPvXsArzZtO5LfYMQkLmE0lU59RA8DyXHVze0gm9uooLI4p0Lo3ZHm7XC7bXOpGmvDcoufK5pHWpDm2dmLsxGrbceGqwGFxLbA5c2XNY5b77X67cEPDJWTpKB+ncpoUKjaAO1SwViT5GhHA5IUXSqhYxyKVRKK5SqJS8AicxS4lFYpLHAbza+g4k+gBLL3LL2Xs+7qD1vjHc0/VduuY2e0BipAXNe18r3PLXizrDQaejX2rp1s0FaCRl1XebHBCQIXQLFK1+M4HT1kRiqI2yRO1LXDjwIO8HtC2CEE3K6OwjB84dlqMu/m/tDsh9PFb7EtnWHT0rKXmRHBG/noxESxzX2IzZhvJBO9dOhAXKvqthlPb7qqmaeGdjXj3WK0lXsXr2X5uWCQcLlzHfMK6rIASZUIP2LqpJHnur2d4tFvpnOHXG9j/cFqajDKmL95BMz80LwO+y9NEJDHffY+kJL0sfZjPjs8tSOF9+q2WEUM0xAijfI46ANYT79wXow4bCd8UX+0z6LLFTtb5LWtH+VoHgq9ovdlu58IqrBdl9VJYzubAzi1tnSn5Bd5g3I6jpNY4wZOMj+lIfady3lkWT4UYQwhUqspZYiEtkWThQBCUIUgCEqEAIhKhACISoQAiEqEAIhKhACISoQAiEqEAIhKhAH/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7" name="Picture 6" descr="download.jpg"/>
          <p:cNvPicPr>
            <a:picLocks noChangeAspect="1"/>
          </p:cNvPicPr>
          <p:nvPr/>
        </p:nvPicPr>
        <p:blipFill>
          <a:blip r:embed="rId3" cstate="print"/>
          <a:stretch>
            <a:fillRect/>
          </a:stretch>
        </p:blipFill>
        <p:spPr>
          <a:xfrm>
            <a:off x="4932040" y="2564904"/>
            <a:ext cx="2727176" cy="3933056"/>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normAutofit fontScale="85000" lnSpcReduction="10000"/>
          </a:bodyPr>
          <a:lstStyle/>
          <a:p>
            <a:r>
              <a:rPr lang="en-GB" b="1" dirty="0" smtClean="0"/>
              <a:t>Waste should be:</a:t>
            </a:r>
            <a:r>
              <a:rPr lang="en-GB" dirty="0" smtClean="0"/>
              <a:t/>
            </a:r>
            <a:br>
              <a:rPr lang="en-GB" dirty="0" smtClean="0"/>
            </a:br>
            <a:r>
              <a:rPr lang="en-GB" dirty="0" smtClean="0"/>
              <a:t>Correctly bagged in appropriate colour-coded bags;</a:t>
            </a:r>
            <a:br>
              <a:rPr lang="en-GB" dirty="0" smtClean="0"/>
            </a:br>
            <a:r>
              <a:rPr lang="en-GB" dirty="0" smtClean="0"/>
              <a:t>Double bagged where: </a:t>
            </a:r>
            <a:br>
              <a:rPr lang="en-GB" dirty="0" smtClean="0"/>
            </a:br>
            <a:r>
              <a:rPr lang="en-GB" dirty="0" smtClean="0"/>
              <a:t>− The exterior of the bag is contaminated </a:t>
            </a:r>
            <a:br>
              <a:rPr lang="en-GB" dirty="0" smtClean="0"/>
            </a:br>
            <a:r>
              <a:rPr lang="en-GB" dirty="0" smtClean="0"/>
              <a:t>− The original bag is split, damaged or leaking </a:t>
            </a:r>
            <a:br>
              <a:rPr lang="en-GB" dirty="0" smtClean="0"/>
            </a:br>
            <a:r>
              <a:rPr lang="en-GB" dirty="0" smtClean="0"/>
              <a:t>− Kept in a rigid-sided, fire-retardant holder or container with a foot-operated lid, and, so far as is reasonably practicable, out of the reach of children </a:t>
            </a:r>
            <a:br>
              <a:rPr lang="en-GB" dirty="0" smtClean="0"/>
            </a:br>
            <a:r>
              <a:rPr lang="en-GB" dirty="0" smtClean="0"/>
              <a:t>− Only filled to ¾ full at the end of the day</a:t>
            </a:r>
            <a:br>
              <a:rPr lang="en-GB" dirty="0" smtClean="0"/>
            </a:br>
            <a:r>
              <a:rPr lang="en-GB" dirty="0" smtClean="0"/>
              <a:t>− Securely sealed and labelled with coded tags at the point of use to identify their source</a:t>
            </a:r>
          </a:p>
          <a:p>
            <a:r>
              <a:rPr lang="en-GB" b="1" dirty="0" smtClean="0"/>
              <a:t>Waste should not be: </a:t>
            </a:r>
            <a:r>
              <a:rPr lang="en-GB" dirty="0" smtClean="0"/>
              <a:t/>
            </a:r>
            <a:br>
              <a:rPr lang="en-GB" dirty="0" smtClean="0"/>
            </a:br>
            <a:r>
              <a:rPr lang="en-GB" dirty="0" smtClean="0"/>
              <a:t>− Decanted into other bags, regardless of volume</a:t>
            </a:r>
            <a:br>
              <a:rPr lang="en-GB" dirty="0" smtClean="0"/>
            </a:br>
            <a:r>
              <a:rPr lang="en-GB" dirty="0" smtClean="0"/>
              <a:t>− Contaminated on the outside</a:t>
            </a:r>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04664"/>
            <a:ext cx="8229600" cy="778098"/>
          </a:xfrm>
        </p:spPr>
        <p:txBody>
          <a:bodyPr>
            <a:normAutofit/>
          </a:bodyPr>
          <a:lstStyle/>
          <a:p>
            <a:r>
              <a:rPr lang="en-GB" sz="3600" dirty="0" smtClean="0"/>
              <a:t>STORAGE OF WASTE</a:t>
            </a:r>
            <a:endParaRPr lang="en-GB" sz="3600" dirty="0"/>
          </a:p>
        </p:txBody>
      </p:sp>
      <p:sp>
        <p:nvSpPr>
          <p:cNvPr id="3" name="Content Placeholder 2"/>
          <p:cNvSpPr>
            <a:spLocks noGrp="1"/>
          </p:cNvSpPr>
          <p:nvPr>
            <p:ph idx="1"/>
          </p:nvPr>
        </p:nvSpPr>
        <p:spPr>
          <a:xfrm>
            <a:off x="179512" y="1124744"/>
            <a:ext cx="8507288" cy="5544616"/>
          </a:xfrm>
        </p:spPr>
        <p:txBody>
          <a:bodyPr>
            <a:normAutofit fontScale="92500" lnSpcReduction="20000"/>
          </a:bodyPr>
          <a:lstStyle/>
          <a:p>
            <a:r>
              <a:rPr lang="en-GB" dirty="0" smtClean="0"/>
              <a:t>Hazardous waste should be removed from point of generation as frequently as circumstances demand, and at least weekly. </a:t>
            </a:r>
            <a:br>
              <a:rPr lang="en-GB" dirty="0" smtClean="0"/>
            </a:br>
            <a:r>
              <a:rPr lang="en-GB" b="1" dirty="0" smtClean="0"/>
              <a:t>Between collections, waste should be:</a:t>
            </a:r>
          </a:p>
          <a:p>
            <a:r>
              <a:rPr lang="en-GB" dirty="0" smtClean="0"/>
              <a:t>Stored in correctly coded bags, with bags of each colour-code kept separate</a:t>
            </a:r>
          </a:p>
          <a:p>
            <a:r>
              <a:rPr lang="en-GB" dirty="0" smtClean="0"/>
              <a:t>Situated in a centrally designated area of adequate size related to the frequency of collection</a:t>
            </a:r>
          </a:p>
          <a:p>
            <a:r>
              <a:rPr lang="en-GB" dirty="0" smtClean="0"/>
              <a:t>Sited on a well-drained, impervious hard-standing floor, which is provided with wash-down facilities</a:t>
            </a:r>
          </a:p>
          <a:p>
            <a:r>
              <a:rPr lang="en-GB" dirty="0" smtClean="0"/>
              <a:t>Kept secure from unauthorised persons, entry by animals and free from infestations</a:t>
            </a:r>
          </a:p>
          <a:p>
            <a:r>
              <a:rPr lang="en-GB" dirty="0" smtClean="0"/>
              <a:t>Accessible to collection vehicles</a:t>
            </a:r>
            <a:endParaRPr lang="en-GB"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692696"/>
          </a:xfrm>
        </p:spPr>
        <p:txBody>
          <a:bodyPr>
            <a:normAutofit/>
          </a:bodyPr>
          <a:lstStyle/>
          <a:p>
            <a:r>
              <a:rPr lang="en-GB" sz="3200" dirty="0" smtClean="0"/>
              <a:t>TREATMENT AND DISPOSAL</a:t>
            </a:r>
            <a:endParaRPr lang="en-GB" sz="3200" dirty="0"/>
          </a:p>
        </p:txBody>
      </p:sp>
      <p:graphicFrame>
        <p:nvGraphicFramePr>
          <p:cNvPr id="5" name="Content Placeholder 4"/>
          <p:cNvGraphicFramePr>
            <a:graphicFrameLocks noGrp="1"/>
          </p:cNvGraphicFramePr>
          <p:nvPr>
            <p:ph idx="1"/>
          </p:nvPr>
        </p:nvGraphicFramePr>
        <p:xfrm>
          <a:off x="0" y="764704"/>
          <a:ext cx="9144000" cy="5760640"/>
        </p:xfrm>
        <a:graphic>
          <a:graphicData uri="http://schemas.openxmlformats.org/drawingml/2006/table">
            <a:tbl>
              <a:tblPr firstRow="1" bandRow="1">
                <a:tableStyleId>{5C22544A-7EE6-4342-B048-85BDC9FD1C3A}</a:tableStyleId>
              </a:tblPr>
              <a:tblGrid>
                <a:gridCol w="2848132"/>
                <a:gridCol w="3247868"/>
                <a:gridCol w="3048000"/>
              </a:tblGrid>
              <a:tr h="1080120">
                <a:tc>
                  <a:txBody>
                    <a:bodyPr/>
                    <a:lstStyle/>
                    <a:p>
                      <a:r>
                        <a:rPr lang="en-GB" dirty="0" smtClean="0"/>
                        <a:t>WASTE</a:t>
                      </a:r>
                      <a:r>
                        <a:rPr lang="en-GB" baseline="0" dirty="0" smtClean="0"/>
                        <a:t> TYPE</a:t>
                      </a:r>
                      <a:endParaRPr lang="en-GB" dirty="0"/>
                    </a:p>
                  </a:txBody>
                  <a:tcPr/>
                </a:tc>
                <a:tc>
                  <a:txBody>
                    <a:bodyPr/>
                    <a:lstStyle/>
                    <a:p>
                      <a:r>
                        <a:rPr lang="en-GB" dirty="0" smtClean="0"/>
                        <a:t>TREATMENT</a:t>
                      </a:r>
                      <a:endParaRPr lang="en-GB" dirty="0"/>
                    </a:p>
                  </a:txBody>
                  <a:tcPr/>
                </a:tc>
                <a:tc>
                  <a:txBody>
                    <a:bodyPr/>
                    <a:lstStyle/>
                    <a:p>
                      <a:r>
                        <a:rPr lang="en-GB" dirty="0" smtClean="0"/>
                        <a:t>FINAL DISPOSAL</a:t>
                      </a:r>
                      <a:endParaRPr lang="en-GB" dirty="0"/>
                    </a:p>
                  </a:txBody>
                  <a:tcPr/>
                </a:tc>
              </a:tr>
              <a:tr h="1080120">
                <a:tc>
                  <a:txBody>
                    <a:bodyPr/>
                    <a:lstStyle/>
                    <a:p>
                      <a:r>
                        <a:rPr lang="en-GB" dirty="0" smtClean="0"/>
                        <a:t>General waste (food, paper, </a:t>
                      </a:r>
                    </a:p>
                    <a:p>
                      <a:r>
                        <a:rPr lang="en-GB" dirty="0" smtClean="0"/>
                        <a:t>packing materials) etc</a:t>
                      </a:r>
                      <a:endParaRPr lang="en-GB" dirty="0"/>
                    </a:p>
                  </a:txBody>
                  <a:tcPr/>
                </a:tc>
                <a:tc>
                  <a:txBody>
                    <a:bodyPr/>
                    <a:lstStyle/>
                    <a:p>
                      <a:r>
                        <a:rPr lang="en-GB" dirty="0" smtClean="0"/>
                        <a:t>Biodigestion, Composting, Incineration (controlled combustion), </a:t>
                      </a:r>
                    </a:p>
                    <a:p>
                      <a:r>
                        <a:rPr lang="en-GB" dirty="0" smtClean="0"/>
                        <a:t>Recycling (cardboard, paper, </a:t>
                      </a:r>
                    </a:p>
                    <a:p>
                      <a:r>
                        <a:rPr lang="en-GB" dirty="0" smtClean="0"/>
                        <a:t>Glass)</a:t>
                      </a:r>
                      <a:endParaRPr lang="en-GB" dirty="0"/>
                    </a:p>
                  </a:txBody>
                  <a:tcPr/>
                </a:tc>
                <a:tc>
                  <a:txBody>
                    <a:bodyPr/>
                    <a:lstStyle/>
                    <a:p>
                      <a:r>
                        <a:rPr lang="en-GB" dirty="0" smtClean="0"/>
                        <a:t>Landfill, protected pits</a:t>
                      </a:r>
                      <a:endParaRPr lang="en-GB" dirty="0"/>
                    </a:p>
                  </a:txBody>
                  <a:tcPr/>
                </a:tc>
              </a:tr>
              <a:tr h="913224">
                <a:tc>
                  <a:txBody>
                    <a:bodyPr/>
                    <a:lstStyle/>
                    <a:p>
                      <a:r>
                        <a:rPr lang="en-GB" dirty="0" smtClean="0"/>
                        <a:t>Infectious waste, Sharps </a:t>
                      </a:r>
                      <a:endParaRPr lang="en-GB" dirty="0"/>
                    </a:p>
                  </a:txBody>
                  <a:tcPr/>
                </a:tc>
                <a:tc>
                  <a:txBody>
                    <a:bodyPr/>
                    <a:lstStyle/>
                    <a:p>
                      <a:r>
                        <a:rPr lang="en-GB" dirty="0" smtClean="0"/>
                        <a:t>Incineration </a:t>
                      </a:r>
                    </a:p>
                    <a:p>
                      <a:r>
                        <a:rPr lang="en-GB" dirty="0" smtClean="0"/>
                        <a:t>Chemical disinfection</a:t>
                      </a:r>
                    </a:p>
                    <a:p>
                      <a:r>
                        <a:rPr lang="en-GB" dirty="0" smtClean="0"/>
                        <a:t>Waste autoclave</a:t>
                      </a:r>
                      <a:endParaRPr lang="en-GB" dirty="0"/>
                    </a:p>
                  </a:txBody>
                  <a:tcPr/>
                </a:tc>
                <a:tc>
                  <a:txBody>
                    <a:bodyPr/>
                    <a:lstStyle/>
                    <a:p>
                      <a:r>
                        <a:rPr lang="en-GB" dirty="0" smtClean="0"/>
                        <a:t>Landfill</a:t>
                      </a:r>
                      <a:endParaRPr lang="en-GB" dirty="0"/>
                    </a:p>
                  </a:txBody>
                  <a:tcPr/>
                </a:tc>
              </a:tr>
              <a:tr h="553184">
                <a:tc>
                  <a:txBody>
                    <a:bodyPr/>
                    <a:lstStyle/>
                    <a:p>
                      <a:r>
                        <a:rPr lang="en-GB" dirty="0" smtClean="0"/>
                        <a:t>Patients’ waste</a:t>
                      </a:r>
                      <a:endParaRPr lang="en-GB" dirty="0"/>
                    </a:p>
                  </a:txBody>
                  <a:tcPr/>
                </a:tc>
                <a:tc>
                  <a:txBody>
                    <a:bodyPr/>
                    <a:lstStyle/>
                    <a:p>
                      <a:r>
                        <a:rPr lang="en-GB" dirty="0" smtClean="0"/>
                        <a:t>Incineration</a:t>
                      </a:r>
                      <a:endParaRPr lang="en-GB" dirty="0"/>
                    </a:p>
                  </a:txBody>
                  <a:tcPr/>
                </a:tc>
                <a:tc>
                  <a:txBody>
                    <a:bodyPr/>
                    <a:lstStyle/>
                    <a:p>
                      <a:r>
                        <a:rPr lang="en-GB" dirty="0" smtClean="0"/>
                        <a:t>Landfill</a:t>
                      </a:r>
                      <a:endParaRPr lang="en-GB" dirty="0"/>
                    </a:p>
                  </a:txBody>
                  <a:tcPr/>
                </a:tc>
              </a:tr>
              <a:tr h="669776">
                <a:tc>
                  <a:txBody>
                    <a:bodyPr/>
                    <a:lstStyle/>
                    <a:p>
                      <a:r>
                        <a:rPr lang="en-GB" dirty="0" smtClean="0"/>
                        <a:t>Culture/specimen</a:t>
                      </a:r>
                      <a:endParaRPr lang="en-GB" dirty="0"/>
                    </a:p>
                  </a:txBody>
                  <a:tcPr/>
                </a:tc>
                <a:tc>
                  <a:txBody>
                    <a:bodyPr/>
                    <a:lstStyle/>
                    <a:p>
                      <a:r>
                        <a:rPr lang="en-GB" dirty="0" smtClean="0"/>
                        <a:t>Discontinuation by autoclaving</a:t>
                      </a:r>
                    </a:p>
                    <a:p>
                      <a:r>
                        <a:rPr lang="en-GB" dirty="0" smtClean="0"/>
                        <a:t>/incineration</a:t>
                      </a:r>
                      <a:endParaRPr lang="en-GB" dirty="0"/>
                    </a:p>
                  </a:txBody>
                  <a:tcPr/>
                </a:tc>
                <a:tc>
                  <a:txBody>
                    <a:bodyPr/>
                    <a:lstStyle/>
                    <a:p>
                      <a:r>
                        <a:rPr lang="en-GB" dirty="0" smtClean="0"/>
                        <a:t>Landfill</a:t>
                      </a:r>
                      <a:endParaRPr lang="en-GB" dirty="0"/>
                    </a:p>
                  </a:txBody>
                  <a:tcPr/>
                </a:tc>
              </a:tr>
              <a:tr h="1080120">
                <a:tc>
                  <a:txBody>
                    <a:bodyPr/>
                    <a:lstStyle/>
                    <a:p>
                      <a:r>
                        <a:rPr lang="en-GB" dirty="0" smtClean="0"/>
                        <a:t>Pathological</a:t>
                      </a:r>
                    </a:p>
                    <a:p>
                      <a:r>
                        <a:rPr lang="en-GB" dirty="0" smtClean="0"/>
                        <a:t>/organic Human tissue</a:t>
                      </a:r>
                      <a:endParaRPr lang="en-GB" dirty="0"/>
                    </a:p>
                  </a:txBody>
                  <a:tcPr/>
                </a:tc>
                <a:tc>
                  <a:txBody>
                    <a:bodyPr/>
                    <a:lstStyle/>
                    <a:p>
                      <a:r>
                        <a:rPr lang="en-GB" dirty="0" smtClean="0"/>
                        <a:t>Incineration </a:t>
                      </a:r>
                    </a:p>
                    <a:p>
                      <a:r>
                        <a:rPr lang="en-GB" dirty="0" smtClean="0"/>
                        <a:t>Approved Burial Grounds</a:t>
                      </a:r>
                      <a:endParaRPr lang="en-GB" dirty="0"/>
                    </a:p>
                  </a:txBody>
                  <a:tcPr/>
                </a:tc>
                <a:tc>
                  <a:txBody>
                    <a:bodyPr/>
                    <a:lstStyle/>
                    <a:p>
                      <a:r>
                        <a:rPr lang="en-GB" dirty="0" smtClean="0"/>
                        <a:t>Landfill</a:t>
                      </a:r>
                      <a:endParaRPr lang="en-GB" dirty="0"/>
                    </a:p>
                  </a:txBody>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79512" y="332656"/>
          <a:ext cx="8686800" cy="5039360"/>
        </p:xfrm>
        <a:graphic>
          <a:graphicData uri="http://schemas.openxmlformats.org/drawingml/2006/table">
            <a:tbl>
              <a:tblPr firstRow="1" bandRow="1">
                <a:tableStyleId>{5C22544A-7EE6-4342-B048-85BDC9FD1C3A}</a:tableStyleId>
              </a:tblPr>
              <a:tblGrid>
                <a:gridCol w="2808312"/>
                <a:gridCol w="3888432"/>
                <a:gridCol w="1990056"/>
              </a:tblGrid>
              <a:tr h="370840">
                <a:tc>
                  <a:txBody>
                    <a:bodyPr/>
                    <a:lstStyle/>
                    <a:p>
                      <a:r>
                        <a:rPr lang="en-GB" dirty="0" smtClean="0"/>
                        <a:t>WASTE</a:t>
                      </a:r>
                      <a:r>
                        <a:rPr lang="en-GB" baseline="0" dirty="0" smtClean="0"/>
                        <a:t> TYPE</a:t>
                      </a:r>
                      <a:endParaRPr lang="en-GB" dirty="0"/>
                    </a:p>
                  </a:txBody>
                  <a:tcPr/>
                </a:tc>
                <a:tc>
                  <a:txBody>
                    <a:bodyPr/>
                    <a:lstStyle/>
                    <a:p>
                      <a:r>
                        <a:rPr lang="en-GB" dirty="0" smtClean="0"/>
                        <a:t>TREATMENT</a:t>
                      </a:r>
                      <a:endParaRPr lang="en-GB" dirty="0"/>
                    </a:p>
                  </a:txBody>
                  <a:tcPr/>
                </a:tc>
                <a:tc>
                  <a:txBody>
                    <a:bodyPr/>
                    <a:lstStyle/>
                    <a:p>
                      <a:r>
                        <a:rPr lang="en-GB" dirty="0" smtClean="0"/>
                        <a:t>FINAL DISPOSAL</a:t>
                      </a:r>
                      <a:endParaRPr lang="en-GB" dirty="0"/>
                    </a:p>
                  </a:txBody>
                  <a:tcPr/>
                </a:tc>
              </a:tr>
              <a:tr h="370840">
                <a:tc>
                  <a:txBody>
                    <a:bodyPr/>
                    <a:lstStyle/>
                    <a:p>
                      <a:r>
                        <a:rPr lang="en-GB" dirty="0" smtClean="0"/>
                        <a:t>Hazardous Waste</a:t>
                      </a:r>
                    </a:p>
                    <a:p>
                      <a:r>
                        <a:rPr lang="en-GB" dirty="0" smtClean="0"/>
                        <a:t>Pharmaceutical tablets </a:t>
                      </a:r>
                    </a:p>
                    <a:p>
                      <a:r>
                        <a:rPr lang="en-GB" dirty="0" smtClean="0"/>
                        <a:t>and capsules</a:t>
                      </a:r>
                      <a:endParaRPr lang="en-GB" dirty="0"/>
                    </a:p>
                  </a:txBody>
                  <a:tcPr/>
                </a:tc>
                <a:tc>
                  <a:txBody>
                    <a:bodyPr/>
                    <a:lstStyle/>
                    <a:p>
                      <a:r>
                        <a:rPr lang="en-GB" dirty="0" smtClean="0"/>
                        <a:t>Crushing</a:t>
                      </a:r>
                      <a:endParaRPr lang="en-GB" dirty="0"/>
                    </a:p>
                  </a:txBody>
                  <a:tcPr/>
                </a:tc>
                <a:tc>
                  <a:txBody>
                    <a:bodyPr/>
                    <a:lstStyle/>
                    <a:p>
                      <a:r>
                        <a:rPr lang="en-GB" dirty="0" smtClean="0"/>
                        <a:t>Landfill</a:t>
                      </a:r>
                      <a:endParaRPr lang="en-GB" dirty="0"/>
                    </a:p>
                  </a:txBody>
                  <a:tcPr/>
                </a:tc>
              </a:tr>
              <a:tr h="370840">
                <a:tc>
                  <a:txBody>
                    <a:bodyPr/>
                    <a:lstStyle/>
                    <a:p>
                      <a:r>
                        <a:rPr lang="en-GB" dirty="0" smtClean="0"/>
                        <a:t>Syrups and injectables</a:t>
                      </a:r>
                      <a:endParaRPr lang="en-GB" dirty="0"/>
                    </a:p>
                  </a:txBody>
                  <a:tcPr/>
                </a:tc>
                <a:tc>
                  <a:txBody>
                    <a:bodyPr/>
                    <a:lstStyle/>
                    <a:p>
                      <a:r>
                        <a:rPr lang="en-GB" dirty="0" smtClean="0"/>
                        <a:t>Crushing of Injectables.</a:t>
                      </a:r>
                    </a:p>
                    <a:p>
                      <a:r>
                        <a:rPr lang="en-GB" dirty="0" smtClean="0"/>
                        <a:t>Syrups -Diluted and washed</a:t>
                      </a:r>
                    </a:p>
                    <a:p>
                      <a:r>
                        <a:rPr lang="en-GB" dirty="0" smtClean="0"/>
                        <a:t>down the drains</a:t>
                      </a:r>
                      <a:endParaRPr lang="en-GB" dirty="0"/>
                    </a:p>
                  </a:txBody>
                  <a:tcPr/>
                </a:tc>
                <a:tc>
                  <a:txBody>
                    <a:bodyPr/>
                    <a:lstStyle/>
                    <a:p>
                      <a:r>
                        <a:rPr lang="en-GB" dirty="0" smtClean="0"/>
                        <a:t>Landfill</a:t>
                      </a:r>
                      <a:endParaRPr lang="en-GB" dirty="0"/>
                    </a:p>
                  </a:txBody>
                  <a:tcPr/>
                </a:tc>
              </a:tr>
              <a:tr h="370840">
                <a:tc>
                  <a:txBody>
                    <a:bodyPr/>
                    <a:lstStyle/>
                    <a:p>
                      <a:r>
                        <a:rPr lang="en-GB" dirty="0" smtClean="0"/>
                        <a:t>Cytotoxic drugs, Vaccines</a:t>
                      </a:r>
                      <a:endParaRPr lang="en-GB" dirty="0"/>
                    </a:p>
                  </a:txBody>
                  <a:tcPr/>
                </a:tc>
                <a:tc>
                  <a:txBody>
                    <a:bodyPr/>
                    <a:lstStyle/>
                    <a:p>
                      <a:r>
                        <a:rPr lang="en-GB" dirty="0" smtClean="0"/>
                        <a:t>Incineration at high</a:t>
                      </a:r>
                      <a:r>
                        <a:rPr lang="en-GB" baseline="0" dirty="0" smtClean="0"/>
                        <a:t> </a:t>
                      </a:r>
                      <a:r>
                        <a:rPr lang="en-GB" dirty="0" smtClean="0"/>
                        <a:t>temperature</a:t>
                      </a:r>
                      <a:endParaRPr lang="en-GB" dirty="0"/>
                    </a:p>
                  </a:txBody>
                  <a:tcPr/>
                </a:tc>
                <a:tc>
                  <a:txBody>
                    <a:bodyPr/>
                    <a:lstStyle/>
                    <a:p>
                      <a:r>
                        <a:rPr lang="en-GB" dirty="0" smtClean="0"/>
                        <a:t>Landfill</a:t>
                      </a:r>
                      <a:endParaRPr lang="en-GB" dirty="0"/>
                    </a:p>
                  </a:txBody>
                  <a:tcPr/>
                </a:tc>
              </a:tr>
              <a:tr h="370840">
                <a:tc>
                  <a:txBody>
                    <a:bodyPr/>
                    <a:lstStyle/>
                    <a:p>
                      <a:r>
                        <a:rPr lang="en-GB" dirty="0" smtClean="0"/>
                        <a:t>X-ray photographic film,</a:t>
                      </a:r>
                      <a:r>
                        <a:rPr lang="en-GB" baseline="0" dirty="0" smtClean="0"/>
                        <a:t> fixer solution</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Incineration at high</a:t>
                      </a:r>
                      <a:r>
                        <a:rPr lang="en-GB" baseline="0" dirty="0" smtClean="0"/>
                        <a:t> </a:t>
                      </a:r>
                      <a:r>
                        <a:rPr lang="en-GB" dirty="0" smtClean="0"/>
                        <a:t>temperature</a:t>
                      </a:r>
                    </a:p>
                    <a:p>
                      <a:endParaRPr lang="en-GB" dirty="0"/>
                    </a:p>
                  </a:txBody>
                  <a:tcPr/>
                </a:tc>
                <a:tc>
                  <a:txBody>
                    <a:bodyPr/>
                    <a:lstStyle/>
                    <a:p>
                      <a:r>
                        <a:rPr lang="en-GB" dirty="0" smtClean="0"/>
                        <a:t>Landfill</a:t>
                      </a:r>
                      <a:endParaRPr lang="en-GB" dirty="0"/>
                    </a:p>
                  </a:txBody>
                  <a:tcPr/>
                </a:tc>
              </a:tr>
              <a:tr h="370840">
                <a:tc>
                  <a:txBody>
                    <a:bodyPr/>
                    <a:lstStyle/>
                    <a:p>
                      <a:r>
                        <a:rPr lang="en-GB" dirty="0" smtClean="0"/>
                        <a:t>Radioactive waste</a:t>
                      </a:r>
                      <a:endParaRPr lang="en-GB" dirty="0"/>
                    </a:p>
                  </a:txBody>
                  <a:tcPr/>
                </a:tc>
                <a:tc>
                  <a:txBody>
                    <a:bodyPr/>
                    <a:lstStyle/>
                    <a:p>
                      <a:r>
                        <a:rPr lang="en-GB" dirty="0" smtClean="0"/>
                        <a:t>Compaction, storage decay </a:t>
                      </a:r>
                    </a:p>
                    <a:p>
                      <a:r>
                        <a:rPr lang="en-GB" dirty="0" smtClean="0"/>
                        <a:t>Immobilization.  </a:t>
                      </a:r>
                    </a:p>
                    <a:p>
                      <a:r>
                        <a:rPr lang="en-GB" dirty="0" smtClean="0"/>
                        <a:t>Ghana Atomic Energy to be consulted</a:t>
                      </a:r>
                      <a:endParaRPr lang="en-GB" dirty="0"/>
                    </a:p>
                  </a:txBody>
                  <a:tcPr/>
                </a:tc>
                <a:tc>
                  <a:txBody>
                    <a:bodyPr/>
                    <a:lstStyle/>
                    <a:p>
                      <a:r>
                        <a:rPr lang="en-GB" dirty="0" smtClean="0"/>
                        <a:t>Specially designed landfill</a:t>
                      </a:r>
                      <a:endParaRPr lang="en-GB" dirty="0"/>
                    </a:p>
                  </a:txBody>
                  <a:tcPr/>
                </a:tc>
              </a:tr>
              <a:tr h="370840">
                <a:tc>
                  <a:txBody>
                    <a:bodyPr/>
                    <a:lstStyle/>
                    <a:p>
                      <a:r>
                        <a:rPr lang="en-GB" dirty="0" smtClean="0"/>
                        <a:t>Laboratory Waste</a:t>
                      </a:r>
                      <a:endParaRPr lang="en-GB" dirty="0"/>
                    </a:p>
                  </a:txBody>
                  <a:tcPr/>
                </a:tc>
                <a:tc>
                  <a:txBody>
                    <a:bodyPr/>
                    <a:lstStyle/>
                    <a:p>
                      <a:r>
                        <a:rPr lang="en-GB" dirty="0" smtClean="0"/>
                        <a:t>Dilute with large volumes of water(12x) </a:t>
                      </a:r>
                    </a:p>
                    <a:p>
                      <a:r>
                        <a:rPr lang="en-GB" dirty="0" smtClean="0"/>
                        <a:t>-For those that are infectious, </a:t>
                      </a:r>
                    </a:p>
                    <a:p>
                      <a:r>
                        <a:rPr lang="en-GB" dirty="0" smtClean="0"/>
                        <a:t>chemical disinfection and incineration</a:t>
                      </a:r>
                      <a:endParaRPr lang="en-GB" dirty="0"/>
                    </a:p>
                  </a:txBody>
                  <a:tcPr/>
                </a:tc>
                <a:tc>
                  <a:txBody>
                    <a:bodyPr/>
                    <a:lstStyle/>
                    <a:p>
                      <a:r>
                        <a:rPr lang="en-GB" dirty="0" smtClean="0"/>
                        <a:t>Sewage.</a:t>
                      </a:r>
                    </a:p>
                    <a:p>
                      <a:r>
                        <a:rPr lang="en-GB" dirty="0" smtClean="0"/>
                        <a:t>Landfill</a:t>
                      </a:r>
                    </a:p>
                  </a:txBody>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s://encrypted-tbn3.gstatic.com/images?q=tbn:ANd9GcT5ZYKlUTU242CLP47SEJ40d3QXCrsSEGDP6z5_SRmAFmn1LGGislYGTi9Y"/>
          <p:cNvPicPr>
            <a:picLocks noChangeAspect="1" noChangeArrowheads="1"/>
          </p:cNvPicPr>
          <p:nvPr/>
        </p:nvPicPr>
        <p:blipFill>
          <a:blip r:embed="rId2" cstate="print"/>
          <a:srcRect/>
          <a:stretch>
            <a:fillRect/>
          </a:stretch>
        </p:blipFill>
        <p:spPr bwMode="auto">
          <a:xfrm>
            <a:off x="395536" y="1412776"/>
            <a:ext cx="3312368" cy="4176464"/>
          </a:xfrm>
          <a:prstGeom prst="rect">
            <a:avLst/>
          </a:prstGeom>
          <a:noFill/>
        </p:spPr>
      </p:pic>
      <p:pic>
        <p:nvPicPr>
          <p:cNvPr id="34820" name="Picture 4" descr="https://lh6.googleusercontent.com/-uSSTrt_yfxE/T3_MPpHkjGI/AAAAAAAAACk/S7IyZQFGTxg/s0/Adidome+Hospital+Incinerator+Ghana+2011+055.jpg"/>
          <p:cNvPicPr>
            <a:picLocks noChangeAspect="1" noChangeArrowheads="1"/>
          </p:cNvPicPr>
          <p:nvPr/>
        </p:nvPicPr>
        <p:blipFill>
          <a:blip r:embed="rId3" cstate="print"/>
          <a:srcRect/>
          <a:stretch>
            <a:fillRect/>
          </a:stretch>
        </p:blipFill>
        <p:spPr bwMode="auto">
          <a:xfrm>
            <a:off x="4427984" y="1052736"/>
            <a:ext cx="3672408" cy="4680520"/>
          </a:xfrm>
          <a:prstGeom prst="rect">
            <a:avLst/>
          </a:prstGeom>
          <a:noFill/>
        </p:spPr>
      </p:pic>
      <p:sp>
        <p:nvSpPr>
          <p:cNvPr id="6" name="TextBox 5"/>
          <p:cNvSpPr txBox="1"/>
          <p:nvPr/>
        </p:nvSpPr>
        <p:spPr>
          <a:xfrm>
            <a:off x="2699792" y="6093296"/>
            <a:ext cx="4104456" cy="369332"/>
          </a:xfrm>
          <a:prstGeom prst="rect">
            <a:avLst/>
          </a:prstGeom>
          <a:noFill/>
        </p:spPr>
        <p:txBody>
          <a:bodyPr wrap="square" rtlCol="0">
            <a:spAutoFit/>
          </a:bodyPr>
          <a:lstStyle/>
          <a:p>
            <a:r>
              <a:rPr lang="en-GB" dirty="0" smtClean="0"/>
              <a:t>Incinerators</a:t>
            </a:r>
            <a:endParaRPr lang="en-GB"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mages5.jpg"/>
          <p:cNvPicPr>
            <a:picLocks noGrp="1" noChangeAspect="1"/>
          </p:cNvPicPr>
          <p:nvPr>
            <p:ph idx="1"/>
          </p:nvPr>
        </p:nvPicPr>
        <p:blipFill>
          <a:blip r:embed="rId2" cstate="print"/>
          <a:stretch>
            <a:fillRect/>
          </a:stretch>
        </p:blipFill>
        <p:spPr>
          <a:xfrm>
            <a:off x="755576" y="1484784"/>
            <a:ext cx="7632848" cy="468052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lstStyle/>
          <a:p>
            <a:pPr lvl="0"/>
            <a:endParaRPr lang="en-IN" dirty="0" smtClean="0">
              <a:latin typeface="Times New Roman" pitchFamily="18" charset="0"/>
              <a:cs typeface="Times New Roman" pitchFamily="18" charset="0"/>
            </a:endParaRPr>
          </a:p>
          <a:p>
            <a:pPr lvl="0"/>
            <a:r>
              <a:rPr lang="en-IN" dirty="0" smtClean="0">
                <a:latin typeface="Times New Roman" pitchFamily="18" charset="0"/>
                <a:cs typeface="Times New Roman" pitchFamily="18" charset="0"/>
              </a:rPr>
              <a:t>Medical Waste means any solid and/or liquid waste including its container and any intermediate product, which is generated during the diagnosis, treatment or immunization of human beings or animals or in research or in the production or testing.</a:t>
            </a:r>
          </a:p>
          <a:p>
            <a:pPr>
              <a:buNone/>
            </a:pPr>
            <a:endParaRPr lang="en-IN" dirty="0" smtClean="0">
              <a:latin typeface="Times New Roman" pitchFamily="18" charset="0"/>
              <a:cs typeface="Times New Roman" pitchFamily="18" charset="0"/>
            </a:endParaRPr>
          </a:p>
          <a:p>
            <a:pPr lvl="0"/>
            <a:endParaRPr lang="en-IN" dirty="0" smtClean="0">
              <a:latin typeface="Times New Roman" pitchFamily="18" charset="0"/>
              <a:cs typeface="Times New Roman" pitchFamily="18" charset="0"/>
            </a:endParaRPr>
          </a:p>
          <a:p>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normAutofit/>
          </a:bodyPr>
          <a:lstStyle/>
          <a:p>
            <a:r>
              <a:rPr lang="en-GB" dirty="0" smtClean="0"/>
              <a:t>Examples of hazardous health care waste are pathological waste such as tissues and body fluid, pharmaceuticals e.g. expired or unused drugs, sharps (syringes, disposable scalpels, blades, etc.), non sharps (swabs, bandages, disposable medical devices, etc) and chemicals (solvents, disinfectants, etc.), as well as waste water including effluents from mortuaries.</a:t>
            </a:r>
          </a:p>
          <a:p>
            <a:r>
              <a:rPr lang="en-GB" dirty="0" smtClean="0"/>
              <a:t>These pose risks by being infectious, toxic, radioactive or causing injuries.</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6264696"/>
          </a:xfrm>
        </p:spPr>
        <p:txBody>
          <a:bodyPr>
            <a:normAutofit fontScale="85000" lnSpcReduction="10000"/>
          </a:bodyPr>
          <a:lstStyle/>
          <a:p>
            <a:pPr>
              <a:buNone/>
            </a:pPr>
            <a:r>
              <a:rPr lang="en-GB" dirty="0" smtClean="0"/>
              <a:t>All health institutions and their officers have a duty of care to:</a:t>
            </a:r>
          </a:p>
          <a:p>
            <a:r>
              <a:rPr lang="en-GB" dirty="0" smtClean="0"/>
              <a:t> store waste correctly and prevent its spillage or loss of any kind;</a:t>
            </a:r>
          </a:p>
          <a:p>
            <a:r>
              <a:rPr lang="en-GB" dirty="0" smtClean="0"/>
              <a:t> Segregate wastes that require different methods of disposal;</a:t>
            </a:r>
          </a:p>
          <a:p>
            <a:r>
              <a:rPr lang="en-GB" dirty="0" smtClean="0"/>
              <a:t> Label waste to identify its source and contents; </a:t>
            </a:r>
          </a:p>
          <a:p>
            <a:r>
              <a:rPr lang="en-GB" dirty="0" smtClean="0"/>
              <a:t> Pass waste on only to persons authorized to receive it; </a:t>
            </a:r>
          </a:p>
          <a:p>
            <a:r>
              <a:rPr lang="en-GB" dirty="0" smtClean="0"/>
              <a:t>Receive waste only when properly authorised to do so and only from an authorised person;</a:t>
            </a:r>
          </a:p>
          <a:p>
            <a:r>
              <a:rPr lang="en-GB" dirty="0" smtClean="0"/>
              <a:t>Describe the waste (on the appropriate forms) in sufficient detail that subsequent </a:t>
            </a:r>
            <a:r>
              <a:rPr lang="en-GB" dirty="0" smtClean="0"/>
              <a:t>carers </a:t>
            </a:r>
            <a:r>
              <a:rPr lang="en-GB" dirty="0" smtClean="0"/>
              <a:t>and disposers can deal with it safely and are liable for any negligence on the part of the institution or its officers</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435280" cy="1143000"/>
          </a:xfrm>
        </p:spPr>
        <p:txBody>
          <a:bodyPr>
            <a:normAutofit/>
          </a:bodyPr>
          <a:lstStyle/>
          <a:p>
            <a:r>
              <a:rPr lang="en-GB" sz="3800" dirty="0" smtClean="0"/>
              <a:t>CLASSIFICATION OF HEALTH CARE WASTE</a:t>
            </a:r>
            <a:endParaRPr lang="en-GB" sz="3800" dirty="0"/>
          </a:p>
        </p:txBody>
      </p:sp>
      <p:sp>
        <p:nvSpPr>
          <p:cNvPr id="3" name="Content Placeholder 2"/>
          <p:cNvSpPr>
            <a:spLocks noGrp="1"/>
          </p:cNvSpPr>
          <p:nvPr>
            <p:ph idx="1"/>
          </p:nvPr>
        </p:nvSpPr>
        <p:spPr/>
        <p:txBody>
          <a:bodyPr>
            <a:normAutofit/>
          </a:bodyPr>
          <a:lstStyle/>
          <a:p>
            <a:r>
              <a:rPr lang="en-GB" dirty="0" smtClean="0"/>
              <a:t>Generally, between 75-90% of the waste produced by health-care providers is non-risk or “general” health-care waste, comparable to domestic waste.  </a:t>
            </a:r>
          </a:p>
          <a:p>
            <a:r>
              <a:rPr lang="en-GB" dirty="0" smtClean="0"/>
              <a:t>The remaining 10-25% of health care waste is regarded as hazardous.  </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5865515"/>
          </a:xfrm>
        </p:spPr>
        <p:txBody>
          <a:bodyPr/>
          <a:lstStyle/>
          <a:p>
            <a:pPr>
              <a:buNone/>
            </a:pPr>
            <a:r>
              <a:rPr lang="en-GB" dirty="0" smtClean="0"/>
              <a:t>Broad categories of health care waste are:</a:t>
            </a:r>
          </a:p>
          <a:p>
            <a:pPr marL="514350" indent="-514350">
              <a:buNone/>
            </a:pPr>
            <a:r>
              <a:rPr lang="en-GB" dirty="0"/>
              <a:t> </a:t>
            </a:r>
            <a:r>
              <a:rPr lang="en-GB" b="1" dirty="0" smtClean="0"/>
              <a:t>1. </a:t>
            </a:r>
            <a:r>
              <a:rPr lang="en-GB" b="1" u="sng" dirty="0" smtClean="0"/>
              <a:t>General  waste : </a:t>
            </a:r>
            <a:r>
              <a:rPr lang="en-GB" dirty="0" smtClean="0"/>
              <a:t>not contaminated with blood, body fluids, or other harmful agents or materials (also referred to as domestic or municipal wastes) such as paper, fabrics, glass, food residues and containers.</a:t>
            </a:r>
          </a:p>
          <a:p>
            <a:pPr marL="514350" indent="-514350">
              <a:buNone/>
            </a:pPr>
            <a:endParaRPr lang="en-GB" b="1" dirty="0" smtClean="0"/>
          </a:p>
          <a:p>
            <a:pPr marL="514350" indent="-514350">
              <a:buNone/>
            </a:pPr>
            <a:r>
              <a:rPr lang="en-GB" b="1" dirty="0" smtClean="0"/>
              <a:t>2. </a:t>
            </a:r>
            <a:r>
              <a:rPr lang="en-GB" b="1" u="sng" dirty="0" smtClean="0"/>
              <a:t>Infectious waste: </a:t>
            </a:r>
            <a:r>
              <a:rPr lang="en-GB" dirty="0" smtClean="0"/>
              <a:t>These are contaminated with blood, body fluids or can be infectious to patients, health care workers and the public.</a:t>
            </a:r>
          </a:p>
          <a:p>
            <a:pPr>
              <a:buNone/>
            </a:pP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lstStyle/>
          <a:p>
            <a:pPr>
              <a:buNone/>
            </a:pPr>
            <a:r>
              <a:rPr lang="en-GB" b="1" dirty="0" smtClean="0"/>
              <a:t>3. </a:t>
            </a:r>
            <a:r>
              <a:rPr lang="en-GB" b="1" u="sng" dirty="0"/>
              <a:t>H</a:t>
            </a:r>
            <a:r>
              <a:rPr lang="en-GB" b="1" u="sng" dirty="0" smtClean="0"/>
              <a:t>azardous  waste: </a:t>
            </a:r>
            <a:r>
              <a:rPr lang="en-GB" dirty="0" smtClean="0"/>
              <a:t>due to their potential for creating a variety of health risks as a result of their actual or presumed biological, chemical and/or radioactive contamination.  Due to their potentially hazardous nature, these wastes require care from the point of generation until final disposal. </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748426069"/>
              </p:ext>
            </p:extLst>
          </p:nvPr>
        </p:nvGraphicFramePr>
        <p:xfrm>
          <a:off x="457200" y="188640"/>
          <a:ext cx="8229600" cy="6480720"/>
        </p:xfrm>
        <a:graphic>
          <a:graphicData uri="http://schemas.openxmlformats.org/drawingml/2006/table">
            <a:tbl>
              <a:tblPr firstRow="1" bandRow="1">
                <a:tableStyleId>{5C22544A-7EE6-4342-B048-85BDC9FD1C3A}</a:tableStyleId>
              </a:tblPr>
              <a:tblGrid>
                <a:gridCol w="1018456"/>
                <a:gridCol w="4467944"/>
                <a:gridCol w="2743200"/>
              </a:tblGrid>
              <a:tr h="907300">
                <a:tc>
                  <a:txBody>
                    <a:bodyPr/>
                    <a:lstStyle/>
                    <a:p>
                      <a:r>
                        <a:rPr lang="en-GB" sz="2500" dirty="0" smtClean="0"/>
                        <a:t>TYPE</a:t>
                      </a:r>
                      <a:endParaRPr lang="en-GB" sz="2500" dirty="0"/>
                    </a:p>
                  </a:txBody>
                  <a:tcPr/>
                </a:tc>
                <a:tc>
                  <a:txBody>
                    <a:bodyPr/>
                    <a:lstStyle/>
                    <a:p>
                      <a:r>
                        <a:rPr lang="en-GB" sz="2500" dirty="0" smtClean="0"/>
                        <a:t>CLASSIFICATION AND DESCRIPTION</a:t>
                      </a:r>
                      <a:endParaRPr lang="en-GB" sz="2500" dirty="0"/>
                    </a:p>
                  </a:txBody>
                  <a:tcPr/>
                </a:tc>
                <a:tc>
                  <a:txBody>
                    <a:bodyPr/>
                    <a:lstStyle/>
                    <a:p>
                      <a:r>
                        <a:rPr lang="en-GB" sz="2500" dirty="0" smtClean="0"/>
                        <a:t>CONTENT/EXAMPLE</a:t>
                      </a:r>
                      <a:endParaRPr lang="en-GB" sz="2500" dirty="0"/>
                    </a:p>
                  </a:txBody>
                  <a:tcPr/>
                </a:tc>
              </a:tr>
              <a:tr h="5573420">
                <a:tc>
                  <a:txBody>
                    <a:bodyPr/>
                    <a:lstStyle/>
                    <a:p>
                      <a:r>
                        <a:rPr lang="en-GB" sz="2500" b="1" dirty="0" smtClean="0"/>
                        <a:t>A</a:t>
                      </a:r>
                      <a:endParaRPr lang="en-GB" sz="2500" b="1" dirty="0"/>
                    </a:p>
                  </a:txBody>
                  <a:tcPr/>
                </a:tc>
                <a:tc>
                  <a:txBody>
                    <a:bodyPr/>
                    <a:lstStyle/>
                    <a:p>
                      <a:r>
                        <a:rPr lang="en-GB" sz="2500" b="1" dirty="0" smtClean="0"/>
                        <a:t>GENERAL/NORMAL WASTE</a:t>
                      </a:r>
                    </a:p>
                    <a:p>
                      <a:r>
                        <a:rPr lang="en-GB" sz="2500" dirty="0" smtClean="0"/>
                        <a:t>This type of hospital waste is similar to domestic waste.  It is </a:t>
                      </a:r>
                    </a:p>
                    <a:p>
                      <a:r>
                        <a:rPr lang="en-GB" sz="2500" dirty="0" smtClean="0"/>
                        <a:t>not harmful except for the fact that it is produced within the </a:t>
                      </a:r>
                    </a:p>
                    <a:p>
                      <a:r>
                        <a:rPr lang="en-GB" sz="2500" dirty="0" smtClean="0"/>
                        <a:t>hospital environment and therefore requires special handling.  </a:t>
                      </a:r>
                    </a:p>
                    <a:p>
                      <a:r>
                        <a:rPr lang="en-GB" sz="2500" dirty="0" smtClean="0"/>
                        <a:t>It includes sweepings from lawns, corridors, offices, </a:t>
                      </a:r>
                    </a:p>
                    <a:p>
                      <a:r>
                        <a:rPr lang="en-GB" sz="2500" dirty="0" smtClean="0"/>
                        <a:t>workshop, stores, waste from kitchen, etc</a:t>
                      </a:r>
                      <a:endParaRPr lang="en-GB" sz="2500" dirty="0"/>
                    </a:p>
                  </a:txBody>
                  <a:tcPr/>
                </a:tc>
                <a:tc>
                  <a:txBody>
                    <a:bodyPr/>
                    <a:lstStyle/>
                    <a:p>
                      <a:r>
                        <a:rPr lang="en-GB" sz="2500" dirty="0" smtClean="0"/>
                        <a:t>Paper, cardboard, plastic </a:t>
                      </a:r>
                    </a:p>
                    <a:p>
                      <a:r>
                        <a:rPr lang="en-GB" sz="2500" dirty="0" smtClean="0"/>
                        <a:t>materials including those </a:t>
                      </a:r>
                    </a:p>
                    <a:p>
                      <a:r>
                        <a:rPr lang="en-GB" sz="2500" dirty="0" smtClean="0"/>
                        <a:t>from points of generation, </a:t>
                      </a:r>
                    </a:p>
                    <a:p>
                      <a:r>
                        <a:rPr lang="en-GB" sz="2500" dirty="0" smtClean="0"/>
                        <a:t>kitchen waste, ash, sawdust, </a:t>
                      </a:r>
                    </a:p>
                    <a:p>
                      <a:r>
                        <a:rPr lang="en-GB" sz="2500" dirty="0" smtClean="0"/>
                        <a:t>pieces of wood etc.</a:t>
                      </a:r>
                      <a:endParaRPr lang="en-GB" sz="2500" dirty="0"/>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2410</TotalTime>
  <Words>1466</Words>
  <Application>Microsoft Office PowerPoint</Application>
  <PresentationFormat>On-screen Show (4:3)</PresentationFormat>
  <Paragraphs>213</Paragraphs>
  <Slides>27</Slides>
  <Notes>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 MANAGEMENT OF MEDICAL WASTE</vt:lpstr>
      <vt:lpstr>INTRODUCTION</vt:lpstr>
      <vt:lpstr>PowerPoint Presentation</vt:lpstr>
      <vt:lpstr>PowerPoint Presentation</vt:lpstr>
      <vt:lpstr>PowerPoint Presentation</vt:lpstr>
      <vt:lpstr>CLASSIFICATION OF HEALTH CARE WASTE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WASTE SEGREGATION</vt:lpstr>
      <vt:lpstr>PowerPoint Presentation</vt:lpstr>
      <vt:lpstr>COLOUR CODING OF SEGREGATED WASTE</vt:lpstr>
      <vt:lpstr>PowerPoint Presentation</vt:lpstr>
      <vt:lpstr>PowerPoint Presentation</vt:lpstr>
      <vt:lpstr>PowerPoint Presentation</vt:lpstr>
      <vt:lpstr>PowerPoint Presentation</vt:lpstr>
      <vt:lpstr>PowerPoint Presentation</vt:lpstr>
      <vt:lpstr>STORAGE OF WASTE</vt:lpstr>
      <vt:lpstr>TREATMENT AND DISPOSAL</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MANAGEMENT OF MEDICAL WASTE</dc:title>
  <dc:creator>Rita</dc:creator>
  <cp:lastModifiedBy>FRANCISCA</cp:lastModifiedBy>
  <cp:revision>16</cp:revision>
  <dcterms:created xsi:type="dcterms:W3CDTF">2013-11-16T11:08:22Z</dcterms:created>
  <dcterms:modified xsi:type="dcterms:W3CDTF">2015-09-22T13:31:59Z</dcterms:modified>
</cp:coreProperties>
</file>