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package" ContentType="application/vnd.openxmlformats-officedocument.package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notesSlides/notesSlide20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5" r:id="rId1"/>
  </p:sldMasterIdLst>
  <p:notesMasterIdLst>
    <p:notesMasterId r:id="rId25"/>
  </p:notesMasterIdLst>
  <p:sldIdLst>
    <p:sldId id="256" r:id="rId2"/>
    <p:sldId id="283" r:id="rId3"/>
    <p:sldId id="338" r:id="rId4"/>
    <p:sldId id="264" r:id="rId5"/>
    <p:sldId id="265" r:id="rId6"/>
    <p:sldId id="307" r:id="rId7"/>
    <p:sldId id="330" r:id="rId8"/>
    <p:sldId id="331" r:id="rId9"/>
    <p:sldId id="312" r:id="rId10"/>
    <p:sldId id="318" r:id="rId11"/>
    <p:sldId id="319" r:id="rId12"/>
    <p:sldId id="269" r:id="rId13"/>
    <p:sldId id="280" r:id="rId14"/>
    <p:sldId id="305" r:id="rId15"/>
    <p:sldId id="309" r:id="rId16"/>
    <p:sldId id="341" r:id="rId17"/>
    <p:sldId id="339" r:id="rId18"/>
    <p:sldId id="326" r:id="rId19"/>
    <p:sldId id="340" r:id="rId20"/>
    <p:sldId id="271" r:id="rId21"/>
    <p:sldId id="290" r:id="rId22"/>
    <p:sldId id="315" r:id="rId23"/>
    <p:sldId id="28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B5DAC"/>
    <a:srgbClr val="862175"/>
    <a:srgbClr val="89BD90"/>
    <a:srgbClr val="CC7E68"/>
    <a:srgbClr val="010000"/>
    <a:srgbClr val="8AC7C5"/>
    <a:srgbClr val="DCC790"/>
    <a:srgbClr val="58585A"/>
    <a:srgbClr val="9B2688"/>
    <a:srgbClr val="611E5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89" autoAdjust="0"/>
    <p:restoredTop sz="99782" autoAdjust="0"/>
  </p:normalViewPr>
  <p:slideViewPr>
    <p:cSldViewPr snapToGrid="0">
      <p:cViewPr varScale="1">
        <p:scale>
          <a:sx n="154" d="100"/>
          <a:sy n="154" d="100"/>
        </p:scale>
        <p:origin x="-103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presProps" Target="presProps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viewProps" Target="viewProps.xml"/><Relationship Id="rId26" Type="http://schemas.openxmlformats.org/officeDocument/2006/relationships/printerSettings" Target="printerSettings/printerSettings1.bin"/><Relationship Id="rId30" Type="http://schemas.openxmlformats.org/officeDocument/2006/relationships/tableStyles" Target="tableStyles.xml"/><Relationship Id="rId11" Type="http://schemas.openxmlformats.org/officeDocument/2006/relationships/slide" Target="slides/slide10.xml"/><Relationship Id="rId29" Type="http://schemas.openxmlformats.org/officeDocument/2006/relationships/theme" Target="theme/theme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2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autoTitleDeleted val="1"/>
    <c:view3D>
      <c:rotX val="0"/>
      <c:hPercent val="16"/>
      <c:depthPercent val="3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00121802213123231"/>
          <c:y val="0.0200036440003452"/>
          <c:w val="0.95825406639176"/>
          <c:h val="0.790498961126911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99CC00"/>
            </a:solidFill>
            <a:ln w="11595">
              <a:solidFill>
                <a:srgbClr val="969696"/>
              </a:solidFill>
              <a:prstDash val="solid"/>
            </a:ln>
          </c:spPr>
          <c:dPt>
            <c:idx val="0"/>
            <c:spPr>
              <a:solidFill>
                <a:srgbClr val="616F2C"/>
              </a:solidFill>
              <a:ln w="23191">
                <a:noFill/>
              </a:ln>
            </c:spPr>
          </c:dPt>
          <c:dPt>
            <c:idx val="1"/>
            <c:spPr>
              <a:solidFill>
                <a:schemeClr val="tx2"/>
              </a:solidFill>
              <a:ln w="23191">
                <a:noFill/>
              </a:ln>
            </c:spPr>
          </c:dPt>
          <c:dPt>
            <c:idx val="2"/>
            <c:spPr>
              <a:solidFill>
                <a:srgbClr val="508EB5"/>
              </a:solidFill>
              <a:ln w="23191">
                <a:noFill/>
              </a:ln>
            </c:spPr>
          </c:dPt>
          <c:dLbls>
            <c:dLbl>
              <c:idx val="0"/>
              <c:layout>
                <c:manualLayout>
                  <c:x val="0.0124118396371128"/>
                  <c:y val="-0.0358987484242036"/>
                </c:manualLayout>
              </c:layout>
              <c:showVal val="1"/>
            </c:dLbl>
            <c:dLbl>
              <c:idx val="1"/>
              <c:layout>
                <c:manualLayout>
                  <c:x val="0.012305577737701"/>
                  <c:y val="-0.00299341702607277"/>
                </c:manualLayout>
              </c:layout>
              <c:showVal val="1"/>
            </c:dLbl>
            <c:dLbl>
              <c:idx val="2"/>
              <c:layout>
                <c:manualLayout>
                  <c:x val="0.0134731467559291"/>
                  <c:y val="-0.00509222681294094"/>
                </c:manualLayout>
              </c:layout>
              <c:showVal val="1"/>
            </c:dLbl>
            <c:dLbl>
              <c:idx val="3"/>
              <c:spPr>
                <a:noFill/>
                <a:ln w="23191">
                  <a:noFill/>
                </a:ln>
              </c:spPr>
              <c:txPr>
                <a:bodyPr/>
                <a:lstStyle/>
                <a:p>
                  <a:pPr>
                    <a:defRPr sz="91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dLbl>
            <c:dLbl>
              <c:idx val="4"/>
              <c:layout>
                <c:manualLayout>
                  <c:xMode val="edge"/>
                  <c:yMode val="edge"/>
                  <c:x val="0.707692307692308"/>
                  <c:y val="0.852941176470588"/>
                </c:manualLayout>
              </c:layout>
              <c:spPr>
                <a:noFill/>
                <a:ln w="23191">
                  <a:noFill/>
                </a:ln>
              </c:spPr>
              <c:txPr>
                <a:bodyPr/>
                <a:lstStyle/>
                <a:p>
                  <a:pPr>
                    <a:defRPr sz="91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5"/>
              <c:layout>
                <c:manualLayout>
                  <c:xMode val="edge"/>
                  <c:yMode val="edge"/>
                  <c:x val="0.827692307692308"/>
                  <c:y val="0.0735294117647059"/>
                </c:manualLayout>
              </c:layout>
              <c:spPr>
                <a:noFill/>
                <a:ln w="23191">
                  <a:noFill/>
                </a:ln>
              </c:spPr>
              <c:txPr>
                <a:bodyPr/>
                <a:lstStyle/>
                <a:p>
                  <a:pPr>
                    <a:defRPr sz="913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spPr>
              <a:noFill/>
              <a:ln w="23191">
                <a:noFill/>
              </a:ln>
            </c:spPr>
            <c:txPr>
              <a:bodyPr/>
              <a:lstStyle/>
              <a:p>
                <a:pPr>
                  <a:defRPr sz="1096" b="1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Activity</c:v>
                </c:pt>
                <c:pt idx="1">
                  <c:v>Activity &amp; Analyses</c:v>
                </c:pt>
                <c:pt idx="2">
                  <c:v>Planned &amp; Systemic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0.8</c:v>
                </c:pt>
                <c:pt idx="1">
                  <c:v>0.15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gapWidth val="50"/>
        <c:gapDepth val="0"/>
        <c:shape val="box"/>
        <c:axId val="756953736"/>
        <c:axId val="756957512"/>
        <c:axId val="0"/>
      </c:bar3DChart>
      <c:catAx>
        <c:axId val="756953736"/>
        <c:scaling>
          <c:orientation val="minMax"/>
        </c:scaling>
        <c:axPos val="b"/>
        <c:numFmt formatCode="General" sourceLinked="1"/>
        <c:tickLblPos val="low"/>
        <c:spPr>
          <a:ln w="289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13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756957512"/>
        <c:crosses val="autoZero"/>
        <c:lblAlgn val="ctr"/>
        <c:lblOffset val="100"/>
        <c:tickLblSkip val="2"/>
        <c:tickMarkSkip val="1"/>
      </c:catAx>
      <c:valAx>
        <c:axId val="756957512"/>
        <c:scaling>
          <c:orientation val="minMax"/>
        </c:scaling>
        <c:axPos val="l"/>
        <c:numFmt formatCode="0%" sourceLinked="1"/>
        <c:tickLblPos val="none"/>
        <c:spPr>
          <a:ln w="2899">
            <a:solidFill>
              <a:srgbClr val="000000"/>
            </a:solidFill>
            <a:prstDash val="solid"/>
          </a:ln>
        </c:spPr>
        <c:crossAx val="756953736"/>
        <c:crosses val="autoZero"/>
        <c:crossBetween val="between"/>
      </c:valAx>
      <c:spPr>
        <a:noFill/>
        <a:ln w="2319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4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autoTitleDeleted val="1"/>
    <c:view3D>
      <c:rotX val="2"/>
      <c:hPercent val="55"/>
      <c:rotY val="3"/>
      <c:depthPercent val="150"/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Week 1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dLbls>
            <c:numFmt formatCode="0.0%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Total</c:v>
                </c:pt>
                <c:pt idx="1">
                  <c:v>Weeklies</c:v>
                </c:pt>
                <c:pt idx="2">
                  <c:v>Monthlies</c:v>
                </c:pt>
                <c:pt idx="3">
                  <c:v>Bi-Monthly</c:v>
                </c:pt>
                <c:pt idx="4">
                  <c:v>Tabloids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0.46</c:v>
                </c:pt>
                <c:pt idx="1">
                  <c:v>0.586</c:v>
                </c:pt>
                <c:pt idx="2">
                  <c:v>0.322</c:v>
                </c:pt>
                <c:pt idx="3">
                  <c:v>0.328</c:v>
                </c:pt>
                <c:pt idx="4">
                  <c:v>0.721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Week 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numFmt formatCode="0.0%" sourceLinked="0"/>
            <c:txPr>
              <a:bodyPr/>
              <a:lstStyle/>
              <a:p>
                <a:pPr>
                  <a:defRPr sz="1200" b="1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Total</c:v>
                </c:pt>
                <c:pt idx="1">
                  <c:v>Weeklies</c:v>
                </c:pt>
                <c:pt idx="2">
                  <c:v>Monthlies</c:v>
                </c:pt>
                <c:pt idx="3">
                  <c:v>Bi-Monthly</c:v>
                </c:pt>
                <c:pt idx="4">
                  <c:v>Tabloids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0.146</c:v>
                </c:pt>
                <c:pt idx="1">
                  <c:v>0.193</c:v>
                </c:pt>
                <c:pt idx="2">
                  <c:v>0.133</c:v>
                </c:pt>
                <c:pt idx="3">
                  <c:v>0.12</c:v>
                </c:pt>
                <c:pt idx="4">
                  <c:v>0.135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Week 3</c:v>
                </c:pt>
              </c:strCache>
            </c:strRef>
          </c:tx>
          <c:spPr>
            <a:solidFill>
              <a:schemeClr val="accent1"/>
            </a:solidFill>
          </c:spPr>
          <c:dLbls>
            <c:numFmt formatCode="0.0%" sourceLinked="0"/>
            <c:txPr>
              <a:bodyPr/>
              <a:lstStyle/>
              <a:p>
                <a:pPr>
                  <a:defRPr sz="1200" b="1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Total</c:v>
                </c:pt>
                <c:pt idx="1">
                  <c:v>Weeklies</c:v>
                </c:pt>
                <c:pt idx="2">
                  <c:v>Monthlies</c:v>
                </c:pt>
                <c:pt idx="3">
                  <c:v>Bi-Monthly</c:v>
                </c:pt>
                <c:pt idx="4">
                  <c:v>Tabloids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0.097</c:v>
                </c:pt>
                <c:pt idx="1">
                  <c:v>0.092</c:v>
                </c:pt>
                <c:pt idx="2">
                  <c:v>0.107</c:v>
                </c:pt>
                <c:pt idx="3">
                  <c:v>0.106</c:v>
                </c:pt>
                <c:pt idx="4">
                  <c:v>0.081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Week 4</c:v>
                </c:pt>
              </c:strCache>
            </c:strRef>
          </c:tx>
          <c:spPr>
            <a:solidFill>
              <a:schemeClr val="accent3"/>
            </a:solidFill>
          </c:spPr>
          <c:dLbls>
            <c:dLbl>
              <c:idx val="1"/>
              <c:layout>
                <c:manualLayout>
                  <c:x val="-3.77030777327482E-17"/>
                  <c:y val="-0.00919892790237644"/>
                </c:manualLayout>
              </c:layout>
              <c:showVal val="1"/>
            </c:dLbl>
            <c:dLbl>
              <c:idx val="2"/>
              <c:layout>
                <c:manualLayout>
                  <c:x val="0.0"/>
                  <c:y val="0.0030663093007922"/>
                </c:manualLayout>
              </c:layout>
              <c:showVal val="1"/>
            </c:dLbl>
            <c:dLbl>
              <c:idx val="3"/>
              <c:layout>
                <c:manualLayout>
                  <c:x val="-1.61933485820699E-7"/>
                  <c:y val="-0.00306630930079215"/>
                </c:manualLayout>
              </c:layout>
              <c:showVal val="1"/>
            </c:dLbl>
            <c:dLbl>
              <c:idx val="4"/>
              <c:layout>
                <c:manualLayout>
                  <c:x val="0.0"/>
                  <c:y val="-0.0153315465039607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Total</c:v>
                </c:pt>
                <c:pt idx="1">
                  <c:v>Weeklies</c:v>
                </c:pt>
                <c:pt idx="2">
                  <c:v>Monthlies</c:v>
                </c:pt>
                <c:pt idx="3">
                  <c:v>Bi-Monthly</c:v>
                </c:pt>
                <c:pt idx="4">
                  <c:v>Tabloids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0.061</c:v>
                </c:pt>
                <c:pt idx="1">
                  <c:v>0.043</c:v>
                </c:pt>
                <c:pt idx="2">
                  <c:v>0.082</c:v>
                </c:pt>
                <c:pt idx="3">
                  <c:v>0.068</c:v>
                </c:pt>
                <c:pt idx="4">
                  <c:v>0.028</c:v>
                </c:pt>
              </c:numCache>
            </c:numRef>
          </c:val>
        </c:ser>
        <c:dLbls>
          <c:showVal val="1"/>
        </c:dLbls>
        <c:gapWidth val="80"/>
        <c:gapDepth val="20"/>
        <c:shape val="box"/>
        <c:axId val="786182376"/>
        <c:axId val="786185736"/>
        <c:axId val="0"/>
      </c:bar3DChart>
      <c:catAx>
        <c:axId val="786182376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sz="1600" b="1">
                <a:solidFill>
                  <a:srgbClr val="58585A"/>
                </a:solidFill>
              </a:defRPr>
            </a:pPr>
            <a:endParaRPr lang="en-US"/>
          </a:p>
        </c:txPr>
        <c:crossAx val="786185736"/>
        <c:crosses val="autoZero"/>
        <c:lblAlgn val="ctr"/>
        <c:lblOffset val="100"/>
        <c:tickLblSkip val="3"/>
        <c:tickMarkSkip val="1"/>
      </c:catAx>
      <c:valAx>
        <c:axId val="786185736"/>
        <c:scaling>
          <c:orientation val="minMax"/>
          <c:max val="1.0"/>
        </c:scaling>
        <c:axPos val="l"/>
        <c:numFmt formatCode="General" sourceLinked="1"/>
        <c:majorTickMark val="none"/>
        <c:tickLblPos val="none"/>
        <c:crossAx val="786182376"/>
        <c:crosses val="autoZero"/>
        <c:crossBetween val="between"/>
        <c:majorUnit val="0.2"/>
      </c:valAx>
    </c:plotArea>
    <c:legend>
      <c:legendPos val="r"/>
      <c:layout/>
      <c:txPr>
        <a:bodyPr/>
        <a:lstStyle/>
        <a:p>
          <a:pPr>
            <a:defRPr>
              <a:solidFill>
                <a:srgbClr val="58585A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95F767-FA14-EE4B-AB73-CB316AB23A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4EB929-20AE-C14D-94F9-1A854F11F127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E431C-650B-DA4A-A273-651E8511BA96}" type="slidenum">
              <a:rPr lang="en-US"/>
              <a:pPr/>
              <a:t>10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87E913-4025-144C-B703-50FF0A39405F}" type="slidenum">
              <a:rPr lang="en-US"/>
              <a:pPr/>
              <a:t>11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655B9-B4BD-AD4F-B42E-9560B076FB6B}" type="slidenum">
              <a:rPr lang="en-US"/>
              <a:pPr/>
              <a:t>12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F0F02-AED2-DA4E-94C5-D561746F5660}" type="slidenum">
              <a:rPr lang="en-US"/>
              <a:pPr/>
              <a:t>13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1A1EBA-A835-B943-AD9E-CDCE592CA4B1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F0D23-A6DF-9044-9DD8-0E32B5ADEA59}" type="slidenum">
              <a:rPr lang="en-US"/>
              <a:pPr/>
              <a:t>15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A47EB-2E21-6F4C-8681-22F89B43C5C6}" type="slidenum">
              <a:rPr lang="en-US"/>
              <a:pPr/>
              <a:t>16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CCF1E-3C97-6245-8CBC-1E33D9A11CC0}" type="slidenum">
              <a:rPr lang="en-US"/>
              <a:pPr/>
              <a:t>17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2B7E2-C467-7046-B9CE-6E907A2670D5}" type="slidenum">
              <a:rPr lang="en-US"/>
              <a:pPr/>
              <a:t>18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1AE0B-6E3D-A34E-9897-F451F7049CA1}" type="slidenum">
              <a:rPr lang="en-US"/>
              <a:pPr/>
              <a:t>19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691AA1-A23B-CC4E-B872-74CFEFCD0B51}" type="slidenum">
              <a:rPr lang="en-US"/>
              <a:pPr/>
              <a:t>2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7784C-164D-4445-BFEF-9334B6EE6101}" type="slidenum">
              <a:rPr lang="en-US"/>
              <a:pPr/>
              <a:t>20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29DBB8-005B-F945-BF4D-EBA3DFE9DA66}" type="slidenum">
              <a:rPr lang="en-US"/>
              <a:pPr/>
              <a:t>21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B8085-5C9C-2245-9964-ADB8FB65AB3D}" type="slidenum">
              <a:rPr lang="en-US"/>
              <a:pPr/>
              <a:t>22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79D2E-D090-EE48-A22A-F88C539EA8B7}" type="slidenum">
              <a:rPr lang="en-US"/>
              <a:pPr/>
              <a:t>23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CE9F1C-76B1-E147-9820-6E9E146B1F37}" type="slidenum">
              <a:rPr lang="en-US"/>
              <a:pPr/>
              <a:t>3</a:t>
            </a:fld>
            <a:endParaRPr lang="en-US"/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DC312-D032-8244-BFA0-C58F189DDEA0}" type="slidenum">
              <a:rPr lang="en-US"/>
              <a:pPr/>
              <a:t>4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28EF1A-0B71-6B4F-B923-2D2A8226FD4B}" type="slidenum">
              <a:rPr lang="en-US"/>
              <a:pPr/>
              <a:t>5</a:t>
            </a:fld>
            <a:endParaRPr lang="en-US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08C949-E0AB-514C-9FF6-8F31F88785F3}" type="slidenum">
              <a:rPr lang="en-US"/>
              <a:pPr/>
              <a:t>6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BE6F4-90DC-2444-925D-453D79F62181}" type="slidenum">
              <a:rPr lang="en-US"/>
              <a:pPr/>
              <a:t>7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71E751-CB66-4945-9BCF-15544AECCE7E}" type="slidenum">
              <a:rPr lang="en-US"/>
              <a:pPr/>
              <a:t>8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B0FBE-919F-9A4B-90B1-0C1146467871}" type="slidenum">
              <a:rPr lang="en-US"/>
              <a:pPr/>
              <a:t>9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CErg-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43413" y="6664325"/>
            <a:ext cx="274637" cy="18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fld id="{848A2EEC-F14C-874E-9DAF-57341719244D}" type="slidenum">
              <a:rPr lang="en-US" sz="600">
                <a:solidFill>
                  <a:schemeClr val="bg1"/>
                </a:solidFill>
                <a:latin typeface="Arial" pitchFamily="-108" charset="0"/>
              </a:rPr>
              <a:pPr eaLnBrk="0" hangingPunct="0">
                <a:defRPr/>
              </a:pPr>
              <a:t>‹#›</a:t>
            </a:fld>
            <a:endParaRPr lang="en-US" sz="600">
              <a:solidFill>
                <a:schemeClr val="bg1"/>
              </a:solidFill>
              <a:latin typeface="Arial" pitchFamily="-108" charset="0"/>
            </a:endParaRPr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89300"/>
            <a:ext cx="7772400" cy="1143000"/>
          </a:xfrm>
          <a:effectLst/>
        </p:spPr>
        <p:txBody>
          <a:bodyPr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65076"/>
            <a:ext cx="6400800" cy="1752600"/>
          </a:xfrm>
        </p:spPr>
        <p:txBody>
          <a:bodyPr/>
          <a:lstStyle>
            <a:lvl1pPr algn="ctr"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Erg-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7350" y="1219200"/>
            <a:ext cx="8382000" cy="426561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3352" y="0"/>
            <a:ext cx="7473950" cy="844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Erg-total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8" charset="0"/>
            </a:endParaRPr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5080000"/>
            <a:ext cx="9144000" cy="177800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8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6657945"/>
            <a:ext cx="35656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9pPr>
          </a:lstStyle>
          <a:p>
            <a:r>
              <a:rPr lang="en-US" sz="700" dirty="0" smtClean="0"/>
              <a:t>©2008-9 Customer Ergonomics. Confidential property of Customer Ergonomics </a:t>
            </a:r>
            <a:endParaRPr lang="en-US" sz="7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CErg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Erg-Title, Content Tombst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" y="1219200"/>
            <a:ext cx="8382000" cy="4265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94857" y="5669639"/>
            <a:ext cx="6277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 smtClean="0">
                <a:solidFill>
                  <a:schemeClr val="accent2"/>
                </a:solidFill>
                <a:latin typeface="Georgia"/>
                <a:cs typeface="Georgia"/>
              </a:rPr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Erg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0" y="1219200"/>
            <a:ext cx="4114800" cy="42656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219200"/>
            <a:ext cx="4114800" cy="42656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Erg-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1563"/>
            <a:ext cx="4040188" cy="639762"/>
          </a:xfrm>
        </p:spPr>
        <p:txBody>
          <a:bodyPr anchor="b"/>
          <a:lstStyle>
            <a:lvl1pPr marL="0" indent="0" algn="ctr">
              <a:buNone/>
              <a:defRPr sz="2000" b="1">
                <a:solidFill>
                  <a:srgbClr val="81943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2132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81563"/>
            <a:ext cx="4041775" cy="639762"/>
          </a:xfrm>
        </p:spPr>
        <p:txBody>
          <a:bodyPr anchor="b"/>
          <a:lstStyle>
            <a:lvl1pPr marL="0" indent="0" algn="ctr">
              <a:buNone/>
              <a:defRPr sz="2000" b="1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2132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3352" y="0"/>
            <a:ext cx="7473950" cy="844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CErg-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Erg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5080000"/>
            <a:ext cx="9144000" cy="177800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657945"/>
            <a:ext cx="35656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9pPr>
          </a:lstStyle>
          <a:p>
            <a:r>
              <a:rPr lang="en-US" sz="700" dirty="0" smtClean="0"/>
              <a:t>©2008-9 Customer Ergonomics. Confidential property of Customer Ergonomics </a:t>
            </a:r>
            <a:endParaRPr lang="en-US" sz="7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73352" y="0"/>
            <a:ext cx="7473950" cy="844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Erg-Title, Text,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0" y="1219200"/>
            <a:ext cx="5427436" cy="4265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73352" y="0"/>
            <a:ext cx="7473950" cy="844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CErg-callou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4090" y="1188345"/>
            <a:ext cx="2750820" cy="4299966"/>
          </a:xfrm>
          <a:prstGeom prst="rect">
            <a:avLst/>
          </a:prstGeom>
        </p:spPr>
      </p:pic>
      <p:sp>
        <p:nvSpPr>
          <p:cNvPr id="7" name="Text Placeholder 2"/>
          <p:cNvSpPr>
            <a:spLocks noGrp="1"/>
          </p:cNvSpPr>
          <p:nvPr>
            <p:ph type="body" sz="half" idx="10"/>
          </p:nvPr>
        </p:nvSpPr>
        <p:spPr>
          <a:xfrm>
            <a:off x="5950856" y="1533071"/>
            <a:ext cx="2331357" cy="3873499"/>
          </a:xfrm>
        </p:spPr>
        <p:txBody>
          <a:bodyPr anchor="ctr"/>
          <a:lstStyle>
            <a:lvl1pPr algn="ctr">
              <a:defRPr i="1">
                <a:solidFill>
                  <a:schemeClr val="accent2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Erg-Title,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7350" y="1219200"/>
            <a:ext cx="4114800" cy="4265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219200"/>
            <a:ext cx="4114800" cy="4265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73352" y="0"/>
            <a:ext cx="7473950" cy="844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3352" y="0"/>
            <a:ext cx="74739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219200"/>
            <a:ext cx="8382000" cy="426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657945"/>
            <a:ext cx="35656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9pPr>
          </a:lstStyle>
          <a:p>
            <a:r>
              <a:rPr lang="en-US" sz="700" dirty="0" smtClean="0"/>
              <a:t>©2008-9 Customer Ergonomics. Confidential property of Customer Ergonomics </a:t>
            </a:r>
            <a:endParaRPr lang="en-US" sz="7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657945"/>
            <a:ext cx="35656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Tahoma" pitchFamily="-110" charset="0"/>
                <a:ea typeface="+mn-ea"/>
                <a:cs typeface="+mn-cs"/>
              </a:defRPr>
            </a:lvl9pPr>
          </a:lstStyle>
          <a:p>
            <a:r>
              <a:rPr lang="en-US" sz="700" dirty="0" smtClean="0"/>
              <a:t>©2008-9 Customer Ergonomics. Confidential property of Customer Ergonomics </a:t>
            </a:r>
            <a:endParaRPr lang="en-US" sz="7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marL="0" indent="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5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indent="6032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  <a:ea typeface="ＭＳ Ｐゴシック" pitchFamily="-112" charset="-128"/>
          <a:cs typeface="ＭＳ Ｐゴシック" pitchFamily="-112" charset="-128"/>
        </a:defRPr>
      </a:lvl2pPr>
      <a:lvl3pPr indent="6032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  <a:ea typeface="ＭＳ Ｐゴシック" pitchFamily="-112" charset="-128"/>
          <a:cs typeface="ＭＳ Ｐゴシック" pitchFamily="-112" charset="-128"/>
        </a:defRPr>
      </a:lvl3pPr>
      <a:lvl4pPr indent="6032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  <a:ea typeface="ＭＳ Ｐゴシック" pitchFamily="-112" charset="-128"/>
          <a:cs typeface="ＭＳ Ｐゴシック" pitchFamily="-112" charset="-128"/>
        </a:defRPr>
      </a:lvl4pPr>
      <a:lvl5pPr indent="6032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  <a:ea typeface="ＭＳ Ｐゴシック" pitchFamily="-112" charset="-128"/>
          <a:cs typeface="ＭＳ Ｐゴシック" pitchFamily="-112" charset="-128"/>
        </a:defRPr>
      </a:lvl5pPr>
      <a:lvl6pPr marL="457200" indent="6032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</a:defRPr>
      </a:lvl6pPr>
      <a:lvl7pPr marL="914400" indent="6032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</a:defRPr>
      </a:lvl7pPr>
      <a:lvl8pPr marL="1371600" indent="6032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</a:defRPr>
      </a:lvl8pPr>
      <a:lvl9pPr marL="1828800" indent="6032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2400" b="1">
          <a:solidFill>
            <a:srgbClr val="717074"/>
          </a:solidFill>
          <a:latin typeface="Arial" pitchFamily="-108" charset="0"/>
        </a:defRPr>
      </a:lvl9pPr>
    </p:titleStyle>
    <p:bodyStyle>
      <a:lvl1pPr marL="0" indent="0" algn="l" defTabSz="684213" rtl="0" eaLnBrk="1" fontAlgn="base" hangingPunct="1">
        <a:spcBef>
          <a:spcPct val="70000"/>
        </a:spcBef>
        <a:spcAft>
          <a:spcPct val="0"/>
        </a:spcAft>
        <a:buClrTx/>
        <a:buFont typeface="Arial"/>
        <a:buNone/>
        <a:defRPr b="1">
          <a:solidFill>
            <a:schemeClr val="accent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342900" indent="-168275" algn="l" defTabSz="684213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itchFamily="-112" charset="2"/>
        <a:buChar char=""/>
        <a:defRPr>
          <a:solidFill>
            <a:schemeClr val="tx1"/>
          </a:solidFill>
          <a:latin typeface="+mn-lt"/>
          <a:ea typeface="ＭＳ Ｐゴシック" pitchFamily="-108" charset="-128"/>
        </a:defRPr>
      </a:lvl2pPr>
      <a:lvl3pPr marL="685800" indent="-168275" algn="l" defTabSz="68421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-112" charset="2"/>
        <a:buChar char="w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974725" indent="-174625" algn="l" defTabSz="684213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Times" pitchFamily="-112" charset="0"/>
        <a:buChar char="•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257300" indent="-168275" algn="l" defTabSz="68421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1714500" indent="-168275" algn="l" defTabSz="684213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171700" indent="-168275" algn="l" defTabSz="684213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628900" indent="-168275" algn="l" defTabSz="684213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086100" indent="-168275" algn="l" defTabSz="684213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Advertising Measurement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Framework for Evaluating </a:t>
            </a:r>
            <a:br>
              <a:rPr lang="en-US" dirty="0" smtClean="0"/>
            </a:br>
            <a:r>
              <a:rPr lang="en-US" dirty="0" smtClean="0"/>
              <a:t>Impact &amp;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Advertising Objectives &amp; Goals</a:t>
            </a:r>
            <a:endParaRPr lang="en-US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There are many considerations which need to be taken into account when establishing objectives &amp; goals for an individual advertisement and they may vary based upon the strategic intent of each campaign.</a:t>
            </a:r>
          </a:p>
          <a:p>
            <a:pPr lvl="1"/>
            <a:r>
              <a:rPr lang="en-US" sz="1400" dirty="0" smtClean="0"/>
              <a:t>Specify which part of the customer engagement cycle the advertisement is striving to influence</a:t>
            </a:r>
          </a:p>
          <a:p>
            <a:pPr lvl="1"/>
            <a:r>
              <a:rPr lang="en-US" sz="1400" dirty="0" smtClean="0"/>
              <a:t>Establish brand objectives (if any) as well as setting specific product objectives</a:t>
            </a:r>
          </a:p>
          <a:p>
            <a:pPr lvl="2"/>
            <a:r>
              <a:rPr lang="en-US" sz="1400" dirty="0" smtClean="0"/>
              <a:t>Create/reinforce or change</a:t>
            </a:r>
          </a:p>
          <a:p>
            <a:pPr lvl="2"/>
            <a:r>
              <a:rPr lang="en-US" sz="1400" dirty="0" smtClean="0"/>
              <a:t>Perception or behavior</a:t>
            </a:r>
          </a:p>
          <a:p>
            <a:pPr lvl="1"/>
            <a:r>
              <a:rPr lang="en-US" sz="1400" dirty="0" smtClean="0"/>
              <a:t>Select a specific target audience</a:t>
            </a:r>
          </a:p>
          <a:p>
            <a:pPr lvl="2"/>
            <a:r>
              <a:rPr lang="en-US" sz="1400" dirty="0" smtClean="0"/>
              <a:t>Prospect or customer</a:t>
            </a:r>
          </a:p>
          <a:p>
            <a:pPr lvl="2"/>
            <a:r>
              <a:rPr lang="en-US" sz="1400" dirty="0" smtClean="0"/>
              <a:t>Emerging, Engaged, Established, High Net Worth, Active Trader</a:t>
            </a:r>
          </a:p>
          <a:p>
            <a:pPr lvl="1"/>
            <a:r>
              <a:rPr lang="en-US" sz="1400" dirty="0" smtClean="0"/>
              <a:t>Understand the context of the campaign as well as the marketplace</a:t>
            </a:r>
          </a:p>
          <a:p>
            <a:pPr lvl="2"/>
            <a:r>
              <a:rPr lang="en-US" sz="1400" dirty="0" smtClean="0"/>
              <a:t>Integrated                 stand alone</a:t>
            </a:r>
          </a:p>
          <a:p>
            <a:pPr lvl="2"/>
            <a:r>
              <a:rPr lang="en-US" sz="1400" dirty="0" smtClean="0"/>
              <a:t>Competitive activity</a:t>
            </a:r>
          </a:p>
          <a:p>
            <a:pPr lvl="2"/>
            <a:r>
              <a:rPr lang="en-US" sz="1400" dirty="0" smtClean="0"/>
              <a:t>Leading economic indicators &amp; stock market performance</a:t>
            </a:r>
          </a:p>
          <a:p>
            <a:pPr lvl="1"/>
            <a:r>
              <a:rPr lang="en-US" sz="1400" dirty="0" smtClean="0"/>
              <a:t>Create the learning plan</a:t>
            </a:r>
          </a:p>
          <a:p>
            <a:pPr lvl="2"/>
            <a:r>
              <a:rPr lang="en-US" sz="1400" dirty="0" smtClean="0"/>
              <a:t>Rigorous test design</a:t>
            </a:r>
          </a:p>
          <a:p>
            <a:pPr lvl="2"/>
            <a:r>
              <a:rPr lang="en-US" sz="1400" dirty="0" smtClean="0"/>
              <a:t>Data requirements</a:t>
            </a:r>
          </a:p>
          <a:p>
            <a:pPr lvl="2"/>
            <a:r>
              <a:rPr lang="en-US" sz="1400" dirty="0" smtClean="0"/>
              <a:t>Analytic framework</a:t>
            </a:r>
            <a:endParaRPr lang="en-US" sz="1400" dirty="0"/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2024235" y="4128586"/>
            <a:ext cx="722057" cy="0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70050" y="0"/>
            <a:ext cx="7473950" cy="844550"/>
          </a:xfrm>
        </p:spPr>
        <p:txBody>
          <a:bodyPr/>
          <a:lstStyle/>
          <a:p>
            <a:r>
              <a:rPr lang="en-US"/>
              <a:t>Vehicle Impact Varies Across Engagement Cycle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62000" y="1087438"/>
            <a:ext cx="8382000" cy="517525"/>
          </a:xfrm>
        </p:spPr>
        <p:txBody>
          <a:bodyPr/>
          <a:lstStyle/>
          <a:p>
            <a:pPr marL="0" indent="0"/>
            <a:r>
              <a:rPr lang="en-US" dirty="0"/>
              <a:t>As the strategy shifts from expansion towards acquisition, the marketing measurement and infrastructure must evolve.</a:t>
            </a:r>
          </a:p>
        </p:txBody>
      </p:sp>
      <p:sp>
        <p:nvSpPr>
          <p:cNvPr id="117886" name="AutoShape 126"/>
          <p:cNvSpPr>
            <a:spLocks noChangeArrowheads="1"/>
          </p:cNvSpPr>
          <p:nvPr/>
        </p:nvSpPr>
        <p:spPr bwMode="auto">
          <a:xfrm>
            <a:off x="6859876" y="4898712"/>
            <a:ext cx="1023988" cy="459534"/>
          </a:xfrm>
          <a:prstGeom prst="rightArrow">
            <a:avLst>
              <a:gd name="adj1" fmla="val 50000"/>
              <a:gd name="adj2" fmla="val 52257"/>
            </a:avLst>
          </a:prstGeom>
          <a:solidFill>
            <a:schemeClr val="accent6">
              <a:lumMod val="20000"/>
              <a:lumOff val="80000"/>
              <a:alpha val="85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7885" name="AutoShape 125"/>
          <p:cNvSpPr>
            <a:spLocks noChangeArrowheads="1"/>
          </p:cNvSpPr>
          <p:nvPr/>
        </p:nvSpPr>
        <p:spPr bwMode="auto">
          <a:xfrm rot="12231443">
            <a:off x="2544378" y="4005740"/>
            <a:ext cx="3080353" cy="373803"/>
          </a:xfrm>
          <a:prstGeom prst="rightArrow">
            <a:avLst>
              <a:gd name="adj1" fmla="val 50000"/>
              <a:gd name="adj2" fmla="val 177951"/>
            </a:avLst>
          </a:prstGeom>
          <a:solidFill>
            <a:schemeClr val="accent6">
              <a:lumMod val="20000"/>
              <a:lumOff val="80000"/>
              <a:alpha val="85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7884" name="Rectangle 124"/>
          <p:cNvSpPr>
            <a:spLocks noChangeArrowheads="1"/>
          </p:cNvSpPr>
          <p:nvPr/>
        </p:nvSpPr>
        <p:spPr bwMode="auto">
          <a:xfrm>
            <a:off x="4425582" y="4585180"/>
            <a:ext cx="3021572" cy="1228606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505395" y="2240861"/>
            <a:ext cx="1154005" cy="213216"/>
          </a:xfrm>
          <a:prstGeom prst="homePlate">
            <a:avLst>
              <a:gd name="adj" fmla="val 4352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300" b="1" dirty="0">
                <a:solidFill>
                  <a:schemeClr val="accent4"/>
                </a:solidFill>
                <a:latin typeface="Arial"/>
                <a:cs typeface="Arial"/>
              </a:rPr>
              <a:t>Objectives</a:t>
            </a:r>
          </a:p>
        </p:txBody>
      </p:sp>
      <p:sp>
        <p:nvSpPr>
          <p:cNvPr id="117767" name="AutoShape 7"/>
          <p:cNvSpPr>
            <a:spLocks noChangeArrowheads="1"/>
          </p:cNvSpPr>
          <p:nvPr/>
        </p:nvSpPr>
        <p:spPr bwMode="auto">
          <a:xfrm rot="5400000">
            <a:off x="930093" y="2067510"/>
            <a:ext cx="232484" cy="1081880"/>
          </a:xfrm>
          <a:prstGeom prst="homePlate">
            <a:avLst>
              <a:gd name="adj" fmla="val 25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300" b="1" dirty="0">
                <a:solidFill>
                  <a:schemeClr val="accent4"/>
                </a:solidFill>
                <a:latin typeface="Arial"/>
                <a:cs typeface="Arial"/>
              </a:rPr>
              <a:t>Vehicle</a:t>
            </a:r>
          </a:p>
        </p:txBody>
      </p:sp>
      <p:grpSp>
        <p:nvGrpSpPr>
          <p:cNvPr id="126" name="Group 125"/>
          <p:cNvGrpSpPr/>
          <p:nvPr/>
        </p:nvGrpSpPr>
        <p:grpSpPr>
          <a:xfrm>
            <a:off x="1622857" y="1785838"/>
            <a:ext cx="7091174" cy="436103"/>
            <a:chOff x="1731526" y="1752601"/>
            <a:chExt cx="6419155" cy="436103"/>
          </a:xfrm>
        </p:grpSpPr>
        <p:sp>
          <p:nvSpPr>
            <p:cNvPr id="117769" name="Oval 9"/>
            <p:cNvSpPr>
              <a:spLocks noChangeArrowheads="1"/>
            </p:cNvSpPr>
            <p:nvPr/>
          </p:nvSpPr>
          <p:spPr bwMode="auto">
            <a:xfrm>
              <a:off x="3439995" y="2051413"/>
              <a:ext cx="156272" cy="7975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17770" name="Freeform 10"/>
            <p:cNvSpPr>
              <a:spLocks/>
            </p:cNvSpPr>
            <p:nvPr/>
          </p:nvSpPr>
          <p:spPr bwMode="auto">
            <a:xfrm>
              <a:off x="3444503" y="2053431"/>
              <a:ext cx="75131" cy="40380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60"/>
                </a:cxn>
                <a:cxn ang="0">
                  <a:pos x="0" y="60"/>
                </a:cxn>
                <a:cxn ang="0">
                  <a:pos x="0" y="63"/>
                </a:cxn>
                <a:cxn ang="0">
                  <a:pos x="0" y="54"/>
                </a:cxn>
                <a:cxn ang="0">
                  <a:pos x="0" y="46"/>
                </a:cxn>
                <a:cxn ang="0">
                  <a:pos x="2" y="38"/>
                </a:cxn>
                <a:cxn ang="0">
                  <a:pos x="10" y="32"/>
                </a:cxn>
                <a:cxn ang="0">
                  <a:pos x="15" y="24"/>
                </a:cxn>
                <a:cxn ang="0">
                  <a:pos x="23" y="19"/>
                </a:cxn>
                <a:cxn ang="0">
                  <a:pos x="31" y="13"/>
                </a:cxn>
                <a:cxn ang="0">
                  <a:pos x="39" y="8"/>
                </a:cxn>
                <a:cxn ang="0">
                  <a:pos x="46" y="2"/>
                </a:cxn>
                <a:cxn ang="0">
                  <a:pos x="60" y="0"/>
                </a:cxn>
              </a:cxnLst>
              <a:rect l="0" t="0" r="r" b="b"/>
              <a:pathLst>
                <a:path w="61" h="64">
                  <a:moveTo>
                    <a:pt x="60" y="0"/>
                  </a:moveTo>
                  <a:lnTo>
                    <a:pt x="60" y="60"/>
                  </a:lnTo>
                  <a:lnTo>
                    <a:pt x="0" y="60"/>
                  </a:lnTo>
                  <a:lnTo>
                    <a:pt x="0" y="63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2" y="38"/>
                  </a:lnTo>
                  <a:lnTo>
                    <a:pt x="10" y="32"/>
                  </a:lnTo>
                  <a:lnTo>
                    <a:pt x="15" y="24"/>
                  </a:lnTo>
                  <a:lnTo>
                    <a:pt x="23" y="19"/>
                  </a:lnTo>
                  <a:lnTo>
                    <a:pt x="31" y="13"/>
                  </a:lnTo>
                  <a:lnTo>
                    <a:pt x="39" y="8"/>
                  </a:lnTo>
                  <a:lnTo>
                    <a:pt x="46" y="2"/>
                  </a:lnTo>
                  <a:lnTo>
                    <a:pt x="60" y="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17771" name="Group 11"/>
            <p:cNvGrpSpPr>
              <a:grpSpLocks/>
            </p:cNvGrpSpPr>
            <p:nvPr/>
          </p:nvGrpSpPr>
          <p:grpSpPr bwMode="auto">
            <a:xfrm>
              <a:off x="6581955" y="1752601"/>
              <a:ext cx="1568726" cy="436103"/>
              <a:chOff x="4493" y="0"/>
              <a:chExt cx="1267" cy="700"/>
            </a:xfrm>
            <a:solidFill>
              <a:schemeClr val="accent6"/>
            </a:solidFill>
          </p:grpSpPr>
          <p:sp>
            <p:nvSpPr>
              <p:cNvPr id="117772" name="AutoShape 12"/>
              <p:cNvSpPr>
                <a:spLocks noChangeArrowheads="1"/>
              </p:cNvSpPr>
              <p:nvPr/>
            </p:nvSpPr>
            <p:spPr bwMode="auto">
              <a:xfrm>
                <a:off x="4493" y="0"/>
                <a:ext cx="1267" cy="700"/>
              </a:xfrm>
              <a:prstGeom prst="homePlate">
                <a:avLst>
                  <a:gd name="adj" fmla="val 36309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17773" name="AutoShape 13"/>
              <p:cNvSpPr>
                <a:spLocks noChangeArrowheads="1"/>
              </p:cNvSpPr>
              <p:nvPr/>
            </p:nvSpPr>
            <p:spPr bwMode="auto">
              <a:xfrm>
                <a:off x="4542" y="47"/>
                <a:ext cx="1169" cy="606"/>
              </a:xfrm>
              <a:prstGeom prst="homePlate">
                <a:avLst>
                  <a:gd name="adj" fmla="val 38259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600" b="1">
                  <a:latin typeface="Arial"/>
                  <a:cs typeface="Arial"/>
                </a:endParaRPr>
              </a:p>
            </p:txBody>
          </p:sp>
        </p:grpSp>
        <p:sp>
          <p:nvSpPr>
            <p:cNvPr id="117774" name="Text Box 14"/>
            <p:cNvSpPr txBox="1">
              <a:spLocks noChangeArrowheads="1"/>
            </p:cNvSpPr>
            <p:nvPr/>
          </p:nvSpPr>
          <p:spPr bwMode="auto">
            <a:xfrm>
              <a:off x="6987403" y="1826036"/>
              <a:ext cx="1027670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58585A"/>
                  </a:solidFill>
                  <a:latin typeface="Arial"/>
                  <a:cs typeface="Arial"/>
                </a:rPr>
                <a:t>Expansion</a:t>
              </a:r>
            </a:p>
          </p:txBody>
        </p:sp>
        <p:grpSp>
          <p:nvGrpSpPr>
            <p:cNvPr id="117775" name="Group 15"/>
            <p:cNvGrpSpPr>
              <a:grpSpLocks/>
            </p:cNvGrpSpPr>
            <p:nvPr/>
          </p:nvGrpSpPr>
          <p:grpSpPr bwMode="auto">
            <a:xfrm>
              <a:off x="5393390" y="1752601"/>
              <a:ext cx="1568726" cy="436103"/>
              <a:chOff x="3533" y="0"/>
              <a:chExt cx="1267" cy="700"/>
            </a:xfrm>
            <a:solidFill>
              <a:schemeClr val="accent5"/>
            </a:solidFill>
          </p:grpSpPr>
          <p:sp>
            <p:nvSpPr>
              <p:cNvPr id="117776" name="AutoShape 16"/>
              <p:cNvSpPr>
                <a:spLocks noChangeArrowheads="1"/>
              </p:cNvSpPr>
              <p:nvPr/>
            </p:nvSpPr>
            <p:spPr bwMode="auto">
              <a:xfrm>
                <a:off x="3533" y="0"/>
                <a:ext cx="1267" cy="700"/>
              </a:xfrm>
              <a:prstGeom prst="homePlate">
                <a:avLst>
                  <a:gd name="adj" fmla="val 36309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17777" name="AutoShape 17"/>
              <p:cNvSpPr>
                <a:spLocks noChangeArrowheads="1"/>
              </p:cNvSpPr>
              <p:nvPr/>
            </p:nvSpPr>
            <p:spPr bwMode="auto">
              <a:xfrm>
                <a:off x="3582" y="47"/>
                <a:ext cx="1169" cy="606"/>
              </a:xfrm>
              <a:prstGeom prst="homePlate">
                <a:avLst>
                  <a:gd name="adj" fmla="val 38259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600" b="1">
                  <a:latin typeface="Arial"/>
                  <a:cs typeface="Arial"/>
                </a:endParaRPr>
              </a:p>
            </p:txBody>
          </p:sp>
        </p:grpSp>
        <p:sp>
          <p:nvSpPr>
            <p:cNvPr id="117778" name="Text Box 18"/>
            <p:cNvSpPr txBox="1">
              <a:spLocks noChangeArrowheads="1"/>
            </p:cNvSpPr>
            <p:nvPr/>
          </p:nvSpPr>
          <p:spPr bwMode="auto">
            <a:xfrm>
              <a:off x="5777802" y="1826036"/>
              <a:ext cx="1064790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300" b="1" dirty="0">
                  <a:latin typeface="Arial"/>
                  <a:cs typeface="Arial"/>
                </a:rPr>
                <a:t>Investment</a:t>
              </a:r>
            </a:p>
          </p:txBody>
        </p:sp>
        <p:grpSp>
          <p:nvGrpSpPr>
            <p:cNvPr id="117779" name="Group 19"/>
            <p:cNvGrpSpPr>
              <a:grpSpLocks/>
            </p:cNvGrpSpPr>
            <p:nvPr/>
          </p:nvGrpSpPr>
          <p:grpSpPr bwMode="auto">
            <a:xfrm>
              <a:off x="4168761" y="1752601"/>
              <a:ext cx="1568726" cy="436103"/>
              <a:chOff x="2544" y="0"/>
              <a:chExt cx="1267" cy="700"/>
            </a:xfrm>
            <a:solidFill>
              <a:schemeClr val="accent6"/>
            </a:solidFill>
          </p:grpSpPr>
          <p:sp>
            <p:nvSpPr>
              <p:cNvPr id="117780" name="AutoShape 20"/>
              <p:cNvSpPr>
                <a:spLocks noChangeArrowheads="1"/>
              </p:cNvSpPr>
              <p:nvPr/>
            </p:nvSpPr>
            <p:spPr bwMode="auto">
              <a:xfrm>
                <a:off x="2544" y="0"/>
                <a:ext cx="1267" cy="700"/>
              </a:xfrm>
              <a:prstGeom prst="homePlate">
                <a:avLst>
                  <a:gd name="adj" fmla="val 36309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17781" name="AutoShape 21"/>
              <p:cNvSpPr>
                <a:spLocks noChangeArrowheads="1"/>
              </p:cNvSpPr>
              <p:nvPr/>
            </p:nvSpPr>
            <p:spPr bwMode="auto">
              <a:xfrm>
                <a:off x="2593" y="47"/>
                <a:ext cx="1169" cy="606"/>
              </a:xfrm>
              <a:prstGeom prst="homePlate">
                <a:avLst>
                  <a:gd name="adj" fmla="val 38259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600" b="1">
                  <a:latin typeface="Arial"/>
                  <a:cs typeface="Arial"/>
                </a:endParaRPr>
              </a:p>
            </p:txBody>
          </p:sp>
        </p:grpSp>
        <p:grpSp>
          <p:nvGrpSpPr>
            <p:cNvPr id="117782" name="Group 22"/>
            <p:cNvGrpSpPr>
              <a:grpSpLocks/>
            </p:cNvGrpSpPr>
            <p:nvPr/>
          </p:nvGrpSpPr>
          <p:grpSpPr bwMode="auto">
            <a:xfrm>
              <a:off x="2920092" y="1752601"/>
              <a:ext cx="1570229" cy="436103"/>
              <a:chOff x="1536" y="0"/>
              <a:chExt cx="1268" cy="700"/>
            </a:xfrm>
            <a:solidFill>
              <a:schemeClr val="accent5"/>
            </a:solidFill>
          </p:grpSpPr>
          <p:sp>
            <p:nvSpPr>
              <p:cNvPr id="117783" name="AutoShape 23"/>
              <p:cNvSpPr>
                <a:spLocks noChangeArrowheads="1"/>
              </p:cNvSpPr>
              <p:nvPr/>
            </p:nvSpPr>
            <p:spPr bwMode="auto">
              <a:xfrm>
                <a:off x="1536" y="0"/>
                <a:ext cx="1268" cy="700"/>
              </a:xfrm>
              <a:prstGeom prst="homePlate">
                <a:avLst>
                  <a:gd name="adj" fmla="val 36338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17784" name="AutoShape 24"/>
              <p:cNvSpPr>
                <a:spLocks noChangeArrowheads="1"/>
              </p:cNvSpPr>
              <p:nvPr/>
            </p:nvSpPr>
            <p:spPr bwMode="auto">
              <a:xfrm>
                <a:off x="1585" y="47"/>
                <a:ext cx="1170" cy="606"/>
              </a:xfrm>
              <a:prstGeom prst="homePlate">
                <a:avLst>
                  <a:gd name="adj" fmla="val 38292"/>
                </a:avLst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600" b="1">
                  <a:latin typeface="Arial"/>
                  <a:cs typeface="Arial"/>
                </a:endParaRPr>
              </a:p>
            </p:txBody>
          </p:sp>
        </p:grpSp>
        <p:sp>
          <p:nvSpPr>
            <p:cNvPr id="117786" name="AutoShape 26"/>
            <p:cNvSpPr>
              <a:spLocks noChangeArrowheads="1"/>
            </p:cNvSpPr>
            <p:nvPr/>
          </p:nvSpPr>
          <p:spPr bwMode="auto">
            <a:xfrm>
              <a:off x="1731526" y="1752601"/>
              <a:ext cx="1395302" cy="436103"/>
            </a:xfrm>
            <a:prstGeom prst="homePlate">
              <a:avLst>
                <a:gd name="adj" fmla="val 36309"/>
              </a:avLst>
            </a:prstGeom>
            <a:solidFill>
              <a:srgbClr val="81943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17787" name="AutoShape 27"/>
            <p:cNvSpPr>
              <a:spLocks noChangeArrowheads="1"/>
            </p:cNvSpPr>
            <p:nvPr/>
          </p:nvSpPr>
          <p:spPr bwMode="auto">
            <a:xfrm>
              <a:off x="1879781" y="1869105"/>
              <a:ext cx="1194495" cy="206251"/>
            </a:xfrm>
            <a:prstGeom prst="homePlate">
              <a:avLst>
                <a:gd name="adj" fmla="val 38259"/>
              </a:avLst>
            </a:prstGeom>
            <a:solidFill>
              <a:srgbClr val="81943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300" b="1" dirty="0">
                  <a:solidFill>
                    <a:schemeClr val="accent5"/>
                  </a:solidFill>
                  <a:latin typeface="Arial"/>
                  <a:cs typeface="Arial"/>
                </a:rPr>
                <a:t>Awareness</a:t>
              </a:r>
            </a:p>
          </p:txBody>
        </p:sp>
        <p:sp>
          <p:nvSpPr>
            <p:cNvPr id="117788" name="Text Box 28"/>
            <p:cNvSpPr txBox="1">
              <a:spLocks noChangeArrowheads="1"/>
            </p:cNvSpPr>
            <p:nvPr/>
          </p:nvSpPr>
          <p:spPr bwMode="auto">
            <a:xfrm>
              <a:off x="3130238" y="1826036"/>
              <a:ext cx="1305415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300" b="1" dirty="0">
                  <a:latin typeface="Arial"/>
                  <a:cs typeface="Arial"/>
                </a:rPr>
                <a:t>Consideration</a:t>
              </a:r>
            </a:p>
          </p:txBody>
        </p:sp>
        <p:sp>
          <p:nvSpPr>
            <p:cNvPr id="117789" name="Text Box 29"/>
            <p:cNvSpPr txBox="1">
              <a:spLocks noChangeArrowheads="1"/>
            </p:cNvSpPr>
            <p:nvPr/>
          </p:nvSpPr>
          <p:spPr bwMode="auto">
            <a:xfrm>
              <a:off x="4653848" y="1826036"/>
              <a:ext cx="740401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300" b="1" dirty="0">
                  <a:solidFill>
                    <a:srgbClr val="58585A"/>
                  </a:solidFill>
                  <a:latin typeface="Arial"/>
                  <a:cs typeface="Arial"/>
                </a:rPr>
                <a:t>Inquiry</a:t>
              </a:r>
            </a:p>
          </p:txBody>
        </p:sp>
      </p:grpSp>
      <p:sp>
        <p:nvSpPr>
          <p:cNvPr id="117790" name="Text Box 30"/>
          <p:cNvSpPr txBox="1">
            <a:spLocks noChangeArrowheads="1"/>
          </p:cNvSpPr>
          <p:nvPr/>
        </p:nvSpPr>
        <p:spPr bwMode="auto">
          <a:xfrm>
            <a:off x="218459" y="1735334"/>
            <a:ext cx="144250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900" b="1" i="1" dirty="0">
                <a:latin typeface="Arial"/>
                <a:cs typeface="Arial"/>
              </a:rPr>
              <a:t>Customer</a:t>
            </a:r>
          </a:p>
          <a:p>
            <a:pPr algn="r">
              <a:spcAft>
                <a:spcPts val="0"/>
              </a:spcAft>
            </a:pPr>
            <a:r>
              <a:rPr lang="en-US" sz="900" b="1" i="1" dirty="0">
                <a:latin typeface="Arial"/>
                <a:cs typeface="Arial"/>
              </a:rPr>
              <a:t>Engagement</a:t>
            </a:r>
            <a:r>
              <a:rPr lang="en-US" sz="900" b="1" i="1" dirty="0" smtClean="0">
                <a:latin typeface="Arial"/>
                <a:cs typeface="Arial"/>
              </a:rPr>
              <a:t> </a:t>
            </a:r>
            <a:br>
              <a:rPr lang="en-US" sz="900" b="1" i="1" dirty="0" smtClean="0">
                <a:latin typeface="Arial"/>
                <a:cs typeface="Arial"/>
              </a:rPr>
            </a:br>
            <a:r>
              <a:rPr lang="en-US" sz="900" b="1" i="1" dirty="0" smtClean="0">
                <a:latin typeface="Arial"/>
                <a:cs typeface="Arial"/>
              </a:rPr>
              <a:t>Cycle</a:t>
            </a:r>
            <a:endParaRPr lang="en-US" sz="900" b="1" i="1" dirty="0">
              <a:latin typeface="Arial"/>
              <a:cs typeface="Arial"/>
            </a:endParaRPr>
          </a:p>
        </p:txBody>
      </p:sp>
      <p:sp>
        <p:nvSpPr>
          <p:cNvPr id="117878" name="Text Box 118"/>
          <p:cNvSpPr txBox="1">
            <a:spLocks noChangeArrowheads="1"/>
          </p:cNvSpPr>
          <p:nvPr/>
        </p:nvSpPr>
        <p:spPr bwMode="auto">
          <a:xfrm>
            <a:off x="1731526" y="2221941"/>
            <a:ext cx="12261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buFontTx/>
              <a:buChar char="•"/>
            </a:pPr>
            <a:r>
              <a:rPr lang="en-US" sz="1100" b="1" i="1" dirty="0">
                <a:solidFill>
                  <a:schemeClr val="accent1"/>
                </a:solidFill>
                <a:latin typeface="Arial"/>
                <a:cs typeface="Arial"/>
              </a:rPr>
              <a:t>Breakthrough</a:t>
            </a:r>
          </a:p>
        </p:txBody>
      </p:sp>
      <p:sp>
        <p:nvSpPr>
          <p:cNvPr id="117879" name="Text Box 119"/>
          <p:cNvSpPr txBox="1">
            <a:spLocks noChangeArrowheads="1"/>
          </p:cNvSpPr>
          <p:nvPr/>
        </p:nvSpPr>
        <p:spPr bwMode="auto">
          <a:xfrm>
            <a:off x="3179722" y="2221941"/>
            <a:ext cx="12261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buFontTx/>
              <a:buChar char="•"/>
            </a:pPr>
            <a:r>
              <a:rPr lang="en-US" sz="1100" b="1" i="1" dirty="0">
                <a:solidFill>
                  <a:schemeClr val="accent1"/>
                </a:solidFill>
                <a:latin typeface="Arial"/>
                <a:cs typeface="Arial"/>
              </a:rPr>
              <a:t>Relevance</a:t>
            </a:r>
          </a:p>
        </p:txBody>
      </p:sp>
      <p:sp>
        <p:nvSpPr>
          <p:cNvPr id="117880" name="Text Box 120"/>
          <p:cNvSpPr txBox="1">
            <a:spLocks noChangeArrowheads="1"/>
          </p:cNvSpPr>
          <p:nvPr/>
        </p:nvSpPr>
        <p:spPr bwMode="auto">
          <a:xfrm>
            <a:off x="4677097" y="2221941"/>
            <a:ext cx="12261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buFontTx/>
              <a:buChar char="•"/>
            </a:pPr>
            <a:r>
              <a:rPr lang="en-US" sz="1100" b="1" i="1" dirty="0">
                <a:solidFill>
                  <a:schemeClr val="accent1"/>
                </a:solidFill>
                <a:latin typeface="Arial"/>
                <a:cs typeface="Arial"/>
              </a:rPr>
              <a:t>Differentiate</a:t>
            </a:r>
          </a:p>
          <a:p>
            <a:pPr marL="117475" indent="-117475">
              <a:buFontTx/>
              <a:buChar char="•"/>
            </a:pPr>
            <a:r>
              <a:rPr lang="en-US" sz="1100" b="1" i="1" dirty="0">
                <a:solidFill>
                  <a:schemeClr val="accent1"/>
                </a:solidFill>
                <a:latin typeface="Arial"/>
                <a:cs typeface="Arial"/>
              </a:rPr>
              <a:t>Inform</a:t>
            </a:r>
          </a:p>
        </p:txBody>
      </p:sp>
      <p:sp>
        <p:nvSpPr>
          <p:cNvPr id="117881" name="Text Box 121"/>
          <p:cNvSpPr txBox="1">
            <a:spLocks noChangeArrowheads="1"/>
          </p:cNvSpPr>
          <p:nvPr/>
        </p:nvSpPr>
        <p:spPr bwMode="auto">
          <a:xfrm>
            <a:off x="6092189" y="2221941"/>
            <a:ext cx="12261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buFontTx/>
              <a:buChar char="•"/>
            </a:pPr>
            <a:r>
              <a:rPr lang="en-US" sz="1100" b="1" i="1" dirty="0">
                <a:solidFill>
                  <a:schemeClr val="accent1"/>
                </a:solidFill>
                <a:latin typeface="Arial"/>
                <a:cs typeface="Arial"/>
              </a:rPr>
              <a:t>Activate</a:t>
            </a:r>
          </a:p>
        </p:txBody>
      </p:sp>
      <p:sp>
        <p:nvSpPr>
          <p:cNvPr id="117883" name="Text Box 123"/>
          <p:cNvSpPr txBox="1">
            <a:spLocks noChangeArrowheads="1"/>
          </p:cNvSpPr>
          <p:nvPr/>
        </p:nvSpPr>
        <p:spPr bwMode="auto">
          <a:xfrm>
            <a:off x="7379755" y="2221941"/>
            <a:ext cx="122613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buFontTx/>
              <a:buChar char="•"/>
            </a:pPr>
            <a:r>
              <a:rPr lang="en-US" sz="1100" b="1" i="1" dirty="0">
                <a:solidFill>
                  <a:schemeClr val="accent1"/>
                </a:solidFill>
                <a:latin typeface="Arial"/>
                <a:cs typeface="Arial"/>
              </a:rPr>
              <a:t>Engage</a:t>
            </a:r>
          </a:p>
        </p:txBody>
      </p:sp>
      <p:graphicFrame>
        <p:nvGraphicFramePr>
          <p:cNvPr id="125" name="Table 124"/>
          <p:cNvGraphicFramePr>
            <a:graphicFrameLocks noGrp="1"/>
          </p:cNvGraphicFramePr>
          <p:nvPr/>
        </p:nvGraphicFramePr>
        <p:xfrm>
          <a:off x="522661" y="2742901"/>
          <a:ext cx="8202481" cy="34853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44293"/>
                <a:gridCol w="189684"/>
                <a:gridCol w="1129856"/>
                <a:gridCol w="222672"/>
                <a:gridCol w="1220575"/>
                <a:gridCol w="255661"/>
                <a:gridCol w="1212327"/>
                <a:gridCol w="219714"/>
                <a:gridCol w="1198791"/>
                <a:gridCol w="230028"/>
                <a:gridCol w="1278880"/>
              </a:tblGrid>
              <a:tr h="387574">
                <a:tc>
                  <a:txBody>
                    <a:bodyPr/>
                    <a:lstStyle/>
                    <a:p>
                      <a:pPr algn="ctr" eaLnBrk="0" hangingPunct="0">
                        <a:spcBef>
                          <a:spcPct val="35000"/>
                        </a:spcBef>
                      </a:pPr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TV</a:t>
                      </a:r>
                      <a:endParaRPr lang="en-US" sz="900" b="1" i="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2713" indent="-53975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Effective Reach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  <a:tabLst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Delivers</a:t>
                      </a: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 rich imagery &amp; personality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2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Product features/benefit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Reinforces brand image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0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No significant role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alpha val="25000"/>
                      </a:schemeClr>
                    </a:solidFill>
                  </a:tcPr>
                </a:tc>
              </a:tr>
              <a:tr h="351737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Radio</a:t>
                      </a:r>
                      <a:endParaRPr lang="en-US" sz="900" b="1" i="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Augments Reach </a:t>
                      </a:r>
                      <a:br>
                        <a:rPr lang="en-US" sz="900" b="0" i="0" dirty="0" smtClean="0">
                          <a:latin typeface="Arial"/>
                          <a:cs typeface="Arial"/>
                        </a:rPr>
                      </a:b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&amp; Frequency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Reinforces key messages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Product features/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benefit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Reinforces brand image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0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No significant role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1434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Print</a:t>
                      </a:r>
                      <a:endParaRPr lang="en-US" sz="900" b="1" i="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More Targeted reach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Readily enables comparisons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Detailed explanation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Offer inducement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Reinforces brand image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0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No significant role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</a:tr>
              <a:tr h="479394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Internet</a:t>
                      </a:r>
                      <a:endParaRPr lang="en-US" sz="900" b="1" i="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Targeted</a:t>
                      </a: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 but ext. limited reach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2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Rich info/exp 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Portal proliferation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Extremely detailed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Self directed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Personalized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Enabling tool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Immediacy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Personalized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Ongoing source of value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Loyalty </a:t>
                      </a:r>
                      <a:r>
                        <a:rPr lang="en-US" sz="900" b="0" i="0" dirty="0" err="1" smtClean="0">
                          <a:latin typeface="Arial"/>
                          <a:cs typeface="Arial"/>
                        </a:rPr>
                        <a:t>mktg</a:t>
                      </a: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 vehicle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Penetrate enhanced needs set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969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Direct Mail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Targeted</a:t>
                      </a: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 Reach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High level comparisons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Highly targeted message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Offer</a:t>
                      </a: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inducement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Call to action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Penetrate</a:t>
                      </a: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enhanced needs set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</a:tr>
              <a:tr h="352767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Call Center</a:t>
                      </a:r>
                      <a:endParaRPr lang="en-US" sz="900" b="1" i="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No significant role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Prospecting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Detailed experience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Product features/benefit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Personalized offer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eal time dialing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Customer experience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3873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Sales Force</a:t>
                      </a:r>
                      <a:endParaRPr lang="en-US" sz="900" b="1" i="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Prospecting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Enhanced credibility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Can overcome specific barriers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Real-time dialing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3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Share of wallet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Depth of</a:t>
                      </a: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knowledge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Rich customer exp.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Relationship may drive loyalty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585A">
                        <a:alpha val="25000"/>
                      </a:srgbClr>
                    </a:solidFill>
                  </a:tcPr>
                </a:tc>
              </a:tr>
              <a:tr h="352766"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Event/</a:t>
                      </a:r>
                      <a:b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US" sz="900" b="1" i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Sponsorship</a:t>
                      </a:r>
                      <a:endParaRPr lang="en-US" sz="900" b="1" i="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4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Effective reach</a:t>
                      </a:r>
                    </a:p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Positive Association</a:t>
                      </a:r>
                      <a:r>
                        <a:rPr lang="en-US" sz="900" b="0" i="0" baseline="0" dirty="0" smtClean="0">
                          <a:latin typeface="Arial"/>
                          <a:cs typeface="Arial"/>
                        </a:rPr>
                        <a:t> (Halo)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indent="-54864" algn="l">
                        <a:buClr>
                          <a:schemeClr val="accent5"/>
                        </a:buClr>
                        <a:buFont typeface="Arial"/>
                        <a:buChar char="•"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Can deliver some imagery &amp; key message</a:t>
                      </a:r>
                      <a:endParaRPr lang="en-US" sz="900" b="0" i="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Deliver/sample experience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1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Reinforces brand image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i="0" dirty="0" smtClean="0">
                          <a:latin typeface="Harvey Balls"/>
                          <a:cs typeface="Harvey Balls"/>
                        </a:rPr>
                        <a:t>0</a:t>
                      </a:r>
                      <a:endParaRPr lang="en-US" sz="1100" b="0" i="0" dirty="0">
                        <a:latin typeface="Harvey Balls"/>
                        <a:cs typeface="Harvey Ball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728" marR="0" indent="-54864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/>
                        </a:buClr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900" b="0" i="0" dirty="0" smtClean="0">
                          <a:latin typeface="Arial"/>
                          <a:cs typeface="Arial"/>
                        </a:rPr>
                        <a:t>No significant role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1943A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End-to-End Measurement</a:t>
            </a:r>
            <a:endParaRPr lang="en-US">
              <a:latin typeface="Arial"/>
              <a:cs typeface="Arial"/>
            </a:endParaRPr>
          </a:p>
        </p:txBody>
      </p:sp>
      <p:pic>
        <p:nvPicPr>
          <p:cNvPr id="21520" name="Picture 16" descr="j0286470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-20519" r="-20519"/>
          <a:stretch>
            <a:fillRect/>
          </a:stretch>
        </p:blipFill>
        <p:spPr>
          <a:xfrm>
            <a:off x="304092" y="1592582"/>
            <a:ext cx="2277926" cy="1159240"/>
          </a:xfrm>
          <a:noFill/>
          <a:ln/>
        </p:spPr>
      </p:pic>
      <p:sp>
        <p:nvSpPr>
          <p:cNvPr id="21519" name="Rectangle 15"/>
          <p:cNvSpPr>
            <a:spLocks noGrp="1" noChangeArrowheads="1"/>
          </p:cNvSpPr>
          <p:nvPr>
            <p:ph type="body" orient="vert" idx="4294967295"/>
          </p:nvPr>
        </p:nvSpPr>
        <p:spPr>
          <a:xfrm>
            <a:off x="769938" y="1219200"/>
            <a:ext cx="8374062" cy="454025"/>
          </a:xfrm>
        </p:spPr>
        <p:txBody>
          <a:bodyPr/>
          <a:lstStyle/>
          <a:p>
            <a:pPr marL="0" indent="0"/>
            <a:r>
              <a:rPr lang="en-US" sz="1400" dirty="0">
                <a:latin typeface="Arial"/>
                <a:cs typeface="Arial"/>
              </a:rPr>
              <a:t>Advertising metrics will need to span the “Engagement Cycle” and serve as inputs to modeling.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2318249" y="1768754"/>
            <a:ext cx="5715000" cy="657370"/>
          </a:xfrm>
          <a:prstGeom prst="rightArrow">
            <a:avLst>
              <a:gd name="adj1" fmla="val 51602"/>
              <a:gd name="adj2" fmla="val 96000"/>
            </a:avLst>
          </a:prstGeom>
          <a:solidFill>
            <a:schemeClr val="accent6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200" b="1">
                <a:latin typeface="Arial"/>
                <a:cs typeface="Arial"/>
              </a:rPr>
              <a:t>TIME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147888" y="3014963"/>
            <a:ext cx="1797005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300" dirty="0">
                <a:latin typeface="Arial"/>
                <a:cs typeface="Arial"/>
              </a:rPr>
              <a:t>Exposure</a:t>
            </a:r>
          </a:p>
          <a:p>
            <a:endParaRPr lang="en-US" sz="1300" dirty="0">
              <a:latin typeface="Arial"/>
              <a:cs typeface="Arial"/>
            </a:endParaRPr>
          </a:p>
          <a:p>
            <a:endParaRPr lang="en-US" sz="1300" dirty="0">
              <a:latin typeface="Arial"/>
              <a:cs typeface="Arial"/>
            </a:endParaRPr>
          </a:p>
          <a:p>
            <a:r>
              <a:rPr lang="en-US" sz="1300" dirty="0">
                <a:latin typeface="Arial"/>
                <a:cs typeface="Arial"/>
              </a:rPr>
              <a:t>Perception</a:t>
            </a:r>
          </a:p>
          <a:p>
            <a:r>
              <a:rPr lang="en-US" sz="1300" dirty="0">
                <a:latin typeface="Arial"/>
                <a:cs typeface="Arial"/>
              </a:rPr>
              <a:t>Message</a:t>
            </a:r>
          </a:p>
          <a:p>
            <a:r>
              <a:rPr lang="en-US" sz="1300" dirty="0">
                <a:latin typeface="Arial"/>
                <a:cs typeface="Arial"/>
              </a:rPr>
              <a:t>Immediate Relevance</a:t>
            </a:r>
          </a:p>
          <a:p>
            <a:r>
              <a:rPr lang="en-US" sz="1300" dirty="0">
                <a:latin typeface="Arial"/>
                <a:cs typeface="Arial"/>
              </a:rPr>
              <a:t>Credibility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467225" y="3014963"/>
            <a:ext cx="1018716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300" dirty="0">
                <a:latin typeface="Arial"/>
                <a:cs typeface="Arial"/>
              </a:rPr>
              <a:t>Invest</a:t>
            </a:r>
          </a:p>
          <a:p>
            <a:endParaRPr lang="en-US" sz="1300" dirty="0">
              <a:latin typeface="Arial"/>
              <a:cs typeface="Arial"/>
            </a:endParaRPr>
          </a:p>
          <a:p>
            <a:endParaRPr lang="en-US" sz="1300" dirty="0">
              <a:latin typeface="Arial"/>
              <a:cs typeface="Arial"/>
            </a:endParaRPr>
          </a:p>
          <a:p>
            <a:r>
              <a:rPr lang="en-US" sz="1300" dirty="0">
                <a:latin typeface="Arial"/>
                <a:cs typeface="Arial"/>
              </a:rPr>
              <a:t>Experience</a:t>
            </a:r>
          </a:p>
          <a:p>
            <a:r>
              <a:rPr lang="en-US" sz="1300" dirty="0">
                <a:latin typeface="Arial"/>
                <a:cs typeface="Arial"/>
              </a:rPr>
              <a:t>Interest</a:t>
            </a:r>
          </a:p>
          <a:p>
            <a:r>
              <a:rPr lang="en-US" sz="1300" dirty="0">
                <a:latin typeface="Arial"/>
                <a:cs typeface="Arial"/>
              </a:rPr>
              <a:t>Status</a:t>
            </a:r>
          </a:p>
          <a:p>
            <a:r>
              <a:rPr lang="en-US" sz="1300" dirty="0">
                <a:latin typeface="Arial"/>
                <a:cs typeface="Arial"/>
              </a:rPr>
              <a:t>Salience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402388" y="3014963"/>
            <a:ext cx="145430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300">
                <a:latin typeface="Arial"/>
                <a:cs typeface="Arial"/>
              </a:rPr>
              <a:t>Use/Interaction</a:t>
            </a:r>
          </a:p>
          <a:p>
            <a:endParaRPr lang="en-US" sz="1300">
              <a:latin typeface="Arial"/>
              <a:cs typeface="Arial"/>
            </a:endParaRPr>
          </a:p>
          <a:p>
            <a:endParaRPr lang="en-US" sz="1300">
              <a:latin typeface="Arial"/>
              <a:cs typeface="Arial"/>
            </a:endParaRPr>
          </a:p>
          <a:p>
            <a:r>
              <a:rPr lang="en-US" sz="1300">
                <a:latin typeface="Arial"/>
                <a:cs typeface="Arial"/>
              </a:rPr>
              <a:t>Memory</a:t>
            </a:r>
          </a:p>
          <a:p>
            <a:r>
              <a:rPr lang="en-US" sz="1300">
                <a:latin typeface="Arial"/>
                <a:cs typeface="Arial"/>
              </a:rPr>
              <a:t>Enhancement</a:t>
            </a:r>
          </a:p>
          <a:p>
            <a:r>
              <a:rPr lang="en-US" sz="1300">
                <a:latin typeface="Arial"/>
                <a:cs typeface="Arial"/>
              </a:rPr>
              <a:t>Brand Interaction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783477" y="2937020"/>
            <a:ext cx="1212011" cy="474662"/>
          </a:xfrm>
          <a:prstGeom prst="homePlate">
            <a:avLst>
              <a:gd name="adj" fmla="val 56187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00" b="1" dirty="0">
                <a:latin typeface="Arial"/>
                <a:cs typeface="Arial"/>
              </a:rPr>
              <a:t>Advertising</a:t>
            </a:r>
          </a:p>
          <a:p>
            <a:pPr algn="ctr"/>
            <a:r>
              <a:rPr lang="en-US" sz="1300" b="1" dirty="0">
                <a:latin typeface="Arial"/>
                <a:cs typeface="Arial"/>
              </a:rPr>
              <a:t>Cycle</a:t>
            </a:r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783477" y="3699020"/>
            <a:ext cx="1212011" cy="474662"/>
          </a:xfrm>
          <a:prstGeom prst="homePlate">
            <a:avLst>
              <a:gd name="adj" fmla="val 56187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00" b="1">
                <a:latin typeface="Arial"/>
                <a:cs typeface="Arial"/>
              </a:rPr>
              <a:t>Metrics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76288" y="3555323"/>
            <a:ext cx="7315200" cy="0"/>
          </a:xfrm>
          <a:prstGeom prst="line">
            <a:avLst/>
          </a:prstGeom>
          <a:noFill/>
          <a:ln w="25400" cap="flat" cmpd="sng" algn="ctr">
            <a:solidFill>
              <a:schemeClr val="accent6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984250" y="4562350"/>
            <a:ext cx="7267575" cy="107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spcBef>
                <a:spcPct val="15000"/>
              </a:spcBef>
              <a:buClr>
                <a:schemeClr val="accent5"/>
              </a:buClr>
              <a:buFontTx/>
              <a:buChar char="•"/>
            </a:pPr>
            <a:r>
              <a:rPr lang="en-US" sz="1200" dirty="0">
                <a:latin typeface="Arial"/>
                <a:cs typeface="Arial"/>
              </a:rPr>
              <a:t>An additional challenge is accounting for the “cumulative” effect of advertising as well as “latency” – Ad impressions accumulate to form brand equity.</a:t>
            </a:r>
          </a:p>
          <a:p>
            <a:pPr marL="176213" indent="-176213">
              <a:spcBef>
                <a:spcPct val="15000"/>
              </a:spcBef>
              <a:buClr>
                <a:schemeClr val="accent5"/>
              </a:buClr>
              <a:buFontTx/>
              <a:buChar char="•"/>
            </a:pPr>
            <a:r>
              <a:rPr lang="en-US" sz="1200" dirty="0">
                <a:latin typeface="Arial"/>
                <a:cs typeface="Arial"/>
              </a:rPr>
              <a:t>As relevance increases so does the time horizon for which the advertising has an impact.</a:t>
            </a:r>
          </a:p>
          <a:p>
            <a:pPr marL="176213" indent="-176213">
              <a:spcBef>
                <a:spcPct val="15000"/>
              </a:spcBef>
              <a:buClr>
                <a:schemeClr val="accent5"/>
              </a:buClr>
              <a:buFontTx/>
              <a:buChar char="•"/>
            </a:pPr>
            <a:r>
              <a:rPr lang="en-US" sz="1200" dirty="0">
                <a:latin typeface="Arial"/>
                <a:cs typeface="Arial"/>
              </a:rPr>
              <a:t>Enhancement is the interaction between experience &amp; expectations where associations are elevated beyond purely functional attributes to beliefs      bonding.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4231345" y="5511069"/>
            <a:ext cx="250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Capturing Information</a:t>
            </a:r>
          </a:p>
        </p:txBody>
      </p:sp>
      <p:sp>
        <p:nvSpPr>
          <p:cNvPr id="45084" name="Rectangle 2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sz="1400">
                <a:latin typeface="Arial"/>
                <a:cs typeface="Arial"/>
              </a:rPr>
              <a:t>A “Cradle To Grave” approach is required and the measurement metrics and methodology need to be consistent throughout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433388" y="1766525"/>
            <a:ext cx="2743200" cy="2578100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09588" y="1823675"/>
            <a:ext cx="2590800" cy="361950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/>
                <a:cs typeface="Arial"/>
              </a:rPr>
              <a:t>Advertisement Development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252788" y="1766525"/>
            <a:ext cx="2743200" cy="2568575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3328988" y="1823675"/>
            <a:ext cx="2590800" cy="361950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Arial"/>
                <a:cs typeface="Arial"/>
              </a:rPr>
              <a:t>Execution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6072188" y="1766525"/>
            <a:ext cx="2743200" cy="2557462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6148388" y="1823675"/>
            <a:ext cx="2590800" cy="361950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Arial"/>
                <a:cs typeface="Arial"/>
              </a:rPr>
              <a:t>Evaluation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3252788" y="2196737"/>
            <a:ext cx="2667000" cy="161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Intercept interviews</a:t>
            </a:r>
          </a:p>
          <a:p>
            <a:pPr marL="227013" lvl="2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Branch</a:t>
            </a:r>
          </a:p>
          <a:p>
            <a:pPr marL="227013" lvl="2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Call center</a:t>
            </a:r>
          </a:p>
          <a:p>
            <a:pPr marL="227013" lvl="2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Web </a:t>
            </a:r>
            <a:r>
              <a:rPr lang="en-US" sz="1000" dirty="0" smtClean="0">
                <a:latin typeface="Arial"/>
                <a:cs typeface="Arial"/>
              </a:rPr>
              <a:t>Site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Standardized questions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Communication clarity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Relevance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Appropriateness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Likelihood of </a:t>
            </a:r>
            <a:r>
              <a:rPr lang="en-US" sz="1000" dirty="0" smtClean="0">
                <a:latin typeface="Arial"/>
                <a:cs typeface="Arial"/>
              </a:rPr>
              <a:t>action</a:t>
            </a:r>
          </a:p>
          <a:p>
            <a:pPr marL="115888" lvl="1" indent="-115888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000" dirty="0" smtClean="0">
                <a:latin typeface="Arial"/>
                <a:cs typeface="Arial"/>
              </a:rPr>
              <a:t>Tracking</a:t>
            </a:r>
            <a:endParaRPr lang="en-US" sz="1000" dirty="0">
              <a:latin typeface="Arial"/>
              <a:cs typeface="Arial"/>
            </a:endParaRP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Enjoyment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6072188" y="2196737"/>
            <a:ext cx="2667000" cy="120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Business </a:t>
            </a:r>
            <a:r>
              <a:rPr lang="en-US" sz="1000" dirty="0" smtClean="0">
                <a:latin typeface="Arial"/>
                <a:cs typeface="Arial"/>
              </a:rPr>
              <a:t>results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Return on marketing investment* (ROMI)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CPI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CPA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Etc.</a:t>
            </a:r>
            <a:endParaRPr lang="en-US" sz="1000" dirty="0" smtClean="0">
              <a:latin typeface="Arial"/>
              <a:cs typeface="Arial"/>
            </a:endParaRP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 smtClean="0">
                <a:latin typeface="Arial"/>
                <a:cs typeface="Arial"/>
              </a:rPr>
              <a:t>Brand </a:t>
            </a:r>
            <a:r>
              <a:rPr lang="en-US" sz="1000" dirty="0">
                <a:latin typeface="Arial"/>
                <a:cs typeface="Arial"/>
              </a:rPr>
              <a:t>imagery &amp; </a:t>
            </a:r>
            <a:r>
              <a:rPr lang="en-US" sz="1000" dirty="0" smtClean="0">
                <a:latin typeface="Arial"/>
                <a:cs typeface="Arial"/>
              </a:rPr>
              <a:t>equity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Comparison to </a:t>
            </a:r>
            <a:r>
              <a:rPr lang="en-US" sz="1000" dirty="0" smtClean="0">
                <a:latin typeface="Arial"/>
                <a:cs typeface="Arial"/>
              </a:rPr>
              <a:t>objectives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Media execution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479425" y="2196737"/>
            <a:ext cx="2667000" cy="2033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Ad strategy &amp; theme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“What”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Early in creative process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Qualitative &amp; Quantitative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May be iterative; pre &amp; post production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Standardized questions – “How”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Main message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Persuasiveness</a:t>
            </a:r>
          </a:p>
          <a:p>
            <a:pPr marL="230188" lvl="1" indent="-115888">
              <a:lnSpc>
                <a:spcPct val="90000"/>
              </a:lnSpc>
              <a:buClr>
                <a:schemeClr val="accent5"/>
              </a:buClr>
              <a:buFont typeface="Century Gothic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Likes/dislikes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Clear action standards developed in advance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Precisely specified target market</a:t>
            </a:r>
          </a:p>
          <a:p>
            <a:pPr marL="115888" indent="-115888">
              <a:lnSpc>
                <a:spcPct val="90000"/>
              </a:lnSpc>
              <a:buClr>
                <a:schemeClr val="accent5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Evaluating copy &amp; vehicles (integrated campaign)</a:t>
            </a:r>
          </a:p>
        </p:txBody>
      </p:sp>
      <p:sp>
        <p:nvSpPr>
          <p:cNvPr id="45087" name="AutoShape 31"/>
          <p:cNvSpPr>
            <a:spLocks noChangeArrowheads="1"/>
          </p:cNvSpPr>
          <p:nvPr/>
        </p:nvSpPr>
        <p:spPr bwMode="auto">
          <a:xfrm>
            <a:off x="6110288" y="4325046"/>
            <a:ext cx="1712912" cy="787400"/>
          </a:xfrm>
          <a:custGeom>
            <a:avLst/>
            <a:gdLst>
              <a:gd name="G0" fmla="+- 9234 0 0"/>
              <a:gd name="G1" fmla="+- 18514 0 0"/>
              <a:gd name="G2" fmla="+- 7200 0 0"/>
              <a:gd name="G3" fmla="*/ 9234 1 2"/>
              <a:gd name="G4" fmla="+- G3 10800 0"/>
              <a:gd name="G5" fmla="+- 21600 9234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17 w 21600"/>
              <a:gd name="T1" fmla="*/ 0 h 21600"/>
              <a:gd name="T2" fmla="*/ 9234 w 21600"/>
              <a:gd name="T3" fmla="*/ 7200 h 21600"/>
              <a:gd name="T4" fmla="*/ 0 w 21600"/>
              <a:gd name="T5" fmla="*/ 17987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17" y="0"/>
                </a:moveTo>
                <a:lnTo>
                  <a:pt x="9234" y="7200"/>
                </a:lnTo>
                <a:lnTo>
                  <a:pt x="12320" y="7200"/>
                </a:lnTo>
                <a:lnTo>
                  <a:pt x="12320" y="14374"/>
                </a:lnTo>
                <a:lnTo>
                  <a:pt x="0" y="14374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093" name="AutoShape 37"/>
          <p:cNvSpPr>
            <a:spLocks noChangeArrowheads="1"/>
          </p:cNvSpPr>
          <p:nvPr/>
        </p:nvSpPr>
        <p:spPr bwMode="auto">
          <a:xfrm flipH="1">
            <a:off x="4100513" y="4327162"/>
            <a:ext cx="1828800" cy="782638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3138488" y="4848922"/>
            <a:ext cx="3205162" cy="263525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 dirty="0">
                <a:latin typeface="Arial"/>
                <a:cs typeface="Arial"/>
              </a:rPr>
              <a:t>TIGHT LINKAGE</a:t>
            </a:r>
          </a:p>
        </p:txBody>
      </p:sp>
      <p:sp>
        <p:nvSpPr>
          <p:cNvPr id="45113" name="Text Box 57"/>
          <p:cNvSpPr txBox="1">
            <a:spLocks noChangeArrowheads="1"/>
          </p:cNvSpPr>
          <p:nvPr/>
        </p:nvSpPr>
        <p:spPr bwMode="auto">
          <a:xfrm>
            <a:off x="2238375" y="5124614"/>
            <a:ext cx="1674813" cy="37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Awareness Index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Persuasion</a:t>
            </a:r>
          </a:p>
        </p:txBody>
      </p:sp>
      <p:sp>
        <p:nvSpPr>
          <p:cNvPr id="45114" name="Text Box 58"/>
          <p:cNvSpPr txBox="1">
            <a:spLocks noChangeArrowheads="1"/>
          </p:cNvSpPr>
          <p:nvPr/>
        </p:nvSpPr>
        <p:spPr bwMode="auto">
          <a:xfrm>
            <a:off x="4140200" y="5124614"/>
            <a:ext cx="1674813" cy="37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>
                <a:latin typeface="Arial"/>
                <a:cs typeface="Arial"/>
              </a:rPr>
              <a:t>Imagery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>
                <a:latin typeface="Arial"/>
                <a:cs typeface="Arial"/>
              </a:rPr>
              <a:t>Media Plan</a:t>
            </a:r>
          </a:p>
        </p:txBody>
      </p:sp>
      <p:sp>
        <p:nvSpPr>
          <p:cNvPr id="45115" name="Text Box 59"/>
          <p:cNvSpPr txBox="1">
            <a:spLocks noChangeArrowheads="1"/>
          </p:cNvSpPr>
          <p:nvPr/>
        </p:nvSpPr>
        <p:spPr bwMode="auto">
          <a:xfrm>
            <a:off x="5576888" y="5124614"/>
            <a:ext cx="1674812" cy="371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>
                <a:latin typeface="Arial"/>
                <a:cs typeface="Arial"/>
              </a:rPr>
              <a:t>Recall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>
                <a:latin typeface="Arial"/>
                <a:cs typeface="Arial"/>
              </a:rPr>
              <a:t>Message Retention</a:t>
            </a:r>
          </a:p>
        </p:txBody>
      </p:sp>
      <p:sp>
        <p:nvSpPr>
          <p:cNvPr id="45116" name="Text Box 60"/>
          <p:cNvSpPr txBox="1">
            <a:spLocks noChangeArrowheads="1"/>
          </p:cNvSpPr>
          <p:nvPr/>
        </p:nvSpPr>
        <p:spPr bwMode="auto">
          <a:xfrm>
            <a:off x="2928871" y="5565236"/>
            <a:ext cx="55382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175" indent="-3175"/>
            <a:r>
              <a:rPr lang="en-US" sz="1050" dirty="0">
                <a:latin typeface="Arial"/>
                <a:cs typeface="Arial"/>
              </a:rPr>
              <a:t>*Caution: Using ROI as a key performance metric for marketing is dangerous because:</a:t>
            </a:r>
          </a:p>
          <a:p>
            <a:pPr marL="460375" lvl="1" indent="-225425">
              <a:buFontTx/>
              <a:buAutoNum type="arabicParenR"/>
            </a:pPr>
            <a:r>
              <a:rPr lang="en-US" sz="1050" dirty="0">
                <a:latin typeface="Arial"/>
                <a:cs typeface="Arial"/>
              </a:rPr>
              <a:t>It gives excessive importance to the “I”</a:t>
            </a:r>
          </a:p>
          <a:p>
            <a:pPr marL="460375" lvl="1" indent="-225425">
              <a:buFontTx/>
              <a:buAutoNum type="arabicParenR"/>
            </a:pPr>
            <a:r>
              <a:rPr lang="en-US" sz="1050" dirty="0">
                <a:latin typeface="Arial"/>
                <a:cs typeface="Arial"/>
              </a:rPr>
              <a:t>Is easier to achieve by reducing costs than increasing revenue</a:t>
            </a:r>
          </a:p>
          <a:p>
            <a:pPr marL="460375" lvl="1" indent="-225425">
              <a:buFontTx/>
              <a:buAutoNum type="arabicParenR"/>
            </a:pPr>
            <a:r>
              <a:rPr lang="en-US" sz="1050" dirty="0">
                <a:latin typeface="Arial"/>
                <a:cs typeface="Arial"/>
              </a:rPr>
              <a:t>Leads to lower marketing spending and sub-optimal, relative to goals, performance</a:t>
            </a:r>
          </a:p>
        </p:txBody>
      </p:sp>
      <p:sp>
        <p:nvSpPr>
          <p:cNvPr id="45117" name="AutoShape 61"/>
          <p:cNvSpPr>
            <a:spLocks noChangeArrowheads="1"/>
          </p:cNvSpPr>
          <p:nvPr/>
        </p:nvSpPr>
        <p:spPr bwMode="auto">
          <a:xfrm flipH="1">
            <a:off x="1524000" y="4335101"/>
            <a:ext cx="1638300" cy="773112"/>
          </a:xfrm>
          <a:custGeom>
            <a:avLst/>
            <a:gdLst>
              <a:gd name="G0" fmla="+- 9234 0 0"/>
              <a:gd name="G1" fmla="+- 18514 0 0"/>
              <a:gd name="G2" fmla="+- 7200 0 0"/>
              <a:gd name="G3" fmla="*/ 9234 1 2"/>
              <a:gd name="G4" fmla="+- G3 10800 0"/>
              <a:gd name="G5" fmla="+- 21600 9234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17 w 21600"/>
              <a:gd name="T1" fmla="*/ 0 h 21600"/>
              <a:gd name="T2" fmla="*/ 9234 w 21600"/>
              <a:gd name="T3" fmla="*/ 7200 h 21600"/>
              <a:gd name="T4" fmla="*/ 0 w 21600"/>
              <a:gd name="T5" fmla="*/ 17987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17" y="0"/>
                </a:moveTo>
                <a:lnTo>
                  <a:pt x="9234" y="7200"/>
                </a:lnTo>
                <a:lnTo>
                  <a:pt x="12320" y="7200"/>
                </a:lnTo>
                <a:lnTo>
                  <a:pt x="12320" y="14374"/>
                </a:lnTo>
                <a:lnTo>
                  <a:pt x="0" y="14374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2622584" y="6626525"/>
            <a:ext cx="6521416" cy="23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900" i="1" dirty="0">
                <a:latin typeface="Arial"/>
                <a:cs typeface="Arial"/>
              </a:rPr>
              <a:t>Source:  Marketing Science Institute, “The Long &amp; Short View</a:t>
            </a:r>
            <a:r>
              <a:rPr lang="en-US" sz="900" i="1" dirty="0" smtClean="0">
                <a:latin typeface="Arial"/>
                <a:cs typeface="Arial"/>
              </a:rPr>
              <a:t> of </a:t>
            </a:r>
            <a:r>
              <a:rPr lang="en-US" sz="900" i="1" dirty="0">
                <a:latin typeface="Arial"/>
                <a:cs typeface="Arial"/>
              </a:rPr>
              <a:t>Marketing Metrics”,</a:t>
            </a:r>
            <a:r>
              <a:rPr lang="en-US" sz="900" i="1" dirty="0" smtClean="0">
                <a:latin typeface="Arial"/>
                <a:cs typeface="Arial"/>
              </a:rPr>
              <a:t> Tim Ambler</a:t>
            </a:r>
            <a:endParaRPr lang="en-US" sz="900" i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57" name="Rectangle 29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Integrated Advertising Measurement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095734"/>
            <a:ext cx="8382000" cy="4265613"/>
          </a:xfrm>
        </p:spPr>
        <p:txBody>
          <a:bodyPr/>
          <a:lstStyle/>
          <a:p>
            <a:pPr marL="0" indent="0"/>
            <a:r>
              <a:rPr lang="en-US" sz="1600" dirty="0" smtClean="0">
                <a:latin typeface="Arial"/>
                <a:cs typeface="Arial"/>
              </a:rPr>
              <a:t>Holistic advertising measurement is an on-going cycle of testing &amp; learning which requires considerable cross-team collaboration.</a:t>
            </a:r>
            <a:endParaRPr lang="en-US" sz="1600" dirty="0">
              <a:latin typeface="Arial"/>
              <a:cs typeface="Arial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474577" y="1654172"/>
            <a:ext cx="6780823" cy="4562829"/>
            <a:chOff x="825500" y="1574800"/>
            <a:chExt cx="7759700" cy="5221516"/>
          </a:xfrm>
        </p:grpSpPr>
        <p:sp>
          <p:nvSpPr>
            <p:cNvPr id="92494" name="Rectangle 334"/>
            <p:cNvSpPr>
              <a:spLocks noChangeArrowheads="1"/>
            </p:cNvSpPr>
            <p:nvPr/>
          </p:nvSpPr>
          <p:spPr bwMode="auto">
            <a:xfrm>
              <a:off x="825500" y="1636713"/>
              <a:ext cx="3879851" cy="45434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92496" name="AutoShape 336"/>
            <p:cNvSpPr>
              <a:spLocks noChangeArrowheads="1"/>
            </p:cNvSpPr>
            <p:nvPr/>
          </p:nvSpPr>
          <p:spPr bwMode="auto">
            <a:xfrm>
              <a:off x="1832914" y="4889458"/>
              <a:ext cx="1383361" cy="874755"/>
            </a:xfrm>
            <a:prstGeom prst="irregularSeal1">
              <a:avLst/>
            </a:prstGeom>
            <a:noFill/>
            <a:ln w="25400" cap="flat" cmpd="sng" algn="ctr">
              <a:solidFill>
                <a:schemeClr val="accent6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Arial"/>
                <a:cs typeface="Arial"/>
              </a:endParaRPr>
            </a:p>
          </p:txBody>
        </p:sp>
        <p:sp>
          <p:nvSpPr>
            <p:cNvPr id="92495" name="Rectangle 335"/>
            <p:cNvSpPr>
              <a:spLocks noChangeArrowheads="1"/>
            </p:cNvSpPr>
            <p:nvPr/>
          </p:nvSpPr>
          <p:spPr bwMode="auto">
            <a:xfrm>
              <a:off x="4705350" y="1636713"/>
              <a:ext cx="3879850" cy="4543425"/>
            </a:xfrm>
            <a:prstGeom prst="rect">
              <a:avLst/>
            </a:prstGeom>
            <a:solidFill>
              <a:schemeClr val="accent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92488" name="Group 328"/>
            <p:cNvGrpSpPr>
              <a:grpSpLocks/>
            </p:cNvGrpSpPr>
            <p:nvPr/>
          </p:nvGrpSpPr>
          <p:grpSpPr bwMode="auto">
            <a:xfrm>
              <a:off x="2392363" y="1574800"/>
              <a:ext cx="4818062" cy="4614863"/>
              <a:chOff x="1419" y="702"/>
              <a:chExt cx="2910" cy="2904"/>
            </a:xfrm>
          </p:grpSpPr>
          <p:sp>
            <p:nvSpPr>
              <p:cNvPr id="92489" name="Freeform 329"/>
              <p:cNvSpPr>
                <a:spLocks/>
              </p:cNvSpPr>
              <p:nvPr/>
            </p:nvSpPr>
            <p:spPr bwMode="auto">
              <a:xfrm>
                <a:off x="2835" y="888"/>
                <a:ext cx="1494" cy="1506"/>
              </a:xfrm>
              <a:custGeom>
                <a:avLst/>
                <a:gdLst/>
                <a:ahLst/>
                <a:cxnLst>
                  <a:cxn ang="0">
                    <a:pos x="42" y="396"/>
                  </a:cxn>
                  <a:cxn ang="0">
                    <a:pos x="54" y="396"/>
                  </a:cxn>
                  <a:cxn ang="0">
                    <a:pos x="72" y="396"/>
                  </a:cxn>
                  <a:cxn ang="0">
                    <a:pos x="96" y="402"/>
                  </a:cxn>
                  <a:cxn ang="0">
                    <a:pos x="132" y="402"/>
                  </a:cxn>
                  <a:cxn ang="0">
                    <a:pos x="168" y="408"/>
                  </a:cxn>
                  <a:cxn ang="0">
                    <a:pos x="210" y="414"/>
                  </a:cxn>
                  <a:cxn ang="0">
                    <a:pos x="258" y="420"/>
                  </a:cxn>
                  <a:cxn ang="0">
                    <a:pos x="306" y="438"/>
                  </a:cxn>
                  <a:cxn ang="0">
                    <a:pos x="360" y="450"/>
                  </a:cxn>
                  <a:cxn ang="0">
                    <a:pos x="414" y="474"/>
                  </a:cxn>
                  <a:cxn ang="0">
                    <a:pos x="468" y="498"/>
                  </a:cxn>
                  <a:cxn ang="0">
                    <a:pos x="522" y="528"/>
                  </a:cxn>
                  <a:cxn ang="0">
                    <a:pos x="576" y="564"/>
                  </a:cxn>
                  <a:cxn ang="0">
                    <a:pos x="630" y="606"/>
                  </a:cxn>
                  <a:cxn ang="0">
                    <a:pos x="678" y="654"/>
                  </a:cxn>
                  <a:cxn ang="0">
                    <a:pos x="726" y="708"/>
                  </a:cxn>
                  <a:cxn ang="0">
                    <a:pos x="768" y="774"/>
                  </a:cxn>
                  <a:cxn ang="0">
                    <a:pos x="804" y="846"/>
                  </a:cxn>
                  <a:cxn ang="0">
                    <a:pos x="840" y="924"/>
                  </a:cxn>
                  <a:cxn ang="0">
                    <a:pos x="864" y="1008"/>
                  </a:cxn>
                  <a:cxn ang="0">
                    <a:pos x="882" y="1110"/>
                  </a:cxn>
                  <a:cxn ang="0">
                    <a:pos x="894" y="1218"/>
                  </a:cxn>
                  <a:cxn ang="0">
                    <a:pos x="840" y="1218"/>
                  </a:cxn>
                  <a:cxn ang="0">
                    <a:pos x="732" y="1218"/>
                  </a:cxn>
                  <a:cxn ang="0">
                    <a:pos x="1290" y="1206"/>
                  </a:cxn>
                  <a:cxn ang="0">
                    <a:pos x="1290" y="1200"/>
                  </a:cxn>
                  <a:cxn ang="0">
                    <a:pos x="1290" y="1194"/>
                  </a:cxn>
                  <a:cxn ang="0">
                    <a:pos x="1290" y="1182"/>
                  </a:cxn>
                  <a:cxn ang="0">
                    <a:pos x="1290" y="1164"/>
                  </a:cxn>
                  <a:cxn ang="0">
                    <a:pos x="1290" y="1140"/>
                  </a:cxn>
                  <a:cxn ang="0">
                    <a:pos x="1284" y="1110"/>
                  </a:cxn>
                  <a:cxn ang="0">
                    <a:pos x="1278" y="1080"/>
                  </a:cxn>
                  <a:cxn ang="0">
                    <a:pos x="1272" y="1044"/>
                  </a:cxn>
                  <a:cxn ang="0">
                    <a:pos x="1266" y="1008"/>
                  </a:cxn>
                  <a:cxn ang="0">
                    <a:pos x="1260" y="966"/>
                  </a:cxn>
                  <a:cxn ang="0">
                    <a:pos x="1248" y="918"/>
                  </a:cxn>
                  <a:cxn ang="0">
                    <a:pos x="1230" y="876"/>
                  </a:cxn>
                  <a:cxn ang="0">
                    <a:pos x="1218" y="822"/>
                  </a:cxn>
                  <a:cxn ang="0">
                    <a:pos x="1194" y="774"/>
                  </a:cxn>
                  <a:cxn ang="0">
                    <a:pos x="1176" y="726"/>
                  </a:cxn>
                  <a:cxn ang="0">
                    <a:pos x="1152" y="672"/>
                  </a:cxn>
                  <a:cxn ang="0">
                    <a:pos x="1122" y="618"/>
                  </a:cxn>
                  <a:cxn ang="0">
                    <a:pos x="1092" y="564"/>
                  </a:cxn>
                  <a:cxn ang="0">
                    <a:pos x="1056" y="516"/>
                  </a:cxn>
                  <a:cxn ang="0">
                    <a:pos x="1014" y="462"/>
                  </a:cxn>
                  <a:cxn ang="0">
                    <a:pos x="972" y="408"/>
                  </a:cxn>
                  <a:cxn ang="0">
                    <a:pos x="924" y="360"/>
                  </a:cxn>
                  <a:cxn ang="0">
                    <a:pos x="876" y="312"/>
                  </a:cxn>
                  <a:cxn ang="0">
                    <a:pos x="816" y="264"/>
                  </a:cxn>
                  <a:cxn ang="0">
                    <a:pos x="756" y="222"/>
                  </a:cxn>
                  <a:cxn ang="0">
                    <a:pos x="690" y="180"/>
                  </a:cxn>
                  <a:cxn ang="0">
                    <a:pos x="618" y="144"/>
                  </a:cxn>
                  <a:cxn ang="0">
                    <a:pos x="540" y="108"/>
                  </a:cxn>
                  <a:cxn ang="0">
                    <a:pos x="462" y="78"/>
                  </a:cxn>
                  <a:cxn ang="0">
                    <a:pos x="372" y="54"/>
                  </a:cxn>
                  <a:cxn ang="0">
                    <a:pos x="276" y="30"/>
                  </a:cxn>
                  <a:cxn ang="0">
                    <a:pos x="174" y="12"/>
                  </a:cxn>
                  <a:cxn ang="0">
                    <a:pos x="66" y="6"/>
                  </a:cxn>
                  <a:cxn ang="0">
                    <a:pos x="0" y="0"/>
                  </a:cxn>
                  <a:cxn ang="0">
                    <a:pos x="54" y="54"/>
                  </a:cxn>
                  <a:cxn ang="0">
                    <a:pos x="126" y="138"/>
                  </a:cxn>
                  <a:cxn ang="0">
                    <a:pos x="174" y="192"/>
                  </a:cxn>
                </a:cxnLst>
                <a:rect l="0" t="0" r="r" b="b"/>
                <a:pathLst>
                  <a:path w="1494" h="1506">
                    <a:moveTo>
                      <a:pt x="36" y="396"/>
                    </a:moveTo>
                    <a:lnTo>
                      <a:pt x="36" y="396"/>
                    </a:lnTo>
                    <a:lnTo>
                      <a:pt x="42" y="396"/>
                    </a:lnTo>
                    <a:lnTo>
                      <a:pt x="42" y="396"/>
                    </a:lnTo>
                    <a:lnTo>
                      <a:pt x="42" y="396"/>
                    </a:lnTo>
                    <a:lnTo>
                      <a:pt x="42" y="396"/>
                    </a:lnTo>
                    <a:lnTo>
                      <a:pt x="48" y="396"/>
                    </a:lnTo>
                    <a:lnTo>
                      <a:pt x="48" y="396"/>
                    </a:lnTo>
                    <a:lnTo>
                      <a:pt x="48" y="396"/>
                    </a:lnTo>
                    <a:lnTo>
                      <a:pt x="54" y="396"/>
                    </a:lnTo>
                    <a:lnTo>
                      <a:pt x="54" y="396"/>
                    </a:lnTo>
                    <a:lnTo>
                      <a:pt x="60" y="396"/>
                    </a:lnTo>
                    <a:lnTo>
                      <a:pt x="66" y="396"/>
                    </a:lnTo>
                    <a:lnTo>
                      <a:pt x="66" y="396"/>
                    </a:lnTo>
                    <a:lnTo>
                      <a:pt x="72" y="396"/>
                    </a:lnTo>
                    <a:lnTo>
                      <a:pt x="78" y="396"/>
                    </a:lnTo>
                    <a:lnTo>
                      <a:pt x="84" y="396"/>
                    </a:lnTo>
                    <a:lnTo>
                      <a:pt x="84" y="396"/>
                    </a:lnTo>
                    <a:lnTo>
                      <a:pt x="90" y="396"/>
                    </a:lnTo>
                    <a:lnTo>
                      <a:pt x="96" y="402"/>
                    </a:lnTo>
                    <a:lnTo>
                      <a:pt x="102" y="402"/>
                    </a:lnTo>
                    <a:lnTo>
                      <a:pt x="108" y="402"/>
                    </a:lnTo>
                    <a:lnTo>
                      <a:pt x="114" y="402"/>
                    </a:lnTo>
                    <a:lnTo>
                      <a:pt x="126" y="402"/>
                    </a:lnTo>
                    <a:lnTo>
                      <a:pt x="132" y="402"/>
                    </a:lnTo>
                    <a:lnTo>
                      <a:pt x="138" y="402"/>
                    </a:lnTo>
                    <a:lnTo>
                      <a:pt x="144" y="402"/>
                    </a:lnTo>
                    <a:lnTo>
                      <a:pt x="150" y="402"/>
                    </a:lnTo>
                    <a:lnTo>
                      <a:pt x="162" y="408"/>
                    </a:lnTo>
                    <a:lnTo>
                      <a:pt x="168" y="408"/>
                    </a:lnTo>
                    <a:lnTo>
                      <a:pt x="174" y="408"/>
                    </a:lnTo>
                    <a:lnTo>
                      <a:pt x="186" y="408"/>
                    </a:lnTo>
                    <a:lnTo>
                      <a:pt x="192" y="408"/>
                    </a:lnTo>
                    <a:lnTo>
                      <a:pt x="204" y="414"/>
                    </a:lnTo>
                    <a:lnTo>
                      <a:pt x="210" y="414"/>
                    </a:lnTo>
                    <a:lnTo>
                      <a:pt x="222" y="414"/>
                    </a:lnTo>
                    <a:lnTo>
                      <a:pt x="228" y="414"/>
                    </a:lnTo>
                    <a:lnTo>
                      <a:pt x="240" y="420"/>
                    </a:lnTo>
                    <a:lnTo>
                      <a:pt x="246" y="420"/>
                    </a:lnTo>
                    <a:lnTo>
                      <a:pt x="258" y="420"/>
                    </a:lnTo>
                    <a:lnTo>
                      <a:pt x="270" y="426"/>
                    </a:lnTo>
                    <a:lnTo>
                      <a:pt x="276" y="426"/>
                    </a:lnTo>
                    <a:lnTo>
                      <a:pt x="288" y="432"/>
                    </a:lnTo>
                    <a:lnTo>
                      <a:pt x="294" y="432"/>
                    </a:lnTo>
                    <a:lnTo>
                      <a:pt x="306" y="438"/>
                    </a:lnTo>
                    <a:lnTo>
                      <a:pt x="318" y="438"/>
                    </a:lnTo>
                    <a:lnTo>
                      <a:pt x="330" y="444"/>
                    </a:lnTo>
                    <a:lnTo>
                      <a:pt x="336" y="444"/>
                    </a:lnTo>
                    <a:lnTo>
                      <a:pt x="348" y="450"/>
                    </a:lnTo>
                    <a:lnTo>
                      <a:pt x="360" y="450"/>
                    </a:lnTo>
                    <a:lnTo>
                      <a:pt x="372" y="456"/>
                    </a:lnTo>
                    <a:lnTo>
                      <a:pt x="378" y="462"/>
                    </a:lnTo>
                    <a:lnTo>
                      <a:pt x="390" y="462"/>
                    </a:lnTo>
                    <a:lnTo>
                      <a:pt x="402" y="468"/>
                    </a:lnTo>
                    <a:lnTo>
                      <a:pt x="414" y="474"/>
                    </a:lnTo>
                    <a:lnTo>
                      <a:pt x="426" y="474"/>
                    </a:lnTo>
                    <a:lnTo>
                      <a:pt x="432" y="480"/>
                    </a:lnTo>
                    <a:lnTo>
                      <a:pt x="444" y="486"/>
                    </a:lnTo>
                    <a:lnTo>
                      <a:pt x="456" y="492"/>
                    </a:lnTo>
                    <a:lnTo>
                      <a:pt x="468" y="498"/>
                    </a:lnTo>
                    <a:lnTo>
                      <a:pt x="480" y="504"/>
                    </a:lnTo>
                    <a:lnTo>
                      <a:pt x="486" y="510"/>
                    </a:lnTo>
                    <a:lnTo>
                      <a:pt x="498" y="516"/>
                    </a:lnTo>
                    <a:lnTo>
                      <a:pt x="510" y="522"/>
                    </a:lnTo>
                    <a:lnTo>
                      <a:pt x="522" y="528"/>
                    </a:lnTo>
                    <a:lnTo>
                      <a:pt x="534" y="534"/>
                    </a:lnTo>
                    <a:lnTo>
                      <a:pt x="540" y="540"/>
                    </a:lnTo>
                    <a:lnTo>
                      <a:pt x="552" y="546"/>
                    </a:lnTo>
                    <a:lnTo>
                      <a:pt x="564" y="558"/>
                    </a:lnTo>
                    <a:lnTo>
                      <a:pt x="576" y="564"/>
                    </a:lnTo>
                    <a:lnTo>
                      <a:pt x="588" y="570"/>
                    </a:lnTo>
                    <a:lnTo>
                      <a:pt x="594" y="582"/>
                    </a:lnTo>
                    <a:lnTo>
                      <a:pt x="606" y="588"/>
                    </a:lnTo>
                    <a:lnTo>
                      <a:pt x="618" y="600"/>
                    </a:lnTo>
                    <a:lnTo>
                      <a:pt x="630" y="606"/>
                    </a:lnTo>
                    <a:lnTo>
                      <a:pt x="636" y="618"/>
                    </a:lnTo>
                    <a:lnTo>
                      <a:pt x="648" y="624"/>
                    </a:lnTo>
                    <a:lnTo>
                      <a:pt x="660" y="636"/>
                    </a:lnTo>
                    <a:lnTo>
                      <a:pt x="666" y="642"/>
                    </a:lnTo>
                    <a:lnTo>
                      <a:pt x="678" y="654"/>
                    </a:lnTo>
                    <a:lnTo>
                      <a:pt x="684" y="666"/>
                    </a:lnTo>
                    <a:lnTo>
                      <a:pt x="696" y="678"/>
                    </a:lnTo>
                    <a:lnTo>
                      <a:pt x="708" y="684"/>
                    </a:lnTo>
                    <a:lnTo>
                      <a:pt x="714" y="696"/>
                    </a:lnTo>
                    <a:lnTo>
                      <a:pt x="726" y="708"/>
                    </a:lnTo>
                    <a:lnTo>
                      <a:pt x="732" y="720"/>
                    </a:lnTo>
                    <a:lnTo>
                      <a:pt x="744" y="732"/>
                    </a:lnTo>
                    <a:lnTo>
                      <a:pt x="750" y="744"/>
                    </a:lnTo>
                    <a:lnTo>
                      <a:pt x="756" y="762"/>
                    </a:lnTo>
                    <a:lnTo>
                      <a:pt x="768" y="774"/>
                    </a:lnTo>
                    <a:lnTo>
                      <a:pt x="774" y="786"/>
                    </a:lnTo>
                    <a:lnTo>
                      <a:pt x="780" y="798"/>
                    </a:lnTo>
                    <a:lnTo>
                      <a:pt x="792" y="816"/>
                    </a:lnTo>
                    <a:lnTo>
                      <a:pt x="798" y="828"/>
                    </a:lnTo>
                    <a:lnTo>
                      <a:pt x="804" y="846"/>
                    </a:lnTo>
                    <a:lnTo>
                      <a:pt x="810" y="858"/>
                    </a:lnTo>
                    <a:lnTo>
                      <a:pt x="822" y="876"/>
                    </a:lnTo>
                    <a:lnTo>
                      <a:pt x="828" y="888"/>
                    </a:lnTo>
                    <a:lnTo>
                      <a:pt x="834" y="906"/>
                    </a:lnTo>
                    <a:lnTo>
                      <a:pt x="840" y="924"/>
                    </a:lnTo>
                    <a:lnTo>
                      <a:pt x="846" y="942"/>
                    </a:lnTo>
                    <a:lnTo>
                      <a:pt x="852" y="954"/>
                    </a:lnTo>
                    <a:lnTo>
                      <a:pt x="852" y="972"/>
                    </a:lnTo>
                    <a:lnTo>
                      <a:pt x="858" y="990"/>
                    </a:lnTo>
                    <a:lnTo>
                      <a:pt x="864" y="1008"/>
                    </a:lnTo>
                    <a:lnTo>
                      <a:pt x="870" y="1032"/>
                    </a:lnTo>
                    <a:lnTo>
                      <a:pt x="876" y="1050"/>
                    </a:lnTo>
                    <a:lnTo>
                      <a:pt x="876" y="1068"/>
                    </a:lnTo>
                    <a:lnTo>
                      <a:pt x="882" y="1086"/>
                    </a:lnTo>
                    <a:lnTo>
                      <a:pt x="882" y="1110"/>
                    </a:lnTo>
                    <a:lnTo>
                      <a:pt x="888" y="1128"/>
                    </a:lnTo>
                    <a:lnTo>
                      <a:pt x="888" y="1152"/>
                    </a:lnTo>
                    <a:lnTo>
                      <a:pt x="894" y="1170"/>
                    </a:lnTo>
                    <a:lnTo>
                      <a:pt x="894" y="1194"/>
                    </a:lnTo>
                    <a:lnTo>
                      <a:pt x="894" y="1218"/>
                    </a:lnTo>
                    <a:lnTo>
                      <a:pt x="894" y="1218"/>
                    </a:lnTo>
                    <a:lnTo>
                      <a:pt x="894" y="1218"/>
                    </a:lnTo>
                    <a:lnTo>
                      <a:pt x="882" y="1218"/>
                    </a:lnTo>
                    <a:lnTo>
                      <a:pt x="858" y="1218"/>
                    </a:lnTo>
                    <a:lnTo>
                      <a:pt x="840" y="1218"/>
                    </a:lnTo>
                    <a:lnTo>
                      <a:pt x="810" y="1218"/>
                    </a:lnTo>
                    <a:lnTo>
                      <a:pt x="786" y="1218"/>
                    </a:lnTo>
                    <a:lnTo>
                      <a:pt x="762" y="1218"/>
                    </a:lnTo>
                    <a:lnTo>
                      <a:pt x="744" y="1218"/>
                    </a:lnTo>
                    <a:lnTo>
                      <a:pt x="732" y="1218"/>
                    </a:lnTo>
                    <a:lnTo>
                      <a:pt x="726" y="1218"/>
                    </a:lnTo>
                    <a:lnTo>
                      <a:pt x="726" y="1218"/>
                    </a:lnTo>
                    <a:lnTo>
                      <a:pt x="1086" y="1506"/>
                    </a:lnTo>
                    <a:lnTo>
                      <a:pt x="1494" y="1218"/>
                    </a:lnTo>
                    <a:lnTo>
                      <a:pt x="1290" y="1206"/>
                    </a:lnTo>
                    <a:lnTo>
                      <a:pt x="1290" y="1206"/>
                    </a:lnTo>
                    <a:lnTo>
                      <a:pt x="1290" y="1206"/>
                    </a:lnTo>
                    <a:lnTo>
                      <a:pt x="1290" y="1200"/>
                    </a:lnTo>
                    <a:lnTo>
                      <a:pt x="1290" y="1200"/>
                    </a:lnTo>
                    <a:lnTo>
                      <a:pt x="1290" y="1200"/>
                    </a:lnTo>
                    <a:lnTo>
                      <a:pt x="1290" y="1200"/>
                    </a:lnTo>
                    <a:lnTo>
                      <a:pt x="1290" y="1200"/>
                    </a:lnTo>
                    <a:lnTo>
                      <a:pt x="1290" y="1200"/>
                    </a:lnTo>
                    <a:lnTo>
                      <a:pt x="1290" y="1194"/>
                    </a:lnTo>
                    <a:lnTo>
                      <a:pt x="1290" y="1194"/>
                    </a:lnTo>
                    <a:lnTo>
                      <a:pt x="1290" y="1194"/>
                    </a:lnTo>
                    <a:lnTo>
                      <a:pt x="1290" y="1188"/>
                    </a:lnTo>
                    <a:lnTo>
                      <a:pt x="1290" y="1188"/>
                    </a:lnTo>
                    <a:lnTo>
                      <a:pt x="1290" y="1182"/>
                    </a:lnTo>
                    <a:lnTo>
                      <a:pt x="1290" y="1182"/>
                    </a:lnTo>
                    <a:lnTo>
                      <a:pt x="1290" y="1176"/>
                    </a:lnTo>
                    <a:lnTo>
                      <a:pt x="1290" y="1176"/>
                    </a:lnTo>
                    <a:lnTo>
                      <a:pt x="1290" y="1170"/>
                    </a:lnTo>
                    <a:lnTo>
                      <a:pt x="1290" y="1164"/>
                    </a:lnTo>
                    <a:lnTo>
                      <a:pt x="1290" y="1164"/>
                    </a:lnTo>
                    <a:lnTo>
                      <a:pt x="1290" y="1158"/>
                    </a:lnTo>
                    <a:lnTo>
                      <a:pt x="1290" y="1152"/>
                    </a:lnTo>
                    <a:lnTo>
                      <a:pt x="1290" y="1146"/>
                    </a:lnTo>
                    <a:lnTo>
                      <a:pt x="1290" y="1146"/>
                    </a:lnTo>
                    <a:lnTo>
                      <a:pt x="1290" y="1140"/>
                    </a:lnTo>
                    <a:lnTo>
                      <a:pt x="1290" y="1134"/>
                    </a:lnTo>
                    <a:lnTo>
                      <a:pt x="1284" y="1128"/>
                    </a:lnTo>
                    <a:lnTo>
                      <a:pt x="1284" y="1122"/>
                    </a:lnTo>
                    <a:lnTo>
                      <a:pt x="1284" y="1116"/>
                    </a:lnTo>
                    <a:lnTo>
                      <a:pt x="1284" y="1110"/>
                    </a:lnTo>
                    <a:lnTo>
                      <a:pt x="1284" y="1104"/>
                    </a:lnTo>
                    <a:lnTo>
                      <a:pt x="1284" y="1098"/>
                    </a:lnTo>
                    <a:lnTo>
                      <a:pt x="1284" y="1092"/>
                    </a:lnTo>
                    <a:lnTo>
                      <a:pt x="1284" y="1086"/>
                    </a:lnTo>
                    <a:lnTo>
                      <a:pt x="1278" y="1080"/>
                    </a:lnTo>
                    <a:lnTo>
                      <a:pt x="1278" y="1074"/>
                    </a:lnTo>
                    <a:lnTo>
                      <a:pt x="1278" y="1068"/>
                    </a:lnTo>
                    <a:lnTo>
                      <a:pt x="1278" y="1056"/>
                    </a:lnTo>
                    <a:lnTo>
                      <a:pt x="1278" y="1050"/>
                    </a:lnTo>
                    <a:lnTo>
                      <a:pt x="1272" y="1044"/>
                    </a:lnTo>
                    <a:lnTo>
                      <a:pt x="1272" y="1038"/>
                    </a:lnTo>
                    <a:lnTo>
                      <a:pt x="1272" y="1032"/>
                    </a:lnTo>
                    <a:lnTo>
                      <a:pt x="1272" y="1020"/>
                    </a:lnTo>
                    <a:lnTo>
                      <a:pt x="1266" y="1014"/>
                    </a:lnTo>
                    <a:lnTo>
                      <a:pt x="1266" y="1008"/>
                    </a:lnTo>
                    <a:lnTo>
                      <a:pt x="1266" y="996"/>
                    </a:lnTo>
                    <a:lnTo>
                      <a:pt x="1260" y="990"/>
                    </a:lnTo>
                    <a:lnTo>
                      <a:pt x="1260" y="978"/>
                    </a:lnTo>
                    <a:lnTo>
                      <a:pt x="1260" y="972"/>
                    </a:lnTo>
                    <a:lnTo>
                      <a:pt x="1260" y="966"/>
                    </a:lnTo>
                    <a:lnTo>
                      <a:pt x="1254" y="954"/>
                    </a:lnTo>
                    <a:lnTo>
                      <a:pt x="1254" y="948"/>
                    </a:lnTo>
                    <a:lnTo>
                      <a:pt x="1248" y="936"/>
                    </a:lnTo>
                    <a:lnTo>
                      <a:pt x="1248" y="930"/>
                    </a:lnTo>
                    <a:lnTo>
                      <a:pt x="1248" y="918"/>
                    </a:lnTo>
                    <a:lnTo>
                      <a:pt x="1242" y="912"/>
                    </a:lnTo>
                    <a:lnTo>
                      <a:pt x="1242" y="900"/>
                    </a:lnTo>
                    <a:lnTo>
                      <a:pt x="1236" y="894"/>
                    </a:lnTo>
                    <a:lnTo>
                      <a:pt x="1236" y="882"/>
                    </a:lnTo>
                    <a:lnTo>
                      <a:pt x="1230" y="876"/>
                    </a:lnTo>
                    <a:lnTo>
                      <a:pt x="1230" y="864"/>
                    </a:lnTo>
                    <a:lnTo>
                      <a:pt x="1224" y="852"/>
                    </a:lnTo>
                    <a:lnTo>
                      <a:pt x="1224" y="846"/>
                    </a:lnTo>
                    <a:lnTo>
                      <a:pt x="1218" y="834"/>
                    </a:lnTo>
                    <a:lnTo>
                      <a:pt x="1218" y="822"/>
                    </a:lnTo>
                    <a:lnTo>
                      <a:pt x="1212" y="816"/>
                    </a:lnTo>
                    <a:lnTo>
                      <a:pt x="1206" y="804"/>
                    </a:lnTo>
                    <a:lnTo>
                      <a:pt x="1206" y="792"/>
                    </a:lnTo>
                    <a:lnTo>
                      <a:pt x="1200" y="786"/>
                    </a:lnTo>
                    <a:lnTo>
                      <a:pt x="1194" y="774"/>
                    </a:lnTo>
                    <a:lnTo>
                      <a:pt x="1194" y="762"/>
                    </a:lnTo>
                    <a:lnTo>
                      <a:pt x="1188" y="756"/>
                    </a:lnTo>
                    <a:lnTo>
                      <a:pt x="1182" y="744"/>
                    </a:lnTo>
                    <a:lnTo>
                      <a:pt x="1182" y="732"/>
                    </a:lnTo>
                    <a:lnTo>
                      <a:pt x="1176" y="726"/>
                    </a:lnTo>
                    <a:lnTo>
                      <a:pt x="1170" y="714"/>
                    </a:lnTo>
                    <a:lnTo>
                      <a:pt x="1164" y="702"/>
                    </a:lnTo>
                    <a:lnTo>
                      <a:pt x="1158" y="690"/>
                    </a:lnTo>
                    <a:lnTo>
                      <a:pt x="1158" y="684"/>
                    </a:lnTo>
                    <a:lnTo>
                      <a:pt x="1152" y="672"/>
                    </a:lnTo>
                    <a:lnTo>
                      <a:pt x="1146" y="660"/>
                    </a:lnTo>
                    <a:lnTo>
                      <a:pt x="1140" y="648"/>
                    </a:lnTo>
                    <a:lnTo>
                      <a:pt x="1134" y="642"/>
                    </a:lnTo>
                    <a:lnTo>
                      <a:pt x="1128" y="630"/>
                    </a:lnTo>
                    <a:lnTo>
                      <a:pt x="1122" y="618"/>
                    </a:lnTo>
                    <a:lnTo>
                      <a:pt x="1116" y="606"/>
                    </a:lnTo>
                    <a:lnTo>
                      <a:pt x="1110" y="600"/>
                    </a:lnTo>
                    <a:lnTo>
                      <a:pt x="1104" y="588"/>
                    </a:lnTo>
                    <a:lnTo>
                      <a:pt x="1098" y="576"/>
                    </a:lnTo>
                    <a:lnTo>
                      <a:pt x="1092" y="564"/>
                    </a:lnTo>
                    <a:lnTo>
                      <a:pt x="1086" y="558"/>
                    </a:lnTo>
                    <a:lnTo>
                      <a:pt x="1080" y="546"/>
                    </a:lnTo>
                    <a:lnTo>
                      <a:pt x="1068" y="534"/>
                    </a:lnTo>
                    <a:lnTo>
                      <a:pt x="1062" y="522"/>
                    </a:lnTo>
                    <a:lnTo>
                      <a:pt x="1056" y="516"/>
                    </a:lnTo>
                    <a:lnTo>
                      <a:pt x="1050" y="504"/>
                    </a:lnTo>
                    <a:lnTo>
                      <a:pt x="1038" y="492"/>
                    </a:lnTo>
                    <a:lnTo>
                      <a:pt x="1032" y="480"/>
                    </a:lnTo>
                    <a:lnTo>
                      <a:pt x="1026" y="474"/>
                    </a:lnTo>
                    <a:lnTo>
                      <a:pt x="1014" y="462"/>
                    </a:lnTo>
                    <a:lnTo>
                      <a:pt x="1008" y="450"/>
                    </a:lnTo>
                    <a:lnTo>
                      <a:pt x="1002" y="438"/>
                    </a:lnTo>
                    <a:lnTo>
                      <a:pt x="990" y="432"/>
                    </a:lnTo>
                    <a:lnTo>
                      <a:pt x="984" y="420"/>
                    </a:lnTo>
                    <a:lnTo>
                      <a:pt x="972" y="408"/>
                    </a:lnTo>
                    <a:lnTo>
                      <a:pt x="966" y="402"/>
                    </a:lnTo>
                    <a:lnTo>
                      <a:pt x="954" y="390"/>
                    </a:lnTo>
                    <a:lnTo>
                      <a:pt x="948" y="378"/>
                    </a:lnTo>
                    <a:lnTo>
                      <a:pt x="936" y="372"/>
                    </a:lnTo>
                    <a:lnTo>
                      <a:pt x="924" y="360"/>
                    </a:lnTo>
                    <a:lnTo>
                      <a:pt x="918" y="348"/>
                    </a:lnTo>
                    <a:lnTo>
                      <a:pt x="906" y="342"/>
                    </a:lnTo>
                    <a:lnTo>
                      <a:pt x="894" y="330"/>
                    </a:lnTo>
                    <a:lnTo>
                      <a:pt x="888" y="324"/>
                    </a:lnTo>
                    <a:lnTo>
                      <a:pt x="876" y="312"/>
                    </a:lnTo>
                    <a:lnTo>
                      <a:pt x="864" y="306"/>
                    </a:lnTo>
                    <a:lnTo>
                      <a:pt x="852" y="294"/>
                    </a:lnTo>
                    <a:lnTo>
                      <a:pt x="840" y="282"/>
                    </a:lnTo>
                    <a:lnTo>
                      <a:pt x="828" y="276"/>
                    </a:lnTo>
                    <a:lnTo>
                      <a:pt x="816" y="264"/>
                    </a:lnTo>
                    <a:lnTo>
                      <a:pt x="804" y="258"/>
                    </a:lnTo>
                    <a:lnTo>
                      <a:pt x="792" y="246"/>
                    </a:lnTo>
                    <a:lnTo>
                      <a:pt x="780" y="240"/>
                    </a:lnTo>
                    <a:lnTo>
                      <a:pt x="768" y="234"/>
                    </a:lnTo>
                    <a:lnTo>
                      <a:pt x="756" y="222"/>
                    </a:lnTo>
                    <a:lnTo>
                      <a:pt x="744" y="216"/>
                    </a:lnTo>
                    <a:lnTo>
                      <a:pt x="732" y="204"/>
                    </a:lnTo>
                    <a:lnTo>
                      <a:pt x="720" y="198"/>
                    </a:lnTo>
                    <a:lnTo>
                      <a:pt x="702" y="192"/>
                    </a:lnTo>
                    <a:lnTo>
                      <a:pt x="690" y="180"/>
                    </a:lnTo>
                    <a:lnTo>
                      <a:pt x="678" y="174"/>
                    </a:lnTo>
                    <a:lnTo>
                      <a:pt x="660" y="168"/>
                    </a:lnTo>
                    <a:lnTo>
                      <a:pt x="648" y="162"/>
                    </a:lnTo>
                    <a:lnTo>
                      <a:pt x="636" y="150"/>
                    </a:lnTo>
                    <a:lnTo>
                      <a:pt x="618" y="144"/>
                    </a:lnTo>
                    <a:lnTo>
                      <a:pt x="606" y="138"/>
                    </a:lnTo>
                    <a:lnTo>
                      <a:pt x="588" y="132"/>
                    </a:lnTo>
                    <a:lnTo>
                      <a:pt x="576" y="126"/>
                    </a:lnTo>
                    <a:lnTo>
                      <a:pt x="558" y="114"/>
                    </a:lnTo>
                    <a:lnTo>
                      <a:pt x="540" y="108"/>
                    </a:lnTo>
                    <a:lnTo>
                      <a:pt x="528" y="102"/>
                    </a:lnTo>
                    <a:lnTo>
                      <a:pt x="510" y="96"/>
                    </a:lnTo>
                    <a:lnTo>
                      <a:pt x="492" y="90"/>
                    </a:lnTo>
                    <a:lnTo>
                      <a:pt x="474" y="84"/>
                    </a:lnTo>
                    <a:lnTo>
                      <a:pt x="462" y="78"/>
                    </a:lnTo>
                    <a:lnTo>
                      <a:pt x="444" y="72"/>
                    </a:lnTo>
                    <a:lnTo>
                      <a:pt x="426" y="66"/>
                    </a:lnTo>
                    <a:lnTo>
                      <a:pt x="408" y="66"/>
                    </a:lnTo>
                    <a:lnTo>
                      <a:pt x="390" y="60"/>
                    </a:lnTo>
                    <a:lnTo>
                      <a:pt x="372" y="54"/>
                    </a:lnTo>
                    <a:lnTo>
                      <a:pt x="354" y="48"/>
                    </a:lnTo>
                    <a:lnTo>
                      <a:pt x="336" y="42"/>
                    </a:lnTo>
                    <a:lnTo>
                      <a:pt x="312" y="42"/>
                    </a:lnTo>
                    <a:lnTo>
                      <a:pt x="294" y="36"/>
                    </a:lnTo>
                    <a:lnTo>
                      <a:pt x="276" y="30"/>
                    </a:lnTo>
                    <a:lnTo>
                      <a:pt x="258" y="30"/>
                    </a:lnTo>
                    <a:lnTo>
                      <a:pt x="234" y="24"/>
                    </a:lnTo>
                    <a:lnTo>
                      <a:pt x="216" y="24"/>
                    </a:lnTo>
                    <a:lnTo>
                      <a:pt x="198" y="18"/>
                    </a:lnTo>
                    <a:lnTo>
                      <a:pt x="174" y="12"/>
                    </a:lnTo>
                    <a:lnTo>
                      <a:pt x="156" y="12"/>
                    </a:lnTo>
                    <a:lnTo>
                      <a:pt x="132" y="12"/>
                    </a:lnTo>
                    <a:lnTo>
                      <a:pt x="114" y="6"/>
                    </a:lnTo>
                    <a:lnTo>
                      <a:pt x="90" y="6"/>
                    </a:lnTo>
                    <a:lnTo>
                      <a:pt x="66" y="6"/>
                    </a:lnTo>
                    <a:lnTo>
                      <a:pt x="48" y="0"/>
                    </a:lnTo>
                    <a:lnTo>
                      <a:pt x="2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18" y="18"/>
                    </a:lnTo>
                    <a:lnTo>
                      <a:pt x="24" y="24"/>
                    </a:lnTo>
                    <a:lnTo>
                      <a:pt x="36" y="42"/>
                    </a:lnTo>
                    <a:lnTo>
                      <a:pt x="54" y="54"/>
                    </a:lnTo>
                    <a:lnTo>
                      <a:pt x="66" y="72"/>
                    </a:lnTo>
                    <a:lnTo>
                      <a:pt x="84" y="90"/>
                    </a:lnTo>
                    <a:lnTo>
                      <a:pt x="96" y="108"/>
                    </a:lnTo>
                    <a:lnTo>
                      <a:pt x="114" y="120"/>
                    </a:lnTo>
                    <a:lnTo>
                      <a:pt x="126" y="138"/>
                    </a:lnTo>
                    <a:lnTo>
                      <a:pt x="138" y="156"/>
                    </a:lnTo>
                    <a:lnTo>
                      <a:pt x="150" y="168"/>
                    </a:lnTo>
                    <a:lnTo>
                      <a:pt x="162" y="180"/>
                    </a:lnTo>
                    <a:lnTo>
                      <a:pt x="168" y="186"/>
                    </a:lnTo>
                    <a:lnTo>
                      <a:pt x="174" y="192"/>
                    </a:lnTo>
                    <a:lnTo>
                      <a:pt x="180" y="198"/>
                    </a:lnTo>
                    <a:lnTo>
                      <a:pt x="180" y="198"/>
                    </a:lnTo>
                    <a:lnTo>
                      <a:pt x="36" y="39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12540000" scaled="0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92490" name="Freeform 330"/>
              <p:cNvSpPr>
                <a:spLocks/>
              </p:cNvSpPr>
              <p:nvPr/>
            </p:nvSpPr>
            <p:spPr bwMode="auto">
              <a:xfrm>
                <a:off x="2667" y="2250"/>
                <a:ext cx="1458" cy="1356"/>
              </a:xfrm>
              <a:custGeom>
                <a:avLst/>
                <a:gdLst/>
                <a:ahLst/>
                <a:cxnLst>
                  <a:cxn ang="0">
                    <a:pos x="1074" y="0"/>
                  </a:cxn>
                  <a:cxn ang="0">
                    <a:pos x="1074" y="12"/>
                  </a:cxn>
                  <a:cxn ang="0">
                    <a:pos x="1074" y="36"/>
                  </a:cxn>
                  <a:cxn ang="0">
                    <a:pos x="1068" y="60"/>
                  </a:cxn>
                  <a:cxn ang="0">
                    <a:pos x="1062" y="96"/>
                  </a:cxn>
                  <a:cxn ang="0">
                    <a:pos x="1050" y="138"/>
                  </a:cxn>
                  <a:cxn ang="0">
                    <a:pos x="1038" y="180"/>
                  </a:cxn>
                  <a:cxn ang="0">
                    <a:pos x="1020" y="228"/>
                  </a:cxn>
                  <a:cxn ang="0">
                    <a:pos x="996" y="282"/>
                  </a:cxn>
                  <a:cxn ang="0">
                    <a:pos x="966" y="336"/>
                  </a:cxn>
                  <a:cxn ang="0">
                    <a:pos x="930" y="390"/>
                  </a:cxn>
                  <a:cxn ang="0">
                    <a:pos x="888" y="444"/>
                  </a:cxn>
                  <a:cxn ang="0">
                    <a:pos x="840" y="498"/>
                  </a:cxn>
                  <a:cxn ang="0">
                    <a:pos x="780" y="552"/>
                  </a:cxn>
                  <a:cxn ang="0">
                    <a:pos x="714" y="600"/>
                  </a:cxn>
                  <a:cxn ang="0">
                    <a:pos x="636" y="642"/>
                  </a:cxn>
                  <a:cxn ang="0">
                    <a:pos x="552" y="684"/>
                  </a:cxn>
                  <a:cxn ang="0">
                    <a:pos x="456" y="714"/>
                  </a:cxn>
                  <a:cxn ang="0">
                    <a:pos x="354" y="744"/>
                  </a:cxn>
                  <a:cxn ang="0">
                    <a:pos x="282" y="750"/>
                  </a:cxn>
                  <a:cxn ang="0">
                    <a:pos x="276" y="648"/>
                  </a:cxn>
                  <a:cxn ang="0">
                    <a:pos x="276" y="588"/>
                  </a:cxn>
                  <a:cxn ang="0">
                    <a:pos x="306" y="1152"/>
                  </a:cxn>
                  <a:cxn ang="0">
                    <a:pos x="312" y="1152"/>
                  </a:cxn>
                  <a:cxn ang="0">
                    <a:pos x="324" y="1152"/>
                  </a:cxn>
                  <a:cxn ang="0">
                    <a:pos x="342" y="1152"/>
                  </a:cxn>
                  <a:cxn ang="0">
                    <a:pos x="360" y="1146"/>
                  </a:cxn>
                  <a:cxn ang="0">
                    <a:pos x="390" y="1146"/>
                  </a:cxn>
                  <a:cxn ang="0">
                    <a:pos x="420" y="1140"/>
                  </a:cxn>
                  <a:cxn ang="0">
                    <a:pos x="456" y="1134"/>
                  </a:cxn>
                  <a:cxn ang="0">
                    <a:pos x="498" y="1128"/>
                  </a:cxn>
                  <a:cxn ang="0">
                    <a:pos x="540" y="1116"/>
                  </a:cxn>
                  <a:cxn ang="0">
                    <a:pos x="588" y="1104"/>
                  </a:cxn>
                  <a:cxn ang="0">
                    <a:pos x="636" y="1086"/>
                  </a:cxn>
                  <a:cxn ang="0">
                    <a:pos x="690" y="1068"/>
                  </a:cxn>
                  <a:cxn ang="0">
                    <a:pos x="744" y="1050"/>
                  </a:cxn>
                  <a:cxn ang="0">
                    <a:pos x="798" y="1026"/>
                  </a:cxn>
                  <a:cxn ang="0">
                    <a:pos x="852" y="996"/>
                  </a:cxn>
                  <a:cxn ang="0">
                    <a:pos x="906" y="960"/>
                  </a:cxn>
                  <a:cxn ang="0">
                    <a:pos x="960" y="924"/>
                  </a:cxn>
                  <a:cxn ang="0">
                    <a:pos x="1014" y="888"/>
                  </a:cxn>
                  <a:cxn ang="0">
                    <a:pos x="1068" y="840"/>
                  </a:cxn>
                  <a:cxn ang="0">
                    <a:pos x="1122" y="792"/>
                  </a:cxn>
                  <a:cxn ang="0">
                    <a:pos x="1170" y="732"/>
                  </a:cxn>
                  <a:cxn ang="0">
                    <a:pos x="1218" y="672"/>
                  </a:cxn>
                  <a:cxn ang="0">
                    <a:pos x="1260" y="606"/>
                  </a:cxn>
                  <a:cxn ang="0">
                    <a:pos x="1302" y="534"/>
                  </a:cxn>
                  <a:cxn ang="0">
                    <a:pos x="1344" y="456"/>
                  </a:cxn>
                  <a:cxn ang="0">
                    <a:pos x="1380" y="372"/>
                  </a:cxn>
                  <a:cxn ang="0">
                    <a:pos x="1410" y="282"/>
                  </a:cxn>
                  <a:cxn ang="0">
                    <a:pos x="1434" y="180"/>
                  </a:cxn>
                  <a:cxn ang="0">
                    <a:pos x="1452" y="78"/>
                  </a:cxn>
                  <a:cxn ang="0">
                    <a:pos x="1458" y="12"/>
                  </a:cxn>
                  <a:cxn ang="0">
                    <a:pos x="1392" y="48"/>
                  </a:cxn>
                  <a:cxn ang="0">
                    <a:pos x="1296" y="108"/>
                  </a:cxn>
                  <a:cxn ang="0">
                    <a:pos x="1248" y="138"/>
                  </a:cxn>
                </a:cxnLst>
                <a:rect l="0" t="0" r="r" b="b"/>
                <a:pathLst>
                  <a:path w="1458" h="1356">
                    <a:moveTo>
                      <a:pt x="1074" y="0"/>
                    </a:moveTo>
                    <a:lnTo>
                      <a:pt x="1074" y="0"/>
                    </a:lnTo>
                    <a:lnTo>
                      <a:pt x="1074" y="0"/>
                    </a:lnTo>
                    <a:lnTo>
                      <a:pt x="1074" y="0"/>
                    </a:lnTo>
                    <a:lnTo>
                      <a:pt x="1074" y="0"/>
                    </a:lnTo>
                    <a:lnTo>
                      <a:pt x="1074" y="0"/>
                    </a:lnTo>
                    <a:lnTo>
                      <a:pt x="1074" y="6"/>
                    </a:lnTo>
                    <a:lnTo>
                      <a:pt x="1074" y="6"/>
                    </a:lnTo>
                    <a:lnTo>
                      <a:pt x="1074" y="12"/>
                    </a:lnTo>
                    <a:lnTo>
                      <a:pt x="1074" y="12"/>
                    </a:lnTo>
                    <a:lnTo>
                      <a:pt x="1074" y="18"/>
                    </a:lnTo>
                    <a:lnTo>
                      <a:pt x="1074" y="18"/>
                    </a:lnTo>
                    <a:lnTo>
                      <a:pt x="1074" y="24"/>
                    </a:lnTo>
                    <a:lnTo>
                      <a:pt x="1074" y="30"/>
                    </a:lnTo>
                    <a:lnTo>
                      <a:pt x="1074" y="36"/>
                    </a:lnTo>
                    <a:lnTo>
                      <a:pt x="1074" y="36"/>
                    </a:lnTo>
                    <a:lnTo>
                      <a:pt x="1074" y="42"/>
                    </a:lnTo>
                    <a:lnTo>
                      <a:pt x="1068" y="48"/>
                    </a:lnTo>
                    <a:lnTo>
                      <a:pt x="1068" y="54"/>
                    </a:lnTo>
                    <a:lnTo>
                      <a:pt x="1068" y="60"/>
                    </a:lnTo>
                    <a:lnTo>
                      <a:pt x="1068" y="66"/>
                    </a:lnTo>
                    <a:lnTo>
                      <a:pt x="1068" y="72"/>
                    </a:lnTo>
                    <a:lnTo>
                      <a:pt x="1062" y="84"/>
                    </a:lnTo>
                    <a:lnTo>
                      <a:pt x="1062" y="90"/>
                    </a:lnTo>
                    <a:lnTo>
                      <a:pt x="1062" y="96"/>
                    </a:lnTo>
                    <a:lnTo>
                      <a:pt x="1062" y="102"/>
                    </a:lnTo>
                    <a:lnTo>
                      <a:pt x="1056" y="114"/>
                    </a:lnTo>
                    <a:lnTo>
                      <a:pt x="1056" y="120"/>
                    </a:lnTo>
                    <a:lnTo>
                      <a:pt x="1056" y="126"/>
                    </a:lnTo>
                    <a:lnTo>
                      <a:pt x="1050" y="138"/>
                    </a:lnTo>
                    <a:lnTo>
                      <a:pt x="1050" y="144"/>
                    </a:lnTo>
                    <a:lnTo>
                      <a:pt x="1044" y="156"/>
                    </a:lnTo>
                    <a:lnTo>
                      <a:pt x="1044" y="162"/>
                    </a:lnTo>
                    <a:lnTo>
                      <a:pt x="1038" y="174"/>
                    </a:lnTo>
                    <a:lnTo>
                      <a:pt x="1038" y="180"/>
                    </a:lnTo>
                    <a:lnTo>
                      <a:pt x="1032" y="192"/>
                    </a:lnTo>
                    <a:lnTo>
                      <a:pt x="1032" y="204"/>
                    </a:lnTo>
                    <a:lnTo>
                      <a:pt x="1026" y="210"/>
                    </a:lnTo>
                    <a:lnTo>
                      <a:pt x="1020" y="222"/>
                    </a:lnTo>
                    <a:lnTo>
                      <a:pt x="1020" y="228"/>
                    </a:lnTo>
                    <a:lnTo>
                      <a:pt x="1014" y="240"/>
                    </a:lnTo>
                    <a:lnTo>
                      <a:pt x="1008" y="252"/>
                    </a:lnTo>
                    <a:lnTo>
                      <a:pt x="1002" y="264"/>
                    </a:lnTo>
                    <a:lnTo>
                      <a:pt x="1002" y="270"/>
                    </a:lnTo>
                    <a:lnTo>
                      <a:pt x="996" y="282"/>
                    </a:lnTo>
                    <a:lnTo>
                      <a:pt x="990" y="294"/>
                    </a:lnTo>
                    <a:lnTo>
                      <a:pt x="984" y="306"/>
                    </a:lnTo>
                    <a:lnTo>
                      <a:pt x="978" y="312"/>
                    </a:lnTo>
                    <a:lnTo>
                      <a:pt x="972" y="324"/>
                    </a:lnTo>
                    <a:lnTo>
                      <a:pt x="966" y="336"/>
                    </a:lnTo>
                    <a:lnTo>
                      <a:pt x="960" y="348"/>
                    </a:lnTo>
                    <a:lnTo>
                      <a:pt x="954" y="360"/>
                    </a:lnTo>
                    <a:lnTo>
                      <a:pt x="942" y="366"/>
                    </a:lnTo>
                    <a:lnTo>
                      <a:pt x="936" y="378"/>
                    </a:lnTo>
                    <a:lnTo>
                      <a:pt x="930" y="390"/>
                    </a:lnTo>
                    <a:lnTo>
                      <a:pt x="924" y="402"/>
                    </a:lnTo>
                    <a:lnTo>
                      <a:pt x="912" y="414"/>
                    </a:lnTo>
                    <a:lnTo>
                      <a:pt x="906" y="426"/>
                    </a:lnTo>
                    <a:lnTo>
                      <a:pt x="894" y="432"/>
                    </a:lnTo>
                    <a:lnTo>
                      <a:pt x="888" y="444"/>
                    </a:lnTo>
                    <a:lnTo>
                      <a:pt x="876" y="456"/>
                    </a:lnTo>
                    <a:lnTo>
                      <a:pt x="870" y="468"/>
                    </a:lnTo>
                    <a:lnTo>
                      <a:pt x="858" y="474"/>
                    </a:lnTo>
                    <a:lnTo>
                      <a:pt x="846" y="486"/>
                    </a:lnTo>
                    <a:lnTo>
                      <a:pt x="840" y="498"/>
                    </a:lnTo>
                    <a:lnTo>
                      <a:pt x="828" y="510"/>
                    </a:lnTo>
                    <a:lnTo>
                      <a:pt x="816" y="516"/>
                    </a:lnTo>
                    <a:lnTo>
                      <a:pt x="804" y="528"/>
                    </a:lnTo>
                    <a:lnTo>
                      <a:pt x="792" y="540"/>
                    </a:lnTo>
                    <a:lnTo>
                      <a:pt x="780" y="552"/>
                    </a:lnTo>
                    <a:lnTo>
                      <a:pt x="768" y="558"/>
                    </a:lnTo>
                    <a:lnTo>
                      <a:pt x="756" y="570"/>
                    </a:lnTo>
                    <a:lnTo>
                      <a:pt x="744" y="576"/>
                    </a:lnTo>
                    <a:lnTo>
                      <a:pt x="726" y="588"/>
                    </a:lnTo>
                    <a:lnTo>
                      <a:pt x="714" y="600"/>
                    </a:lnTo>
                    <a:lnTo>
                      <a:pt x="702" y="606"/>
                    </a:lnTo>
                    <a:lnTo>
                      <a:pt x="684" y="618"/>
                    </a:lnTo>
                    <a:lnTo>
                      <a:pt x="672" y="624"/>
                    </a:lnTo>
                    <a:lnTo>
                      <a:pt x="654" y="636"/>
                    </a:lnTo>
                    <a:lnTo>
                      <a:pt x="636" y="642"/>
                    </a:lnTo>
                    <a:lnTo>
                      <a:pt x="624" y="654"/>
                    </a:lnTo>
                    <a:lnTo>
                      <a:pt x="606" y="660"/>
                    </a:lnTo>
                    <a:lnTo>
                      <a:pt x="588" y="666"/>
                    </a:lnTo>
                    <a:lnTo>
                      <a:pt x="570" y="678"/>
                    </a:lnTo>
                    <a:lnTo>
                      <a:pt x="552" y="684"/>
                    </a:lnTo>
                    <a:lnTo>
                      <a:pt x="534" y="690"/>
                    </a:lnTo>
                    <a:lnTo>
                      <a:pt x="516" y="696"/>
                    </a:lnTo>
                    <a:lnTo>
                      <a:pt x="498" y="702"/>
                    </a:lnTo>
                    <a:lnTo>
                      <a:pt x="480" y="708"/>
                    </a:lnTo>
                    <a:lnTo>
                      <a:pt x="456" y="714"/>
                    </a:lnTo>
                    <a:lnTo>
                      <a:pt x="438" y="720"/>
                    </a:lnTo>
                    <a:lnTo>
                      <a:pt x="414" y="726"/>
                    </a:lnTo>
                    <a:lnTo>
                      <a:pt x="396" y="732"/>
                    </a:lnTo>
                    <a:lnTo>
                      <a:pt x="372" y="738"/>
                    </a:lnTo>
                    <a:lnTo>
                      <a:pt x="354" y="744"/>
                    </a:lnTo>
                    <a:lnTo>
                      <a:pt x="330" y="750"/>
                    </a:lnTo>
                    <a:lnTo>
                      <a:pt x="306" y="756"/>
                    </a:lnTo>
                    <a:lnTo>
                      <a:pt x="282" y="756"/>
                    </a:lnTo>
                    <a:lnTo>
                      <a:pt x="282" y="756"/>
                    </a:lnTo>
                    <a:lnTo>
                      <a:pt x="282" y="750"/>
                    </a:lnTo>
                    <a:lnTo>
                      <a:pt x="282" y="738"/>
                    </a:lnTo>
                    <a:lnTo>
                      <a:pt x="282" y="720"/>
                    </a:lnTo>
                    <a:lnTo>
                      <a:pt x="282" y="696"/>
                    </a:lnTo>
                    <a:lnTo>
                      <a:pt x="282" y="672"/>
                    </a:lnTo>
                    <a:lnTo>
                      <a:pt x="276" y="648"/>
                    </a:lnTo>
                    <a:lnTo>
                      <a:pt x="276" y="624"/>
                    </a:lnTo>
                    <a:lnTo>
                      <a:pt x="276" y="606"/>
                    </a:lnTo>
                    <a:lnTo>
                      <a:pt x="276" y="594"/>
                    </a:lnTo>
                    <a:lnTo>
                      <a:pt x="276" y="588"/>
                    </a:lnTo>
                    <a:lnTo>
                      <a:pt x="276" y="588"/>
                    </a:lnTo>
                    <a:lnTo>
                      <a:pt x="0" y="960"/>
                    </a:lnTo>
                    <a:lnTo>
                      <a:pt x="300" y="1356"/>
                    </a:lnTo>
                    <a:lnTo>
                      <a:pt x="306" y="1152"/>
                    </a:lnTo>
                    <a:lnTo>
                      <a:pt x="306" y="1152"/>
                    </a:lnTo>
                    <a:lnTo>
                      <a:pt x="306" y="1152"/>
                    </a:lnTo>
                    <a:lnTo>
                      <a:pt x="306" y="1152"/>
                    </a:lnTo>
                    <a:lnTo>
                      <a:pt x="306" y="1152"/>
                    </a:lnTo>
                    <a:lnTo>
                      <a:pt x="306" y="1152"/>
                    </a:lnTo>
                    <a:lnTo>
                      <a:pt x="312" y="1152"/>
                    </a:lnTo>
                    <a:lnTo>
                      <a:pt x="312" y="1152"/>
                    </a:lnTo>
                    <a:lnTo>
                      <a:pt x="312" y="1152"/>
                    </a:lnTo>
                    <a:lnTo>
                      <a:pt x="318" y="1152"/>
                    </a:lnTo>
                    <a:lnTo>
                      <a:pt x="318" y="1152"/>
                    </a:lnTo>
                    <a:lnTo>
                      <a:pt x="318" y="1152"/>
                    </a:lnTo>
                    <a:lnTo>
                      <a:pt x="324" y="1152"/>
                    </a:lnTo>
                    <a:lnTo>
                      <a:pt x="324" y="1152"/>
                    </a:lnTo>
                    <a:lnTo>
                      <a:pt x="330" y="1152"/>
                    </a:lnTo>
                    <a:lnTo>
                      <a:pt x="330" y="1152"/>
                    </a:lnTo>
                    <a:lnTo>
                      <a:pt x="336" y="1152"/>
                    </a:lnTo>
                    <a:lnTo>
                      <a:pt x="342" y="1152"/>
                    </a:lnTo>
                    <a:lnTo>
                      <a:pt x="342" y="1152"/>
                    </a:lnTo>
                    <a:lnTo>
                      <a:pt x="348" y="1152"/>
                    </a:lnTo>
                    <a:lnTo>
                      <a:pt x="354" y="1152"/>
                    </a:lnTo>
                    <a:lnTo>
                      <a:pt x="360" y="1152"/>
                    </a:lnTo>
                    <a:lnTo>
                      <a:pt x="360" y="1146"/>
                    </a:lnTo>
                    <a:lnTo>
                      <a:pt x="366" y="1146"/>
                    </a:lnTo>
                    <a:lnTo>
                      <a:pt x="372" y="1146"/>
                    </a:lnTo>
                    <a:lnTo>
                      <a:pt x="378" y="1146"/>
                    </a:lnTo>
                    <a:lnTo>
                      <a:pt x="384" y="1146"/>
                    </a:lnTo>
                    <a:lnTo>
                      <a:pt x="390" y="1146"/>
                    </a:lnTo>
                    <a:lnTo>
                      <a:pt x="396" y="1146"/>
                    </a:lnTo>
                    <a:lnTo>
                      <a:pt x="402" y="1146"/>
                    </a:lnTo>
                    <a:lnTo>
                      <a:pt x="408" y="1140"/>
                    </a:lnTo>
                    <a:lnTo>
                      <a:pt x="414" y="1140"/>
                    </a:lnTo>
                    <a:lnTo>
                      <a:pt x="420" y="1140"/>
                    </a:lnTo>
                    <a:lnTo>
                      <a:pt x="432" y="1140"/>
                    </a:lnTo>
                    <a:lnTo>
                      <a:pt x="438" y="1140"/>
                    </a:lnTo>
                    <a:lnTo>
                      <a:pt x="444" y="1140"/>
                    </a:lnTo>
                    <a:lnTo>
                      <a:pt x="450" y="1134"/>
                    </a:lnTo>
                    <a:lnTo>
                      <a:pt x="456" y="1134"/>
                    </a:lnTo>
                    <a:lnTo>
                      <a:pt x="468" y="1134"/>
                    </a:lnTo>
                    <a:lnTo>
                      <a:pt x="474" y="1134"/>
                    </a:lnTo>
                    <a:lnTo>
                      <a:pt x="480" y="1128"/>
                    </a:lnTo>
                    <a:lnTo>
                      <a:pt x="492" y="1128"/>
                    </a:lnTo>
                    <a:lnTo>
                      <a:pt x="498" y="1128"/>
                    </a:lnTo>
                    <a:lnTo>
                      <a:pt x="510" y="1122"/>
                    </a:lnTo>
                    <a:lnTo>
                      <a:pt x="516" y="1122"/>
                    </a:lnTo>
                    <a:lnTo>
                      <a:pt x="522" y="1122"/>
                    </a:lnTo>
                    <a:lnTo>
                      <a:pt x="534" y="1116"/>
                    </a:lnTo>
                    <a:lnTo>
                      <a:pt x="540" y="1116"/>
                    </a:lnTo>
                    <a:lnTo>
                      <a:pt x="552" y="1116"/>
                    </a:lnTo>
                    <a:lnTo>
                      <a:pt x="558" y="1110"/>
                    </a:lnTo>
                    <a:lnTo>
                      <a:pt x="570" y="1110"/>
                    </a:lnTo>
                    <a:lnTo>
                      <a:pt x="582" y="1104"/>
                    </a:lnTo>
                    <a:lnTo>
                      <a:pt x="588" y="1104"/>
                    </a:lnTo>
                    <a:lnTo>
                      <a:pt x="600" y="1098"/>
                    </a:lnTo>
                    <a:lnTo>
                      <a:pt x="606" y="1098"/>
                    </a:lnTo>
                    <a:lnTo>
                      <a:pt x="618" y="1092"/>
                    </a:lnTo>
                    <a:lnTo>
                      <a:pt x="630" y="1092"/>
                    </a:lnTo>
                    <a:lnTo>
                      <a:pt x="636" y="1086"/>
                    </a:lnTo>
                    <a:lnTo>
                      <a:pt x="648" y="1086"/>
                    </a:lnTo>
                    <a:lnTo>
                      <a:pt x="660" y="1080"/>
                    </a:lnTo>
                    <a:lnTo>
                      <a:pt x="666" y="1080"/>
                    </a:lnTo>
                    <a:lnTo>
                      <a:pt x="678" y="1074"/>
                    </a:lnTo>
                    <a:lnTo>
                      <a:pt x="690" y="1068"/>
                    </a:lnTo>
                    <a:lnTo>
                      <a:pt x="702" y="1068"/>
                    </a:lnTo>
                    <a:lnTo>
                      <a:pt x="708" y="1062"/>
                    </a:lnTo>
                    <a:lnTo>
                      <a:pt x="720" y="1056"/>
                    </a:lnTo>
                    <a:lnTo>
                      <a:pt x="732" y="1050"/>
                    </a:lnTo>
                    <a:lnTo>
                      <a:pt x="744" y="1050"/>
                    </a:lnTo>
                    <a:lnTo>
                      <a:pt x="750" y="1044"/>
                    </a:lnTo>
                    <a:lnTo>
                      <a:pt x="762" y="1038"/>
                    </a:lnTo>
                    <a:lnTo>
                      <a:pt x="774" y="1032"/>
                    </a:lnTo>
                    <a:lnTo>
                      <a:pt x="786" y="1026"/>
                    </a:lnTo>
                    <a:lnTo>
                      <a:pt x="798" y="1026"/>
                    </a:lnTo>
                    <a:lnTo>
                      <a:pt x="804" y="1020"/>
                    </a:lnTo>
                    <a:lnTo>
                      <a:pt x="816" y="1014"/>
                    </a:lnTo>
                    <a:lnTo>
                      <a:pt x="828" y="1008"/>
                    </a:lnTo>
                    <a:lnTo>
                      <a:pt x="840" y="1002"/>
                    </a:lnTo>
                    <a:lnTo>
                      <a:pt x="852" y="996"/>
                    </a:lnTo>
                    <a:lnTo>
                      <a:pt x="864" y="990"/>
                    </a:lnTo>
                    <a:lnTo>
                      <a:pt x="870" y="984"/>
                    </a:lnTo>
                    <a:lnTo>
                      <a:pt x="882" y="978"/>
                    </a:lnTo>
                    <a:lnTo>
                      <a:pt x="894" y="972"/>
                    </a:lnTo>
                    <a:lnTo>
                      <a:pt x="906" y="960"/>
                    </a:lnTo>
                    <a:lnTo>
                      <a:pt x="918" y="954"/>
                    </a:lnTo>
                    <a:lnTo>
                      <a:pt x="930" y="948"/>
                    </a:lnTo>
                    <a:lnTo>
                      <a:pt x="936" y="942"/>
                    </a:lnTo>
                    <a:lnTo>
                      <a:pt x="948" y="936"/>
                    </a:lnTo>
                    <a:lnTo>
                      <a:pt x="960" y="924"/>
                    </a:lnTo>
                    <a:lnTo>
                      <a:pt x="972" y="918"/>
                    </a:lnTo>
                    <a:lnTo>
                      <a:pt x="984" y="912"/>
                    </a:lnTo>
                    <a:lnTo>
                      <a:pt x="996" y="900"/>
                    </a:lnTo>
                    <a:lnTo>
                      <a:pt x="1002" y="894"/>
                    </a:lnTo>
                    <a:lnTo>
                      <a:pt x="1014" y="888"/>
                    </a:lnTo>
                    <a:lnTo>
                      <a:pt x="1026" y="876"/>
                    </a:lnTo>
                    <a:lnTo>
                      <a:pt x="1038" y="870"/>
                    </a:lnTo>
                    <a:lnTo>
                      <a:pt x="1044" y="858"/>
                    </a:lnTo>
                    <a:lnTo>
                      <a:pt x="1056" y="852"/>
                    </a:lnTo>
                    <a:lnTo>
                      <a:pt x="1068" y="840"/>
                    </a:lnTo>
                    <a:lnTo>
                      <a:pt x="1080" y="828"/>
                    </a:lnTo>
                    <a:lnTo>
                      <a:pt x="1086" y="822"/>
                    </a:lnTo>
                    <a:lnTo>
                      <a:pt x="1098" y="810"/>
                    </a:lnTo>
                    <a:lnTo>
                      <a:pt x="1110" y="798"/>
                    </a:lnTo>
                    <a:lnTo>
                      <a:pt x="1122" y="792"/>
                    </a:lnTo>
                    <a:lnTo>
                      <a:pt x="1128" y="780"/>
                    </a:lnTo>
                    <a:lnTo>
                      <a:pt x="1140" y="768"/>
                    </a:lnTo>
                    <a:lnTo>
                      <a:pt x="1152" y="756"/>
                    </a:lnTo>
                    <a:lnTo>
                      <a:pt x="1158" y="744"/>
                    </a:lnTo>
                    <a:lnTo>
                      <a:pt x="1170" y="732"/>
                    </a:lnTo>
                    <a:lnTo>
                      <a:pt x="1182" y="720"/>
                    </a:lnTo>
                    <a:lnTo>
                      <a:pt x="1188" y="708"/>
                    </a:lnTo>
                    <a:lnTo>
                      <a:pt x="1200" y="696"/>
                    </a:lnTo>
                    <a:lnTo>
                      <a:pt x="1206" y="684"/>
                    </a:lnTo>
                    <a:lnTo>
                      <a:pt x="1218" y="672"/>
                    </a:lnTo>
                    <a:lnTo>
                      <a:pt x="1224" y="660"/>
                    </a:lnTo>
                    <a:lnTo>
                      <a:pt x="1236" y="648"/>
                    </a:lnTo>
                    <a:lnTo>
                      <a:pt x="1248" y="636"/>
                    </a:lnTo>
                    <a:lnTo>
                      <a:pt x="1254" y="618"/>
                    </a:lnTo>
                    <a:lnTo>
                      <a:pt x="1260" y="606"/>
                    </a:lnTo>
                    <a:lnTo>
                      <a:pt x="1272" y="594"/>
                    </a:lnTo>
                    <a:lnTo>
                      <a:pt x="1278" y="576"/>
                    </a:lnTo>
                    <a:lnTo>
                      <a:pt x="1290" y="564"/>
                    </a:lnTo>
                    <a:lnTo>
                      <a:pt x="1296" y="552"/>
                    </a:lnTo>
                    <a:lnTo>
                      <a:pt x="1302" y="534"/>
                    </a:lnTo>
                    <a:lnTo>
                      <a:pt x="1314" y="522"/>
                    </a:lnTo>
                    <a:lnTo>
                      <a:pt x="1320" y="504"/>
                    </a:lnTo>
                    <a:lnTo>
                      <a:pt x="1326" y="486"/>
                    </a:lnTo>
                    <a:lnTo>
                      <a:pt x="1338" y="474"/>
                    </a:lnTo>
                    <a:lnTo>
                      <a:pt x="1344" y="456"/>
                    </a:lnTo>
                    <a:lnTo>
                      <a:pt x="1350" y="438"/>
                    </a:lnTo>
                    <a:lnTo>
                      <a:pt x="1356" y="420"/>
                    </a:lnTo>
                    <a:lnTo>
                      <a:pt x="1362" y="408"/>
                    </a:lnTo>
                    <a:lnTo>
                      <a:pt x="1368" y="390"/>
                    </a:lnTo>
                    <a:lnTo>
                      <a:pt x="1380" y="372"/>
                    </a:lnTo>
                    <a:lnTo>
                      <a:pt x="1386" y="354"/>
                    </a:lnTo>
                    <a:lnTo>
                      <a:pt x="1392" y="336"/>
                    </a:lnTo>
                    <a:lnTo>
                      <a:pt x="1398" y="318"/>
                    </a:lnTo>
                    <a:lnTo>
                      <a:pt x="1404" y="300"/>
                    </a:lnTo>
                    <a:lnTo>
                      <a:pt x="1410" y="282"/>
                    </a:lnTo>
                    <a:lnTo>
                      <a:pt x="1410" y="258"/>
                    </a:lnTo>
                    <a:lnTo>
                      <a:pt x="1416" y="240"/>
                    </a:lnTo>
                    <a:lnTo>
                      <a:pt x="1422" y="222"/>
                    </a:lnTo>
                    <a:lnTo>
                      <a:pt x="1428" y="204"/>
                    </a:lnTo>
                    <a:lnTo>
                      <a:pt x="1434" y="180"/>
                    </a:lnTo>
                    <a:lnTo>
                      <a:pt x="1434" y="162"/>
                    </a:lnTo>
                    <a:lnTo>
                      <a:pt x="1440" y="138"/>
                    </a:lnTo>
                    <a:lnTo>
                      <a:pt x="1446" y="120"/>
                    </a:lnTo>
                    <a:lnTo>
                      <a:pt x="1446" y="96"/>
                    </a:lnTo>
                    <a:lnTo>
                      <a:pt x="1452" y="78"/>
                    </a:lnTo>
                    <a:lnTo>
                      <a:pt x="1452" y="54"/>
                    </a:lnTo>
                    <a:lnTo>
                      <a:pt x="1458" y="30"/>
                    </a:lnTo>
                    <a:lnTo>
                      <a:pt x="1458" y="12"/>
                    </a:lnTo>
                    <a:lnTo>
                      <a:pt x="1458" y="12"/>
                    </a:lnTo>
                    <a:lnTo>
                      <a:pt x="1458" y="12"/>
                    </a:lnTo>
                    <a:lnTo>
                      <a:pt x="1452" y="12"/>
                    </a:lnTo>
                    <a:lnTo>
                      <a:pt x="1440" y="24"/>
                    </a:lnTo>
                    <a:lnTo>
                      <a:pt x="1428" y="30"/>
                    </a:lnTo>
                    <a:lnTo>
                      <a:pt x="1410" y="42"/>
                    </a:lnTo>
                    <a:lnTo>
                      <a:pt x="1392" y="48"/>
                    </a:lnTo>
                    <a:lnTo>
                      <a:pt x="1374" y="60"/>
                    </a:lnTo>
                    <a:lnTo>
                      <a:pt x="1356" y="72"/>
                    </a:lnTo>
                    <a:lnTo>
                      <a:pt x="1332" y="84"/>
                    </a:lnTo>
                    <a:lnTo>
                      <a:pt x="1314" y="96"/>
                    </a:lnTo>
                    <a:lnTo>
                      <a:pt x="1296" y="108"/>
                    </a:lnTo>
                    <a:lnTo>
                      <a:pt x="1278" y="120"/>
                    </a:lnTo>
                    <a:lnTo>
                      <a:pt x="1266" y="126"/>
                    </a:lnTo>
                    <a:lnTo>
                      <a:pt x="1254" y="132"/>
                    </a:lnTo>
                    <a:lnTo>
                      <a:pt x="1248" y="138"/>
                    </a:lnTo>
                    <a:lnTo>
                      <a:pt x="1248" y="138"/>
                    </a:lnTo>
                    <a:lnTo>
                      <a:pt x="1248" y="138"/>
                    </a:lnTo>
                    <a:lnTo>
                      <a:pt x="107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19200000" scaled="0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92491" name="Freeform 331"/>
              <p:cNvSpPr>
                <a:spLocks/>
              </p:cNvSpPr>
              <p:nvPr/>
            </p:nvSpPr>
            <p:spPr bwMode="auto">
              <a:xfrm>
                <a:off x="1419" y="1980"/>
                <a:ext cx="1398" cy="1446"/>
              </a:xfrm>
              <a:custGeom>
                <a:avLst/>
                <a:gdLst/>
                <a:ahLst/>
                <a:cxnLst>
                  <a:cxn ang="0">
                    <a:pos x="1386" y="1044"/>
                  </a:cxn>
                  <a:cxn ang="0">
                    <a:pos x="1374" y="1044"/>
                  </a:cxn>
                  <a:cxn ang="0">
                    <a:pos x="1350" y="1044"/>
                  </a:cxn>
                  <a:cxn ang="0">
                    <a:pos x="1320" y="1038"/>
                  </a:cxn>
                  <a:cxn ang="0">
                    <a:pos x="1284" y="1032"/>
                  </a:cxn>
                  <a:cxn ang="0">
                    <a:pos x="1242" y="1020"/>
                  </a:cxn>
                  <a:cxn ang="0">
                    <a:pos x="1194" y="1002"/>
                  </a:cxn>
                  <a:cxn ang="0">
                    <a:pos x="1140" y="984"/>
                  </a:cxn>
                  <a:cxn ang="0">
                    <a:pos x="1086" y="966"/>
                  </a:cxn>
                  <a:cxn ang="0">
                    <a:pos x="1032" y="936"/>
                  </a:cxn>
                  <a:cxn ang="0">
                    <a:pos x="972" y="900"/>
                  </a:cxn>
                  <a:cxn ang="0">
                    <a:pos x="918" y="864"/>
                  </a:cxn>
                  <a:cxn ang="0">
                    <a:pos x="864" y="816"/>
                  </a:cxn>
                  <a:cxn ang="0">
                    <a:pos x="810" y="762"/>
                  </a:cxn>
                  <a:cxn ang="0">
                    <a:pos x="762" y="702"/>
                  </a:cxn>
                  <a:cxn ang="0">
                    <a:pos x="714" y="636"/>
                  </a:cxn>
                  <a:cxn ang="0">
                    <a:pos x="678" y="558"/>
                  </a:cxn>
                  <a:cxn ang="0">
                    <a:pos x="642" y="474"/>
                  </a:cxn>
                  <a:cxn ang="0">
                    <a:pos x="618" y="378"/>
                  </a:cxn>
                  <a:cxn ang="0">
                    <a:pos x="600" y="276"/>
                  </a:cxn>
                  <a:cxn ang="0">
                    <a:pos x="660" y="270"/>
                  </a:cxn>
                  <a:cxn ang="0">
                    <a:pos x="762" y="264"/>
                  </a:cxn>
                  <a:cxn ang="0">
                    <a:pos x="204" y="312"/>
                  </a:cxn>
                  <a:cxn ang="0">
                    <a:pos x="210" y="312"/>
                  </a:cxn>
                  <a:cxn ang="0">
                    <a:pos x="210" y="324"/>
                  </a:cxn>
                  <a:cxn ang="0">
                    <a:pos x="210" y="336"/>
                  </a:cxn>
                  <a:cxn ang="0">
                    <a:pos x="216" y="360"/>
                  </a:cxn>
                  <a:cxn ang="0">
                    <a:pos x="216" y="384"/>
                  </a:cxn>
                  <a:cxn ang="0">
                    <a:pos x="222" y="414"/>
                  </a:cxn>
                  <a:cxn ang="0">
                    <a:pos x="234" y="450"/>
                  </a:cxn>
                  <a:cxn ang="0">
                    <a:pos x="240" y="492"/>
                  </a:cxn>
                  <a:cxn ang="0">
                    <a:pos x="252" y="534"/>
                  </a:cxn>
                  <a:cxn ang="0">
                    <a:pos x="270" y="582"/>
                  </a:cxn>
                  <a:cxn ang="0">
                    <a:pos x="288" y="630"/>
                  </a:cxn>
                  <a:cxn ang="0">
                    <a:pos x="306" y="684"/>
                  </a:cxn>
                  <a:cxn ang="0">
                    <a:pos x="330" y="732"/>
                  </a:cxn>
                  <a:cxn ang="0">
                    <a:pos x="354" y="786"/>
                  </a:cxn>
                  <a:cxn ang="0">
                    <a:pos x="384" y="840"/>
                  </a:cxn>
                  <a:cxn ang="0">
                    <a:pos x="420" y="900"/>
                  </a:cxn>
                  <a:cxn ang="0">
                    <a:pos x="456" y="954"/>
                  </a:cxn>
                  <a:cxn ang="0">
                    <a:pos x="492" y="1008"/>
                  </a:cxn>
                  <a:cxn ang="0">
                    <a:pos x="540" y="1062"/>
                  </a:cxn>
                  <a:cxn ang="0">
                    <a:pos x="588" y="1110"/>
                  </a:cxn>
                  <a:cxn ang="0">
                    <a:pos x="642" y="1164"/>
                  </a:cxn>
                  <a:cxn ang="0">
                    <a:pos x="702" y="1206"/>
                  </a:cxn>
                  <a:cxn ang="0">
                    <a:pos x="762" y="1254"/>
                  </a:cxn>
                  <a:cxn ang="0">
                    <a:pos x="834" y="1296"/>
                  </a:cxn>
                  <a:cxn ang="0">
                    <a:pos x="906" y="1332"/>
                  </a:cxn>
                  <a:cxn ang="0">
                    <a:pos x="984" y="1362"/>
                  </a:cxn>
                  <a:cxn ang="0">
                    <a:pos x="1068" y="1392"/>
                  </a:cxn>
                  <a:cxn ang="0">
                    <a:pos x="1158" y="1416"/>
                  </a:cxn>
                  <a:cxn ang="0">
                    <a:pos x="1254" y="1428"/>
                  </a:cxn>
                  <a:cxn ang="0">
                    <a:pos x="1356" y="1440"/>
                  </a:cxn>
                  <a:cxn ang="0">
                    <a:pos x="1392" y="1434"/>
                  </a:cxn>
                  <a:cxn ang="0">
                    <a:pos x="1344" y="1362"/>
                  </a:cxn>
                  <a:cxn ang="0">
                    <a:pos x="1284" y="1266"/>
                  </a:cxn>
                  <a:cxn ang="0">
                    <a:pos x="1248" y="1218"/>
                  </a:cxn>
                </a:cxnLst>
                <a:rect l="0" t="0" r="r" b="b"/>
                <a:pathLst>
                  <a:path w="1398" h="1446">
                    <a:moveTo>
                      <a:pt x="1386" y="1050"/>
                    </a:moveTo>
                    <a:lnTo>
                      <a:pt x="1386" y="1050"/>
                    </a:lnTo>
                    <a:lnTo>
                      <a:pt x="1386" y="1050"/>
                    </a:lnTo>
                    <a:lnTo>
                      <a:pt x="1386" y="1044"/>
                    </a:lnTo>
                    <a:lnTo>
                      <a:pt x="1386" y="1044"/>
                    </a:lnTo>
                    <a:lnTo>
                      <a:pt x="1386" y="1044"/>
                    </a:lnTo>
                    <a:lnTo>
                      <a:pt x="1380" y="1044"/>
                    </a:lnTo>
                    <a:lnTo>
                      <a:pt x="1380" y="1044"/>
                    </a:lnTo>
                    <a:lnTo>
                      <a:pt x="1374" y="1044"/>
                    </a:lnTo>
                    <a:lnTo>
                      <a:pt x="1374" y="1044"/>
                    </a:lnTo>
                    <a:lnTo>
                      <a:pt x="1368" y="1044"/>
                    </a:lnTo>
                    <a:lnTo>
                      <a:pt x="1362" y="1044"/>
                    </a:lnTo>
                    <a:lnTo>
                      <a:pt x="1362" y="1044"/>
                    </a:lnTo>
                    <a:lnTo>
                      <a:pt x="1356" y="1044"/>
                    </a:lnTo>
                    <a:lnTo>
                      <a:pt x="1350" y="1044"/>
                    </a:lnTo>
                    <a:lnTo>
                      <a:pt x="1344" y="1044"/>
                    </a:lnTo>
                    <a:lnTo>
                      <a:pt x="1338" y="1038"/>
                    </a:lnTo>
                    <a:lnTo>
                      <a:pt x="1332" y="1038"/>
                    </a:lnTo>
                    <a:lnTo>
                      <a:pt x="1326" y="1038"/>
                    </a:lnTo>
                    <a:lnTo>
                      <a:pt x="1320" y="1038"/>
                    </a:lnTo>
                    <a:lnTo>
                      <a:pt x="1314" y="1038"/>
                    </a:lnTo>
                    <a:lnTo>
                      <a:pt x="1308" y="1032"/>
                    </a:lnTo>
                    <a:lnTo>
                      <a:pt x="1296" y="1032"/>
                    </a:lnTo>
                    <a:lnTo>
                      <a:pt x="1290" y="1032"/>
                    </a:lnTo>
                    <a:lnTo>
                      <a:pt x="1284" y="1032"/>
                    </a:lnTo>
                    <a:lnTo>
                      <a:pt x="1272" y="1026"/>
                    </a:lnTo>
                    <a:lnTo>
                      <a:pt x="1266" y="1026"/>
                    </a:lnTo>
                    <a:lnTo>
                      <a:pt x="1260" y="1026"/>
                    </a:lnTo>
                    <a:lnTo>
                      <a:pt x="1248" y="1020"/>
                    </a:lnTo>
                    <a:lnTo>
                      <a:pt x="1242" y="1020"/>
                    </a:lnTo>
                    <a:lnTo>
                      <a:pt x="1230" y="1014"/>
                    </a:lnTo>
                    <a:lnTo>
                      <a:pt x="1224" y="1014"/>
                    </a:lnTo>
                    <a:lnTo>
                      <a:pt x="1212" y="1008"/>
                    </a:lnTo>
                    <a:lnTo>
                      <a:pt x="1200" y="1008"/>
                    </a:lnTo>
                    <a:lnTo>
                      <a:pt x="1194" y="1002"/>
                    </a:lnTo>
                    <a:lnTo>
                      <a:pt x="1182" y="1002"/>
                    </a:lnTo>
                    <a:lnTo>
                      <a:pt x="1170" y="996"/>
                    </a:lnTo>
                    <a:lnTo>
                      <a:pt x="1164" y="996"/>
                    </a:lnTo>
                    <a:lnTo>
                      <a:pt x="1152" y="990"/>
                    </a:lnTo>
                    <a:lnTo>
                      <a:pt x="1140" y="984"/>
                    </a:lnTo>
                    <a:lnTo>
                      <a:pt x="1128" y="984"/>
                    </a:lnTo>
                    <a:lnTo>
                      <a:pt x="1122" y="978"/>
                    </a:lnTo>
                    <a:lnTo>
                      <a:pt x="1110" y="972"/>
                    </a:lnTo>
                    <a:lnTo>
                      <a:pt x="1098" y="966"/>
                    </a:lnTo>
                    <a:lnTo>
                      <a:pt x="1086" y="966"/>
                    </a:lnTo>
                    <a:lnTo>
                      <a:pt x="1074" y="960"/>
                    </a:lnTo>
                    <a:lnTo>
                      <a:pt x="1062" y="954"/>
                    </a:lnTo>
                    <a:lnTo>
                      <a:pt x="1050" y="948"/>
                    </a:lnTo>
                    <a:lnTo>
                      <a:pt x="1044" y="942"/>
                    </a:lnTo>
                    <a:lnTo>
                      <a:pt x="1032" y="936"/>
                    </a:lnTo>
                    <a:lnTo>
                      <a:pt x="1020" y="930"/>
                    </a:lnTo>
                    <a:lnTo>
                      <a:pt x="1008" y="924"/>
                    </a:lnTo>
                    <a:lnTo>
                      <a:pt x="996" y="918"/>
                    </a:lnTo>
                    <a:lnTo>
                      <a:pt x="984" y="912"/>
                    </a:lnTo>
                    <a:lnTo>
                      <a:pt x="972" y="900"/>
                    </a:lnTo>
                    <a:lnTo>
                      <a:pt x="960" y="894"/>
                    </a:lnTo>
                    <a:lnTo>
                      <a:pt x="948" y="888"/>
                    </a:lnTo>
                    <a:lnTo>
                      <a:pt x="942" y="882"/>
                    </a:lnTo>
                    <a:lnTo>
                      <a:pt x="930" y="870"/>
                    </a:lnTo>
                    <a:lnTo>
                      <a:pt x="918" y="864"/>
                    </a:lnTo>
                    <a:lnTo>
                      <a:pt x="906" y="852"/>
                    </a:lnTo>
                    <a:lnTo>
                      <a:pt x="894" y="846"/>
                    </a:lnTo>
                    <a:lnTo>
                      <a:pt x="882" y="834"/>
                    </a:lnTo>
                    <a:lnTo>
                      <a:pt x="870" y="828"/>
                    </a:lnTo>
                    <a:lnTo>
                      <a:pt x="864" y="816"/>
                    </a:lnTo>
                    <a:lnTo>
                      <a:pt x="852" y="804"/>
                    </a:lnTo>
                    <a:lnTo>
                      <a:pt x="840" y="798"/>
                    </a:lnTo>
                    <a:lnTo>
                      <a:pt x="828" y="786"/>
                    </a:lnTo>
                    <a:lnTo>
                      <a:pt x="822" y="774"/>
                    </a:lnTo>
                    <a:lnTo>
                      <a:pt x="810" y="762"/>
                    </a:lnTo>
                    <a:lnTo>
                      <a:pt x="798" y="750"/>
                    </a:lnTo>
                    <a:lnTo>
                      <a:pt x="792" y="738"/>
                    </a:lnTo>
                    <a:lnTo>
                      <a:pt x="780" y="726"/>
                    </a:lnTo>
                    <a:lnTo>
                      <a:pt x="768" y="714"/>
                    </a:lnTo>
                    <a:lnTo>
                      <a:pt x="762" y="702"/>
                    </a:lnTo>
                    <a:lnTo>
                      <a:pt x="750" y="690"/>
                    </a:lnTo>
                    <a:lnTo>
                      <a:pt x="744" y="678"/>
                    </a:lnTo>
                    <a:lnTo>
                      <a:pt x="732" y="666"/>
                    </a:lnTo>
                    <a:lnTo>
                      <a:pt x="726" y="648"/>
                    </a:lnTo>
                    <a:lnTo>
                      <a:pt x="714" y="636"/>
                    </a:lnTo>
                    <a:lnTo>
                      <a:pt x="708" y="624"/>
                    </a:lnTo>
                    <a:lnTo>
                      <a:pt x="696" y="606"/>
                    </a:lnTo>
                    <a:lnTo>
                      <a:pt x="690" y="588"/>
                    </a:lnTo>
                    <a:lnTo>
                      <a:pt x="684" y="576"/>
                    </a:lnTo>
                    <a:lnTo>
                      <a:pt x="678" y="558"/>
                    </a:lnTo>
                    <a:lnTo>
                      <a:pt x="666" y="540"/>
                    </a:lnTo>
                    <a:lnTo>
                      <a:pt x="660" y="528"/>
                    </a:lnTo>
                    <a:lnTo>
                      <a:pt x="654" y="510"/>
                    </a:lnTo>
                    <a:lnTo>
                      <a:pt x="648" y="492"/>
                    </a:lnTo>
                    <a:lnTo>
                      <a:pt x="642" y="474"/>
                    </a:lnTo>
                    <a:lnTo>
                      <a:pt x="636" y="456"/>
                    </a:lnTo>
                    <a:lnTo>
                      <a:pt x="630" y="438"/>
                    </a:lnTo>
                    <a:lnTo>
                      <a:pt x="630" y="420"/>
                    </a:lnTo>
                    <a:lnTo>
                      <a:pt x="624" y="396"/>
                    </a:lnTo>
                    <a:lnTo>
                      <a:pt x="618" y="378"/>
                    </a:lnTo>
                    <a:lnTo>
                      <a:pt x="612" y="360"/>
                    </a:lnTo>
                    <a:lnTo>
                      <a:pt x="612" y="336"/>
                    </a:lnTo>
                    <a:lnTo>
                      <a:pt x="606" y="318"/>
                    </a:lnTo>
                    <a:lnTo>
                      <a:pt x="606" y="294"/>
                    </a:lnTo>
                    <a:lnTo>
                      <a:pt x="600" y="276"/>
                    </a:lnTo>
                    <a:lnTo>
                      <a:pt x="600" y="276"/>
                    </a:lnTo>
                    <a:lnTo>
                      <a:pt x="606" y="276"/>
                    </a:lnTo>
                    <a:lnTo>
                      <a:pt x="618" y="270"/>
                    </a:lnTo>
                    <a:lnTo>
                      <a:pt x="636" y="270"/>
                    </a:lnTo>
                    <a:lnTo>
                      <a:pt x="660" y="270"/>
                    </a:lnTo>
                    <a:lnTo>
                      <a:pt x="684" y="270"/>
                    </a:lnTo>
                    <a:lnTo>
                      <a:pt x="708" y="264"/>
                    </a:lnTo>
                    <a:lnTo>
                      <a:pt x="732" y="264"/>
                    </a:lnTo>
                    <a:lnTo>
                      <a:pt x="750" y="264"/>
                    </a:lnTo>
                    <a:lnTo>
                      <a:pt x="762" y="264"/>
                    </a:lnTo>
                    <a:lnTo>
                      <a:pt x="768" y="264"/>
                    </a:lnTo>
                    <a:lnTo>
                      <a:pt x="768" y="264"/>
                    </a:lnTo>
                    <a:lnTo>
                      <a:pt x="390" y="0"/>
                    </a:lnTo>
                    <a:lnTo>
                      <a:pt x="0" y="312"/>
                    </a:lnTo>
                    <a:lnTo>
                      <a:pt x="204" y="312"/>
                    </a:lnTo>
                    <a:lnTo>
                      <a:pt x="204" y="312"/>
                    </a:lnTo>
                    <a:lnTo>
                      <a:pt x="204" y="312"/>
                    </a:lnTo>
                    <a:lnTo>
                      <a:pt x="204" y="312"/>
                    </a:lnTo>
                    <a:lnTo>
                      <a:pt x="210" y="312"/>
                    </a:lnTo>
                    <a:lnTo>
                      <a:pt x="210" y="312"/>
                    </a:lnTo>
                    <a:lnTo>
                      <a:pt x="210" y="312"/>
                    </a:lnTo>
                    <a:lnTo>
                      <a:pt x="210" y="318"/>
                    </a:lnTo>
                    <a:lnTo>
                      <a:pt x="210" y="318"/>
                    </a:lnTo>
                    <a:lnTo>
                      <a:pt x="210" y="318"/>
                    </a:lnTo>
                    <a:lnTo>
                      <a:pt x="210" y="324"/>
                    </a:lnTo>
                    <a:lnTo>
                      <a:pt x="210" y="324"/>
                    </a:lnTo>
                    <a:lnTo>
                      <a:pt x="210" y="330"/>
                    </a:lnTo>
                    <a:lnTo>
                      <a:pt x="210" y="330"/>
                    </a:lnTo>
                    <a:lnTo>
                      <a:pt x="210" y="336"/>
                    </a:lnTo>
                    <a:lnTo>
                      <a:pt x="210" y="336"/>
                    </a:lnTo>
                    <a:lnTo>
                      <a:pt x="210" y="342"/>
                    </a:lnTo>
                    <a:lnTo>
                      <a:pt x="210" y="342"/>
                    </a:lnTo>
                    <a:lnTo>
                      <a:pt x="210" y="348"/>
                    </a:lnTo>
                    <a:lnTo>
                      <a:pt x="210" y="354"/>
                    </a:lnTo>
                    <a:lnTo>
                      <a:pt x="216" y="360"/>
                    </a:lnTo>
                    <a:lnTo>
                      <a:pt x="216" y="366"/>
                    </a:lnTo>
                    <a:lnTo>
                      <a:pt x="216" y="366"/>
                    </a:lnTo>
                    <a:lnTo>
                      <a:pt x="216" y="372"/>
                    </a:lnTo>
                    <a:lnTo>
                      <a:pt x="216" y="378"/>
                    </a:lnTo>
                    <a:lnTo>
                      <a:pt x="216" y="384"/>
                    </a:lnTo>
                    <a:lnTo>
                      <a:pt x="222" y="390"/>
                    </a:lnTo>
                    <a:lnTo>
                      <a:pt x="222" y="396"/>
                    </a:lnTo>
                    <a:lnTo>
                      <a:pt x="222" y="402"/>
                    </a:lnTo>
                    <a:lnTo>
                      <a:pt x="222" y="408"/>
                    </a:lnTo>
                    <a:lnTo>
                      <a:pt x="222" y="414"/>
                    </a:lnTo>
                    <a:lnTo>
                      <a:pt x="228" y="420"/>
                    </a:lnTo>
                    <a:lnTo>
                      <a:pt x="228" y="432"/>
                    </a:lnTo>
                    <a:lnTo>
                      <a:pt x="228" y="438"/>
                    </a:lnTo>
                    <a:lnTo>
                      <a:pt x="228" y="444"/>
                    </a:lnTo>
                    <a:lnTo>
                      <a:pt x="234" y="450"/>
                    </a:lnTo>
                    <a:lnTo>
                      <a:pt x="234" y="462"/>
                    </a:lnTo>
                    <a:lnTo>
                      <a:pt x="234" y="468"/>
                    </a:lnTo>
                    <a:lnTo>
                      <a:pt x="240" y="474"/>
                    </a:lnTo>
                    <a:lnTo>
                      <a:pt x="240" y="486"/>
                    </a:lnTo>
                    <a:lnTo>
                      <a:pt x="240" y="492"/>
                    </a:lnTo>
                    <a:lnTo>
                      <a:pt x="246" y="498"/>
                    </a:lnTo>
                    <a:lnTo>
                      <a:pt x="246" y="510"/>
                    </a:lnTo>
                    <a:lnTo>
                      <a:pt x="252" y="516"/>
                    </a:lnTo>
                    <a:lnTo>
                      <a:pt x="252" y="528"/>
                    </a:lnTo>
                    <a:lnTo>
                      <a:pt x="252" y="534"/>
                    </a:lnTo>
                    <a:lnTo>
                      <a:pt x="258" y="546"/>
                    </a:lnTo>
                    <a:lnTo>
                      <a:pt x="258" y="552"/>
                    </a:lnTo>
                    <a:lnTo>
                      <a:pt x="264" y="564"/>
                    </a:lnTo>
                    <a:lnTo>
                      <a:pt x="264" y="570"/>
                    </a:lnTo>
                    <a:lnTo>
                      <a:pt x="270" y="582"/>
                    </a:lnTo>
                    <a:lnTo>
                      <a:pt x="270" y="588"/>
                    </a:lnTo>
                    <a:lnTo>
                      <a:pt x="276" y="600"/>
                    </a:lnTo>
                    <a:lnTo>
                      <a:pt x="282" y="612"/>
                    </a:lnTo>
                    <a:lnTo>
                      <a:pt x="282" y="618"/>
                    </a:lnTo>
                    <a:lnTo>
                      <a:pt x="288" y="630"/>
                    </a:lnTo>
                    <a:lnTo>
                      <a:pt x="288" y="642"/>
                    </a:lnTo>
                    <a:lnTo>
                      <a:pt x="294" y="648"/>
                    </a:lnTo>
                    <a:lnTo>
                      <a:pt x="300" y="660"/>
                    </a:lnTo>
                    <a:lnTo>
                      <a:pt x="300" y="672"/>
                    </a:lnTo>
                    <a:lnTo>
                      <a:pt x="306" y="684"/>
                    </a:lnTo>
                    <a:lnTo>
                      <a:pt x="312" y="690"/>
                    </a:lnTo>
                    <a:lnTo>
                      <a:pt x="318" y="702"/>
                    </a:lnTo>
                    <a:lnTo>
                      <a:pt x="318" y="714"/>
                    </a:lnTo>
                    <a:lnTo>
                      <a:pt x="324" y="726"/>
                    </a:lnTo>
                    <a:lnTo>
                      <a:pt x="330" y="732"/>
                    </a:lnTo>
                    <a:lnTo>
                      <a:pt x="336" y="744"/>
                    </a:lnTo>
                    <a:lnTo>
                      <a:pt x="342" y="756"/>
                    </a:lnTo>
                    <a:lnTo>
                      <a:pt x="342" y="768"/>
                    </a:lnTo>
                    <a:lnTo>
                      <a:pt x="348" y="774"/>
                    </a:lnTo>
                    <a:lnTo>
                      <a:pt x="354" y="786"/>
                    </a:lnTo>
                    <a:lnTo>
                      <a:pt x="360" y="798"/>
                    </a:lnTo>
                    <a:lnTo>
                      <a:pt x="366" y="810"/>
                    </a:lnTo>
                    <a:lnTo>
                      <a:pt x="372" y="822"/>
                    </a:lnTo>
                    <a:lnTo>
                      <a:pt x="378" y="834"/>
                    </a:lnTo>
                    <a:lnTo>
                      <a:pt x="384" y="840"/>
                    </a:lnTo>
                    <a:lnTo>
                      <a:pt x="390" y="852"/>
                    </a:lnTo>
                    <a:lnTo>
                      <a:pt x="396" y="864"/>
                    </a:lnTo>
                    <a:lnTo>
                      <a:pt x="402" y="876"/>
                    </a:lnTo>
                    <a:lnTo>
                      <a:pt x="408" y="888"/>
                    </a:lnTo>
                    <a:lnTo>
                      <a:pt x="420" y="900"/>
                    </a:lnTo>
                    <a:lnTo>
                      <a:pt x="426" y="906"/>
                    </a:lnTo>
                    <a:lnTo>
                      <a:pt x="432" y="918"/>
                    </a:lnTo>
                    <a:lnTo>
                      <a:pt x="438" y="930"/>
                    </a:lnTo>
                    <a:lnTo>
                      <a:pt x="444" y="942"/>
                    </a:lnTo>
                    <a:lnTo>
                      <a:pt x="456" y="954"/>
                    </a:lnTo>
                    <a:lnTo>
                      <a:pt x="462" y="966"/>
                    </a:lnTo>
                    <a:lnTo>
                      <a:pt x="468" y="972"/>
                    </a:lnTo>
                    <a:lnTo>
                      <a:pt x="480" y="984"/>
                    </a:lnTo>
                    <a:lnTo>
                      <a:pt x="486" y="996"/>
                    </a:lnTo>
                    <a:lnTo>
                      <a:pt x="492" y="1008"/>
                    </a:lnTo>
                    <a:lnTo>
                      <a:pt x="504" y="1020"/>
                    </a:lnTo>
                    <a:lnTo>
                      <a:pt x="510" y="1026"/>
                    </a:lnTo>
                    <a:lnTo>
                      <a:pt x="522" y="1038"/>
                    </a:lnTo>
                    <a:lnTo>
                      <a:pt x="528" y="1050"/>
                    </a:lnTo>
                    <a:lnTo>
                      <a:pt x="540" y="1062"/>
                    </a:lnTo>
                    <a:lnTo>
                      <a:pt x="546" y="1068"/>
                    </a:lnTo>
                    <a:lnTo>
                      <a:pt x="558" y="1080"/>
                    </a:lnTo>
                    <a:lnTo>
                      <a:pt x="570" y="1092"/>
                    </a:lnTo>
                    <a:lnTo>
                      <a:pt x="576" y="1104"/>
                    </a:lnTo>
                    <a:lnTo>
                      <a:pt x="588" y="1110"/>
                    </a:lnTo>
                    <a:lnTo>
                      <a:pt x="600" y="1122"/>
                    </a:lnTo>
                    <a:lnTo>
                      <a:pt x="612" y="1134"/>
                    </a:lnTo>
                    <a:lnTo>
                      <a:pt x="618" y="1140"/>
                    </a:lnTo>
                    <a:lnTo>
                      <a:pt x="630" y="1152"/>
                    </a:lnTo>
                    <a:lnTo>
                      <a:pt x="642" y="1164"/>
                    </a:lnTo>
                    <a:lnTo>
                      <a:pt x="654" y="1170"/>
                    </a:lnTo>
                    <a:lnTo>
                      <a:pt x="666" y="1182"/>
                    </a:lnTo>
                    <a:lnTo>
                      <a:pt x="678" y="1188"/>
                    </a:lnTo>
                    <a:lnTo>
                      <a:pt x="690" y="1200"/>
                    </a:lnTo>
                    <a:lnTo>
                      <a:pt x="702" y="1206"/>
                    </a:lnTo>
                    <a:lnTo>
                      <a:pt x="714" y="1218"/>
                    </a:lnTo>
                    <a:lnTo>
                      <a:pt x="726" y="1224"/>
                    </a:lnTo>
                    <a:lnTo>
                      <a:pt x="738" y="1236"/>
                    </a:lnTo>
                    <a:lnTo>
                      <a:pt x="750" y="1242"/>
                    </a:lnTo>
                    <a:lnTo>
                      <a:pt x="762" y="1254"/>
                    </a:lnTo>
                    <a:lnTo>
                      <a:pt x="774" y="1260"/>
                    </a:lnTo>
                    <a:lnTo>
                      <a:pt x="792" y="1272"/>
                    </a:lnTo>
                    <a:lnTo>
                      <a:pt x="804" y="1278"/>
                    </a:lnTo>
                    <a:lnTo>
                      <a:pt x="816" y="1284"/>
                    </a:lnTo>
                    <a:lnTo>
                      <a:pt x="834" y="1296"/>
                    </a:lnTo>
                    <a:lnTo>
                      <a:pt x="846" y="1302"/>
                    </a:lnTo>
                    <a:lnTo>
                      <a:pt x="858" y="1308"/>
                    </a:lnTo>
                    <a:lnTo>
                      <a:pt x="876" y="1314"/>
                    </a:lnTo>
                    <a:lnTo>
                      <a:pt x="888" y="1326"/>
                    </a:lnTo>
                    <a:lnTo>
                      <a:pt x="906" y="1332"/>
                    </a:lnTo>
                    <a:lnTo>
                      <a:pt x="918" y="1338"/>
                    </a:lnTo>
                    <a:lnTo>
                      <a:pt x="936" y="1344"/>
                    </a:lnTo>
                    <a:lnTo>
                      <a:pt x="954" y="1350"/>
                    </a:lnTo>
                    <a:lnTo>
                      <a:pt x="966" y="1356"/>
                    </a:lnTo>
                    <a:lnTo>
                      <a:pt x="984" y="1362"/>
                    </a:lnTo>
                    <a:lnTo>
                      <a:pt x="1002" y="1368"/>
                    </a:lnTo>
                    <a:lnTo>
                      <a:pt x="1014" y="1374"/>
                    </a:lnTo>
                    <a:lnTo>
                      <a:pt x="1032" y="1380"/>
                    </a:lnTo>
                    <a:lnTo>
                      <a:pt x="1050" y="1386"/>
                    </a:lnTo>
                    <a:lnTo>
                      <a:pt x="1068" y="1392"/>
                    </a:lnTo>
                    <a:lnTo>
                      <a:pt x="1086" y="1398"/>
                    </a:lnTo>
                    <a:lnTo>
                      <a:pt x="1104" y="1398"/>
                    </a:lnTo>
                    <a:lnTo>
                      <a:pt x="1122" y="1404"/>
                    </a:lnTo>
                    <a:lnTo>
                      <a:pt x="1140" y="1410"/>
                    </a:lnTo>
                    <a:lnTo>
                      <a:pt x="1158" y="1416"/>
                    </a:lnTo>
                    <a:lnTo>
                      <a:pt x="1176" y="1416"/>
                    </a:lnTo>
                    <a:lnTo>
                      <a:pt x="1194" y="1422"/>
                    </a:lnTo>
                    <a:lnTo>
                      <a:pt x="1218" y="1422"/>
                    </a:lnTo>
                    <a:lnTo>
                      <a:pt x="1236" y="1428"/>
                    </a:lnTo>
                    <a:lnTo>
                      <a:pt x="1254" y="1428"/>
                    </a:lnTo>
                    <a:lnTo>
                      <a:pt x="1278" y="1434"/>
                    </a:lnTo>
                    <a:lnTo>
                      <a:pt x="1296" y="1434"/>
                    </a:lnTo>
                    <a:lnTo>
                      <a:pt x="1314" y="1440"/>
                    </a:lnTo>
                    <a:lnTo>
                      <a:pt x="1338" y="1440"/>
                    </a:lnTo>
                    <a:lnTo>
                      <a:pt x="1356" y="1440"/>
                    </a:lnTo>
                    <a:lnTo>
                      <a:pt x="1380" y="1440"/>
                    </a:lnTo>
                    <a:lnTo>
                      <a:pt x="1398" y="1446"/>
                    </a:lnTo>
                    <a:lnTo>
                      <a:pt x="1398" y="1446"/>
                    </a:lnTo>
                    <a:lnTo>
                      <a:pt x="1398" y="1440"/>
                    </a:lnTo>
                    <a:lnTo>
                      <a:pt x="1392" y="1434"/>
                    </a:lnTo>
                    <a:lnTo>
                      <a:pt x="1386" y="1422"/>
                    </a:lnTo>
                    <a:lnTo>
                      <a:pt x="1380" y="1410"/>
                    </a:lnTo>
                    <a:lnTo>
                      <a:pt x="1368" y="1398"/>
                    </a:lnTo>
                    <a:lnTo>
                      <a:pt x="1356" y="1380"/>
                    </a:lnTo>
                    <a:lnTo>
                      <a:pt x="1344" y="1362"/>
                    </a:lnTo>
                    <a:lnTo>
                      <a:pt x="1332" y="1338"/>
                    </a:lnTo>
                    <a:lnTo>
                      <a:pt x="1320" y="1320"/>
                    </a:lnTo>
                    <a:lnTo>
                      <a:pt x="1308" y="1302"/>
                    </a:lnTo>
                    <a:lnTo>
                      <a:pt x="1296" y="1284"/>
                    </a:lnTo>
                    <a:lnTo>
                      <a:pt x="1284" y="1266"/>
                    </a:lnTo>
                    <a:lnTo>
                      <a:pt x="1272" y="1248"/>
                    </a:lnTo>
                    <a:lnTo>
                      <a:pt x="1266" y="1236"/>
                    </a:lnTo>
                    <a:lnTo>
                      <a:pt x="1254" y="1230"/>
                    </a:lnTo>
                    <a:lnTo>
                      <a:pt x="1254" y="1218"/>
                    </a:lnTo>
                    <a:lnTo>
                      <a:pt x="1248" y="1218"/>
                    </a:lnTo>
                    <a:lnTo>
                      <a:pt x="1248" y="1218"/>
                    </a:lnTo>
                    <a:lnTo>
                      <a:pt x="1386" y="105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2700000" scaled="0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92492" name="Freeform 332"/>
              <p:cNvSpPr>
                <a:spLocks/>
              </p:cNvSpPr>
              <p:nvPr/>
            </p:nvSpPr>
            <p:spPr bwMode="auto">
              <a:xfrm>
                <a:off x="1605" y="702"/>
                <a:ext cx="1410" cy="1434"/>
              </a:xfrm>
              <a:custGeom>
                <a:avLst/>
                <a:gdLst/>
                <a:ahLst/>
                <a:cxnLst>
                  <a:cxn ang="0">
                    <a:pos x="408" y="1410"/>
                  </a:cxn>
                  <a:cxn ang="0">
                    <a:pos x="408" y="1398"/>
                  </a:cxn>
                  <a:cxn ang="0">
                    <a:pos x="408" y="1374"/>
                  </a:cxn>
                  <a:cxn ang="0">
                    <a:pos x="414" y="1350"/>
                  </a:cxn>
                  <a:cxn ang="0">
                    <a:pos x="414" y="1314"/>
                  </a:cxn>
                  <a:cxn ang="0">
                    <a:pos x="420" y="1272"/>
                  </a:cxn>
                  <a:cxn ang="0">
                    <a:pos x="432" y="1230"/>
                  </a:cxn>
                  <a:cxn ang="0">
                    <a:pos x="444" y="1176"/>
                  </a:cxn>
                  <a:cxn ang="0">
                    <a:pos x="462" y="1128"/>
                  </a:cxn>
                  <a:cxn ang="0">
                    <a:pos x="486" y="1068"/>
                  </a:cxn>
                  <a:cxn ang="0">
                    <a:pos x="510" y="1014"/>
                  </a:cxn>
                  <a:cxn ang="0">
                    <a:pos x="546" y="960"/>
                  </a:cxn>
                  <a:cxn ang="0">
                    <a:pos x="588" y="900"/>
                  </a:cxn>
                  <a:cxn ang="0">
                    <a:pos x="636" y="846"/>
                  </a:cxn>
                  <a:cxn ang="0">
                    <a:pos x="690" y="798"/>
                  </a:cxn>
                  <a:cxn ang="0">
                    <a:pos x="756" y="750"/>
                  </a:cxn>
                  <a:cxn ang="0">
                    <a:pos x="828" y="702"/>
                  </a:cxn>
                  <a:cxn ang="0">
                    <a:pos x="912" y="666"/>
                  </a:cxn>
                  <a:cxn ang="0">
                    <a:pos x="1008" y="630"/>
                  </a:cxn>
                  <a:cxn ang="0">
                    <a:pos x="1116" y="606"/>
                  </a:cxn>
                  <a:cxn ang="0">
                    <a:pos x="1140" y="636"/>
                  </a:cxn>
                  <a:cxn ang="0">
                    <a:pos x="1152" y="750"/>
                  </a:cxn>
                  <a:cxn ang="0">
                    <a:pos x="1080" y="0"/>
                  </a:cxn>
                  <a:cxn ang="0">
                    <a:pos x="1086" y="204"/>
                  </a:cxn>
                  <a:cxn ang="0">
                    <a:pos x="1080" y="210"/>
                  </a:cxn>
                  <a:cxn ang="0">
                    <a:pos x="1068" y="210"/>
                  </a:cxn>
                  <a:cxn ang="0">
                    <a:pos x="1050" y="210"/>
                  </a:cxn>
                  <a:cxn ang="0">
                    <a:pos x="1026" y="216"/>
                  </a:cxn>
                  <a:cxn ang="0">
                    <a:pos x="996" y="222"/>
                  </a:cxn>
                  <a:cxn ang="0">
                    <a:pos x="960" y="228"/>
                  </a:cxn>
                  <a:cxn ang="0">
                    <a:pos x="924" y="240"/>
                  </a:cxn>
                  <a:cxn ang="0">
                    <a:pos x="882" y="246"/>
                  </a:cxn>
                  <a:cxn ang="0">
                    <a:pos x="840" y="264"/>
                  </a:cxn>
                  <a:cxn ang="0">
                    <a:pos x="792" y="276"/>
                  </a:cxn>
                  <a:cxn ang="0">
                    <a:pos x="744" y="294"/>
                  </a:cxn>
                  <a:cxn ang="0">
                    <a:pos x="696" y="318"/>
                  </a:cxn>
                  <a:cxn ang="0">
                    <a:pos x="642" y="342"/>
                  </a:cxn>
                  <a:cxn ang="0">
                    <a:pos x="588" y="372"/>
                  </a:cxn>
                  <a:cxn ang="0">
                    <a:pos x="534" y="402"/>
                  </a:cxn>
                  <a:cxn ang="0">
                    <a:pos x="486" y="438"/>
                  </a:cxn>
                  <a:cxn ang="0">
                    <a:pos x="432" y="474"/>
                  </a:cxn>
                  <a:cxn ang="0">
                    <a:pos x="378" y="522"/>
                  </a:cxn>
                  <a:cxn ang="0">
                    <a:pos x="330" y="570"/>
                  </a:cxn>
                  <a:cxn ang="0">
                    <a:pos x="282" y="618"/>
                  </a:cxn>
                  <a:cxn ang="0">
                    <a:pos x="234" y="678"/>
                  </a:cxn>
                  <a:cxn ang="0">
                    <a:pos x="192" y="738"/>
                  </a:cxn>
                  <a:cxn ang="0">
                    <a:pos x="150" y="804"/>
                  </a:cxn>
                  <a:cxn ang="0">
                    <a:pos x="114" y="876"/>
                  </a:cxn>
                  <a:cxn ang="0">
                    <a:pos x="84" y="954"/>
                  </a:cxn>
                  <a:cxn ang="0">
                    <a:pos x="54" y="1038"/>
                  </a:cxn>
                  <a:cxn ang="0">
                    <a:pos x="36" y="1128"/>
                  </a:cxn>
                  <a:cxn ang="0">
                    <a:pos x="18" y="1224"/>
                  </a:cxn>
                  <a:cxn ang="0">
                    <a:pos x="6" y="1326"/>
                  </a:cxn>
                  <a:cxn ang="0">
                    <a:pos x="0" y="1434"/>
                  </a:cxn>
                  <a:cxn ang="0">
                    <a:pos x="30" y="1410"/>
                  </a:cxn>
                  <a:cxn ang="0">
                    <a:pos x="114" y="1350"/>
                  </a:cxn>
                  <a:cxn ang="0">
                    <a:pos x="198" y="1290"/>
                  </a:cxn>
                  <a:cxn ang="0">
                    <a:pos x="408" y="1416"/>
                  </a:cxn>
                </a:cxnLst>
                <a:rect l="0" t="0" r="r" b="b"/>
                <a:pathLst>
                  <a:path w="1410" h="1434">
                    <a:moveTo>
                      <a:pt x="408" y="1416"/>
                    </a:moveTo>
                    <a:lnTo>
                      <a:pt x="408" y="1410"/>
                    </a:lnTo>
                    <a:lnTo>
                      <a:pt x="408" y="1410"/>
                    </a:lnTo>
                    <a:lnTo>
                      <a:pt x="408" y="1410"/>
                    </a:lnTo>
                    <a:lnTo>
                      <a:pt x="408" y="1410"/>
                    </a:lnTo>
                    <a:lnTo>
                      <a:pt x="408" y="1410"/>
                    </a:lnTo>
                    <a:lnTo>
                      <a:pt x="408" y="1404"/>
                    </a:lnTo>
                    <a:lnTo>
                      <a:pt x="408" y="1404"/>
                    </a:lnTo>
                    <a:lnTo>
                      <a:pt x="408" y="1398"/>
                    </a:lnTo>
                    <a:lnTo>
                      <a:pt x="408" y="1398"/>
                    </a:lnTo>
                    <a:lnTo>
                      <a:pt x="408" y="1392"/>
                    </a:lnTo>
                    <a:lnTo>
                      <a:pt x="408" y="1392"/>
                    </a:lnTo>
                    <a:lnTo>
                      <a:pt x="408" y="1386"/>
                    </a:lnTo>
                    <a:lnTo>
                      <a:pt x="408" y="1380"/>
                    </a:lnTo>
                    <a:lnTo>
                      <a:pt x="408" y="1374"/>
                    </a:lnTo>
                    <a:lnTo>
                      <a:pt x="414" y="1374"/>
                    </a:lnTo>
                    <a:lnTo>
                      <a:pt x="414" y="1368"/>
                    </a:lnTo>
                    <a:lnTo>
                      <a:pt x="414" y="1362"/>
                    </a:lnTo>
                    <a:lnTo>
                      <a:pt x="414" y="1356"/>
                    </a:lnTo>
                    <a:lnTo>
                      <a:pt x="414" y="1350"/>
                    </a:lnTo>
                    <a:lnTo>
                      <a:pt x="414" y="1344"/>
                    </a:lnTo>
                    <a:lnTo>
                      <a:pt x="414" y="1338"/>
                    </a:lnTo>
                    <a:lnTo>
                      <a:pt x="414" y="1326"/>
                    </a:lnTo>
                    <a:lnTo>
                      <a:pt x="414" y="1320"/>
                    </a:lnTo>
                    <a:lnTo>
                      <a:pt x="414" y="1314"/>
                    </a:lnTo>
                    <a:lnTo>
                      <a:pt x="414" y="1308"/>
                    </a:lnTo>
                    <a:lnTo>
                      <a:pt x="420" y="1296"/>
                    </a:lnTo>
                    <a:lnTo>
                      <a:pt x="420" y="1290"/>
                    </a:lnTo>
                    <a:lnTo>
                      <a:pt x="420" y="1284"/>
                    </a:lnTo>
                    <a:lnTo>
                      <a:pt x="420" y="1272"/>
                    </a:lnTo>
                    <a:lnTo>
                      <a:pt x="426" y="1266"/>
                    </a:lnTo>
                    <a:lnTo>
                      <a:pt x="426" y="1254"/>
                    </a:lnTo>
                    <a:lnTo>
                      <a:pt x="426" y="1248"/>
                    </a:lnTo>
                    <a:lnTo>
                      <a:pt x="426" y="1236"/>
                    </a:lnTo>
                    <a:lnTo>
                      <a:pt x="432" y="1230"/>
                    </a:lnTo>
                    <a:lnTo>
                      <a:pt x="432" y="1218"/>
                    </a:lnTo>
                    <a:lnTo>
                      <a:pt x="438" y="1206"/>
                    </a:lnTo>
                    <a:lnTo>
                      <a:pt x="438" y="1200"/>
                    </a:lnTo>
                    <a:lnTo>
                      <a:pt x="438" y="1188"/>
                    </a:lnTo>
                    <a:lnTo>
                      <a:pt x="444" y="1176"/>
                    </a:lnTo>
                    <a:lnTo>
                      <a:pt x="444" y="1170"/>
                    </a:lnTo>
                    <a:lnTo>
                      <a:pt x="450" y="1158"/>
                    </a:lnTo>
                    <a:lnTo>
                      <a:pt x="456" y="1146"/>
                    </a:lnTo>
                    <a:lnTo>
                      <a:pt x="456" y="1134"/>
                    </a:lnTo>
                    <a:lnTo>
                      <a:pt x="462" y="1128"/>
                    </a:lnTo>
                    <a:lnTo>
                      <a:pt x="462" y="1116"/>
                    </a:lnTo>
                    <a:lnTo>
                      <a:pt x="468" y="1104"/>
                    </a:lnTo>
                    <a:lnTo>
                      <a:pt x="474" y="1092"/>
                    </a:lnTo>
                    <a:lnTo>
                      <a:pt x="480" y="1080"/>
                    </a:lnTo>
                    <a:lnTo>
                      <a:pt x="486" y="1068"/>
                    </a:lnTo>
                    <a:lnTo>
                      <a:pt x="486" y="1062"/>
                    </a:lnTo>
                    <a:lnTo>
                      <a:pt x="492" y="1050"/>
                    </a:lnTo>
                    <a:lnTo>
                      <a:pt x="498" y="1038"/>
                    </a:lnTo>
                    <a:lnTo>
                      <a:pt x="504" y="1026"/>
                    </a:lnTo>
                    <a:lnTo>
                      <a:pt x="510" y="1014"/>
                    </a:lnTo>
                    <a:lnTo>
                      <a:pt x="516" y="1002"/>
                    </a:lnTo>
                    <a:lnTo>
                      <a:pt x="522" y="990"/>
                    </a:lnTo>
                    <a:lnTo>
                      <a:pt x="528" y="978"/>
                    </a:lnTo>
                    <a:lnTo>
                      <a:pt x="540" y="972"/>
                    </a:lnTo>
                    <a:lnTo>
                      <a:pt x="546" y="960"/>
                    </a:lnTo>
                    <a:lnTo>
                      <a:pt x="552" y="948"/>
                    </a:lnTo>
                    <a:lnTo>
                      <a:pt x="558" y="936"/>
                    </a:lnTo>
                    <a:lnTo>
                      <a:pt x="570" y="924"/>
                    </a:lnTo>
                    <a:lnTo>
                      <a:pt x="576" y="912"/>
                    </a:lnTo>
                    <a:lnTo>
                      <a:pt x="588" y="900"/>
                    </a:lnTo>
                    <a:lnTo>
                      <a:pt x="594" y="894"/>
                    </a:lnTo>
                    <a:lnTo>
                      <a:pt x="606" y="882"/>
                    </a:lnTo>
                    <a:lnTo>
                      <a:pt x="612" y="870"/>
                    </a:lnTo>
                    <a:lnTo>
                      <a:pt x="624" y="858"/>
                    </a:lnTo>
                    <a:lnTo>
                      <a:pt x="636" y="846"/>
                    </a:lnTo>
                    <a:lnTo>
                      <a:pt x="642" y="840"/>
                    </a:lnTo>
                    <a:lnTo>
                      <a:pt x="654" y="828"/>
                    </a:lnTo>
                    <a:lnTo>
                      <a:pt x="666" y="816"/>
                    </a:lnTo>
                    <a:lnTo>
                      <a:pt x="678" y="804"/>
                    </a:lnTo>
                    <a:lnTo>
                      <a:pt x="690" y="798"/>
                    </a:lnTo>
                    <a:lnTo>
                      <a:pt x="702" y="786"/>
                    </a:lnTo>
                    <a:lnTo>
                      <a:pt x="714" y="774"/>
                    </a:lnTo>
                    <a:lnTo>
                      <a:pt x="726" y="768"/>
                    </a:lnTo>
                    <a:lnTo>
                      <a:pt x="744" y="756"/>
                    </a:lnTo>
                    <a:lnTo>
                      <a:pt x="756" y="750"/>
                    </a:lnTo>
                    <a:lnTo>
                      <a:pt x="768" y="738"/>
                    </a:lnTo>
                    <a:lnTo>
                      <a:pt x="786" y="732"/>
                    </a:lnTo>
                    <a:lnTo>
                      <a:pt x="798" y="720"/>
                    </a:lnTo>
                    <a:lnTo>
                      <a:pt x="816" y="714"/>
                    </a:lnTo>
                    <a:lnTo>
                      <a:pt x="828" y="702"/>
                    </a:lnTo>
                    <a:lnTo>
                      <a:pt x="846" y="696"/>
                    </a:lnTo>
                    <a:lnTo>
                      <a:pt x="864" y="690"/>
                    </a:lnTo>
                    <a:lnTo>
                      <a:pt x="882" y="678"/>
                    </a:lnTo>
                    <a:lnTo>
                      <a:pt x="894" y="672"/>
                    </a:lnTo>
                    <a:lnTo>
                      <a:pt x="912" y="666"/>
                    </a:lnTo>
                    <a:lnTo>
                      <a:pt x="930" y="654"/>
                    </a:lnTo>
                    <a:lnTo>
                      <a:pt x="954" y="648"/>
                    </a:lnTo>
                    <a:lnTo>
                      <a:pt x="972" y="642"/>
                    </a:lnTo>
                    <a:lnTo>
                      <a:pt x="990" y="636"/>
                    </a:lnTo>
                    <a:lnTo>
                      <a:pt x="1008" y="630"/>
                    </a:lnTo>
                    <a:lnTo>
                      <a:pt x="1032" y="624"/>
                    </a:lnTo>
                    <a:lnTo>
                      <a:pt x="1050" y="618"/>
                    </a:lnTo>
                    <a:lnTo>
                      <a:pt x="1074" y="612"/>
                    </a:lnTo>
                    <a:lnTo>
                      <a:pt x="1092" y="606"/>
                    </a:lnTo>
                    <a:lnTo>
                      <a:pt x="1116" y="606"/>
                    </a:lnTo>
                    <a:lnTo>
                      <a:pt x="1140" y="600"/>
                    </a:lnTo>
                    <a:lnTo>
                      <a:pt x="1140" y="600"/>
                    </a:lnTo>
                    <a:lnTo>
                      <a:pt x="1140" y="606"/>
                    </a:lnTo>
                    <a:lnTo>
                      <a:pt x="1140" y="618"/>
                    </a:lnTo>
                    <a:lnTo>
                      <a:pt x="1140" y="636"/>
                    </a:lnTo>
                    <a:lnTo>
                      <a:pt x="1146" y="660"/>
                    </a:lnTo>
                    <a:lnTo>
                      <a:pt x="1146" y="684"/>
                    </a:lnTo>
                    <a:lnTo>
                      <a:pt x="1152" y="708"/>
                    </a:lnTo>
                    <a:lnTo>
                      <a:pt x="1152" y="732"/>
                    </a:lnTo>
                    <a:lnTo>
                      <a:pt x="1152" y="750"/>
                    </a:lnTo>
                    <a:lnTo>
                      <a:pt x="1152" y="762"/>
                    </a:lnTo>
                    <a:lnTo>
                      <a:pt x="1152" y="768"/>
                    </a:lnTo>
                    <a:lnTo>
                      <a:pt x="1152" y="768"/>
                    </a:lnTo>
                    <a:lnTo>
                      <a:pt x="1410" y="384"/>
                    </a:lnTo>
                    <a:lnTo>
                      <a:pt x="1080" y="0"/>
                    </a:lnTo>
                    <a:lnTo>
                      <a:pt x="1092" y="204"/>
                    </a:lnTo>
                    <a:lnTo>
                      <a:pt x="1092" y="204"/>
                    </a:lnTo>
                    <a:lnTo>
                      <a:pt x="1092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10"/>
                    </a:lnTo>
                    <a:lnTo>
                      <a:pt x="1080" y="210"/>
                    </a:lnTo>
                    <a:lnTo>
                      <a:pt x="1080" y="210"/>
                    </a:lnTo>
                    <a:lnTo>
                      <a:pt x="1080" y="210"/>
                    </a:lnTo>
                    <a:lnTo>
                      <a:pt x="1074" y="210"/>
                    </a:lnTo>
                    <a:lnTo>
                      <a:pt x="1074" y="210"/>
                    </a:lnTo>
                    <a:lnTo>
                      <a:pt x="1068" y="210"/>
                    </a:lnTo>
                    <a:lnTo>
                      <a:pt x="1068" y="210"/>
                    </a:lnTo>
                    <a:lnTo>
                      <a:pt x="1062" y="210"/>
                    </a:lnTo>
                    <a:lnTo>
                      <a:pt x="1062" y="210"/>
                    </a:lnTo>
                    <a:lnTo>
                      <a:pt x="1056" y="210"/>
                    </a:lnTo>
                    <a:lnTo>
                      <a:pt x="1050" y="210"/>
                    </a:lnTo>
                    <a:lnTo>
                      <a:pt x="1050" y="210"/>
                    </a:lnTo>
                    <a:lnTo>
                      <a:pt x="1044" y="210"/>
                    </a:lnTo>
                    <a:lnTo>
                      <a:pt x="1038" y="216"/>
                    </a:lnTo>
                    <a:lnTo>
                      <a:pt x="1032" y="216"/>
                    </a:lnTo>
                    <a:lnTo>
                      <a:pt x="1032" y="216"/>
                    </a:lnTo>
                    <a:lnTo>
                      <a:pt x="1026" y="216"/>
                    </a:lnTo>
                    <a:lnTo>
                      <a:pt x="1020" y="216"/>
                    </a:lnTo>
                    <a:lnTo>
                      <a:pt x="1014" y="216"/>
                    </a:lnTo>
                    <a:lnTo>
                      <a:pt x="1008" y="216"/>
                    </a:lnTo>
                    <a:lnTo>
                      <a:pt x="1002" y="222"/>
                    </a:lnTo>
                    <a:lnTo>
                      <a:pt x="996" y="222"/>
                    </a:lnTo>
                    <a:lnTo>
                      <a:pt x="990" y="222"/>
                    </a:lnTo>
                    <a:lnTo>
                      <a:pt x="984" y="222"/>
                    </a:lnTo>
                    <a:lnTo>
                      <a:pt x="978" y="228"/>
                    </a:lnTo>
                    <a:lnTo>
                      <a:pt x="966" y="228"/>
                    </a:lnTo>
                    <a:lnTo>
                      <a:pt x="960" y="228"/>
                    </a:lnTo>
                    <a:lnTo>
                      <a:pt x="954" y="228"/>
                    </a:lnTo>
                    <a:lnTo>
                      <a:pt x="948" y="234"/>
                    </a:lnTo>
                    <a:lnTo>
                      <a:pt x="942" y="234"/>
                    </a:lnTo>
                    <a:lnTo>
                      <a:pt x="930" y="234"/>
                    </a:lnTo>
                    <a:lnTo>
                      <a:pt x="924" y="240"/>
                    </a:lnTo>
                    <a:lnTo>
                      <a:pt x="918" y="240"/>
                    </a:lnTo>
                    <a:lnTo>
                      <a:pt x="906" y="240"/>
                    </a:lnTo>
                    <a:lnTo>
                      <a:pt x="900" y="246"/>
                    </a:lnTo>
                    <a:lnTo>
                      <a:pt x="894" y="246"/>
                    </a:lnTo>
                    <a:lnTo>
                      <a:pt x="882" y="246"/>
                    </a:lnTo>
                    <a:lnTo>
                      <a:pt x="876" y="252"/>
                    </a:lnTo>
                    <a:lnTo>
                      <a:pt x="864" y="252"/>
                    </a:lnTo>
                    <a:lnTo>
                      <a:pt x="858" y="258"/>
                    </a:lnTo>
                    <a:lnTo>
                      <a:pt x="846" y="258"/>
                    </a:lnTo>
                    <a:lnTo>
                      <a:pt x="840" y="264"/>
                    </a:lnTo>
                    <a:lnTo>
                      <a:pt x="828" y="264"/>
                    </a:lnTo>
                    <a:lnTo>
                      <a:pt x="822" y="270"/>
                    </a:lnTo>
                    <a:lnTo>
                      <a:pt x="810" y="270"/>
                    </a:lnTo>
                    <a:lnTo>
                      <a:pt x="804" y="276"/>
                    </a:lnTo>
                    <a:lnTo>
                      <a:pt x="792" y="276"/>
                    </a:lnTo>
                    <a:lnTo>
                      <a:pt x="786" y="282"/>
                    </a:lnTo>
                    <a:lnTo>
                      <a:pt x="774" y="288"/>
                    </a:lnTo>
                    <a:lnTo>
                      <a:pt x="762" y="288"/>
                    </a:lnTo>
                    <a:lnTo>
                      <a:pt x="756" y="294"/>
                    </a:lnTo>
                    <a:lnTo>
                      <a:pt x="744" y="294"/>
                    </a:lnTo>
                    <a:lnTo>
                      <a:pt x="732" y="300"/>
                    </a:lnTo>
                    <a:lnTo>
                      <a:pt x="726" y="306"/>
                    </a:lnTo>
                    <a:lnTo>
                      <a:pt x="714" y="312"/>
                    </a:lnTo>
                    <a:lnTo>
                      <a:pt x="702" y="312"/>
                    </a:lnTo>
                    <a:lnTo>
                      <a:pt x="696" y="318"/>
                    </a:lnTo>
                    <a:lnTo>
                      <a:pt x="684" y="324"/>
                    </a:lnTo>
                    <a:lnTo>
                      <a:pt x="672" y="330"/>
                    </a:lnTo>
                    <a:lnTo>
                      <a:pt x="660" y="330"/>
                    </a:lnTo>
                    <a:lnTo>
                      <a:pt x="654" y="336"/>
                    </a:lnTo>
                    <a:lnTo>
                      <a:pt x="642" y="342"/>
                    </a:lnTo>
                    <a:lnTo>
                      <a:pt x="630" y="348"/>
                    </a:lnTo>
                    <a:lnTo>
                      <a:pt x="618" y="354"/>
                    </a:lnTo>
                    <a:lnTo>
                      <a:pt x="612" y="360"/>
                    </a:lnTo>
                    <a:lnTo>
                      <a:pt x="600" y="366"/>
                    </a:lnTo>
                    <a:lnTo>
                      <a:pt x="588" y="372"/>
                    </a:lnTo>
                    <a:lnTo>
                      <a:pt x="576" y="378"/>
                    </a:lnTo>
                    <a:lnTo>
                      <a:pt x="570" y="384"/>
                    </a:lnTo>
                    <a:lnTo>
                      <a:pt x="558" y="390"/>
                    </a:lnTo>
                    <a:lnTo>
                      <a:pt x="546" y="396"/>
                    </a:lnTo>
                    <a:lnTo>
                      <a:pt x="534" y="402"/>
                    </a:lnTo>
                    <a:lnTo>
                      <a:pt x="528" y="408"/>
                    </a:lnTo>
                    <a:lnTo>
                      <a:pt x="516" y="414"/>
                    </a:lnTo>
                    <a:lnTo>
                      <a:pt x="504" y="420"/>
                    </a:lnTo>
                    <a:lnTo>
                      <a:pt x="492" y="432"/>
                    </a:lnTo>
                    <a:lnTo>
                      <a:pt x="486" y="438"/>
                    </a:lnTo>
                    <a:lnTo>
                      <a:pt x="474" y="444"/>
                    </a:lnTo>
                    <a:lnTo>
                      <a:pt x="462" y="450"/>
                    </a:lnTo>
                    <a:lnTo>
                      <a:pt x="450" y="462"/>
                    </a:lnTo>
                    <a:lnTo>
                      <a:pt x="444" y="468"/>
                    </a:lnTo>
                    <a:lnTo>
                      <a:pt x="432" y="474"/>
                    </a:lnTo>
                    <a:lnTo>
                      <a:pt x="420" y="486"/>
                    </a:lnTo>
                    <a:lnTo>
                      <a:pt x="408" y="492"/>
                    </a:lnTo>
                    <a:lnTo>
                      <a:pt x="402" y="504"/>
                    </a:lnTo>
                    <a:lnTo>
                      <a:pt x="390" y="510"/>
                    </a:lnTo>
                    <a:lnTo>
                      <a:pt x="378" y="522"/>
                    </a:lnTo>
                    <a:lnTo>
                      <a:pt x="372" y="528"/>
                    </a:lnTo>
                    <a:lnTo>
                      <a:pt x="360" y="540"/>
                    </a:lnTo>
                    <a:lnTo>
                      <a:pt x="348" y="546"/>
                    </a:lnTo>
                    <a:lnTo>
                      <a:pt x="342" y="558"/>
                    </a:lnTo>
                    <a:lnTo>
                      <a:pt x="330" y="570"/>
                    </a:lnTo>
                    <a:lnTo>
                      <a:pt x="318" y="576"/>
                    </a:lnTo>
                    <a:lnTo>
                      <a:pt x="312" y="588"/>
                    </a:lnTo>
                    <a:lnTo>
                      <a:pt x="300" y="600"/>
                    </a:lnTo>
                    <a:lnTo>
                      <a:pt x="294" y="606"/>
                    </a:lnTo>
                    <a:lnTo>
                      <a:pt x="282" y="618"/>
                    </a:lnTo>
                    <a:lnTo>
                      <a:pt x="270" y="630"/>
                    </a:lnTo>
                    <a:lnTo>
                      <a:pt x="264" y="642"/>
                    </a:lnTo>
                    <a:lnTo>
                      <a:pt x="252" y="654"/>
                    </a:lnTo>
                    <a:lnTo>
                      <a:pt x="246" y="666"/>
                    </a:lnTo>
                    <a:lnTo>
                      <a:pt x="234" y="678"/>
                    </a:lnTo>
                    <a:lnTo>
                      <a:pt x="228" y="690"/>
                    </a:lnTo>
                    <a:lnTo>
                      <a:pt x="216" y="702"/>
                    </a:lnTo>
                    <a:lnTo>
                      <a:pt x="210" y="714"/>
                    </a:lnTo>
                    <a:lnTo>
                      <a:pt x="204" y="726"/>
                    </a:lnTo>
                    <a:lnTo>
                      <a:pt x="192" y="738"/>
                    </a:lnTo>
                    <a:lnTo>
                      <a:pt x="186" y="750"/>
                    </a:lnTo>
                    <a:lnTo>
                      <a:pt x="174" y="762"/>
                    </a:lnTo>
                    <a:lnTo>
                      <a:pt x="168" y="780"/>
                    </a:lnTo>
                    <a:lnTo>
                      <a:pt x="162" y="792"/>
                    </a:lnTo>
                    <a:lnTo>
                      <a:pt x="150" y="804"/>
                    </a:lnTo>
                    <a:lnTo>
                      <a:pt x="144" y="816"/>
                    </a:lnTo>
                    <a:lnTo>
                      <a:pt x="138" y="834"/>
                    </a:lnTo>
                    <a:lnTo>
                      <a:pt x="132" y="846"/>
                    </a:lnTo>
                    <a:lnTo>
                      <a:pt x="126" y="864"/>
                    </a:lnTo>
                    <a:lnTo>
                      <a:pt x="114" y="876"/>
                    </a:lnTo>
                    <a:lnTo>
                      <a:pt x="108" y="894"/>
                    </a:lnTo>
                    <a:lnTo>
                      <a:pt x="102" y="906"/>
                    </a:lnTo>
                    <a:lnTo>
                      <a:pt x="96" y="924"/>
                    </a:lnTo>
                    <a:lnTo>
                      <a:pt x="90" y="936"/>
                    </a:lnTo>
                    <a:lnTo>
                      <a:pt x="84" y="954"/>
                    </a:lnTo>
                    <a:lnTo>
                      <a:pt x="78" y="972"/>
                    </a:lnTo>
                    <a:lnTo>
                      <a:pt x="72" y="990"/>
                    </a:lnTo>
                    <a:lnTo>
                      <a:pt x="66" y="1002"/>
                    </a:lnTo>
                    <a:lnTo>
                      <a:pt x="60" y="1020"/>
                    </a:lnTo>
                    <a:lnTo>
                      <a:pt x="54" y="1038"/>
                    </a:lnTo>
                    <a:lnTo>
                      <a:pt x="54" y="1056"/>
                    </a:lnTo>
                    <a:lnTo>
                      <a:pt x="48" y="1074"/>
                    </a:lnTo>
                    <a:lnTo>
                      <a:pt x="42" y="1092"/>
                    </a:lnTo>
                    <a:lnTo>
                      <a:pt x="36" y="1110"/>
                    </a:lnTo>
                    <a:lnTo>
                      <a:pt x="36" y="1128"/>
                    </a:lnTo>
                    <a:lnTo>
                      <a:pt x="30" y="1146"/>
                    </a:lnTo>
                    <a:lnTo>
                      <a:pt x="24" y="1164"/>
                    </a:lnTo>
                    <a:lnTo>
                      <a:pt x="24" y="1182"/>
                    </a:lnTo>
                    <a:lnTo>
                      <a:pt x="18" y="1206"/>
                    </a:lnTo>
                    <a:lnTo>
                      <a:pt x="18" y="1224"/>
                    </a:lnTo>
                    <a:lnTo>
                      <a:pt x="12" y="1242"/>
                    </a:lnTo>
                    <a:lnTo>
                      <a:pt x="12" y="1260"/>
                    </a:lnTo>
                    <a:lnTo>
                      <a:pt x="6" y="1284"/>
                    </a:lnTo>
                    <a:lnTo>
                      <a:pt x="6" y="1302"/>
                    </a:lnTo>
                    <a:lnTo>
                      <a:pt x="6" y="1326"/>
                    </a:lnTo>
                    <a:lnTo>
                      <a:pt x="0" y="1344"/>
                    </a:lnTo>
                    <a:lnTo>
                      <a:pt x="0" y="1368"/>
                    </a:lnTo>
                    <a:lnTo>
                      <a:pt x="0" y="1386"/>
                    </a:lnTo>
                    <a:lnTo>
                      <a:pt x="0" y="1410"/>
                    </a:lnTo>
                    <a:lnTo>
                      <a:pt x="0" y="1434"/>
                    </a:lnTo>
                    <a:lnTo>
                      <a:pt x="0" y="1434"/>
                    </a:lnTo>
                    <a:lnTo>
                      <a:pt x="0" y="1434"/>
                    </a:lnTo>
                    <a:lnTo>
                      <a:pt x="6" y="1428"/>
                    </a:lnTo>
                    <a:lnTo>
                      <a:pt x="18" y="1422"/>
                    </a:lnTo>
                    <a:lnTo>
                      <a:pt x="30" y="1410"/>
                    </a:lnTo>
                    <a:lnTo>
                      <a:pt x="42" y="1398"/>
                    </a:lnTo>
                    <a:lnTo>
                      <a:pt x="60" y="1392"/>
                    </a:lnTo>
                    <a:lnTo>
                      <a:pt x="78" y="1374"/>
                    </a:lnTo>
                    <a:lnTo>
                      <a:pt x="96" y="1362"/>
                    </a:lnTo>
                    <a:lnTo>
                      <a:pt x="114" y="1350"/>
                    </a:lnTo>
                    <a:lnTo>
                      <a:pt x="138" y="1338"/>
                    </a:lnTo>
                    <a:lnTo>
                      <a:pt x="156" y="1320"/>
                    </a:lnTo>
                    <a:lnTo>
                      <a:pt x="168" y="1308"/>
                    </a:lnTo>
                    <a:lnTo>
                      <a:pt x="186" y="1302"/>
                    </a:lnTo>
                    <a:lnTo>
                      <a:pt x="198" y="1290"/>
                    </a:lnTo>
                    <a:lnTo>
                      <a:pt x="210" y="1284"/>
                    </a:lnTo>
                    <a:lnTo>
                      <a:pt x="216" y="1278"/>
                    </a:lnTo>
                    <a:lnTo>
                      <a:pt x="216" y="1278"/>
                    </a:lnTo>
                    <a:lnTo>
                      <a:pt x="216" y="1278"/>
                    </a:lnTo>
                    <a:lnTo>
                      <a:pt x="408" y="141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8880000" scaled="0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  <p:sp>
          <p:nvSpPr>
            <p:cNvPr id="92274" name="Freeform 114"/>
            <p:cNvSpPr>
              <a:spLocks/>
            </p:cNvSpPr>
            <p:nvPr/>
          </p:nvSpPr>
          <p:spPr bwMode="auto">
            <a:xfrm>
              <a:off x="2627313" y="3036888"/>
              <a:ext cx="1587" cy="128587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62"/>
                </a:cxn>
                <a:cxn ang="0">
                  <a:pos x="0" y="162"/>
                </a:cxn>
              </a:cxnLst>
              <a:rect l="0" t="0" r="r" b="b"/>
              <a:pathLst>
                <a:path h="162">
                  <a:moveTo>
                    <a:pt x="0" y="16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62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191919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351" name="AutoShape 191"/>
            <p:cNvSpPr>
              <a:spLocks noChangeAspect="1" noChangeArrowheads="1" noTextEdit="1"/>
            </p:cNvSpPr>
            <p:nvPr/>
          </p:nvSpPr>
          <p:spPr bwMode="auto">
            <a:xfrm>
              <a:off x="935038" y="2268538"/>
              <a:ext cx="1762125" cy="179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463" name="Text Box 303"/>
            <p:cNvSpPr txBox="1">
              <a:spLocks noChangeArrowheads="1"/>
            </p:cNvSpPr>
            <p:nvPr/>
          </p:nvSpPr>
          <p:spPr bwMode="auto">
            <a:xfrm>
              <a:off x="2282125" y="1858963"/>
              <a:ext cx="117211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 dirty="0">
                  <a:latin typeface="Arial"/>
                  <a:cs typeface="Arial"/>
                </a:rPr>
                <a:t>Brand Equity</a:t>
              </a:r>
            </a:p>
          </p:txBody>
        </p:sp>
        <p:sp>
          <p:nvSpPr>
            <p:cNvPr id="92464" name="Text Box 304"/>
            <p:cNvSpPr txBox="1">
              <a:spLocks noChangeArrowheads="1"/>
            </p:cNvSpPr>
            <p:nvPr/>
          </p:nvSpPr>
          <p:spPr bwMode="auto">
            <a:xfrm>
              <a:off x="1838325" y="2336800"/>
              <a:ext cx="1555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 dirty="0">
                  <a:latin typeface="Arial"/>
                  <a:cs typeface="Arial"/>
                </a:rPr>
                <a:t>Response Modeling</a:t>
              </a:r>
            </a:p>
          </p:txBody>
        </p:sp>
        <p:sp>
          <p:nvSpPr>
            <p:cNvPr id="92465" name="Text Box 305"/>
            <p:cNvSpPr txBox="1">
              <a:spLocks noChangeArrowheads="1"/>
            </p:cNvSpPr>
            <p:nvPr/>
          </p:nvSpPr>
          <p:spPr bwMode="auto">
            <a:xfrm>
              <a:off x="1220788" y="3060700"/>
              <a:ext cx="1555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>
                  <a:latin typeface="Arial"/>
                  <a:cs typeface="Arial"/>
                </a:rPr>
                <a:t>Performance Measurement</a:t>
              </a:r>
            </a:p>
          </p:txBody>
        </p:sp>
        <p:sp>
          <p:nvSpPr>
            <p:cNvPr id="92466" name="Text Box 306"/>
            <p:cNvSpPr txBox="1">
              <a:spLocks noChangeArrowheads="1"/>
            </p:cNvSpPr>
            <p:nvPr/>
          </p:nvSpPr>
          <p:spPr bwMode="auto">
            <a:xfrm>
              <a:off x="2231848" y="3652838"/>
              <a:ext cx="1630362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 algn="ctr"/>
              <a:r>
                <a:rPr lang="en-US" sz="1300" b="1" dirty="0">
                  <a:latin typeface="Arial"/>
                  <a:cs typeface="Arial"/>
                </a:rPr>
                <a:t>In-Market Monitoring</a:t>
              </a:r>
            </a:p>
          </p:txBody>
        </p:sp>
        <p:sp>
          <p:nvSpPr>
            <p:cNvPr id="92467" name="Text Box 307"/>
            <p:cNvSpPr txBox="1">
              <a:spLocks noChangeArrowheads="1"/>
            </p:cNvSpPr>
            <p:nvPr/>
          </p:nvSpPr>
          <p:spPr bwMode="auto">
            <a:xfrm>
              <a:off x="5718348" y="3667125"/>
              <a:ext cx="1630362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 algn="ctr"/>
              <a:r>
                <a:rPr lang="en-US" sz="1300" b="1" dirty="0">
                  <a:latin typeface="Arial"/>
                  <a:cs typeface="Arial"/>
                </a:rPr>
                <a:t>Communication Strategy</a:t>
              </a:r>
            </a:p>
          </p:txBody>
        </p:sp>
        <p:sp>
          <p:nvSpPr>
            <p:cNvPr id="92468" name="Text Box 308"/>
            <p:cNvSpPr txBox="1">
              <a:spLocks noChangeArrowheads="1"/>
            </p:cNvSpPr>
            <p:nvPr/>
          </p:nvSpPr>
          <p:spPr bwMode="auto">
            <a:xfrm>
              <a:off x="3979863" y="5322888"/>
              <a:ext cx="1630362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 algn="ctr"/>
              <a:r>
                <a:rPr lang="en-US" sz="1300" b="1" dirty="0">
                  <a:latin typeface="Arial"/>
                  <a:cs typeface="Arial"/>
                </a:rPr>
                <a:t>Communication Assessment</a:t>
              </a:r>
            </a:p>
          </p:txBody>
        </p:sp>
        <p:sp>
          <p:nvSpPr>
            <p:cNvPr id="92469" name="Text Box 309"/>
            <p:cNvSpPr txBox="1">
              <a:spLocks noChangeArrowheads="1"/>
            </p:cNvSpPr>
            <p:nvPr/>
          </p:nvSpPr>
          <p:spPr bwMode="auto">
            <a:xfrm>
              <a:off x="3894138" y="1970088"/>
              <a:ext cx="1630362" cy="488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 algn="ctr"/>
              <a:r>
                <a:rPr lang="en-US" sz="1300" b="1">
                  <a:latin typeface="Arial"/>
                  <a:cs typeface="Arial"/>
                </a:rPr>
                <a:t>Brand</a:t>
              </a:r>
            </a:p>
            <a:p>
              <a:pPr marL="120650" indent="-120650" algn="ctr"/>
              <a:r>
                <a:rPr lang="en-US" sz="1300" b="1">
                  <a:latin typeface="Arial"/>
                  <a:cs typeface="Arial"/>
                </a:rPr>
                <a:t>Positioning</a:t>
              </a:r>
            </a:p>
          </p:txBody>
        </p:sp>
        <p:sp>
          <p:nvSpPr>
            <p:cNvPr id="92470" name="Text Box 310"/>
            <p:cNvSpPr txBox="1">
              <a:spLocks noChangeArrowheads="1"/>
            </p:cNvSpPr>
            <p:nvPr/>
          </p:nvSpPr>
          <p:spPr bwMode="auto">
            <a:xfrm>
              <a:off x="5915025" y="1758950"/>
              <a:ext cx="21986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>
                  <a:latin typeface="Arial"/>
                  <a:cs typeface="Arial"/>
                </a:rPr>
                <a:t>Qualitative &amp; Quantitative Research</a:t>
              </a:r>
            </a:p>
          </p:txBody>
        </p:sp>
        <p:sp>
          <p:nvSpPr>
            <p:cNvPr id="92471" name="Text Box 311"/>
            <p:cNvSpPr txBox="1">
              <a:spLocks noChangeArrowheads="1"/>
            </p:cNvSpPr>
            <p:nvPr/>
          </p:nvSpPr>
          <p:spPr bwMode="auto">
            <a:xfrm>
              <a:off x="6526020" y="2387600"/>
              <a:ext cx="1555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 dirty="0">
                  <a:latin typeface="Arial"/>
                  <a:cs typeface="Arial"/>
                </a:rPr>
                <a:t>Customer Segmentation</a:t>
              </a:r>
            </a:p>
          </p:txBody>
        </p:sp>
        <p:sp>
          <p:nvSpPr>
            <p:cNvPr id="92472" name="Text Box 312"/>
            <p:cNvSpPr txBox="1">
              <a:spLocks noChangeArrowheads="1"/>
            </p:cNvSpPr>
            <p:nvPr/>
          </p:nvSpPr>
          <p:spPr bwMode="auto">
            <a:xfrm>
              <a:off x="6778625" y="3060700"/>
              <a:ext cx="15557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>
                  <a:latin typeface="Arial"/>
                  <a:cs typeface="Arial"/>
                </a:rPr>
                <a:t>Concept Testing</a:t>
              </a:r>
            </a:p>
          </p:txBody>
        </p:sp>
        <p:sp>
          <p:nvSpPr>
            <p:cNvPr id="92473" name="Text Box 313"/>
            <p:cNvSpPr txBox="1">
              <a:spLocks noChangeArrowheads="1"/>
            </p:cNvSpPr>
            <p:nvPr/>
          </p:nvSpPr>
          <p:spPr bwMode="auto">
            <a:xfrm>
              <a:off x="6731000" y="4489450"/>
              <a:ext cx="155575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>
                  <a:latin typeface="Arial"/>
                  <a:cs typeface="Arial"/>
                </a:rPr>
                <a:t>Execution Insights</a:t>
              </a:r>
            </a:p>
          </p:txBody>
        </p:sp>
        <p:sp>
          <p:nvSpPr>
            <p:cNvPr id="92474" name="Text Box 314"/>
            <p:cNvSpPr txBox="1">
              <a:spLocks noChangeArrowheads="1"/>
            </p:cNvSpPr>
            <p:nvPr/>
          </p:nvSpPr>
          <p:spPr bwMode="auto">
            <a:xfrm>
              <a:off x="6281738" y="5359400"/>
              <a:ext cx="1555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chemeClr val="tx1"/>
                </a:buClr>
                <a:buFontTx/>
                <a:buChar char="•"/>
              </a:pPr>
              <a:r>
                <a:rPr lang="en-US" sz="1200">
                  <a:latin typeface="Arial"/>
                  <a:cs typeface="Arial"/>
                </a:rPr>
                <a:t>Pre-Test Copy/Execution</a:t>
              </a:r>
            </a:p>
          </p:txBody>
        </p:sp>
        <p:sp>
          <p:nvSpPr>
            <p:cNvPr id="92476" name="Text Box 316"/>
            <p:cNvSpPr txBox="1">
              <a:spLocks noChangeArrowheads="1"/>
            </p:cNvSpPr>
            <p:nvPr/>
          </p:nvSpPr>
          <p:spPr bwMode="auto">
            <a:xfrm>
              <a:off x="1958389" y="5124676"/>
              <a:ext cx="155575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120650" indent="-120650">
                <a:buClr>
                  <a:srgbClr val="006600"/>
                </a:buClr>
                <a:buFontTx/>
                <a:buChar char="•"/>
              </a:pPr>
              <a:r>
                <a:rPr lang="en-US" sz="1200" dirty="0">
                  <a:latin typeface="Arial"/>
                  <a:cs typeface="Arial"/>
                </a:rPr>
                <a:t>Tracking</a:t>
              </a:r>
            </a:p>
          </p:txBody>
        </p:sp>
        <p:sp>
          <p:nvSpPr>
            <p:cNvPr id="92480" name="Text Box 320"/>
            <p:cNvSpPr txBox="1">
              <a:spLocks noChangeArrowheads="1"/>
            </p:cNvSpPr>
            <p:nvPr/>
          </p:nvSpPr>
          <p:spPr bwMode="auto">
            <a:xfrm>
              <a:off x="4041775" y="3579813"/>
              <a:ext cx="1555750" cy="598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1" dirty="0">
                  <a:latin typeface="Arial"/>
                  <a:cs typeface="Arial"/>
                </a:rPr>
                <a:t>Measurement Objectives</a:t>
              </a:r>
            </a:p>
          </p:txBody>
        </p:sp>
        <p:sp>
          <p:nvSpPr>
            <p:cNvPr id="92481" name="WordArt 321"/>
            <p:cNvSpPr>
              <a:spLocks noChangeArrowheads="1" noChangeShapeType="1" noTextEdit="1"/>
            </p:cNvSpPr>
            <p:nvPr/>
          </p:nvSpPr>
          <p:spPr bwMode="auto">
            <a:xfrm rot="2728006">
              <a:off x="3735387" y="4313238"/>
              <a:ext cx="874713" cy="427038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1400" b="1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accent5"/>
                  </a:solidFill>
                  <a:latin typeface="Arial"/>
                  <a:ea typeface="Century Gothic"/>
                  <a:cs typeface="Arial"/>
                </a:rPr>
                <a:t>Evaluation</a:t>
              </a:r>
            </a:p>
          </p:txBody>
        </p:sp>
        <p:sp>
          <p:nvSpPr>
            <p:cNvPr id="92482" name="WordArt 322"/>
            <p:cNvSpPr>
              <a:spLocks noChangeArrowheads="1" noChangeShapeType="1" noTextEdit="1"/>
            </p:cNvSpPr>
            <p:nvPr/>
          </p:nvSpPr>
          <p:spPr bwMode="auto">
            <a:xfrm rot="-46100614">
              <a:off x="5105401" y="4316412"/>
              <a:ext cx="800100" cy="250825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1400" b="1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accent5"/>
                  </a:solidFill>
                  <a:latin typeface="Arial"/>
                  <a:ea typeface="Century Gothic"/>
                  <a:cs typeface="Arial"/>
                </a:rPr>
                <a:t>Diagnosis</a:t>
              </a:r>
            </a:p>
          </p:txBody>
        </p:sp>
        <p:sp>
          <p:nvSpPr>
            <p:cNvPr id="92483" name="WordArt 323"/>
            <p:cNvSpPr>
              <a:spLocks noChangeArrowheads="1" noChangeShapeType="1" noTextEdit="1"/>
            </p:cNvSpPr>
            <p:nvPr/>
          </p:nvSpPr>
          <p:spPr bwMode="auto">
            <a:xfrm>
              <a:off x="4225925" y="2932113"/>
              <a:ext cx="1146175" cy="419100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en-US" sz="1400" b="1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accent5"/>
                  </a:solidFill>
                  <a:latin typeface="Arial"/>
                  <a:ea typeface="Century Gothic"/>
                  <a:cs typeface="Arial"/>
                </a:rPr>
                <a:t>Development</a:t>
              </a:r>
            </a:p>
          </p:txBody>
        </p:sp>
        <p:sp>
          <p:nvSpPr>
            <p:cNvPr id="92499" name="AutoShape 339"/>
            <p:cNvSpPr>
              <a:spLocks noChangeArrowheads="1"/>
            </p:cNvSpPr>
            <p:nvPr/>
          </p:nvSpPr>
          <p:spPr bwMode="auto">
            <a:xfrm>
              <a:off x="1833562" y="5959239"/>
              <a:ext cx="1327150" cy="837077"/>
            </a:xfrm>
            <a:prstGeom prst="upArrowCallout">
              <a:avLst>
                <a:gd name="adj1" fmla="val 52381"/>
                <a:gd name="adj2" fmla="val 52381"/>
                <a:gd name="adj3" fmla="val 16667"/>
                <a:gd name="adj4" fmla="val 66667"/>
              </a:avLst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2498" name="Text Box 338"/>
            <p:cNvSpPr txBox="1">
              <a:spLocks noChangeArrowheads="1"/>
            </p:cNvSpPr>
            <p:nvPr/>
          </p:nvSpPr>
          <p:spPr bwMode="auto">
            <a:xfrm>
              <a:off x="1604963" y="6286500"/>
              <a:ext cx="18065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3175" indent="-3175" algn="ctr">
                <a:buClr>
                  <a:schemeClr val="tx1"/>
                </a:buClr>
              </a:pPr>
              <a:r>
                <a:rPr lang="en-US" sz="1200" b="1" dirty="0">
                  <a:latin typeface="Arial"/>
                  <a:cs typeface="Arial"/>
                </a:rPr>
                <a:t>Project </a:t>
              </a:r>
            </a:p>
            <a:p>
              <a:pPr marL="3175" indent="-3175" algn="ctr">
                <a:buClr>
                  <a:schemeClr val="tx1"/>
                </a:buClr>
              </a:pPr>
              <a:r>
                <a:rPr lang="en-US" sz="1200" b="1" dirty="0">
                  <a:latin typeface="Arial"/>
                  <a:cs typeface="Arial"/>
                </a:rPr>
                <a:t>Point of Entry</a:t>
              </a:r>
            </a:p>
          </p:txBody>
        </p:sp>
        <p:sp>
          <p:nvSpPr>
            <p:cNvPr id="92502" name="Text Box 342"/>
            <p:cNvSpPr txBox="1">
              <a:spLocks noChangeArrowheads="1"/>
            </p:cNvSpPr>
            <p:nvPr/>
          </p:nvSpPr>
          <p:spPr bwMode="auto">
            <a:xfrm>
              <a:off x="827204" y="5497285"/>
              <a:ext cx="1307271" cy="669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>
                  <a:latin typeface="Arial"/>
                  <a:cs typeface="Arial"/>
                </a:rPr>
                <a:t>Customer</a:t>
              </a:r>
            </a:p>
            <a:p>
              <a:r>
                <a:rPr lang="en-US" sz="1600" b="1" dirty="0">
                  <a:latin typeface="Arial"/>
                  <a:cs typeface="Arial"/>
                </a:rPr>
                <a:t>Data Mart</a:t>
              </a:r>
            </a:p>
          </p:txBody>
        </p:sp>
        <p:sp>
          <p:nvSpPr>
            <p:cNvPr id="92503" name="Text Box 343"/>
            <p:cNvSpPr txBox="1">
              <a:spLocks noChangeArrowheads="1"/>
            </p:cNvSpPr>
            <p:nvPr/>
          </p:nvSpPr>
          <p:spPr bwMode="auto">
            <a:xfrm>
              <a:off x="7839075" y="1650660"/>
              <a:ext cx="746055" cy="387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>
                  <a:latin typeface="Arial"/>
                  <a:cs typeface="Arial"/>
                </a:rPr>
                <a:t>MRD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Advergraphics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131010"/>
            <a:ext cx="8382000" cy="4265613"/>
          </a:xfrm>
        </p:spPr>
        <p:txBody>
          <a:bodyPr/>
          <a:lstStyle/>
          <a:p>
            <a:pPr marL="0" indent="0"/>
            <a:r>
              <a:rPr lang="en-US" sz="1200" dirty="0" smtClean="0">
                <a:latin typeface="Arial"/>
                <a:cs typeface="Arial"/>
              </a:rPr>
              <a:t>To enable robust analytics, companies must capture common “</a:t>
            </a:r>
            <a:r>
              <a:rPr lang="en-US" sz="1200" dirty="0" err="1" smtClean="0">
                <a:latin typeface="Arial"/>
                <a:cs typeface="Arial"/>
              </a:rPr>
              <a:t>AdverGraphics</a:t>
            </a:r>
            <a:r>
              <a:rPr lang="en-US" sz="1200" dirty="0" smtClean="0">
                <a:latin typeface="Arial"/>
                <a:cs typeface="Arial"/>
              </a:rPr>
              <a:t>” across all of its advertising – A process challenge</a:t>
            </a:r>
          </a:p>
          <a:p>
            <a:pPr lvl="1"/>
            <a:r>
              <a:rPr lang="en-US" sz="1200" dirty="0" smtClean="0">
                <a:latin typeface="Arial"/>
                <a:cs typeface="Arial"/>
              </a:rPr>
              <a:t>“</a:t>
            </a:r>
            <a:r>
              <a:rPr lang="en-US" sz="1200" dirty="0" err="1" smtClean="0">
                <a:latin typeface="Arial"/>
                <a:cs typeface="Arial"/>
              </a:rPr>
              <a:t>AdverGraphics</a:t>
            </a:r>
            <a:r>
              <a:rPr lang="en-US" sz="1200" dirty="0" smtClean="0">
                <a:latin typeface="Arial"/>
                <a:cs typeface="Arial"/>
              </a:rPr>
              <a:t>” --  Demographic type characteristics which describe in detail the nature of the ad itself AND all individual placements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619125" y="1958975"/>
            <a:ext cx="8102600" cy="3629025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 algn="ctr" rotWithShape="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696769" y="2032351"/>
            <a:ext cx="2698881" cy="406400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chemeClr val="accent4"/>
                </a:solidFill>
                <a:latin typeface="Arial"/>
                <a:cs typeface="Arial"/>
              </a:rPr>
              <a:t>Advertisement</a:t>
            </a: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>
            <a:off x="3553530" y="2460621"/>
            <a:ext cx="2646363" cy="280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Show name/program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Media type: network, spot, cable, etc.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Position within commercial break: first, last, other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 err="1">
                <a:solidFill>
                  <a:srgbClr val="58585A"/>
                </a:solidFill>
                <a:latin typeface="Arial"/>
                <a:cs typeface="Arial"/>
              </a:rPr>
              <a:t>Daypart</a:t>
            </a:r>
            <a:endParaRPr lang="en-US" sz="1000" dirty="0">
              <a:solidFill>
                <a:srgbClr val="58585A"/>
              </a:solidFill>
              <a:latin typeface="Arial"/>
              <a:cs typeface="Arial"/>
            </a:endParaRP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Audience: audited impressions &amp; demographics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Audited </a:t>
            </a:r>
            <a:r>
              <a:rPr lang="en-US" sz="1000" dirty="0" err="1">
                <a:solidFill>
                  <a:srgbClr val="58585A"/>
                </a:solidFill>
                <a:latin typeface="Arial"/>
                <a:cs typeface="Arial"/>
              </a:rPr>
              <a:t>GRP’s</a:t>
            </a:r>
            <a:endParaRPr lang="en-US" sz="1000" dirty="0">
              <a:solidFill>
                <a:srgbClr val="58585A"/>
              </a:solidFill>
              <a:latin typeface="Arial"/>
              <a:cs typeface="Arial"/>
            </a:endParaRP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Run </a:t>
            </a:r>
            <a:r>
              <a:rPr lang="en-US" sz="1000" dirty="0" err="1">
                <a:solidFill>
                  <a:srgbClr val="58585A"/>
                </a:solidFill>
                <a:latin typeface="Arial"/>
                <a:cs typeface="Arial"/>
              </a:rPr>
              <a:t>date(s</a:t>
            </a: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)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Cost of airing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Network TV; Ad position &amp; Audited Audience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None/>
            </a:pPr>
            <a:r>
              <a:rPr lang="en-US" sz="1000" dirty="0">
                <a:latin typeface="Arial"/>
                <a:cs typeface="Arial"/>
              </a:rPr>
              <a:t>MEETING WITH ARNOLD TO REVIEW THEIR DONOVAN SYSTEM  - Much of his type of data captured there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None/>
            </a:pPr>
            <a:r>
              <a:rPr lang="en-US" sz="1000" dirty="0">
                <a:latin typeface="Arial"/>
                <a:cs typeface="Arial"/>
              </a:rPr>
              <a:t>Network TV has much more robust data capture than other broadcast vehicles</a:t>
            </a:r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6360940" y="2460621"/>
            <a:ext cx="2273713" cy="2818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v"/>
            </a:pPr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Name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Publication type</a:t>
            </a:r>
          </a:p>
          <a:p>
            <a:pPr marL="515938" lvl="1" indent="-176213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Newspaper: financial, national, regional</a:t>
            </a:r>
          </a:p>
          <a:p>
            <a:pPr marL="515938" lvl="1" indent="-176213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Magazine; business, lifestyle, etc.</a:t>
            </a:r>
          </a:p>
          <a:p>
            <a:pPr marL="515938" lvl="1" indent="-176213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Frequency; daily, weekly, monthly, quarterly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Publications Format; size, color/B&amp;W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Audited circulation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Audited </a:t>
            </a:r>
            <a:r>
              <a:rPr lang="en-US" sz="1000" dirty="0" err="1">
                <a:solidFill>
                  <a:srgbClr val="58585A"/>
                </a:solidFill>
                <a:latin typeface="Arial"/>
                <a:cs typeface="Arial"/>
              </a:rPr>
              <a:t>GRP’s</a:t>
            </a:r>
            <a:endParaRPr lang="en-US" sz="1000" dirty="0">
              <a:solidFill>
                <a:srgbClr val="58585A"/>
              </a:solidFill>
              <a:latin typeface="Arial"/>
              <a:cs typeface="Arial"/>
            </a:endParaRP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Publication demographics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Location within publication </a:t>
            </a:r>
            <a:r>
              <a:rPr lang="en-US" sz="900" dirty="0">
                <a:solidFill>
                  <a:srgbClr val="A2452B"/>
                </a:solidFill>
                <a:latin typeface="Arial"/>
                <a:cs typeface="Arial"/>
              </a:rPr>
              <a:t>(timing varies)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Drop date</a:t>
            </a:r>
          </a:p>
          <a:p>
            <a:pPr marL="173038" indent="-173038">
              <a:lnSpc>
                <a:spcPct val="95000"/>
              </a:lnSpc>
              <a:spcBef>
                <a:spcPct val="15000"/>
              </a:spcBef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Cost of insertion</a:t>
            </a:r>
          </a:p>
        </p:txBody>
      </p: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703090" y="2460621"/>
            <a:ext cx="2674920" cy="3183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73038" indent="-173038">
              <a:lnSpc>
                <a:spcPct val="90000"/>
              </a:lnSpc>
              <a:buFont typeface="Wingdings" pitchFamily="-110" charset="2"/>
              <a:buChar char="v"/>
            </a:pPr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Size – inches &amp; % of page – </a:t>
            </a:r>
            <a:r>
              <a:rPr lang="en-US" sz="1000" i="1" dirty="0">
                <a:solidFill>
                  <a:schemeClr val="accent2"/>
                </a:solidFill>
                <a:latin typeface="Arial"/>
                <a:cs typeface="Arial"/>
              </a:rPr>
              <a:t>Print</a:t>
            </a:r>
          </a:p>
          <a:p>
            <a:pPr marL="173038" indent="-173038">
              <a:lnSpc>
                <a:spcPct val="65000"/>
              </a:lnSpc>
              <a:buFont typeface="Wingdings" pitchFamily="-110" charset="2"/>
              <a:buChar char="v"/>
            </a:pPr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Color or B&amp;W –</a:t>
            </a: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en-US" sz="1000" i="1" dirty="0">
                <a:solidFill>
                  <a:schemeClr val="accent2"/>
                </a:solidFill>
                <a:latin typeface="Arial"/>
                <a:cs typeface="Arial"/>
              </a:rPr>
              <a:t>Print</a:t>
            </a:r>
          </a:p>
          <a:p>
            <a:pPr marL="173038" indent="-173038">
              <a:lnSpc>
                <a:spcPct val="90000"/>
              </a:lnSpc>
              <a:buFont typeface="Arial"/>
              <a:buChar char="•"/>
            </a:pPr>
            <a:r>
              <a:rPr lang="en-US" sz="1000" dirty="0" err="1">
                <a:solidFill>
                  <a:schemeClr val="tx2"/>
                </a:solidFill>
                <a:latin typeface="Arial"/>
                <a:cs typeface="Arial"/>
              </a:rPr>
              <a:t>Lenth</a:t>
            </a:r>
            <a:r>
              <a:rPr lang="en-US" sz="1000" dirty="0">
                <a:solidFill>
                  <a:schemeClr val="tx2"/>
                </a:solidFill>
                <a:latin typeface="Arial"/>
                <a:cs typeface="Arial"/>
              </a:rPr>
              <a:t> of ad</a:t>
            </a:r>
            <a:r>
              <a:rPr lang="en-US" sz="1000" i="1" dirty="0">
                <a:solidFill>
                  <a:schemeClr val="tx2"/>
                </a:solidFill>
                <a:latin typeface="Arial"/>
                <a:cs typeface="Arial"/>
              </a:rPr>
              <a:t> -- Broadcast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Proportion brand: product</a:t>
            </a:r>
          </a:p>
          <a:p>
            <a:pPr marL="173038" indent="-173038">
              <a:lnSpc>
                <a:spcPct val="90000"/>
              </a:lnSpc>
              <a:buFont typeface="Wingdings" pitchFamily="-110" charset="2"/>
              <a:buChar char="ü"/>
            </a:pPr>
            <a:r>
              <a:rPr lang="en-US" sz="1000" dirty="0">
                <a:solidFill>
                  <a:schemeClr val="accent6"/>
                </a:solidFill>
                <a:latin typeface="Arial"/>
                <a:cs typeface="Arial"/>
              </a:rPr>
              <a:t>How many products</a:t>
            </a:r>
          </a:p>
          <a:p>
            <a:pPr marL="173038" indent="-173038">
              <a:lnSpc>
                <a:spcPct val="90000"/>
              </a:lnSpc>
              <a:buFont typeface="Wingdings" pitchFamily="-110" charset="2"/>
              <a:buChar char="ü"/>
            </a:pPr>
            <a:r>
              <a:rPr lang="en-US" sz="1000" dirty="0">
                <a:solidFill>
                  <a:schemeClr val="accent6"/>
                </a:solidFill>
                <a:latin typeface="Arial"/>
                <a:cs typeface="Arial"/>
              </a:rPr>
              <a:t>Which products</a:t>
            </a:r>
          </a:p>
          <a:p>
            <a:pPr marL="173038" indent="-173038">
              <a:lnSpc>
                <a:spcPct val="90000"/>
              </a:lnSpc>
              <a:buFont typeface="Times" pitchFamily="-110" charset="0"/>
              <a:buChar char="?"/>
            </a:pPr>
            <a:r>
              <a:rPr lang="en-US" sz="1000" dirty="0">
                <a:solidFill>
                  <a:schemeClr val="accent5"/>
                </a:solidFill>
                <a:latin typeface="Arial"/>
                <a:cs typeface="Arial"/>
              </a:rPr>
              <a:t>Message category</a:t>
            </a:r>
          </a:p>
          <a:p>
            <a:pPr marL="173038" indent="-173038">
              <a:lnSpc>
                <a:spcPct val="90000"/>
              </a:lnSpc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Proof  points</a:t>
            </a:r>
          </a:p>
          <a:p>
            <a:pPr marL="173038" indent="-173038">
              <a:lnSpc>
                <a:spcPct val="90000"/>
              </a:lnSpc>
              <a:buFont typeface="Times" pitchFamily="-110" charset="0"/>
              <a:buChar char="?"/>
            </a:pPr>
            <a:r>
              <a:rPr lang="en-US" sz="1000" dirty="0">
                <a:solidFill>
                  <a:schemeClr val="accent5"/>
                </a:solidFill>
                <a:latin typeface="Arial"/>
                <a:cs typeface="Arial"/>
              </a:rPr>
              <a:t>Call to action: </a:t>
            </a:r>
            <a:r>
              <a:rPr lang="en-US" sz="1000" dirty="0" err="1">
                <a:solidFill>
                  <a:schemeClr val="accent5"/>
                </a:solidFill>
                <a:latin typeface="Arial"/>
                <a:cs typeface="Arial"/>
              </a:rPr>
              <a:t>y/n</a:t>
            </a:r>
            <a:r>
              <a:rPr lang="en-US" sz="1000" dirty="0">
                <a:solidFill>
                  <a:schemeClr val="accent5"/>
                </a:solidFill>
                <a:latin typeface="Arial"/>
                <a:cs typeface="Arial"/>
              </a:rPr>
              <a:t>, desired  response </a:t>
            </a:r>
            <a:r>
              <a:rPr lang="en-US" sz="1000" dirty="0" err="1">
                <a:solidFill>
                  <a:schemeClr val="accent5"/>
                </a:solidFill>
                <a:latin typeface="Arial"/>
                <a:cs typeface="Arial"/>
              </a:rPr>
              <a:t>channel(s</a:t>
            </a:r>
            <a:r>
              <a:rPr lang="en-US" sz="1000" dirty="0">
                <a:solidFill>
                  <a:schemeClr val="accent5"/>
                </a:solidFill>
                <a:latin typeface="Arial"/>
                <a:cs typeface="Arial"/>
              </a:rPr>
              <a:t>) &amp; #</a:t>
            </a:r>
            <a:r>
              <a:rPr lang="en-US" sz="1000" dirty="0" err="1">
                <a:solidFill>
                  <a:schemeClr val="accent5"/>
                </a:solidFill>
                <a:latin typeface="Arial"/>
                <a:cs typeface="Arial"/>
              </a:rPr>
              <a:t>s</a:t>
            </a:r>
            <a:r>
              <a:rPr lang="en-US" sz="1000" dirty="0">
                <a:solidFill>
                  <a:schemeClr val="accent5"/>
                </a:solidFill>
                <a:latin typeface="Arial"/>
                <a:cs typeface="Arial"/>
              </a:rPr>
              <a:t>/URLs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Pre-test scores</a:t>
            </a:r>
          </a:p>
          <a:p>
            <a:pPr marL="173038" indent="-173038">
              <a:lnSpc>
                <a:spcPct val="90000"/>
              </a:lnSpc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Target audience; prop/</a:t>
            </a:r>
            <a:r>
              <a:rPr lang="en-US" sz="1000" dirty="0" err="1">
                <a:solidFill>
                  <a:srgbClr val="58585A"/>
                </a:solidFill>
                <a:latin typeface="Arial"/>
                <a:cs typeface="Arial"/>
              </a:rPr>
              <a:t>cust</a:t>
            </a: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., EM/EN/ES/AT/HNW; </a:t>
            </a:r>
            <a:r>
              <a:rPr lang="en-US" sz="1000" dirty="0">
                <a:solidFill>
                  <a:schemeClr val="tx2"/>
                </a:solidFill>
                <a:latin typeface="Arial"/>
                <a:cs typeface="Arial"/>
              </a:rPr>
              <a:t>SD/V/D </a:t>
            </a:r>
            <a:r>
              <a:rPr lang="en-US" sz="800" dirty="0">
                <a:solidFill>
                  <a:schemeClr val="tx2"/>
                </a:solidFill>
                <a:latin typeface="Arial"/>
                <a:cs typeface="Arial"/>
              </a:rPr>
              <a:t>Planning doc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Target engagement cycle stage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Behavioral objective</a:t>
            </a:r>
          </a:p>
          <a:p>
            <a:pPr marL="173038" indent="-173038">
              <a:lnSpc>
                <a:spcPct val="90000"/>
              </a:lnSpc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Strategic intent</a:t>
            </a:r>
          </a:p>
          <a:p>
            <a:pPr marL="173038" indent="-173038">
              <a:lnSpc>
                <a:spcPct val="90000"/>
              </a:lnSpc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Creative name, Oasis #</a:t>
            </a:r>
          </a:p>
          <a:p>
            <a:pPr marL="173038" indent="-173038">
              <a:lnSpc>
                <a:spcPct val="90000"/>
              </a:lnSpc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Development cost</a:t>
            </a:r>
          </a:p>
          <a:p>
            <a:pPr marL="173038" indent="-173038">
              <a:lnSpc>
                <a:spcPct val="90000"/>
              </a:lnSpc>
              <a:buFont typeface="Times" pitchFamily="-110" charset="0"/>
              <a:buChar char="?"/>
            </a:pPr>
            <a:r>
              <a:rPr lang="en-US" sz="1000" dirty="0">
                <a:solidFill>
                  <a:schemeClr val="accent5"/>
                </a:solidFill>
                <a:latin typeface="Arial"/>
                <a:cs typeface="Arial"/>
              </a:rPr>
              <a:t>Incentive or promotion: </a:t>
            </a:r>
            <a:r>
              <a:rPr lang="en-US" sz="1000" dirty="0" err="1">
                <a:solidFill>
                  <a:schemeClr val="accent5"/>
                </a:solidFill>
                <a:latin typeface="Arial"/>
                <a:cs typeface="Arial"/>
              </a:rPr>
              <a:t>y/n</a:t>
            </a:r>
            <a:r>
              <a:rPr lang="en-US" sz="1000" dirty="0">
                <a:solidFill>
                  <a:schemeClr val="accent5"/>
                </a:solidFill>
                <a:latin typeface="Arial"/>
                <a:cs typeface="Arial"/>
              </a:rPr>
              <a:t> </a:t>
            </a:r>
            <a:r>
              <a:rPr lang="en-US" sz="1000" dirty="0">
                <a:solidFill>
                  <a:schemeClr val="tx2"/>
                </a:solidFill>
                <a:latin typeface="Arial"/>
                <a:cs typeface="Arial"/>
              </a:rPr>
              <a:t>&amp; specific offer</a:t>
            </a:r>
          </a:p>
          <a:p>
            <a:pPr marL="173038" indent="-173038">
              <a:lnSpc>
                <a:spcPct val="90000"/>
              </a:lnSpc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Integrated campaign: </a:t>
            </a:r>
            <a:r>
              <a:rPr lang="en-US" sz="1000" dirty="0" err="1">
                <a:solidFill>
                  <a:srgbClr val="A2452B"/>
                </a:solidFill>
                <a:latin typeface="Arial"/>
                <a:cs typeface="Arial"/>
              </a:rPr>
              <a:t>y/n</a:t>
            </a: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 &amp; other vehicles</a:t>
            </a:r>
          </a:p>
        </p:txBody>
      </p:sp>
      <p:sp>
        <p:nvSpPr>
          <p:cNvPr id="98329" name="AutoShape 25"/>
          <p:cNvSpPr>
            <a:spLocks noChangeArrowheads="1"/>
          </p:cNvSpPr>
          <p:nvPr/>
        </p:nvSpPr>
        <p:spPr bwMode="auto">
          <a:xfrm>
            <a:off x="3536769" y="2032351"/>
            <a:ext cx="2676530" cy="410557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Broadcast Placement</a:t>
            </a:r>
          </a:p>
        </p:txBody>
      </p:sp>
      <p:sp>
        <p:nvSpPr>
          <p:cNvPr id="98330" name="AutoShape 26"/>
          <p:cNvSpPr>
            <a:spLocks noChangeArrowheads="1"/>
          </p:cNvSpPr>
          <p:nvPr/>
        </p:nvSpPr>
        <p:spPr bwMode="auto">
          <a:xfrm>
            <a:off x="6360935" y="2032351"/>
            <a:ext cx="2273717" cy="410557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Print Placement</a:t>
            </a:r>
          </a:p>
        </p:txBody>
      </p:sp>
      <p:grpSp>
        <p:nvGrpSpPr>
          <p:cNvPr id="98332" name="Group 28"/>
          <p:cNvGrpSpPr>
            <a:grpSpLocks/>
          </p:cNvGrpSpPr>
          <p:nvPr/>
        </p:nvGrpSpPr>
        <p:grpSpPr bwMode="auto">
          <a:xfrm>
            <a:off x="3465513" y="1981200"/>
            <a:ext cx="2819400" cy="3598863"/>
            <a:chOff x="2183" y="1617"/>
            <a:chExt cx="1358" cy="2228"/>
          </a:xfrm>
        </p:grpSpPr>
        <p:sp>
          <p:nvSpPr>
            <p:cNvPr id="98317" name="Line 13"/>
            <p:cNvSpPr>
              <a:spLocks noChangeShapeType="1"/>
            </p:cNvSpPr>
            <p:nvPr/>
          </p:nvSpPr>
          <p:spPr bwMode="auto">
            <a:xfrm>
              <a:off x="2183" y="1617"/>
              <a:ext cx="1" cy="2228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8331" name="Line 27"/>
            <p:cNvSpPr>
              <a:spLocks noChangeShapeType="1"/>
            </p:cNvSpPr>
            <p:nvPr/>
          </p:nvSpPr>
          <p:spPr bwMode="auto">
            <a:xfrm>
              <a:off x="3540" y="1617"/>
              <a:ext cx="1" cy="2228"/>
            </a:xfrm>
            <a:prstGeom prst="line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2337265" y="5664200"/>
            <a:ext cx="2884098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4300" lvl="1" indent="-114300">
              <a:spcBef>
                <a:spcPct val="25000"/>
              </a:spcBef>
              <a:buClr>
                <a:srgbClr val="3A5535"/>
              </a:buClr>
              <a:buFontTx/>
              <a:buChar char="•"/>
            </a:pPr>
            <a:r>
              <a:rPr lang="en-US" sz="1050" dirty="0" smtClean="0">
                <a:latin typeface="Arial"/>
                <a:cs typeface="Arial"/>
              </a:rPr>
              <a:t>Need </a:t>
            </a:r>
            <a:r>
              <a:rPr lang="en-US" sz="1050" dirty="0">
                <a:latin typeface="Arial"/>
                <a:cs typeface="Arial"/>
              </a:rPr>
              <a:t>to evaluate the option of incorporating syndicated data such as Starch/</a:t>
            </a:r>
            <a:r>
              <a:rPr lang="en-US" sz="1050" dirty="0" err="1">
                <a:latin typeface="Arial"/>
                <a:cs typeface="Arial"/>
              </a:rPr>
              <a:t>Samms</a:t>
            </a:r>
            <a:r>
              <a:rPr lang="en-US" sz="1050" dirty="0">
                <a:latin typeface="Arial"/>
                <a:cs typeface="Arial"/>
              </a:rPr>
              <a:t>, MRI/Monroe </a:t>
            </a:r>
            <a:r>
              <a:rPr lang="en-US" sz="1050" dirty="0" err="1">
                <a:latin typeface="Arial"/>
                <a:cs typeface="Arial"/>
              </a:rPr>
              <a:t>Mendleson</a:t>
            </a:r>
            <a:r>
              <a:rPr lang="en-US" sz="1050" dirty="0">
                <a:latin typeface="Arial"/>
                <a:cs typeface="Arial"/>
              </a:rPr>
              <a:t>, </a:t>
            </a:r>
            <a:r>
              <a:rPr lang="en-US" sz="1050" dirty="0" err="1">
                <a:latin typeface="Arial"/>
                <a:cs typeface="Arial"/>
              </a:rPr>
              <a:t>Neilsen</a:t>
            </a:r>
            <a:r>
              <a:rPr lang="en-US" sz="1050" dirty="0">
                <a:latin typeface="Arial"/>
                <a:cs typeface="Arial"/>
              </a:rPr>
              <a:t>, </a:t>
            </a:r>
            <a:r>
              <a:rPr lang="en-US" sz="1050" dirty="0" err="1">
                <a:latin typeface="Arial"/>
                <a:cs typeface="Arial"/>
              </a:rPr>
              <a:t>Arbitron</a:t>
            </a:r>
            <a:r>
              <a:rPr lang="en-US" sz="1050" dirty="0">
                <a:latin typeface="Arial"/>
                <a:cs typeface="Arial"/>
              </a:rPr>
              <a:t> &amp; potentially </a:t>
            </a:r>
            <a:r>
              <a:rPr lang="en-US" sz="1050" dirty="0" smtClean="0">
                <a:latin typeface="Arial"/>
                <a:cs typeface="Arial"/>
              </a:rPr>
              <a:t>others</a:t>
            </a:r>
          </a:p>
          <a:p>
            <a:endParaRPr lang="en-US" sz="1050" dirty="0">
              <a:latin typeface="Arial"/>
              <a:cs typeface="Arial"/>
            </a:endParaRPr>
          </a:p>
        </p:txBody>
      </p:sp>
      <p:sp>
        <p:nvSpPr>
          <p:cNvPr id="20" name="Text Box 58"/>
          <p:cNvSpPr txBox="1">
            <a:spLocks noChangeArrowheads="1"/>
          </p:cNvSpPr>
          <p:nvPr/>
        </p:nvSpPr>
        <p:spPr bwMode="auto">
          <a:xfrm>
            <a:off x="5315144" y="5726260"/>
            <a:ext cx="3403496" cy="5770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168275" indent="-168275">
              <a:buFont typeface="Wingdings" pitchFamily="-110" charset="2"/>
              <a:buChar char="v"/>
            </a:pPr>
            <a:r>
              <a:rPr lang="en-US" sz="1050" dirty="0" smtClean="0">
                <a:solidFill>
                  <a:srgbClr val="A2452B"/>
                </a:solidFill>
                <a:latin typeface="Arial"/>
                <a:cs typeface="Arial"/>
              </a:rPr>
              <a:t>Currently </a:t>
            </a:r>
            <a:r>
              <a:rPr lang="en-US" sz="1050" dirty="0">
                <a:solidFill>
                  <a:srgbClr val="A2452B"/>
                </a:solidFill>
                <a:latin typeface="Arial"/>
                <a:cs typeface="Arial"/>
              </a:rPr>
              <a:t>available</a:t>
            </a:r>
            <a:endParaRPr lang="en-US" sz="1050" dirty="0" smtClean="0">
              <a:solidFill>
                <a:srgbClr val="A2452B"/>
              </a:solidFill>
              <a:latin typeface="Arial"/>
              <a:cs typeface="Arial"/>
            </a:endParaRPr>
          </a:p>
          <a:p>
            <a:pPr marL="168275" indent="-168275">
              <a:buFont typeface="Wingdings" pitchFamily="-110" charset="2"/>
              <a:buChar char="ü"/>
            </a:pPr>
            <a:r>
              <a:rPr lang="en-US" sz="1050" dirty="0" smtClean="0">
                <a:solidFill>
                  <a:schemeClr val="accent6"/>
                </a:solidFill>
                <a:latin typeface="Arial"/>
                <a:cs typeface="Arial"/>
              </a:rPr>
              <a:t>Planned </a:t>
            </a:r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or readily incorporated</a:t>
            </a:r>
            <a:endParaRPr lang="en-US" sz="1050" dirty="0" smtClean="0">
              <a:solidFill>
                <a:schemeClr val="accent6"/>
              </a:solidFill>
              <a:latin typeface="Arial"/>
              <a:cs typeface="Arial"/>
            </a:endParaRPr>
          </a:p>
          <a:p>
            <a:pPr marL="168275" indent="-168275">
              <a:buFont typeface="Times" pitchFamily="-110" charset="0"/>
              <a:buChar char="?"/>
            </a:pPr>
            <a:r>
              <a:rPr lang="en-US" sz="1050" dirty="0" smtClean="0">
                <a:solidFill>
                  <a:srgbClr val="58585A"/>
                </a:solidFill>
                <a:latin typeface="Arial"/>
                <a:cs typeface="Arial"/>
              </a:rPr>
              <a:t>Likely</a:t>
            </a:r>
            <a:r>
              <a:rPr lang="en-US" sz="1050" dirty="0">
                <a:solidFill>
                  <a:srgbClr val="58585A"/>
                </a:solidFill>
                <a:latin typeface="Arial"/>
                <a:cs typeface="Arial"/>
              </a:rPr>
              <a:t>, pending detailed MRD questionnaire review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Advergraphics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 smtClean="0">
                <a:latin typeface="Arial"/>
                <a:cs typeface="Arial"/>
              </a:rPr>
              <a:t>Internet </a:t>
            </a:r>
            <a:r>
              <a:rPr lang="en-US" sz="1400" dirty="0" err="1" smtClean="0">
                <a:latin typeface="Arial"/>
                <a:cs typeface="Arial"/>
              </a:rPr>
              <a:t>AdverGraphics</a:t>
            </a:r>
            <a:r>
              <a:rPr lang="en-US" sz="1400" dirty="0" smtClean="0">
                <a:latin typeface="Arial"/>
                <a:cs typeface="Arial"/>
              </a:rPr>
              <a:t> will vary somewhat based upon which Internet  vehicles are used</a:t>
            </a:r>
          </a:p>
          <a:p>
            <a:pPr lvl="1"/>
            <a:r>
              <a:rPr lang="en-US" sz="1400" dirty="0" smtClean="0">
                <a:latin typeface="Arial"/>
                <a:cs typeface="Arial"/>
              </a:rPr>
              <a:t>In addition to the standard advertisement </a:t>
            </a:r>
            <a:r>
              <a:rPr lang="en-US" sz="1400" dirty="0" err="1" smtClean="0">
                <a:latin typeface="Arial"/>
                <a:cs typeface="Arial"/>
              </a:rPr>
              <a:t>AdverGraphics</a:t>
            </a:r>
            <a:r>
              <a:rPr lang="en-US" sz="1400" dirty="0" smtClean="0">
                <a:latin typeface="Arial"/>
                <a:cs typeface="Arial"/>
              </a:rPr>
              <a:t> outlined on the previous page, for Internet advertising we will also want to capture the degree of motion and the level of graphic delivery (flash &amp; HTML)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504465" y="2488115"/>
            <a:ext cx="8102600" cy="1930275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 algn="ctr" rotWithShape="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1557" name="AutoShape 5"/>
          <p:cNvSpPr>
            <a:spLocks noChangeArrowheads="1"/>
          </p:cNvSpPr>
          <p:nvPr/>
        </p:nvSpPr>
        <p:spPr bwMode="auto">
          <a:xfrm>
            <a:off x="582109" y="2552672"/>
            <a:ext cx="2690061" cy="406400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Paid Search Engine Inclusion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3472433" y="3033856"/>
            <a:ext cx="2620378" cy="99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Subject line</a:t>
            </a: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Number of recipients</a:t>
            </a: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Response rate</a:t>
            </a: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HTML, Plain Text or both</a:t>
            </a: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6253286" y="3033856"/>
            <a:ext cx="2257887" cy="118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Size</a:t>
            </a: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Flash or other motion; </a:t>
            </a:r>
            <a:r>
              <a:rPr lang="en-US" sz="1100" dirty="0" err="1">
                <a:latin typeface="Arial"/>
                <a:cs typeface="Arial"/>
              </a:rPr>
              <a:t>y/n</a:t>
            </a:r>
            <a:endParaRPr lang="en-US" sz="1100" dirty="0">
              <a:latin typeface="Arial"/>
              <a:cs typeface="Arial"/>
            </a:endParaRP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Triggers for serving</a:t>
            </a: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Number of banner ads served</a:t>
            </a: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Proportion of click </a:t>
            </a:r>
            <a:r>
              <a:rPr lang="en-US" sz="1100" dirty="0" err="1">
                <a:latin typeface="Arial"/>
                <a:cs typeface="Arial"/>
              </a:rPr>
              <a:t>throughs</a:t>
            </a:r>
            <a:endParaRPr lang="en-US" sz="1100" dirty="0">
              <a:latin typeface="Arial"/>
              <a:cs typeface="Arial"/>
            </a:endParaRPr>
          </a:p>
          <a:p>
            <a:pPr marL="115888" indent="-115888">
              <a:lnSpc>
                <a:spcPct val="95000"/>
              </a:lnSpc>
              <a:spcBef>
                <a:spcPct val="15000"/>
              </a:spcBef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615672" y="3033856"/>
            <a:ext cx="267242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5888" indent="-115888"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Order in which Co is served up</a:t>
            </a:r>
          </a:p>
          <a:p>
            <a:pPr marL="115888" indent="-115888"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Page location where it is placed</a:t>
            </a:r>
          </a:p>
          <a:p>
            <a:pPr marL="115888" indent="-115888"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Ad or link</a:t>
            </a:r>
          </a:p>
          <a:p>
            <a:pPr marL="115888" indent="-115888"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Size</a:t>
            </a:r>
          </a:p>
          <a:p>
            <a:pPr marL="115888" indent="-115888"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Raw # of times served up</a:t>
            </a:r>
          </a:p>
          <a:p>
            <a:pPr marL="115888" indent="-115888"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Proportion of click </a:t>
            </a:r>
            <a:r>
              <a:rPr lang="en-US" sz="1100" dirty="0" err="1">
                <a:latin typeface="Arial"/>
                <a:cs typeface="Arial"/>
              </a:rPr>
              <a:t>throughs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151561" name="AutoShape 9"/>
          <p:cNvSpPr>
            <a:spLocks noChangeArrowheads="1"/>
          </p:cNvSpPr>
          <p:nvPr/>
        </p:nvSpPr>
        <p:spPr bwMode="auto">
          <a:xfrm>
            <a:off x="3431816" y="2552671"/>
            <a:ext cx="2645074" cy="410557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Email</a:t>
            </a:r>
          </a:p>
        </p:txBody>
      </p:sp>
      <p:sp>
        <p:nvSpPr>
          <p:cNvPr id="151562" name="AutoShape 10"/>
          <p:cNvSpPr>
            <a:spLocks noChangeArrowheads="1"/>
          </p:cNvSpPr>
          <p:nvPr/>
        </p:nvSpPr>
        <p:spPr bwMode="auto">
          <a:xfrm>
            <a:off x="6255095" y="2552671"/>
            <a:ext cx="2264898" cy="410557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Banner</a:t>
            </a:r>
          </a:p>
        </p:txBody>
      </p:sp>
      <p:grpSp>
        <p:nvGrpSpPr>
          <p:cNvPr id="151563" name="Group 11"/>
          <p:cNvGrpSpPr>
            <a:grpSpLocks/>
          </p:cNvGrpSpPr>
          <p:nvPr/>
        </p:nvGrpSpPr>
        <p:grpSpPr bwMode="auto">
          <a:xfrm>
            <a:off x="3350853" y="2487003"/>
            <a:ext cx="2819400" cy="1940216"/>
            <a:chOff x="2183" y="1617"/>
            <a:chExt cx="1358" cy="2228"/>
          </a:xfrm>
        </p:grpSpPr>
        <p:sp>
          <p:nvSpPr>
            <p:cNvPr id="151564" name="Line 12"/>
            <p:cNvSpPr>
              <a:spLocks noChangeShapeType="1"/>
            </p:cNvSpPr>
            <p:nvPr/>
          </p:nvSpPr>
          <p:spPr bwMode="auto">
            <a:xfrm>
              <a:off x="2183" y="1617"/>
              <a:ext cx="1" cy="2228"/>
            </a:xfrm>
            <a:prstGeom prst="line">
              <a:avLst/>
            </a:prstGeom>
            <a:noFill/>
            <a:ln w="12700" cap="flat" cmpd="sng" algn="ctr">
              <a:solidFill>
                <a:srgbClr val="508EB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1565" name="Line 13"/>
            <p:cNvSpPr>
              <a:spLocks noChangeShapeType="1"/>
            </p:cNvSpPr>
            <p:nvPr/>
          </p:nvSpPr>
          <p:spPr bwMode="auto">
            <a:xfrm>
              <a:off x="3540" y="1617"/>
              <a:ext cx="1" cy="2228"/>
            </a:xfrm>
            <a:prstGeom prst="line">
              <a:avLst/>
            </a:prstGeom>
            <a:noFill/>
            <a:ln w="12700" cap="flat" cmpd="sng" algn="ctr">
              <a:solidFill>
                <a:srgbClr val="508EB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Attribution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48486" name="Rectangle 6"/>
          <p:cNvSpPr>
            <a:spLocks noGrp="1" noChangeArrowheads="1"/>
          </p:cNvSpPr>
          <p:nvPr>
            <p:ph idx="1"/>
          </p:nvPr>
        </p:nvSpPr>
        <p:spPr>
          <a:xfrm>
            <a:off x="387350" y="1219201"/>
            <a:ext cx="8382000" cy="544632"/>
          </a:xfrm>
        </p:spPr>
        <p:txBody>
          <a:bodyPr/>
          <a:lstStyle/>
          <a:p>
            <a:pPr marL="0" indent="0"/>
            <a:r>
              <a:rPr lang="en-US" sz="1200" dirty="0" smtClean="0">
                <a:latin typeface="Arial"/>
                <a:cs typeface="Arial"/>
              </a:rPr>
              <a:t>Attribution will manifest itself differently across the continuum of measurement options, however planned &amp; systemic is what will be required to answer the insightful questions being asked by Marketing Leadership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6364288" y="1777465"/>
            <a:ext cx="2403475" cy="3813878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rgbClr val="508EB5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3868738" y="1777465"/>
            <a:ext cx="2403475" cy="3813878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rgbClr val="508EB5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1373188" y="1777468"/>
            <a:ext cx="2403475" cy="3813876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rgbClr val="508EB5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487" name="AutoShape 7"/>
          <p:cNvSpPr>
            <a:spLocks noChangeArrowheads="1"/>
          </p:cNvSpPr>
          <p:nvPr/>
        </p:nvSpPr>
        <p:spPr bwMode="auto">
          <a:xfrm>
            <a:off x="1449388" y="1834616"/>
            <a:ext cx="2246137" cy="449542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Activity</a:t>
            </a:r>
          </a:p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Measurement</a:t>
            </a:r>
          </a:p>
        </p:txBody>
      </p:sp>
      <p:sp>
        <p:nvSpPr>
          <p:cNvPr id="148488" name="AutoShape 8"/>
          <p:cNvSpPr>
            <a:spLocks noChangeArrowheads="1"/>
          </p:cNvSpPr>
          <p:nvPr/>
        </p:nvSpPr>
        <p:spPr bwMode="auto">
          <a:xfrm>
            <a:off x="3955168" y="1834616"/>
            <a:ext cx="2227561" cy="449542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Activity &amp; Analyses</a:t>
            </a:r>
          </a:p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Measurement</a:t>
            </a:r>
          </a:p>
        </p:txBody>
      </p:sp>
      <p:sp>
        <p:nvSpPr>
          <p:cNvPr id="148489" name="AutoShape 9"/>
          <p:cNvSpPr>
            <a:spLocks noChangeArrowheads="1"/>
          </p:cNvSpPr>
          <p:nvPr/>
        </p:nvSpPr>
        <p:spPr bwMode="auto">
          <a:xfrm>
            <a:off x="6436608" y="1834616"/>
            <a:ext cx="2250964" cy="449542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Planned &amp; Systemic</a:t>
            </a:r>
          </a:p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Measurement</a:t>
            </a:r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3951302" y="2311052"/>
            <a:ext cx="2231427" cy="329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Institute source coding on all </a:t>
            </a:r>
            <a:r>
              <a:rPr lang="en-US" sz="1100" dirty="0" err="1">
                <a:latin typeface="Arial"/>
                <a:cs typeface="Arial"/>
              </a:rPr>
              <a:t>marcom</a:t>
            </a:r>
            <a:endParaRPr lang="en-US" sz="1100" dirty="0">
              <a:latin typeface="Arial"/>
              <a:cs typeface="Arial"/>
            </a:endParaRPr>
          </a:p>
          <a:p>
            <a:pPr marL="114300" lvl="1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lvl="1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 smtClean="0">
              <a:latin typeface="Arial"/>
              <a:cs typeface="Arial"/>
            </a:endParaRPr>
          </a:p>
          <a:p>
            <a:pPr marL="114300" lvl="1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 smtClean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Can answer all of “What” &amp; some of “Why”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Precise understanding of market drivers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A frame of reference for interpreting relative performance</a:t>
            </a:r>
          </a:p>
          <a:p>
            <a:pPr marL="114300" lvl="1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Can’t generalize learning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Ignores the cumulative effect of advertising &amp; attributes impact entirely to the most recent marketing event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Limited understanding of interaction between marketing vehicles</a:t>
            </a:r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6438504" y="2311052"/>
            <a:ext cx="2235595" cy="268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Institute source coding on all </a:t>
            </a:r>
            <a:r>
              <a:rPr lang="en-US" sz="1100" dirty="0" err="1">
                <a:latin typeface="Arial"/>
                <a:cs typeface="Arial"/>
              </a:rPr>
              <a:t>marcom</a:t>
            </a: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Establish business rules for attribution across </a:t>
            </a:r>
            <a:r>
              <a:rPr lang="en-US" sz="1100" dirty="0" err="1">
                <a:latin typeface="Arial"/>
                <a:cs typeface="Arial"/>
              </a:rPr>
              <a:t>touchpoints</a:t>
            </a: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Can answer all of the IMM questions; “What, Why &amp; How”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Can generalize &amp; institutionalize </a:t>
            </a:r>
            <a:r>
              <a:rPr lang="en-US" sz="1100" dirty="0" err="1">
                <a:latin typeface="Arial"/>
                <a:cs typeface="Arial"/>
              </a:rPr>
              <a:t>learnings</a:t>
            </a: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Able to quantify interactions between </a:t>
            </a:r>
            <a:r>
              <a:rPr lang="en-US" sz="1100" dirty="0" smtClean="0">
                <a:latin typeface="Arial"/>
                <a:cs typeface="Arial"/>
              </a:rPr>
              <a:t>vehicles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 smtClean="0">
              <a:latin typeface="Arial"/>
              <a:cs typeface="Arial"/>
            </a:endParaRPr>
          </a:p>
          <a:p>
            <a:pPr marL="114300" lvl="1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Remains dependent upon rigorous test design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Must capture detailed “</a:t>
            </a:r>
            <a:r>
              <a:rPr lang="en-US" sz="1100" dirty="0" err="1">
                <a:latin typeface="Arial"/>
                <a:cs typeface="Arial"/>
              </a:rPr>
              <a:t>AdverGraphics</a:t>
            </a:r>
            <a:r>
              <a:rPr lang="en-US" sz="1100" dirty="0">
                <a:latin typeface="Arial"/>
                <a:cs typeface="Arial"/>
              </a:rPr>
              <a:t>” </a:t>
            </a:r>
          </a:p>
        </p:txBody>
      </p:sp>
      <p:sp>
        <p:nvSpPr>
          <p:cNvPr id="148492" name="Text Box 12"/>
          <p:cNvSpPr txBox="1">
            <a:spLocks noChangeArrowheads="1"/>
          </p:cNvSpPr>
          <p:nvPr/>
        </p:nvSpPr>
        <p:spPr bwMode="auto">
          <a:xfrm>
            <a:off x="1455279" y="2311052"/>
            <a:ext cx="2240246" cy="314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Scale the Call Center pilot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Can answer some of the “What” happened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Develop hypotheses about “Why”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Ease of implementation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Short lead time to implementation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Can’t generalize </a:t>
            </a:r>
            <a:r>
              <a:rPr lang="en-US" sz="1100" dirty="0" err="1">
                <a:latin typeface="Arial"/>
                <a:cs typeface="Arial"/>
              </a:rPr>
              <a:t>learnings</a:t>
            </a:r>
            <a:endParaRPr lang="en-US" sz="1100" dirty="0">
              <a:latin typeface="Arial"/>
              <a:cs typeface="Arial"/>
            </a:endParaRP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Based entirely on consumer recall which has been empirically proven as unreliable</a:t>
            </a:r>
          </a:p>
          <a:p>
            <a:pPr marL="114300" indent="-114300">
              <a:lnSpc>
                <a:spcPct val="90000"/>
              </a:lnSpc>
              <a:buClr>
                <a:schemeClr val="accent5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Assumes same response profile across channels</a:t>
            </a:r>
          </a:p>
        </p:txBody>
      </p:sp>
      <p:sp>
        <p:nvSpPr>
          <p:cNvPr id="148493" name="AutoShape 13"/>
          <p:cNvSpPr>
            <a:spLocks noChangeArrowheads="1"/>
          </p:cNvSpPr>
          <p:nvPr/>
        </p:nvSpPr>
        <p:spPr bwMode="auto">
          <a:xfrm>
            <a:off x="339740" y="2391839"/>
            <a:ext cx="1143000" cy="279400"/>
          </a:xfrm>
          <a:prstGeom prst="homePlate">
            <a:avLst>
              <a:gd name="adj" fmla="val 44318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latin typeface="Arial"/>
                <a:cs typeface="Arial"/>
              </a:rPr>
              <a:t>Characteristics</a:t>
            </a:r>
          </a:p>
        </p:txBody>
      </p:sp>
      <p:sp>
        <p:nvSpPr>
          <p:cNvPr id="148494" name="AutoShape 14"/>
          <p:cNvSpPr>
            <a:spLocks noChangeArrowheads="1"/>
          </p:cNvSpPr>
          <p:nvPr/>
        </p:nvSpPr>
        <p:spPr bwMode="auto">
          <a:xfrm>
            <a:off x="339740" y="4361580"/>
            <a:ext cx="1143000" cy="279400"/>
          </a:xfrm>
          <a:prstGeom prst="homePlate">
            <a:avLst>
              <a:gd name="adj" fmla="val 38636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latin typeface="Arial"/>
                <a:cs typeface="Arial"/>
              </a:rPr>
              <a:t>Disadvantages</a:t>
            </a:r>
          </a:p>
        </p:txBody>
      </p:sp>
      <p:sp>
        <p:nvSpPr>
          <p:cNvPr id="148495" name="AutoShape 15"/>
          <p:cNvSpPr>
            <a:spLocks noChangeArrowheads="1"/>
          </p:cNvSpPr>
          <p:nvPr/>
        </p:nvSpPr>
        <p:spPr bwMode="auto">
          <a:xfrm>
            <a:off x="339740" y="3139556"/>
            <a:ext cx="1143000" cy="279400"/>
          </a:xfrm>
          <a:prstGeom prst="homePlate">
            <a:avLst>
              <a:gd name="adj" fmla="val 39205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b="1" dirty="0">
                <a:latin typeface="Arial"/>
                <a:cs typeface="Arial"/>
              </a:rPr>
              <a:t>Advantages</a:t>
            </a:r>
          </a:p>
        </p:txBody>
      </p:sp>
      <p:sp>
        <p:nvSpPr>
          <p:cNvPr id="148496" name="Line 16"/>
          <p:cNvSpPr>
            <a:spLocks noChangeShapeType="1"/>
          </p:cNvSpPr>
          <p:nvPr/>
        </p:nvSpPr>
        <p:spPr bwMode="auto">
          <a:xfrm>
            <a:off x="1371600" y="3023317"/>
            <a:ext cx="2400300" cy="0"/>
          </a:xfrm>
          <a:prstGeom prst="line">
            <a:avLst/>
          </a:prstGeom>
          <a:noFill/>
          <a:ln w="12700" cap="flat" cmpd="sng" algn="ctr">
            <a:solidFill>
              <a:srgbClr val="508EB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>
            <a:off x="1371600" y="4256805"/>
            <a:ext cx="2400300" cy="0"/>
          </a:xfrm>
          <a:prstGeom prst="line">
            <a:avLst/>
          </a:prstGeom>
          <a:noFill/>
          <a:ln w="12700" cap="flat" cmpd="sng" algn="ctr">
            <a:solidFill>
              <a:srgbClr val="508EB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498" name="Line 18"/>
          <p:cNvSpPr>
            <a:spLocks noChangeShapeType="1"/>
          </p:cNvSpPr>
          <p:nvPr/>
        </p:nvSpPr>
        <p:spPr bwMode="auto">
          <a:xfrm>
            <a:off x="3860800" y="4256805"/>
            <a:ext cx="2400300" cy="0"/>
          </a:xfrm>
          <a:prstGeom prst="line">
            <a:avLst/>
          </a:prstGeom>
          <a:noFill/>
          <a:ln w="12700" cap="flat" cmpd="sng" algn="ctr">
            <a:solidFill>
              <a:srgbClr val="508EB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499" name="Line 19"/>
          <p:cNvSpPr>
            <a:spLocks noChangeShapeType="1"/>
          </p:cNvSpPr>
          <p:nvPr/>
        </p:nvSpPr>
        <p:spPr bwMode="auto">
          <a:xfrm>
            <a:off x="6362700" y="4256805"/>
            <a:ext cx="2400300" cy="0"/>
          </a:xfrm>
          <a:prstGeom prst="line">
            <a:avLst/>
          </a:prstGeom>
          <a:noFill/>
          <a:ln w="12700" cap="flat" cmpd="sng" algn="ctr">
            <a:solidFill>
              <a:srgbClr val="508EB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500" name="Line 20"/>
          <p:cNvSpPr>
            <a:spLocks noChangeShapeType="1"/>
          </p:cNvSpPr>
          <p:nvPr/>
        </p:nvSpPr>
        <p:spPr bwMode="auto">
          <a:xfrm>
            <a:off x="6362700" y="3023317"/>
            <a:ext cx="2400300" cy="0"/>
          </a:xfrm>
          <a:prstGeom prst="line">
            <a:avLst/>
          </a:prstGeom>
          <a:noFill/>
          <a:ln w="12700" cap="flat" cmpd="sng" algn="ctr">
            <a:solidFill>
              <a:srgbClr val="508EB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48501" name="Line 21"/>
          <p:cNvSpPr>
            <a:spLocks noChangeShapeType="1"/>
          </p:cNvSpPr>
          <p:nvPr/>
        </p:nvSpPr>
        <p:spPr bwMode="auto">
          <a:xfrm>
            <a:off x="3873500" y="3023317"/>
            <a:ext cx="2400300" cy="0"/>
          </a:xfrm>
          <a:prstGeom prst="line">
            <a:avLst/>
          </a:prstGeom>
          <a:noFill/>
          <a:ln w="12700" cap="flat" cmpd="sng" algn="ctr">
            <a:solidFill>
              <a:srgbClr val="508EB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Insight By Vehicle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idx="1"/>
          </p:nvPr>
        </p:nvSpPr>
        <p:spPr>
          <a:xfrm>
            <a:off x="387350" y="1219201"/>
            <a:ext cx="8382000" cy="359430"/>
          </a:xfrm>
        </p:spPr>
        <p:txBody>
          <a:bodyPr/>
          <a:lstStyle/>
          <a:p>
            <a:r>
              <a:rPr lang="en-US" sz="1400" dirty="0">
                <a:latin typeface="Arial"/>
                <a:cs typeface="Arial"/>
              </a:rPr>
              <a:t>A Combination of Media Generally Has A Greater Impact Than Any Individual Media Type.</a:t>
            </a:r>
          </a:p>
        </p:txBody>
      </p:sp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370776" y="1566863"/>
            <a:ext cx="2743200" cy="2084832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rgbClr val="000000">
                <a:alpha val="25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6981" name="AutoShape 5"/>
          <p:cNvSpPr>
            <a:spLocks noChangeArrowheads="1"/>
          </p:cNvSpPr>
          <p:nvPr/>
        </p:nvSpPr>
        <p:spPr bwMode="auto">
          <a:xfrm>
            <a:off x="446976" y="1639006"/>
            <a:ext cx="2590800" cy="333566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TV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3190176" y="1566863"/>
            <a:ext cx="2743200" cy="2084832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rgbClr val="000000">
                <a:alpha val="25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6983" name="AutoShape 7"/>
          <p:cNvSpPr>
            <a:spLocks noChangeArrowheads="1"/>
          </p:cNvSpPr>
          <p:nvPr/>
        </p:nvSpPr>
        <p:spPr bwMode="auto">
          <a:xfrm>
            <a:off x="3266376" y="1639006"/>
            <a:ext cx="2590800" cy="333566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FFFFFF"/>
                </a:solidFill>
                <a:latin typeface="Arial"/>
                <a:cs typeface="Arial"/>
              </a:rPr>
              <a:t>Radio</a:t>
            </a: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6009576" y="1566864"/>
            <a:ext cx="2743200" cy="2079243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rgbClr val="000000">
                <a:alpha val="25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6985" name="AutoShape 9"/>
          <p:cNvSpPr>
            <a:spLocks noChangeArrowheads="1"/>
          </p:cNvSpPr>
          <p:nvPr/>
        </p:nvSpPr>
        <p:spPr bwMode="auto">
          <a:xfrm>
            <a:off x="6085776" y="1639006"/>
            <a:ext cx="2590800" cy="333566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FFFFFF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3267588" y="1999022"/>
            <a:ext cx="2589587" cy="88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Impact per GRP tends to be lower than TV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Best if enjoyable and well branded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Benefits greatly from synergies </a:t>
            </a:r>
            <a:r>
              <a:rPr lang="en-US" sz="900" dirty="0" err="1">
                <a:latin typeface="Arial"/>
                <a:cs typeface="Arial"/>
              </a:rPr>
              <a:t>w</a:t>
            </a:r>
            <a:r>
              <a:rPr lang="en-US" sz="900" dirty="0">
                <a:latin typeface="Arial"/>
                <a:cs typeface="Arial"/>
              </a:rPr>
              <a:t>/TV and can extend TV campaign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High level of targeting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6089948" y="1999022"/>
            <a:ext cx="2593366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4300" indent="-114300"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Print </a:t>
            </a:r>
            <a:r>
              <a:rPr lang="en-US" sz="900" dirty="0" err="1">
                <a:latin typeface="Arial"/>
                <a:cs typeface="Arial"/>
              </a:rPr>
              <a:t>w</a:t>
            </a:r>
            <a:r>
              <a:rPr lang="en-US" sz="900" dirty="0">
                <a:latin typeface="Arial"/>
                <a:cs typeface="Arial"/>
              </a:rPr>
              <a:t>/TV  more likely to result in active consideration than TV alone</a:t>
            </a:r>
          </a:p>
          <a:p>
            <a:pPr marL="114300" indent="-114300"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Active consumption;  fast wear out of individual execution </a:t>
            </a:r>
          </a:p>
          <a:p>
            <a:pPr marL="114300" indent="-114300"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Works best where reader is interested in category Otherwise need strong creative hook to overcome filters</a:t>
            </a:r>
          </a:p>
          <a:p>
            <a:pPr marL="114300" indent="-114300"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Messages perceived as more credible &amp; less pushy</a:t>
            </a:r>
          </a:p>
          <a:p>
            <a:pPr marL="114300" indent="-114300"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Interest &amp; prestige can be heightened by context</a:t>
            </a: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370776" y="3720052"/>
            <a:ext cx="2743200" cy="1853183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rgbClr val="000000">
                <a:alpha val="25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6989" name="AutoShape 13"/>
          <p:cNvSpPr>
            <a:spLocks noChangeArrowheads="1"/>
          </p:cNvSpPr>
          <p:nvPr/>
        </p:nvSpPr>
        <p:spPr bwMode="auto">
          <a:xfrm>
            <a:off x="446976" y="3801014"/>
            <a:ext cx="2590800" cy="338328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Internet</a:t>
            </a:r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3190176" y="3720052"/>
            <a:ext cx="2743200" cy="1853183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rgbClr val="000000">
                <a:alpha val="25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6991" name="AutoShape 15"/>
          <p:cNvSpPr>
            <a:spLocks noChangeArrowheads="1"/>
          </p:cNvSpPr>
          <p:nvPr/>
        </p:nvSpPr>
        <p:spPr bwMode="auto">
          <a:xfrm>
            <a:off x="3266376" y="3801014"/>
            <a:ext cx="2590800" cy="338328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FFFFFF"/>
                </a:solidFill>
                <a:latin typeface="Arial"/>
                <a:cs typeface="Arial"/>
              </a:rPr>
              <a:t>Public Relations</a:t>
            </a:r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6009576" y="3720052"/>
            <a:ext cx="2743200" cy="1853183"/>
          </a:xfrm>
          <a:prstGeom prst="rect">
            <a:avLst/>
          </a:prstGeom>
          <a:solidFill>
            <a:schemeClr val="accent4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rgbClr val="000000">
                <a:alpha val="25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26993" name="AutoShape 17"/>
          <p:cNvSpPr>
            <a:spLocks noChangeArrowheads="1"/>
          </p:cNvSpPr>
          <p:nvPr/>
        </p:nvSpPr>
        <p:spPr bwMode="auto">
          <a:xfrm>
            <a:off x="6085776" y="3801014"/>
            <a:ext cx="2590800" cy="338328"/>
          </a:xfrm>
          <a:prstGeom prst="bevel">
            <a:avLst>
              <a:gd name="adj" fmla="val 0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  <a:cs typeface="Arial"/>
              </a:rPr>
              <a:t>Event/Sponsorship</a:t>
            </a:r>
          </a:p>
        </p:txBody>
      </p:sp>
      <p:sp>
        <p:nvSpPr>
          <p:cNvPr id="126994" name="Text Box 18"/>
          <p:cNvSpPr txBox="1">
            <a:spLocks noChangeArrowheads="1"/>
          </p:cNvSpPr>
          <p:nvPr/>
        </p:nvSpPr>
        <p:spPr bwMode="auto">
          <a:xfrm>
            <a:off x="458976" y="4152210"/>
            <a:ext cx="2596896" cy="137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Active goal-seeking medium can help ads be very effective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Recall on par w/TV</a:t>
            </a:r>
            <a:r>
              <a:rPr lang="en-US" sz="900" baseline="30000" dirty="0">
                <a:latin typeface="Arial"/>
                <a:cs typeface="Arial"/>
              </a:rPr>
              <a:t>1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Can be effective even without click-through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‘Rich Media’ #2 </a:t>
            </a:r>
            <a:r>
              <a:rPr lang="en-US" sz="900" dirty="0" err="1">
                <a:latin typeface="Arial"/>
                <a:cs typeface="Arial"/>
              </a:rPr>
              <a:t>x’s</a:t>
            </a:r>
            <a:r>
              <a:rPr lang="en-US" sz="900" dirty="0">
                <a:latin typeface="Arial"/>
                <a:cs typeface="Arial"/>
              </a:rPr>
              <a:t> more effective than banners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High level of targeting &amp; direct response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Possible irritation</a:t>
            </a:r>
          </a:p>
        </p:txBody>
      </p:sp>
      <p:sp>
        <p:nvSpPr>
          <p:cNvPr id="126995" name="Rectangle 19"/>
          <p:cNvSpPr>
            <a:spLocks noChangeArrowheads="1"/>
          </p:cNvSpPr>
          <p:nvPr/>
        </p:nvSpPr>
        <p:spPr bwMode="auto">
          <a:xfrm>
            <a:off x="5257800" y="6626525"/>
            <a:ext cx="3886200" cy="23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900" i="1" dirty="0">
                <a:latin typeface="Arial"/>
                <a:cs typeface="Arial"/>
              </a:rPr>
              <a:t>Source:  </a:t>
            </a:r>
            <a:r>
              <a:rPr lang="en-US" sz="900" i="1" dirty="0" err="1">
                <a:latin typeface="Arial"/>
                <a:cs typeface="Arial"/>
              </a:rPr>
              <a:t>Millward</a:t>
            </a:r>
            <a:r>
              <a:rPr lang="en-US" sz="900" i="1" dirty="0">
                <a:latin typeface="Arial"/>
                <a:cs typeface="Arial"/>
              </a:rPr>
              <a:t> Brown, Real-Time Marketplace Feedback</a:t>
            </a:r>
          </a:p>
        </p:txBody>
      </p:sp>
      <p:sp>
        <p:nvSpPr>
          <p:cNvPr id="126996" name="Text Box 20"/>
          <p:cNvSpPr txBox="1">
            <a:spLocks noChangeArrowheads="1"/>
          </p:cNvSpPr>
          <p:nvPr/>
        </p:nvSpPr>
        <p:spPr bwMode="auto">
          <a:xfrm>
            <a:off x="445230" y="1999022"/>
            <a:ext cx="2593042" cy="137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Creative needs to be brand linked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Awareness responds to </a:t>
            </a:r>
            <a:r>
              <a:rPr lang="en-US" sz="900" dirty="0" err="1">
                <a:latin typeface="Arial"/>
                <a:cs typeface="Arial"/>
              </a:rPr>
              <a:t>GRPs</a:t>
            </a:r>
            <a:r>
              <a:rPr lang="en-US" sz="900" dirty="0">
                <a:latin typeface="Arial"/>
                <a:cs typeface="Arial"/>
              </a:rPr>
              <a:t> immediately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Position </a:t>
            </a:r>
            <a:r>
              <a:rPr lang="en-US" sz="900" dirty="0" err="1">
                <a:latin typeface="Arial"/>
                <a:cs typeface="Arial"/>
              </a:rPr>
              <a:t>w</a:t>
            </a:r>
            <a:r>
              <a:rPr lang="en-US" sz="900" dirty="0">
                <a:latin typeface="Arial"/>
                <a:cs typeface="Arial"/>
              </a:rPr>
              <a:t>/in commercial break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 err="1">
                <a:latin typeface="Arial"/>
                <a:cs typeface="Arial"/>
              </a:rPr>
              <a:t>Flighting</a:t>
            </a:r>
            <a:r>
              <a:rPr lang="en-US" sz="900" dirty="0">
                <a:latin typeface="Arial"/>
                <a:cs typeface="Arial"/>
              </a:rPr>
              <a:t> best when dispersed across network/cable/spot &amp; </a:t>
            </a:r>
            <a:r>
              <a:rPr lang="en-US" sz="900" dirty="0" err="1">
                <a:latin typeface="Arial"/>
                <a:cs typeface="Arial"/>
              </a:rPr>
              <a:t>daypart</a:t>
            </a:r>
            <a:endParaRPr lang="en-US" sz="900" dirty="0">
              <a:latin typeface="Arial"/>
              <a:cs typeface="Arial"/>
            </a:endParaRP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Need 100 </a:t>
            </a:r>
            <a:r>
              <a:rPr lang="en-US" sz="900" dirty="0" err="1">
                <a:latin typeface="Arial"/>
                <a:cs typeface="Arial"/>
              </a:rPr>
              <a:t>GRPs</a:t>
            </a:r>
            <a:r>
              <a:rPr lang="en-US" sz="900" dirty="0">
                <a:latin typeface="Arial"/>
                <a:cs typeface="Arial"/>
              </a:rPr>
              <a:t>/wk to breakthrough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Synergistic </a:t>
            </a:r>
            <a:r>
              <a:rPr lang="en-US" sz="900" dirty="0" err="1">
                <a:latin typeface="Arial"/>
                <a:cs typeface="Arial"/>
              </a:rPr>
              <a:t>w</a:t>
            </a:r>
            <a:r>
              <a:rPr lang="en-US" sz="900" dirty="0">
                <a:latin typeface="Arial"/>
                <a:cs typeface="Arial"/>
              </a:rPr>
              <a:t>/other media particularly when there’s a schedule overlap</a:t>
            </a:r>
          </a:p>
        </p:txBody>
      </p:sp>
      <p:sp>
        <p:nvSpPr>
          <p:cNvPr id="126997" name="Text Box 21"/>
          <p:cNvSpPr txBox="1">
            <a:spLocks noChangeArrowheads="1"/>
          </p:cNvSpPr>
          <p:nvPr/>
        </p:nvSpPr>
        <p:spPr bwMode="auto">
          <a:xfrm>
            <a:off x="3275196" y="4152210"/>
            <a:ext cx="2596896" cy="102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Independent source creates greater credibility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Works very effectively as a multiplier for other messages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endParaRPr lang="en-US" sz="900" dirty="0">
              <a:latin typeface="Arial"/>
              <a:cs typeface="Arial"/>
            </a:endParaRP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endParaRPr lang="en-US" sz="900" dirty="0">
              <a:latin typeface="Arial"/>
              <a:cs typeface="Arial"/>
            </a:endParaRPr>
          </a:p>
        </p:txBody>
      </p:sp>
      <p:sp>
        <p:nvSpPr>
          <p:cNvPr id="126998" name="Text Box 22"/>
          <p:cNvSpPr txBox="1">
            <a:spLocks noChangeArrowheads="1"/>
          </p:cNvSpPr>
          <p:nvPr/>
        </p:nvSpPr>
        <p:spPr bwMode="auto">
          <a:xfrm>
            <a:off x="6092659" y="4152210"/>
            <a:ext cx="2596896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Tight linkage between event message and brand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Can be effectively leveraged when part of brand multimedia campaign </a:t>
            </a:r>
          </a:p>
          <a:p>
            <a:pPr marL="114300" indent="-114300">
              <a:spcBef>
                <a:spcPct val="25000"/>
              </a:spcBef>
              <a:buClr>
                <a:schemeClr val="accent5"/>
              </a:buClr>
              <a:buFontTx/>
              <a:buChar char="•"/>
            </a:pPr>
            <a:r>
              <a:rPr lang="en-US" sz="900" dirty="0">
                <a:latin typeface="Arial"/>
                <a:cs typeface="Arial"/>
              </a:rPr>
              <a:t>TV sponsorship can be as powerful as TV advertising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29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Differences Between Media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785813" y="1751013"/>
            <a:ext cx="25892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1600" b="1" i="1" dirty="0">
                <a:solidFill>
                  <a:schemeClr val="accent1"/>
                </a:solidFill>
                <a:latin typeface="Arial"/>
                <a:cs typeface="Arial"/>
              </a:rPr>
              <a:t>Advertising Exposure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324225" y="1751013"/>
            <a:ext cx="25892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Arial"/>
                <a:cs typeface="Arial"/>
              </a:rPr>
              <a:t>Passive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084888" y="1751013"/>
            <a:ext cx="258921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solidFill>
                  <a:schemeClr val="accent2"/>
                </a:solidFill>
                <a:latin typeface="Arial"/>
                <a:cs typeface="Arial"/>
              </a:rPr>
              <a:t>Active/selective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785813" y="2347523"/>
            <a:ext cx="262731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1600" b="1" i="1" dirty="0">
                <a:solidFill>
                  <a:schemeClr val="accent1"/>
                </a:solidFill>
                <a:latin typeface="Arial"/>
                <a:cs typeface="Arial"/>
              </a:rPr>
              <a:t>Product Category Effect</a:t>
            </a: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3305175" y="2347523"/>
            <a:ext cx="26273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Arial"/>
                <a:cs typeface="Arial"/>
              </a:rPr>
              <a:t>Little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6065838" y="2347523"/>
            <a:ext cx="2627312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>
                <a:solidFill>
                  <a:schemeClr val="accent2"/>
                </a:solidFill>
                <a:latin typeface="Arial"/>
                <a:cs typeface="Arial"/>
              </a:rPr>
              <a:t>Large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785813" y="2882161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1600" b="1" i="1" dirty="0">
                <a:solidFill>
                  <a:schemeClr val="accent1"/>
                </a:solidFill>
                <a:latin typeface="Arial"/>
                <a:cs typeface="Arial"/>
              </a:rPr>
              <a:t>Attention-Getting </a:t>
            </a:r>
            <a:r>
              <a:rPr lang="en-US" sz="1600" b="1" i="1" dirty="0" err="1">
                <a:solidFill>
                  <a:schemeClr val="accent1"/>
                </a:solidFill>
                <a:latin typeface="Arial"/>
                <a:cs typeface="Arial"/>
              </a:rPr>
              <a:t>Wearout</a:t>
            </a:r>
            <a:endParaRPr lang="en-US" sz="1600" b="1" i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3333750" y="2882161"/>
            <a:ext cx="2570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Arial"/>
                <a:cs typeface="Arial"/>
              </a:rPr>
              <a:t>Little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6094413" y="2882161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solidFill>
                  <a:schemeClr val="accent2"/>
                </a:solidFill>
                <a:latin typeface="Arial"/>
                <a:cs typeface="Arial"/>
              </a:rPr>
              <a:t>Rapid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785813" y="3997285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1600" b="1" i="1" dirty="0">
                <a:solidFill>
                  <a:schemeClr val="accent1"/>
                </a:solidFill>
                <a:latin typeface="Arial"/>
                <a:cs typeface="Arial"/>
              </a:rPr>
              <a:t>Need For Creative “Hook”</a:t>
            </a:r>
          </a:p>
        </p:txBody>
      </p:sp>
      <p:sp>
        <p:nvSpPr>
          <p:cNvPr id="149516" name="Rectangle 12"/>
          <p:cNvSpPr>
            <a:spLocks noChangeArrowheads="1"/>
          </p:cNvSpPr>
          <p:nvPr/>
        </p:nvSpPr>
        <p:spPr bwMode="auto">
          <a:xfrm>
            <a:off x="3333750" y="3997285"/>
            <a:ext cx="2570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Arial"/>
                <a:cs typeface="Arial"/>
              </a:rPr>
              <a:t>Less</a:t>
            </a:r>
          </a:p>
        </p:txBody>
      </p:sp>
      <p:sp>
        <p:nvSpPr>
          <p:cNvPr id="149517" name="Rectangle 13"/>
          <p:cNvSpPr>
            <a:spLocks noChangeArrowheads="1"/>
          </p:cNvSpPr>
          <p:nvPr/>
        </p:nvSpPr>
        <p:spPr bwMode="auto">
          <a:xfrm>
            <a:off x="6094413" y="3997285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>
                <a:solidFill>
                  <a:schemeClr val="accent2"/>
                </a:solidFill>
                <a:latin typeface="Arial"/>
                <a:cs typeface="Arial"/>
              </a:rPr>
              <a:t>High</a:t>
            </a:r>
          </a:p>
        </p:txBody>
      </p:sp>
      <p:sp>
        <p:nvSpPr>
          <p:cNvPr id="149518" name="Rectangle 14"/>
          <p:cNvSpPr>
            <a:spLocks noChangeArrowheads="1"/>
          </p:cNvSpPr>
          <p:nvPr/>
        </p:nvSpPr>
        <p:spPr bwMode="auto">
          <a:xfrm>
            <a:off x="785813" y="4546600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1600" b="1" i="1" dirty="0">
                <a:solidFill>
                  <a:schemeClr val="accent1"/>
                </a:solidFill>
                <a:latin typeface="Arial"/>
                <a:cs typeface="Arial"/>
              </a:rPr>
              <a:t>Recall of Visual Elements</a:t>
            </a:r>
          </a:p>
        </p:txBody>
      </p: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333750" y="4546600"/>
            <a:ext cx="2570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Arial"/>
                <a:cs typeface="Arial"/>
              </a:rPr>
              <a:t>Well remembered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6094413" y="4546600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>
                <a:solidFill>
                  <a:schemeClr val="accent2"/>
                </a:solidFill>
                <a:latin typeface="Arial"/>
                <a:cs typeface="Arial"/>
              </a:rPr>
              <a:t>Less well remembered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785813" y="5100019"/>
            <a:ext cx="2570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1600" b="1" i="1">
                <a:solidFill>
                  <a:schemeClr val="accent1"/>
                </a:solidFill>
                <a:latin typeface="Arial"/>
                <a:cs typeface="Arial"/>
              </a:rPr>
              <a:t>Mental Processing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33750" y="5100019"/>
            <a:ext cx="2570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Arial"/>
                <a:cs typeface="Arial"/>
              </a:rPr>
              <a:t>Little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6094413" y="5100019"/>
            <a:ext cx="2570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solidFill>
                  <a:schemeClr val="accent2"/>
                </a:solidFill>
                <a:latin typeface="Arial"/>
                <a:cs typeface="Arial"/>
              </a:rPr>
              <a:t>High degree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459163" y="1322337"/>
            <a:ext cx="2319338" cy="4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b="1" dirty="0">
                <a:latin typeface="Arial"/>
                <a:cs typeface="Arial"/>
              </a:rPr>
              <a:t>TV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6219826" y="1304925"/>
            <a:ext cx="2319338" cy="4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Magazines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795338" y="3443557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1600" b="1" i="1" dirty="0">
                <a:solidFill>
                  <a:schemeClr val="accent1"/>
                </a:solidFill>
                <a:latin typeface="Arial"/>
                <a:cs typeface="Arial"/>
              </a:rPr>
              <a:t>How Stored In Memory</a:t>
            </a:r>
          </a:p>
        </p:txBody>
      </p:sp>
      <p:sp>
        <p:nvSpPr>
          <p:cNvPr id="149531" name="Rectangle 27"/>
          <p:cNvSpPr>
            <a:spLocks noChangeArrowheads="1"/>
          </p:cNvSpPr>
          <p:nvPr/>
        </p:nvSpPr>
        <p:spPr bwMode="auto">
          <a:xfrm>
            <a:off x="3343275" y="3443557"/>
            <a:ext cx="2570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Arial"/>
                <a:cs typeface="Arial"/>
              </a:rPr>
              <a:t>ST as Ad</a:t>
            </a:r>
          </a:p>
        </p:txBody>
      </p:sp>
      <p:sp>
        <p:nvSpPr>
          <p:cNvPr id="149532" name="Rectangle 28"/>
          <p:cNvSpPr>
            <a:spLocks noChangeArrowheads="1"/>
          </p:cNvSpPr>
          <p:nvPr/>
        </p:nvSpPr>
        <p:spPr bwMode="auto">
          <a:xfrm>
            <a:off x="6103938" y="3443557"/>
            <a:ext cx="25701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solidFill>
                  <a:schemeClr val="accent2"/>
                </a:solidFill>
                <a:latin typeface="Arial"/>
                <a:cs typeface="Arial"/>
              </a:rPr>
              <a:t>LT as Fact</a:t>
            </a:r>
          </a:p>
        </p:txBody>
      </p:sp>
      <p:sp>
        <p:nvSpPr>
          <p:cNvPr id="149533" name="Rectangle 29"/>
          <p:cNvSpPr>
            <a:spLocks noChangeArrowheads="1"/>
          </p:cNvSpPr>
          <p:nvPr/>
        </p:nvSpPr>
        <p:spPr bwMode="auto">
          <a:xfrm>
            <a:off x="5257800" y="6611137"/>
            <a:ext cx="3886200" cy="23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900" i="1" dirty="0">
                <a:latin typeface="Arial"/>
                <a:cs typeface="Arial"/>
              </a:rPr>
              <a:t>Source:  </a:t>
            </a:r>
            <a:r>
              <a:rPr lang="en-US" sz="900" i="1" dirty="0" err="1">
                <a:latin typeface="Arial"/>
                <a:cs typeface="Arial"/>
              </a:rPr>
              <a:t>Millward</a:t>
            </a:r>
            <a:r>
              <a:rPr lang="en-US" sz="900" i="1" dirty="0">
                <a:latin typeface="Arial"/>
                <a:cs typeface="Arial"/>
              </a:rPr>
              <a:t> Brown</a:t>
            </a:r>
          </a:p>
        </p:txBody>
      </p:sp>
      <p:sp>
        <p:nvSpPr>
          <p:cNvPr id="35" name="Line 23"/>
          <p:cNvSpPr>
            <a:spLocks noChangeShapeType="1"/>
          </p:cNvSpPr>
          <p:nvPr/>
        </p:nvSpPr>
        <p:spPr bwMode="auto">
          <a:xfrm>
            <a:off x="635029" y="2304899"/>
            <a:ext cx="7925487" cy="0"/>
          </a:xfrm>
          <a:prstGeom prst="line">
            <a:avLst/>
          </a:prstGeom>
          <a:noFill/>
          <a:ln w="25400" cap="rnd">
            <a:solidFill>
              <a:srgbClr val="78B2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6" name="Line 23"/>
          <p:cNvSpPr>
            <a:spLocks noChangeShapeType="1"/>
          </p:cNvSpPr>
          <p:nvPr/>
        </p:nvSpPr>
        <p:spPr bwMode="auto">
          <a:xfrm>
            <a:off x="635029" y="1748260"/>
            <a:ext cx="7925487" cy="0"/>
          </a:xfrm>
          <a:prstGeom prst="line">
            <a:avLst/>
          </a:prstGeom>
          <a:noFill/>
          <a:ln w="25400" cap="rnd">
            <a:solidFill>
              <a:srgbClr val="78B2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7" name="Line 23"/>
          <p:cNvSpPr>
            <a:spLocks noChangeShapeType="1"/>
          </p:cNvSpPr>
          <p:nvPr/>
        </p:nvSpPr>
        <p:spPr bwMode="auto">
          <a:xfrm>
            <a:off x="635029" y="2861538"/>
            <a:ext cx="7925487" cy="0"/>
          </a:xfrm>
          <a:prstGeom prst="line">
            <a:avLst/>
          </a:prstGeom>
          <a:noFill/>
          <a:ln w="25400" cap="rnd">
            <a:solidFill>
              <a:srgbClr val="78B2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8" name="Line 23"/>
          <p:cNvSpPr>
            <a:spLocks noChangeShapeType="1"/>
          </p:cNvSpPr>
          <p:nvPr/>
        </p:nvSpPr>
        <p:spPr bwMode="auto">
          <a:xfrm>
            <a:off x="635029" y="3418177"/>
            <a:ext cx="7925487" cy="0"/>
          </a:xfrm>
          <a:prstGeom prst="line">
            <a:avLst/>
          </a:prstGeom>
          <a:noFill/>
          <a:ln w="25400" cap="rnd">
            <a:solidFill>
              <a:srgbClr val="78B2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635029" y="3974816"/>
            <a:ext cx="7925487" cy="0"/>
          </a:xfrm>
          <a:prstGeom prst="line">
            <a:avLst/>
          </a:prstGeom>
          <a:noFill/>
          <a:ln w="25400" cap="rnd">
            <a:solidFill>
              <a:srgbClr val="78B2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0" name="Line 23"/>
          <p:cNvSpPr>
            <a:spLocks noChangeShapeType="1"/>
          </p:cNvSpPr>
          <p:nvPr/>
        </p:nvSpPr>
        <p:spPr bwMode="auto">
          <a:xfrm>
            <a:off x="635029" y="4531455"/>
            <a:ext cx="7925487" cy="0"/>
          </a:xfrm>
          <a:prstGeom prst="line">
            <a:avLst/>
          </a:prstGeom>
          <a:noFill/>
          <a:ln w="25400" cap="rnd">
            <a:solidFill>
              <a:srgbClr val="78B2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41" name="Line 23"/>
          <p:cNvSpPr>
            <a:spLocks noChangeShapeType="1"/>
          </p:cNvSpPr>
          <p:nvPr/>
        </p:nvSpPr>
        <p:spPr bwMode="auto">
          <a:xfrm>
            <a:off x="635029" y="5088095"/>
            <a:ext cx="7925487" cy="0"/>
          </a:xfrm>
          <a:prstGeom prst="line">
            <a:avLst/>
          </a:prstGeom>
          <a:noFill/>
          <a:ln w="25400" cap="rnd">
            <a:solidFill>
              <a:srgbClr val="78B2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4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4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9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49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49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autoUpdateAnimBg="0"/>
      <p:bldP spid="149507" grpId="0" autoUpdateAnimBg="0"/>
      <p:bldP spid="149508" grpId="0" autoUpdateAnimBg="0"/>
      <p:bldP spid="149509" grpId="0" autoUpdateAnimBg="0"/>
      <p:bldP spid="149510" grpId="0" autoUpdateAnimBg="0"/>
      <p:bldP spid="149511" grpId="0" autoUpdateAnimBg="0"/>
      <p:bldP spid="149512" grpId="0" autoUpdateAnimBg="0"/>
      <p:bldP spid="149513" grpId="0" autoUpdateAnimBg="0"/>
      <p:bldP spid="149514" grpId="0" autoUpdateAnimBg="0"/>
      <p:bldP spid="149515" grpId="0" autoUpdateAnimBg="0"/>
      <p:bldP spid="149516" grpId="0" autoUpdateAnimBg="0"/>
      <p:bldP spid="149517" grpId="0" autoUpdateAnimBg="0"/>
      <p:bldP spid="149518" grpId="0" autoUpdateAnimBg="0"/>
      <p:bldP spid="149519" grpId="0" autoUpdateAnimBg="0"/>
      <p:bldP spid="149520" grpId="0" autoUpdateAnimBg="0"/>
      <p:bldP spid="149521" grpId="0" autoUpdateAnimBg="0"/>
      <p:bldP spid="149522" grpId="0" autoUpdateAnimBg="0"/>
      <p:bldP spid="149523" grpId="0" autoUpdateAnimBg="0"/>
      <p:bldP spid="149530" grpId="0" autoUpdateAnimBg="0"/>
      <p:bldP spid="149531" grpId="0" autoUpdateAnimBg="0"/>
      <p:bldP spid="1495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Context</a:t>
            </a:r>
          </a:p>
          <a:p>
            <a:pPr lvl="1"/>
            <a:r>
              <a:rPr lang="en-US" sz="2400" dirty="0" smtClean="0"/>
              <a:t>Considerations For Establishing Objectives &amp; Goals</a:t>
            </a:r>
          </a:p>
          <a:p>
            <a:pPr lvl="1"/>
            <a:r>
              <a:rPr lang="en-US" sz="2400" dirty="0" smtClean="0"/>
              <a:t>Capturing Information Systematically</a:t>
            </a:r>
          </a:p>
          <a:p>
            <a:pPr lvl="1"/>
            <a:r>
              <a:rPr lang="en-US" sz="2400" dirty="0" smtClean="0"/>
              <a:t>Communicating Insights &amp; Learning</a:t>
            </a:r>
          </a:p>
          <a:p>
            <a:pPr lvl="1"/>
            <a:r>
              <a:rPr lang="en-US" sz="2400" dirty="0" smtClean="0"/>
              <a:t>A Frame Of Reference</a:t>
            </a:r>
          </a:p>
          <a:p>
            <a:pPr lvl="1"/>
            <a:r>
              <a:rPr lang="en-US" sz="2400" dirty="0" smtClean="0"/>
              <a:t>Appendix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44"/>
          <p:cNvSpPr>
            <a:spLocks noChangeShapeType="1"/>
          </p:cNvSpPr>
          <p:nvPr/>
        </p:nvSpPr>
        <p:spPr bwMode="auto">
          <a:xfrm>
            <a:off x="5254450" y="5239837"/>
            <a:ext cx="3121222" cy="89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604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Brand Health Metrics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-76200" y="1167197"/>
            <a:ext cx="9144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900" b="1" i="1" dirty="0">
                <a:latin typeface="Arial"/>
                <a:cs typeface="Arial"/>
              </a:rPr>
              <a:t>Consumer Engagement Cycle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868363" y="1670818"/>
            <a:ext cx="15700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chemeClr val="accent2"/>
              </a:buClr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Top-of-mind awareness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Presence </a:t>
            </a:r>
          </a:p>
          <a:p>
            <a:pPr marL="176213" indent="-176213"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Aided awareness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Familiarity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Competitive comparison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Share of voice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Effective share of voice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332038" y="1670818"/>
            <a:ext cx="16922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Hedonic evaluation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Understand positioning</a:t>
            </a:r>
          </a:p>
          <a:p>
            <a:pPr marL="176213" indent="-176213"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Recall key copy points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Perceived rational attributes &amp; benefits</a:t>
            </a:r>
          </a:p>
          <a:p>
            <a:pPr marL="342900" lvl="1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Functional</a:t>
            </a:r>
          </a:p>
          <a:p>
            <a:pPr marL="342900" lvl="1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Process</a:t>
            </a:r>
          </a:p>
          <a:p>
            <a:pPr marL="342900" lvl="1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Consideration</a:t>
            </a:r>
          </a:p>
          <a:p>
            <a:pPr marL="176213" indent="-176213"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Relevance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3932238" y="1670818"/>
            <a:ext cx="1692275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Cognitive responses &amp; judgments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Factual recall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Perceived emotional attributes &amp; benefits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Purchase intent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Brand Portfolio Impact</a:t>
            </a:r>
          </a:p>
          <a:p>
            <a:pPr marL="342900" lvl="1" indent="-176213">
              <a:buClr>
                <a:srgbClr val="2A401A"/>
              </a:buClr>
              <a:buFont typeface="Arial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Family</a:t>
            </a:r>
          </a:p>
          <a:p>
            <a:pPr marL="342900" lvl="1" indent="-176213">
              <a:buClr>
                <a:srgbClr val="2A401A"/>
              </a:buClr>
              <a:buFont typeface="Arial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Category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515938" lvl="1" indent="-176213">
              <a:buClr>
                <a:srgbClr val="2A401A"/>
              </a:buClr>
              <a:buFontTx/>
              <a:buChar char="•"/>
            </a:pPr>
            <a:endParaRPr lang="en-US" sz="1000" dirty="0">
              <a:latin typeface="Arial"/>
              <a:cs typeface="Arial"/>
            </a:endParaRP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5532438" y="1670818"/>
            <a:ext cx="16922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Current usage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Usage trend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Cross-utilization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Frequency of consumer interaction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Brand strength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Product performance</a:t>
            </a:r>
          </a:p>
          <a:p>
            <a:pPr marL="342900" lvl="1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Attributes</a:t>
            </a:r>
          </a:p>
          <a:p>
            <a:pPr marL="342900" lvl="1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Advantages</a:t>
            </a:r>
          </a:p>
          <a:p>
            <a:pPr marL="342900" lvl="1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Deficits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Customer service satisfaction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7132638" y="1670818"/>
            <a:ext cx="1692275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000" dirty="0">
                <a:latin typeface="Arial"/>
                <a:cs typeface="Arial"/>
              </a:rPr>
              <a:t>Customer loyalty</a:t>
            </a:r>
          </a:p>
          <a:p>
            <a:pPr marL="342900" lvl="1" indent="-176213">
              <a:buFont typeface="Wingdings" pitchFamily="-110" charset="2"/>
              <a:buChar char="v"/>
            </a:pPr>
            <a:r>
              <a:rPr lang="en-US" sz="1000" dirty="0">
                <a:solidFill>
                  <a:srgbClr val="A2452B"/>
                </a:solidFill>
                <a:latin typeface="Arial"/>
                <a:cs typeface="Arial"/>
              </a:rPr>
              <a:t>Overall</a:t>
            </a:r>
          </a:p>
          <a:p>
            <a:pPr marL="342900" lvl="1" indent="-176213">
              <a:buClr>
                <a:srgbClr val="2A401A"/>
              </a:buClr>
              <a:buFont typeface="Arial" pitchFamily="-110" charset="0"/>
              <a:buChar char="–"/>
            </a:pPr>
            <a:r>
              <a:rPr lang="en-US" sz="1000" dirty="0">
                <a:latin typeface="Arial"/>
                <a:cs typeface="Arial"/>
              </a:rPr>
              <a:t>Key proposition elements</a:t>
            </a:r>
          </a:p>
          <a:p>
            <a:pPr marL="176213" indent="-176213"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Likelihood of switching</a:t>
            </a:r>
          </a:p>
          <a:p>
            <a:pPr marL="342900" lvl="1" indent="-176213"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Next month</a:t>
            </a:r>
          </a:p>
          <a:p>
            <a:pPr marL="342900" lvl="1" indent="-176213">
              <a:buFont typeface="Wingdings" pitchFamily="-110" charset="2"/>
              <a:buChar char="ü"/>
            </a:pPr>
            <a:r>
              <a:rPr lang="en-US" sz="1000" dirty="0">
                <a:solidFill>
                  <a:srgbClr val="81943A"/>
                </a:solidFill>
                <a:latin typeface="Arial"/>
                <a:cs typeface="Arial"/>
              </a:rPr>
              <a:t>With incentive</a:t>
            </a:r>
          </a:p>
          <a:p>
            <a:pPr marL="176213" indent="-176213">
              <a:buClr>
                <a:schemeClr val="accent5"/>
              </a:buClr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Affinity</a:t>
            </a:r>
          </a:p>
          <a:p>
            <a:pPr marL="176213" indent="-176213">
              <a:buClr>
                <a:schemeClr val="accent5"/>
              </a:buClr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Relationship</a:t>
            </a:r>
          </a:p>
          <a:p>
            <a:pPr marL="342900" lvl="1" indent="-176213">
              <a:buClr>
                <a:schemeClr val="accent5"/>
              </a:buClr>
              <a:buFont typeface="Times" pitchFamily="-110" charset="0"/>
              <a:buChar char="?"/>
            </a:pPr>
            <a:r>
              <a:rPr lang="en-US" sz="1000" dirty="0">
                <a:solidFill>
                  <a:srgbClr val="58585A"/>
                </a:solidFill>
                <a:latin typeface="Arial"/>
                <a:cs typeface="Arial"/>
              </a:rPr>
              <a:t>Bonded</a:t>
            </a:r>
          </a:p>
          <a:p>
            <a:pPr marL="176213" indent="-176213">
              <a:buClr>
                <a:schemeClr val="accent2"/>
              </a:buClr>
              <a:buFont typeface="Wingdings" pitchFamily="-110" charset="2"/>
              <a:buChar char="v"/>
            </a:pPr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Brand Advocacy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 dirty="0">
              <a:solidFill>
                <a:schemeClr val="hlink"/>
              </a:solidFill>
              <a:latin typeface="Arial"/>
              <a:cs typeface="Arial"/>
            </a:endParaRPr>
          </a:p>
          <a:p>
            <a:pPr marL="515938" lvl="1" indent="-176213">
              <a:buClr>
                <a:srgbClr val="2A401A"/>
              </a:buClr>
              <a:buFont typeface="Arial" pitchFamily="-110" charset="0"/>
              <a:buChar char="–"/>
            </a:pPr>
            <a:endParaRPr lang="en-US" sz="1000" dirty="0">
              <a:latin typeface="Arial"/>
              <a:cs typeface="Arial"/>
            </a:endParaRP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2577378" y="4616133"/>
            <a:ext cx="17795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Arial"/>
                <a:cs typeface="Arial"/>
              </a:rPr>
              <a:t>Favorable Attitudes</a:t>
            </a:r>
          </a:p>
        </p:txBody>
      </p:sp>
      <p:sp>
        <p:nvSpPr>
          <p:cNvPr id="23592" name="AutoShape 40"/>
          <p:cNvSpPr>
            <a:spLocks noChangeArrowheads="1"/>
          </p:cNvSpPr>
          <p:nvPr/>
        </p:nvSpPr>
        <p:spPr bwMode="auto">
          <a:xfrm>
            <a:off x="435310" y="4565333"/>
            <a:ext cx="979488" cy="333375"/>
          </a:xfrm>
          <a:prstGeom prst="homePlate">
            <a:avLst>
              <a:gd name="adj" fmla="val 73452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latin typeface="Arial"/>
                <a:cs typeface="Arial"/>
              </a:rPr>
              <a:t>Objective</a:t>
            </a:r>
          </a:p>
        </p:txBody>
      </p:sp>
      <p:sp>
        <p:nvSpPr>
          <p:cNvPr id="23595" name="AutoShape 43"/>
          <p:cNvSpPr>
            <a:spLocks noChangeArrowheads="1"/>
          </p:cNvSpPr>
          <p:nvPr/>
        </p:nvSpPr>
        <p:spPr bwMode="auto">
          <a:xfrm rot="5400000">
            <a:off x="3276671" y="3831908"/>
            <a:ext cx="381000" cy="1143000"/>
          </a:xfrm>
          <a:prstGeom prst="homePlate">
            <a:avLst>
              <a:gd name="adj" fmla="val 25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latin typeface="Arial"/>
                <a:cs typeface="Arial"/>
              </a:rPr>
              <a:t>Brand Adv</a:t>
            </a:r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>
            <a:off x="1876439" y="5239837"/>
            <a:ext cx="3121222" cy="89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533027" y="4915995"/>
            <a:ext cx="1851789" cy="64633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Arial"/>
                <a:cs typeface="Arial"/>
              </a:rPr>
              <a:t>Cognitive Responses </a:t>
            </a:r>
            <a:r>
              <a:rPr lang="en-US" sz="1200" dirty="0" smtClean="0">
                <a:latin typeface="Arial"/>
                <a:cs typeface="Arial"/>
              </a:rPr>
              <a:t>&amp;</a:t>
            </a:r>
            <a:br>
              <a:rPr lang="en-US" sz="1200" dirty="0" smtClean="0">
                <a:latin typeface="Arial"/>
                <a:cs typeface="Arial"/>
              </a:rPr>
            </a:b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>
                <a:latin typeface="Arial"/>
                <a:cs typeface="Arial"/>
              </a:rPr>
              <a:t>Consumer Judgments</a:t>
            </a:r>
          </a:p>
          <a:p>
            <a:pPr algn="ctr"/>
            <a:r>
              <a:rPr lang="en-US" sz="1200" dirty="0">
                <a:latin typeface="Arial"/>
                <a:cs typeface="Arial"/>
              </a:rPr>
              <a:t>“Brand Image &amp; Equity”*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5976666" y="4933633"/>
            <a:ext cx="1687121" cy="64633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Arial"/>
                <a:cs typeface="Arial"/>
              </a:rPr>
              <a:t>Factual Data &amp; Recall</a:t>
            </a:r>
          </a:p>
          <a:p>
            <a:pPr algn="ctr"/>
            <a:r>
              <a:rPr lang="en-US" sz="1200" dirty="0">
                <a:latin typeface="Arial"/>
                <a:cs typeface="Arial"/>
              </a:rPr>
              <a:t>“Brand Salience/Relevance”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333710" y="4150996"/>
            <a:ext cx="289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i="1">
                <a:latin typeface="Arial"/>
                <a:cs typeface="Arial"/>
              </a:rPr>
              <a:t>Measurement Considerations:</a:t>
            </a:r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>
            <a:off x="0" y="3985728"/>
            <a:ext cx="9144000" cy="0"/>
          </a:xfrm>
          <a:prstGeom prst="line">
            <a:avLst/>
          </a:prstGeom>
          <a:noFill/>
          <a:ln w="25400" cap="rnd">
            <a:solidFill>
              <a:schemeClr val="accent6"/>
            </a:solidFill>
            <a:prstDash val="sysDot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23606" name="AutoShape 54"/>
          <p:cNvSpPr>
            <a:spLocks noChangeArrowheads="1"/>
          </p:cNvSpPr>
          <p:nvPr/>
        </p:nvSpPr>
        <p:spPr bwMode="auto">
          <a:xfrm rot="5400000">
            <a:off x="6625766" y="3831908"/>
            <a:ext cx="381000" cy="1143000"/>
          </a:xfrm>
          <a:prstGeom prst="homePlate">
            <a:avLst>
              <a:gd name="adj" fmla="val 25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dirty="0">
                <a:latin typeface="Arial"/>
                <a:cs typeface="Arial"/>
              </a:rPr>
              <a:t>Product Adv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5926472" y="4568508"/>
            <a:ext cx="17795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dirty="0">
                <a:latin typeface="Arial"/>
                <a:cs typeface="Arial"/>
              </a:rPr>
              <a:t>Information &amp; Action</a:t>
            </a:r>
          </a:p>
        </p:txBody>
      </p:sp>
      <p:sp>
        <p:nvSpPr>
          <p:cNvPr id="23609" name="Text Box 57"/>
          <p:cNvSpPr txBox="1">
            <a:spLocks noChangeArrowheads="1"/>
          </p:cNvSpPr>
          <p:nvPr/>
        </p:nvSpPr>
        <p:spPr bwMode="auto">
          <a:xfrm>
            <a:off x="3133385" y="5816924"/>
            <a:ext cx="468439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latin typeface="Arial"/>
                <a:cs typeface="Arial"/>
              </a:rPr>
              <a:t>*Note:  Brand equity has a strong linear relationship for the next 2 years with Market Share (R</a:t>
            </a:r>
            <a:r>
              <a:rPr lang="en-US" sz="1100" baseline="30000" dirty="0">
                <a:latin typeface="Arial"/>
                <a:cs typeface="Arial"/>
              </a:rPr>
              <a:t>2</a:t>
            </a:r>
            <a:r>
              <a:rPr lang="en-US" sz="1100" dirty="0">
                <a:latin typeface="Arial"/>
                <a:cs typeface="Arial"/>
              </a:rPr>
              <a:t>=5) &amp; EBITDA (R</a:t>
            </a:r>
            <a:r>
              <a:rPr lang="en-US" sz="1100" baseline="30000" dirty="0">
                <a:latin typeface="Arial"/>
                <a:cs typeface="Arial"/>
              </a:rPr>
              <a:t>2</a:t>
            </a:r>
            <a:r>
              <a:rPr lang="en-US" sz="1100" dirty="0">
                <a:latin typeface="Arial"/>
                <a:cs typeface="Arial"/>
              </a:rPr>
              <a:t>=.7</a:t>
            </a:r>
            <a:r>
              <a:rPr lang="en-US" sz="1100" dirty="0" smtClean="0">
                <a:latin typeface="Arial"/>
                <a:cs typeface="Arial"/>
              </a:rPr>
              <a:t>)</a:t>
            </a:r>
          </a:p>
        </p:txBody>
      </p:sp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1893035" y="3239256"/>
            <a:ext cx="3403496" cy="5770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168275" indent="-168275">
              <a:buFont typeface="Wingdings" pitchFamily="-110" charset="2"/>
              <a:buChar char="v"/>
            </a:pPr>
            <a:r>
              <a:rPr lang="en-US" sz="1050" dirty="0" smtClean="0">
                <a:solidFill>
                  <a:srgbClr val="A2452B"/>
                </a:solidFill>
                <a:latin typeface="Arial"/>
                <a:cs typeface="Arial"/>
              </a:rPr>
              <a:t>Currently </a:t>
            </a:r>
            <a:r>
              <a:rPr lang="en-US" sz="1050" dirty="0">
                <a:solidFill>
                  <a:srgbClr val="A2452B"/>
                </a:solidFill>
                <a:latin typeface="Arial"/>
                <a:cs typeface="Arial"/>
              </a:rPr>
              <a:t>available</a:t>
            </a:r>
            <a:endParaRPr lang="en-US" sz="1050" dirty="0" smtClean="0">
              <a:solidFill>
                <a:srgbClr val="A2452B"/>
              </a:solidFill>
              <a:latin typeface="Arial"/>
              <a:cs typeface="Arial"/>
            </a:endParaRPr>
          </a:p>
          <a:p>
            <a:pPr marL="168275" indent="-168275">
              <a:buFont typeface="Wingdings" pitchFamily="-110" charset="2"/>
              <a:buChar char="ü"/>
            </a:pPr>
            <a:r>
              <a:rPr lang="en-US" sz="1050" dirty="0" smtClean="0">
                <a:solidFill>
                  <a:schemeClr val="accent6"/>
                </a:solidFill>
                <a:latin typeface="Arial"/>
                <a:cs typeface="Arial"/>
              </a:rPr>
              <a:t>Planned </a:t>
            </a:r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or readily incorporated</a:t>
            </a:r>
            <a:endParaRPr lang="en-US" sz="1050" dirty="0" smtClean="0">
              <a:solidFill>
                <a:schemeClr val="accent6"/>
              </a:solidFill>
              <a:latin typeface="Arial"/>
              <a:cs typeface="Arial"/>
            </a:endParaRPr>
          </a:p>
          <a:p>
            <a:pPr marL="168275" indent="-168275">
              <a:buFont typeface="Times" pitchFamily="-110" charset="0"/>
              <a:buChar char="?"/>
            </a:pPr>
            <a:r>
              <a:rPr lang="en-US" sz="1050" dirty="0" smtClean="0">
                <a:solidFill>
                  <a:srgbClr val="58585A"/>
                </a:solidFill>
                <a:latin typeface="Arial"/>
                <a:cs typeface="Arial"/>
              </a:rPr>
              <a:t>Likely</a:t>
            </a:r>
            <a:r>
              <a:rPr lang="en-US" sz="1050" dirty="0">
                <a:solidFill>
                  <a:srgbClr val="58585A"/>
                </a:solidFill>
                <a:latin typeface="Arial"/>
                <a:cs typeface="Arial"/>
              </a:rPr>
              <a:t>, pending detailed MRD questionnaire review</a:t>
            </a:r>
          </a:p>
        </p:txBody>
      </p:sp>
      <p:sp>
        <p:nvSpPr>
          <p:cNvPr id="23574" name="AutoShape 22"/>
          <p:cNvSpPr>
            <a:spLocks noChangeArrowheads="1"/>
          </p:cNvSpPr>
          <p:nvPr/>
        </p:nvSpPr>
        <p:spPr bwMode="auto">
          <a:xfrm>
            <a:off x="6809481" y="1206500"/>
            <a:ext cx="2011362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484520" y="1278836"/>
            <a:ext cx="1092517" cy="19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Expansion</a:t>
            </a:r>
          </a:p>
        </p:txBody>
      </p:sp>
      <p:sp>
        <p:nvSpPr>
          <p:cNvPr id="23585" name="AutoShape 33"/>
          <p:cNvSpPr>
            <a:spLocks noChangeArrowheads="1"/>
          </p:cNvSpPr>
          <p:nvPr/>
        </p:nvSpPr>
        <p:spPr bwMode="auto">
          <a:xfrm>
            <a:off x="5470698" y="1206500"/>
            <a:ext cx="1840974" cy="467424"/>
          </a:xfrm>
          <a:prstGeom prst="homePlate">
            <a:avLst>
              <a:gd name="adj" fmla="val 34771"/>
            </a:avLst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5925605" y="1278836"/>
            <a:ext cx="1127125" cy="1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Investment</a:t>
            </a: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3757266" y="1206500"/>
            <a:ext cx="2002110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2019751" y="1206500"/>
            <a:ext cx="2187327" cy="467424"/>
          </a:xfrm>
          <a:prstGeom prst="homePlate">
            <a:avLst>
              <a:gd name="adj" fmla="val 34771"/>
            </a:avLst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838201" y="1206500"/>
            <a:ext cx="1613724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2600665" y="1278836"/>
            <a:ext cx="1387475" cy="1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Consideration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519080" y="1278836"/>
            <a:ext cx="783150" cy="19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Inquiry</a:t>
            </a: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1004271" y="1278836"/>
            <a:ext cx="1132579" cy="19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 smtClean="0">
                <a:solidFill>
                  <a:schemeClr val="accent5"/>
                </a:solidFill>
                <a:latin typeface="Arial"/>
                <a:cs typeface="Arial"/>
              </a:rPr>
              <a:t>Awareness</a:t>
            </a:r>
            <a:endParaRPr lang="en-US" sz="1400" b="1" dirty="0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14309" y="6627168"/>
            <a:ext cx="5729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 smtClean="0">
                <a:latin typeface="Arial"/>
                <a:cs typeface="Arial"/>
              </a:rPr>
              <a:t>Source:  Customer Ergonomics Analyses &amp; MSI; “The Long &amp; Short View of Marketing Metrics”,  Tim Ambler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Individual Advertisement Metrics</a:t>
            </a:r>
          </a:p>
        </p:txBody>
      </p:sp>
      <p:sp>
        <p:nvSpPr>
          <p:cNvPr id="64567" name="Text Box 55"/>
          <p:cNvSpPr txBox="1">
            <a:spLocks noChangeArrowheads="1"/>
          </p:cNvSpPr>
          <p:nvPr/>
        </p:nvSpPr>
        <p:spPr bwMode="auto">
          <a:xfrm>
            <a:off x="725488" y="1668300"/>
            <a:ext cx="1760537" cy="313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Recall key elements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Content playback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Brand linkage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Communication clarity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Ease of understanding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Awareness index</a:t>
            </a:r>
          </a:p>
          <a:p>
            <a:pPr marL="344488" lvl="1" indent="-185738">
              <a:buClr>
                <a:srgbClr val="2A401A"/>
              </a:buClr>
              <a:buFont typeface="Century Gothic" pitchFamily="-110" charset="0"/>
              <a:buChar char="–"/>
            </a:pPr>
            <a:r>
              <a:rPr lang="en-US" sz="1100" dirty="0">
                <a:latin typeface="Arial"/>
                <a:cs typeface="Arial"/>
              </a:rPr>
              <a:t>Cut Through</a:t>
            </a:r>
          </a:p>
          <a:p>
            <a:pPr marL="344488" lvl="1" indent="-185738">
              <a:buClr>
                <a:srgbClr val="2A401A"/>
              </a:buClr>
              <a:buFont typeface="Century Gothic" pitchFamily="-110" charset="0"/>
              <a:buChar char="–"/>
            </a:pPr>
            <a:r>
              <a:rPr lang="en-US" sz="1100" dirty="0">
                <a:latin typeface="Arial"/>
                <a:cs typeface="Arial"/>
              </a:rPr>
              <a:t>Branded </a:t>
            </a:r>
            <a:r>
              <a:rPr lang="en-US" sz="1100" dirty="0" err="1">
                <a:latin typeface="Arial"/>
                <a:cs typeface="Arial"/>
              </a:rPr>
              <a:t>memorability</a:t>
            </a:r>
            <a:endParaRPr lang="en-US" sz="1100" dirty="0">
              <a:latin typeface="Arial"/>
              <a:cs typeface="Arial"/>
            </a:endParaRPr>
          </a:p>
          <a:p>
            <a:pPr marL="344488" lvl="1" indent="-185738">
              <a:buClr>
                <a:srgbClr val="2A401A"/>
              </a:buClr>
              <a:buFont typeface="Century Gothic" pitchFamily="-110" charset="0"/>
              <a:buChar char="–"/>
            </a:pPr>
            <a:r>
              <a:rPr lang="en-US" sz="1100" dirty="0">
                <a:latin typeface="Arial"/>
                <a:cs typeface="Arial"/>
              </a:rPr>
              <a:t>Enjoyment</a:t>
            </a:r>
          </a:p>
          <a:p>
            <a:pPr marL="344488" lvl="1" indent="-185738">
              <a:buClr>
                <a:srgbClr val="2A401A"/>
              </a:buClr>
              <a:buFont typeface="Century Gothic" pitchFamily="-110" charset="0"/>
              <a:buChar char="–"/>
            </a:pPr>
            <a:r>
              <a:rPr lang="en-US" sz="1100" dirty="0">
                <a:latin typeface="Arial"/>
                <a:cs typeface="Arial"/>
              </a:rPr>
              <a:t>Involvement</a:t>
            </a:r>
          </a:p>
          <a:p>
            <a:pPr marL="176213" indent="-176213">
              <a:buClr>
                <a:srgbClr val="2A401A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Effective </a:t>
            </a:r>
            <a:r>
              <a:rPr lang="en-US" sz="1100" dirty="0" err="1">
                <a:latin typeface="Arial"/>
                <a:cs typeface="Arial"/>
              </a:rPr>
              <a:t>GRPs/TRPs</a:t>
            </a:r>
            <a:endParaRPr lang="en-US" sz="1100" dirty="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Effective “Share of  Voice”</a:t>
            </a:r>
          </a:p>
          <a:p>
            <a:pPr marL="176213" indent="-176213">
              <a:buClr>
                <a:srgbClr val="2A401A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Relative perception of the amt. of advertising</a:t>
            </a:r>
          </a:p>
          <a:p>
            <a:pPr marL="176213" indent="-176213">
              <a:buClr>
                <a:srgbClr val="2A401A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Interest</a:t>
            </a:r>
          </a:p>
          <a:p>
            <a:pPr marL="176213" indent="-176213">
              <a:buClr>
                <a:srgbClr val="2A401A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Total </a:t>
            </a:r>
            <a:r>
              <a:rPr lang="en-US" sz="1100" dirty="0" smtClean="0">
                <a:latin typeface="Arial"/>
                <a:cs typeface="Arial"/>
              </a:rPr>
              <a:t>Communication</a:t>
            </a:r>
          </a:p>
        </p:txBody>
      </p:sp>
      <p:sp>
        <p:nvSpPr>
          <p:cNvPr id="64570" name="Text Box 58"/>
          <p:cNvSpPr txBox="1">
            <a:spLocks noChangeArrowheads="1"/>
          </p:cNvSpPr>
          <p:nvPr/>
        </p:nvSpPr>
        <p:spPr bwMode="auto">
          <a:xfrm>
            <a:off x="2514600" y="1668300"/>
            <a:ext cx="1570038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Font typeface="Wingdings" pitchFamily="-110" charset="2"/>
              <a:buChar char="ü"/>
            </a:pPr>
            <a:r>
              <a:rPr lang="en-US" sz="1100" dirty="0">
                <a:solidFill>
                  <a:schemeClr val="accent6"/>
                </a:solidFill>
                <a:latin typeface="Arial"/>
                <a:cs typeface="Arial"/>
              </a:rPr>
              <a:t>Hedonic</a:t>
            </a:r>
          </a:p>
          <a:p>
            <a:pPr marL="176213" indent="-176213">
              <a:buFont typeface="Times" pitchFamily="-110" charset="0"/>
              <a:buChar char="?"/>
            </a:pPr>
            <a:r>
              <a:rPr lang="en-US" sz="1100" dirty="0">
                <a:solidFill>
                  <a:srgbClr val="58585A"/>
                </a:solidFill>
                <a:latin typeface="Arial"/>
                <a:cs typeface="Arial"/>
              </a:rPr>
              <a:t>Relevance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New news 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Difference/ uniqueness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Believability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Trust/ confidence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Reasonable fees/value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Corp. values &amp; ethics</a:t>
            </a:r>
          </a:p>
          <a:p>
            <a:pPr marL="176213" indent="-176213">
              <a:buClr>
                <a:srgbClr val="2A401A"/>
              </a:buClr>
              <a:buFont typeface="Arial"/>
              <a:buChar char="•"/>
            </a:pPr>
            <a:r>
              <a:rPr lang="en-US" sz="1100" dirty="0">
                <a:latin typeface="Arial"/>
                <a:cs typeface="Arial"/>
              </a:rPr>
              <a:t>Persuasion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Unaided &amp; aided consideration</a:t>
            </a:r>
          </a:p>
        </p:txBody>
      </p:sp>
      <p:sp>
        <p:nvSpPr>
          <p:cNvPr id="64571" name="Text Box 59"/>
          <p:cNvSpPr txBox="1">
            <a:spLocks noChangeArrowheads="1"/>
          </p:cNvSpPr>
          <p:nvPr/>
        </p:nvSpPr>
        <p:spPr bwMode="auto">
          <a:xfrm>
            <a:off x="4059238" y="1668300"/>
            <a:ext cx="1570037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Perceived Advantage</a:t>
            </a:r>
          </a:p>
          <a:p>
            <a:pPr marL="176213" indent="-176213">
              <a:buClr>
                <a:schemeClr val="accent2"/>
              </a:buClr>
              <a:buFont typeface="Wingdings" pitchFamily="-110" charset="2"/>
              <a:buChar char="v"/>
            </a:pP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Satisfaction </a:t>
            </a:r>
            <a:r>
              <a:rPr lang="en-US" sz="1100" dirty="0" err="1">
                <a:solidFill>
                  <a:srgbClr val="A2452B"/>
                </a:solidFill>
                <a:latin typeface="Arial"/>
                <a:cs typeface="Arial"/>
              </a:rPr>
              <a:t>w</a:t>
            </a: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/customer service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Likelihood to take action; call, click, or visit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Intention to invest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Previous investment experience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Knowledgeable Sales Reps</a:t>
            </a:r>
          </a:p>
        </p:txBody>
      </p:sp>
      <p:sp>
        <p:nvSpPr>
          <p:cNvPr id="64572" name="Text Box 60"/>
          <p:cNvSpPr txBox="1">
            <a:spLocks noChangeArrowheads="1"/>
          </p:cNvSpPr>
          <p:nvPr/>
        </p:nvSpPr>
        <p:spPr bwMode="auto">
          <a:xfrm>
            <a:off x="5667375" y="1668300"/>
            <a:ext cx="157003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>
                <a:latin typeface="Arial"/>
                <a:cs typeface="Arial"/>
              </a:rPr>
              <a:t>Perceived advantage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>
                <a:latin typeface="Arial"/>
                <a:cs typeface="Arial"/>
              </a:rPr>
              <a:t>“Relative” wealth</a:t>
            </a:r>
          </a:p>
        </p:txBody>
      </p:sp>
      <p:sp>
        <p:nvSpPr>
          <p:cNvPr id="64573" name="Text Box 61"/>
          <p:cNvSpPr txBox="1">
            <a:spLocks noChangeArrowheads="1"/>
          </p:cNvSpPr>
          <p:nvPr/>
        </p:nvSpPr>
        <p:spPr bwMode="auto">
          <a:xfrm>
            <a:off x="7093828" y="1668300"/>
            <a:ext cx="1776412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Brand affinity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Number of vehicles &amp; channels</a:t>
            </a:r>
          </a:p>
          <a:p>
            <a:pPr marL="176213" indent="-176213">
              <a:buFont typeface="Wingdings" pitchFamily="-110" charset="2"/>
              <a:buChar char="v"/>
            </a:pPr>
            <a:r>
              <a:rPr lang="en-US" sz="1100" dirty="0">
                <a:solidFill>
                  <a:srgbClr val="A2452B"/>
                </a:solidFill>
                <a:latin typeface="Arial"/>
                <a:cs typeface="Arial"/>
              </a:rPr>
              <a:t>Frequency of interaction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Perception of relationship</a:t>
            </a:r>
          </a:p>
          <a:p>
            <a:pPr marL="176213" indent="-176213">
              <a:buClr>
                <a:srgbClr val="2A401A"/>
              </a:buClr>
              <a:buFontTx/>
              <a:buChar char="•"/>
            </a:pPr>
            <a:r>
              <a:rPr lang="en-US" sz="1100" dirty="0">
                <a:latin typeface="Arial"/>
                <a:cs typeface="Arial"/>
              </a:rPr>
              <a:t>Confidence &amp; Security</a:t>
            </a:r>
          </a:p>
          <a:p>
            <a:pPr marL="344488" lvl="1" indent="-185738">
              <a:buClr>
                <a:srgbClr val="2A401A"/>
              </a:buClr>
              <a:buFont typeface="Lucida Grande"/>
              <a:buChar char="−"/>
            </a:pPr>
            <a:r>
              <a:rPr lang="en-US" sz="1100" dirty="0">
                <a:latin typeface="Arial"/>
                <a:cs typeface="Arial"/>
              </a:rPr>
              <a:t>External Factors</a:t>
            </a:r>
          </a:p>
          <a:p>
            <a:pPr marL="344488" lvl="1" indent="-185738">
              <a:buClr>
                <a:srgbClr val="2A401A"/>
              </a:buClr>
              <a:buFont typeface="Lucida Grande"/>
              <a:buChar char="−"/>
            </a:pPr>
            <a:r>
              <a:rPr lang="en-US" sz="1100" dirty="0">
                <a:latin typeface="Arial"/>
                <a:cs typeface="Arial"/>
              </a:rPr>
              <a:t>Personal</a:t>
            </a:r>
          </a:p>
          <a:p>
            <a:pPr marL="344488" lvl="1" indent="-185738">
              <a:buClr>
                <a:srgbClr val="2A401A"/>
              </a:buClr>
              <a:buFont typeface="Lucida Grande"/>
              <a:buChar char="−"/>
            </a:pPr>
            <a:r>
              <a:rPr lang="en-US" sz="1100" dirty="0">
                <a:latin typeface="Arial"/>
                <a:cs typeface="Arial"/>
              </a:rPr>
              <a:t>Fidelity</a:t>
            </a:r>
          </a:p>
        </p:txBody>
      </p:sp>
      <p:sp>
        <p:nvSpPr>
          <p:cNvPr id="31" name="Text Box 58"/>
          <p:cNvSpPr txBox="1">
            <a:spLocks noChangeArrowheads="1"/>
          </p:cNvSpPr>
          <p:nvPr/>
        </p:nvSpPr>
        <p:spPr bwMode="auto">
          <a:xfrm>
            <a:off x="5059368" y="5585153"/>
            <a:ext cx="3403496" cy="5770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168275" indent="-168275">
              <a:buFont typeface="Wingdings" pitchFamily="-110" charset="2"/>
              <a:buChar char="v"/>
            </a:pPr>
            <a:r>
              <a:rPr lang="en-US" sz="1050" dirty="0" smtClean="0">
                <a:solidFill>
                  <a:srgbClr val="A2452B"/>
                </a:solidFill>
                <a:latin typeface="Arial"/>
                <a:cs typeface="Arial"/>
              </a:rPr>
              <a:t>Currently </a:t>
            </a:r>
            <a:r>
              <a:rPr lang="en-US" sz="1050" dirty="0">
                <a:solidFill>
                  <a:srgbClr val="A2452B"/>
                </a:solidFill>
                <a:latin typeface="Arial"/>
                <a:cs typeface="Arial"/>
              </a:rPr>
              <a:t>available</a:t>
            </a:r>
            <a:endParaRPr lang="en-US" sz="1050" dirty="0" smtClean="0">
              <a:solidFill>
                <a:srgbClr val="A2452B"/>
              </a:solidFill>
              <a:latin typeface="Arial"/>
              <a:cs typeface="Arial"/>
            </a:endParaRPr>
          </a:p>
          <a:p>
            <a:pPr marL="168275" indent="-168275">
              <a:buFont typeface="Wingdings" pitchFamily="-110" charset="2"/>
              <a:buChar char="ü"/>
            </a:pPr>
            <a:r>
              <a:rPr lang="en-US" sz="1050" dirty="0" smtClean="0">
                <a:solidFill>
                  <a:schemeClr val="accent6"/>
                </a:solidFill>
                <a:latin typeface="Arial"/>
                <a:cs typeface="Arial"/>
              </a:rPr>
              <a:t>Planned </a:t>
            </a:r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or readily incorporated</a:t>
            </a:r>
            <a:endParaRPr lang="en-US" sz="1050" dirty="0" smtClean="0">
              <a:solidFill>
                <a:schemeClr val="accent6"/>
              </a:solidFill>
              <a:latin typeface="Arial"/>
              <a:cs typeface="Arial"/>
            </a:endParaRPr>
          </a:p>
          <a:p>
            <a:pPr marL="168275" indent="-168275">
              <a:buClr>
                <a:schemeClr val="accent5"/>
              </a:buClr>
              <a:buFont typeface="Times" pitchFamily="-110" charset="0"/>
              <a:buChar char="?"/>
            </a:pPr>
            <a:r>
              <a:rPr lang="en-US" sz="1050" dirty="0" smtClean="0">
                <a:solidFill>
                  <a:srgbClr val="58585A"/>
                </a:solidFill>
                <a:latin typeface="Arial"/>
                <a:cs typeface="Arial"/>
              </a:rPr>
              <a:t>Likely</a:t>
            </a:r>
            <a:r>
              <a:rPr lang="en-US" sz="1050" dirty="0">
                <a:solidFill>
                  <a:srgbClr val="58585A"/>
                </a:solidFill>
                <a:latin typeface="Arial"/>
                <a:cs typeface="Arial"/>
              </a:rPr>
              <a:t>, pending detailed MRD questionnaire review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-76200" y="1167197"/>
            <a:ext cx="9144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900" b="1" i="1" dirty="0">
                <a:latin typeface="Arial"/>
                <a:cs typeface="Arial"/>
              </a:rPr>
              <a:t>Consumer Engagement Cycle</a:t>
            </a:r>
          </a:p>
        </p:txBody>
      </p:sp>
      <p:sp>
        <p:nvSpPr>
          <p:cNvPr id="33" name="AutoShape 22"/>
          <p:cNvSpPr>
            <a:spLocks noChangeArrowheads="1"/>
          </p:cNvSpPr>
          <p:nvPr/>
        </p:nvSpPr>
        <p:spPr bwMode="auto">
          <a:xfrm>
            <a:off x="6809481" y="1206500"/>
            <a:ext cx="2011362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7484520" y="1278836"/>
            <a:ext cx="1092517" cy="19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Expansion</a:t>
            </a:r>
          </a:p>
        </p:txBody>
      </p:sp>
      <p:sp>
        <p:nvSpPr>
          <p:cNvPr id="35" name="AutoShape 33"/>
          <p:cNvSpPr>
            <a:spLocks noChangeArrowheads="1"/>
          </p:cNvSpPr>
          <p:nvPr/>
        </p:nvSpPr>
        <p:spPr bwMode="auto">
          <a:xfrm>
            <a:off x="5470698" y="1206500"/>
            <a:ext cx="1840974" cy="467424"/>
          </a:xfrm>
          <a:prstGeom prst="homePlate">
            <a:avLst>
              <a:gd name="adj" fmla="val 34771"/>
            </a:avLst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5925605" y="1278836"/>
            <a:ext cx="1127125" cy="1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Investment</a:t>
            </a:r>
          </a:p>
        </p:txBody>
      </p:sp>
      <p:sp>
        <p:nvSpPr>
          <p:cNvPr id="37" name="AutoShape 11"/>
          <p:cNvSpPr>
            <a:spLocks noChangeArrowheads="1"/>
          </p:cNvSpPr>
          <p:nvPr/>
        </p:nvSpPr>
        <p:spPr bwMode="auto">
          <a:xfrm>
            <a:off x="3757266" y="1206500"/>
            <a:ext cx="2002110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auto">
          <a:xfrm>
            <a:off x="2019751" y="1206500"/>
            <a:ext cx="2187327" cy="467424"/>
          </a:xfrm>
          <a:prstGeom prst="homePlate">
            <a:avLst>
              <a:gd name="adj" fmla="val 34771"/>
            </a:avLst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9" name="AutoShape 5"/>
          <p:cNvSpPr>
            <a:spLocks noChangeArrowheads="1"/>
          </p:cNvSpPr>
          <p:nvPr/>
        </p:nvSpPr>
        <p:spPr bwMode="auto">
          <a:xfrm>
            <a:off x="838201" y="1206500"/>
            <a:ext cx="1613724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2600665" y="1278836"/>
            <a:ext cx="1387475" cy="1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Consideration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4519080" y="1278836"/>
            <a:ext cx="783150" cy="19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Inquiry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1004271" y="1278836"/>
            <a:ext cx="1132579" cy="19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 smtClean="0">
                <a:solidFill>
                  <a:schemeClr val="accent5"/>
                </a:solidFill>
                <a:latin typeface="Arial"/>
                <a:cs typeface="Arial"/>
              </a:rPr>
              <a:t>Awareness</a:t>
            </a:r>
            <a:endParaRPr lang="en-US" sz="1400" b="1" dirty="0">
              <a:solidFill>
                <a:schemeClr val="accent5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Unique Internet &amp; Site Visit Metrics</a:t>
            </a:r>
          </a:p>
        </p:txBody>
      </p:sp>
      <p:sp>
        <p:nvSpPr>
          <p:cNvPr id="105494" name="Text Box 22"/>
          <p:cNvSpPr txBox="1">
            <a:spLocks noChangeArrowheads="1"/>
          </p:cNvSpPr>
          <p:nvPr/>
        </p:nvSpPr>
        <p:spPr bwMode="auto">
          <a:xfrm>
            <a:off x="701675" y="1819275"/>
            <a:ext cx="1570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</a:pPr>
            <a:endParaRPr lang="en-US" sz="1000">
              <a:latin typeface="Arial"/>
              <a:cs typeface="Arial"/>
            </a:endParaRPr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>
            <a:off x="5402132" y="1726853"/>
            <a:ext cx="1570037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</a:pPr>
            <a:endParaRPr lang="en-US" sz="1000">
              <a:latin typeface="Arial"/>
              <a:cs typeface="Arial"/>
            </a:endParaRPr>
          </a:p>
        </p:txBody>
      </p:sp>
      <p:sp>
        <p:nvSpPr>
          <p:cNvPr id="105496" name="Text Box 24"/>
          <p:cNvSpPr txBox="1">
            <a:spLocks noChangeArrowheads="1"/>
          </p:cNvSpPr>
          <p:nvPr/>
        </p:nvSpPr>
        <p:spPr bwMode="auto">
          <a:xfrm>
            <a:off x="7097582" y="1841153"/>
            <a:ext cx="17764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  <a:p>
            <a:pPr marL="176213" indent="-176213">
              <a:buClr>
                <a:srgbClr val="2A401A"/>
              </a:buClr>
              <a:buFontTx/>
              <a:buChar char="•"/>
            </a:pPr>
            <a:endParaRPr lang="en-US" sz="1000">
              <a:latin typeface="Arial"/>
              <a:cs typeface="Arial"/>
            </a:endParaRPr>
          </a:p>
        </p:txBody>
      </p:sp>
      <p:sp>
        <p:nvSpPr>
          <p:cNvPr id="105498" name="Text Box 26"/>
          <p:cNvSpPr txBox="1">
            <a:spLocks noChangeArrowheads="1"/>
          </p:cNvSpPr>
          <p:nvPr/>
        </p:nvSpPr>
        <p:spPr bwMode="auto">
          <a:xfrm>
            <a:off x="788857" y="1714153"/>
            <a:ext cx="157003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chemeClr val="accent6"/>
                </a:solidFill>
                <a:latin typeface="Arial"/>
                <a:cs typeface="Arial"/>
              </a:rPr>
              <a:t>Page &amp; banner impressions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chemeClr val="accent2"/>
                </a:solidFill>
                <a:latin typeface="Arial"/>
                <a:cs typeface="Arial"/>
              </a:rPr>
              <a:t>Unique visitors – </a:t>
            </a:r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Cookies 1 machine, logins for multiple pc’s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chemeClr val="accent2"/>
                </a:solidFill>
                <a:latin typeface="Arial"/>
                <a:cs typeface="Arial"/>
              </a:rPr>
              <a:t>Total visitors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chemeClr val="accent2"/>
                </a:solidFill>
                <a:latin typeface="Arial"/>
                <a:cs typeface="Arial"/>
              </a:rPr>
              <a:t>Pgs viewed/visit</a:t>
            </a:r>
          </a:p>
          <a:p>
            <a:pPr marL="176213" indent="-176213">
              <a:spcBef>
                <a:spcPct val="25000"/>
              </a:spcBef>
              <a:buClr>
                <a:srgbClr val="2A401A"/>
              </a:buClr>
              <a:buFontTx/>
              <a:buChar char="•"/>
            </a:pPr>
            <a:r>
              <a:rPr lang="en-US" sz="1200" dirty="0">
                <a:latin typeface="Arial"/>
                <a:cs typeface="Arial"/>
              </a:rPr>
              <a:t>Effective </a:t>
            </a:r>
            <a:r>
              <a:rPr lang="en-US" sz="1200" dirty="0" err="1">
                <a:latin typeface="Arial"/>
                <a:cs typeface="Arial"/>
              </a:rPr>
              <a:t>GRP’s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05499" name="Text Box 27"/>
          <p:cNvSpPr txBox="1">
            <a:spLocks noChangeArrowheads="1"/>
          </p:cNvSpPr>
          <p:nvPr/>
        </p:nvSpPr>
        <p:spPr bwMode="auto">
          <a:xfrm>
            <a:off x="2377944" y="1714153"/>
            <a:ext cx="157003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Advertising &amp; promotion click through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Visitor origin</a:t>
            </a:r>
          </a:p>
          <a:p>
            <a:pPr marL="176213" indent="-176213">
              <a:spcBef>
                <a:spcPct val="25000"/>
              </a:spcBef>
              <a:buClr>
                <a:schemeClr val="hlink"/>
              </a:buClr>
              <a:buFont typeface="Wingdings" pitchFamily="-110" charset="2"/>
              <a:buNone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   - Search engine</a:t>
            </a:r>
          </a:p>
          <a:p>
            <a:pPr marL="176213" indent="-176213">
              <a:spcBef>
                <a:spcPct val="25000"/>
              </a:spcBef>
              <a:buClr>
                <a:schemeClr val="hlink"/>
              </a:buClr>
              <a:buFont typeface="Wingdings" pitchFamily="-110" charset="2"/>
              <a:buNone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   - Paid Inclusion</a:t>
            </a:r>
          </a:p>
          <a:p>
            <a:pPr marL="176213" indent="-176213">
              <a:spcBef>
                <a:spcPct val="25000"/>
              </a:spcBef>
              <a:buClr>
                <a:schemeClr val="hlink"/>
              </a:buClr>
              <a:buFont typeface="Wingdings" pitchFamily="-110" charset="2"/>
              <a:buNone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   - Referral site</a:t>
            </a:r>
          </a:p>
          <a:p>
            <a:pPr marL="176213" indent="-176213">
              <a:spcBef>
                <a:spcPct val="25000"/>
              </a:spcBef>
              <a:buClr>
                <a:srgbClr val="2A401A"/>
              </a:buClr>
              <a:buFontTx/>
              <a:buChar char="•"/>
            </a:pPr>
            <a:r>
              <a:rPr lang="en-US" sz="1200" dirty="0">
                <a:latin typeface="Arial"/>
                <a:cs typeface="Arial"/>
              </a:rPr>
              <a:t>F.S. sites visited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Time spent/ page - </a:t>
            </a:r>
            <a:r>
              <a:rPr lang="en-US" sz="800" dirty="0">
                <a:solidFill>
                  <a:srgbClr val="A2452B"/>
                </a:solidFill>
                <a:latin typeface="Arial"/>
                <a:cs typeface="Arial"/>
              </a:rPr>
              <a:t>calculated</a:t>
            </a:r>
          </a:p>
          <a:p>
            <a:pPr marL="176213" indent="-176213">
              <a:spcBef>
                <a:spcPct val="25000"/>
              </a:spcBef>
              <a:buClr>
                <a:schemeClr val="accent5"/>
              </a:buClr>
              <a:buFont typeface="Times" pitchFamily="-110" charset="0"/>
              <a:buChar char="?"/>
            </a:pPr>
            <a:r>
              <a:rPr lang="en-US" sz="1200" dirty="0">
                <a:solidFill>
                  <a:srgbClr val="58585A"/>
                </a:solidFill>
                <a:latin typeface="Arial"/>
                <a:cs typeface="Arial"/>
              </a:rPr>
              <a:t>Visitors by ISP</a:t>
            </a:r>
          </a:p>
          <a:p>
            <a:pPr marL="176213" indent="-176213">
              <a:spcBef>
                <a:spcPct val="25000"/>
              </a:spcBef>
              <a:buClr>
                <a:schemeClr val="accent5"/>
              </a:buClr>
              <a:buFont typeface="Times" pitchFamily="-110" charset="0"/>
              <a:buChar char="?"/>
            </a:pPr>
            <a:r>
              <a:rPr lang="en-US" sz="1200" dirty="0">
                <a:solidFill>
                  <a:srgbClr val="58585A"/>
                </a:solidFill>
                <a:latin typeface="Arial"/>
                <a:cs typeface="Arial"/>
              </a:rPr>
              <a:t>Browser used - </a:t>
            </a:r>
            <a:r>
              <a:rPr lang="en-US" sz="800" dirty="0">
                <a:solidFill>
                  <a:srgbClr val="58585A"/>
                </a:solidFill>
                <a:latin typeface="Arial"/>
                <a:cs typeface="Arial"/>
              </a:rPr>
              <a:t>@ IP address level</a:t>
            </a:r>
          </a:p>
        </p:txBody>
      </p:sp>
      <p:sp>
        <p:nvSpPr>
          <p:cNvPr id="105500" name="Text Box 28"/>
          <p:cNvSpPr txBox="1">
            <a:spLocks noChangeArrowheads="1"/>
          </p:cNvSpPr>
          <p:nvPr/>
        </p:nvSpPr>
        <p:spPr bwMode="auto">
          <a:xfrm>
            <a:off x="3951157" y="1714153"/>
            <a:ext cx="1570037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rgbClr val="81943A"/>
                </a:solidFill>
                <a:latin typeface="Arial"/>
                <a:cs typeface="Arial"/>
              </a:rPr>
              <a:t>Downloaded pages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rgbClr val="81943A"/>
                </a:solidFill>
                <a:latin typeface="Arial"/>
                <a:cs typeface="Arial"/>
              </a:rPr>
              <a:t>Tool usage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Site registration </a:t>
            </a:r>
            <a:r>
              <a:rPr lang="en-US" sz="800" dirty="0">
                <a:solidFill>
                  <a:srgbClr val="A2452B"/>
                </a:solidFill>
                <a:latin typeface="Arial"/>
                <a:cs typeface="Arial"/>
              </a:rPr>
              <a:t>– bare minimum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Repeat visitors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Topics/</a:t>
            </a:r>
            <a:r>
              <a:rPr lang="en-US" sz="1200" dirty="0" err="1">
                <a:solidFill>
                  <a:srgbClr val="A2452B"/>
                </a:solidFill>
                <a:latin typeface="Arial"/>
                <a:cs typeface="Arial"/>
              </a:rPr>
              <a:t>categ</a:t>
            </a: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 visited/session or /visitor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Page exited from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chemeClr val="accent6"/>
                </a:solidFill>
                <a:latin typeface="Arial"/>
                <a:cs typeface="Arial"/>
              </a:rPr>
              <a:t>Proportion inquiries via Web</a:t>
            </a:r>
          </a:p>
        </p:txBody>
      </p:sp>
      <p:sp>
        <p:nvSpPr>
          <p:cNvPr id="105501" name="Text Box 29"/>
          <p:cNvSpPr txBox="1">
            <a:spLocks noChangeArrowheads="1"/>
          </p:cNvSpPr>
          <p:nvPr/>
        </p:nvSpPr>
        <p:spPr bwMode="auto">
          <a:xfrm>
            <a:off x="5545007" y="1714153"/>
            <a:ext cx="15700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Trades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Value of trade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rgbClr val="81943A"/>
                </a:solidFill>
                <a:latin typeface="Arial"/>
                <a:cs typeface="Arial"/>
              </a:rPr>
              <a:t>Opt-ins</a:t>
            </a:r>
          </a:p>
        </p:txBody>
      </p:sp>
      <p:sp>
        <p:nvSpPr>
          <p:cNvPr id="105502" name="Text Box 30"/>
          <p:cNvSpPr txBox="1">
            <a:spLocks noChangeArrowheads="1"/>
          </p:cNvSpPr>
          <p:nvPr/>
        </p:nvSpPr>
        <p:spPr bwMode="auto">
          <a:xfrm>
            <a:off x="7099169" y="1714153"/>
            <a:ext cx="1776413" cy="27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Site registration – </a:t>
            </a:r>
            <a:r>
              <a:rPr lang="en-US" sz="800" dirty="0">
                <a:solidFill>
                  <a:srgbClr val="A2452B"/>
                </a:solidFill>
                <a:latin typeface="Arial"/>
                <a:cs typeface="Arial"/>
              </a:rPr>
              <a:t>In depth &amp; complete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Visit frequency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Personalized Home Page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Alerts set up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rgbClr val="81943A"/>
                </a:solidFill>
                <a:latin typeface="Arial"/>
                <a:cs typeface="Arial"/>
              </a:rPr>
              <a:t>Elapsed time between visits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v"/>
            </a:pPr>
            <a:r>
              <a:rPr lang="en-US" sz="1200" dirty="0">
                <a:solidFill>
                  <a:srgbClr val="A2452B"/>
                </a:solidFill>
                <a:latin typeface="Arial"/>
                <a:cs typeface="Arial"/>
              </a:rPr>
              <a:t>Time per visit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rgbClr val="81943A"/>
                </a:solidFill>
                <a:latin typeface="Arial"/>
                <a:cs typeface="Arial"/>
              </a:rPr>
              <a:t>Pages viewed per visit</a:t>
            </a:r>
          </a:p>
          <a:p>
            <a:pPr marL="176213" indent="-176213">
              <a:spcBef>
                <a:spcPct val="25000"/>
              </a:spcBef>
              <a:buFont typeface="Wingdings" pitchFamily="-110" charset="2"/>
              <a:buChar char="ü"/>
            </a:pPr>
            <a:r>
              <a:rPr lang="en-US" sz="1200" dirty="0">
                <a:solidFill>
                  <a:srgbClr val="81943A"/>
                </a:solidFill>
                <a:latin typeface="Arial"/>
                <a:cs typeface="Arial"/>
              </a:rPr>
              <a:t>Multi-channel customers</a:t>
            </a:r>
          </a:p>
        </p:txBody>
      </p:sp>
      <p:sp>
        <p:nvSpPr>
          <p:cNvPr id="105503" name="Text Box 31"/>
          <p:cNvSpPr txBox="1">
            <a:spLocks noChangeArrowheads="1"/>
          </p:cNvSpPr>
          <p:nvPr/>
        </p:nvSpPr>
        <p:spPr bwMode="auto">
          <a:xfrm>
            <a:off x="658813" y="4661150"/>
            <a:ext cx="80581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buFontTx/>
              <a:buChar char="•"/>
            </a:pPr>
            <a:r>
              <a:rPr lang="en-US" sz="1100" dirty="0" smtClean="0">
                <a:latin typeface="Arial"/>
                <a:cs typeface="Arial"/>
              </a:rPr>
              <a:t>Many </a:t>
            </a:r>
            <a:r>
              <a:rPr lang="en-US" sz="1100" dirty="0">
                <a:latin typeface="Arial"/>
                <a:cs typeface="Arial"/>
              </a:rPr>
              <a:t>of the MRD metrics exclude Internet customers.  This research will need to be supplemented or revised to reflect these customers too.</a:t>
            </a:r>
            <a:endParaRPr lang="en-US" sz="1100" dirty="0" smtClean="0">
              <a:latin typeface="Arial"/>
              <a:cs typeface="Arial"/>
            </a:endParaRPr>
          </a:p>
          <a:p>
            <a:pPr marL="117475" indent="-117475">
              <a:buFontTx/>
              <a:buChar char="•"/>
            </a:pPr>
            <a:r>
              <a:rPr lang="en-US" sz="1100" dirty="0" smtClean="0">
                <a:latin typeface="Arial"/>
                <a:cs typeface="Arial"/>
              </a:rPr>
              <a:t>Need </a:t>
            </a:r>
            <a:r>
              <a:rPr lang="en-US" sz="1100" dirty="0">
                <a:latin typeface="Arial"/>
                <a:cs typeface="Arial"/>
              </a:rPr>
              <a:t>to further explore syndicated metrics as Financial Services frame of reference; </a:t>
            </a:r>
            <a:r>
              <a:rPr lang="en-US" sz="1100" dirty="0" err="1">
                <a:latin typeface="Arial"/>
                <a:cs typeface="Arial"/>
              </a:rPr>
              <a:t>ComScore</a:t>
            </a:r>
            <a:r>
              <a:rPr lang="en-US" sz="1100" dirty="0">
                <a:latin typeface="Arial"/>
                <a:cs typeface="Arial"/>
              </a:rPr>
              <a:t>, Nielsen Net Ratings, Jupiter Media Matrix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105506" name="Text Box 34"/>
          <p:cNvSpPr txBox="1">
            <a:spLocks noChangeArrowheads="1"/>
          </p:cNvSpPr>
          <p:nvPr/>
        </p:nvSpPr>
        <p:spPr bwMode="auto">
          <a:xfrm>
            <a:off x="5058723" y="6004203"/>
            <a:ext cx="11395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>
                <a:latin typeface="Arial"/>
                <a:cs typeface="Arial"/>
              </a:rPr>
              <a:t>All metrics #/%/$</a:t>
            </a: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-76200" y="1167197"/>
            <a:ext cx="9144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900" b="1" i="1" dirty="0">
                <a:latin typeface="Arial"/>
                <a:cs typeface="Arial"/>
              </a:rPr>
              <a:t>Consumer Engagement Cycle</a:t>
            </a:r>
          </a:p>
        </p:txBody>
      </p:sp>
      <p:sp>
        <p:nvSpPr>
          <p:cNvPr id="38" name="AutoShape 22"/>
          <p:cNvSpPr>
            <a:spLocks noChangeArrowheads="1"/>
          </p:cNvSpPr>
          <p:nvPr/>
        </p:nvSpPr>
        <p:spPr bwMode="auto">
          <a:xfrm>
            <a:off x="6809481" y="1206500"/>
            <a:ext cx="2011362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7484520" y="1278836"/>
            <a:ext cx="10925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Expansion</a:t>
            </a:r>
          </a:p>
        </p:txBody>
      </p:sp>
      <p:sp>
        <p:nvSpPr>
          <p:cNvPr id="40" name="AutoShape 33"/>
          <p:cNvSpPr>
            <a:spLocks noChangeArrowheads="1"/>
          </p:cNvSpPr>
          <p:nvPr/>
        </p:nvSpPr>
        <p:spPr bwMode="auto">
          <a:xfrm>
            <a:off x="5470698" y="1206500"/>
            <a:ext cx="1840974" cy="467424"/>
          </a:xfrm>
          <a:prstGeom prst="homePlate">
            <a:avLst>
              <a:gd name="adj" fmla="val 34771"/>
            </a:avLst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5925605" y="1278836"/>
            <a:ext cx="11336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Investment</a:t>
            </a:r>
          </a:p>
        </p:txBody>
      </p: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3757266" y="1206500"/>
            <a:ext cx="2002110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3" name="AutoShape 8"/>
          <p:cNvSpPr>
            <a:spLocks noChangeArrowheads="1"/>
          </p:cNvSpPr>
          <p:nvPr/>
        </p:nvSpPr>
        <p:spPr bwMode="auto">
          <a:xfrm>
            <a:off x="2019751" y="1206500"/>
            <a:ext cx="2187327" cy="467424"/>
          </a:xfrm>
          <a:prstGeom prst="homePlate">
            <a:avLst>
              <a:gd name="adj" fmla="val 34771"/>
            </a:avLst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838201" y="1206500"/>
            <a:ext cx="1613724" cy="467424"/>
          </a:xfrm>
          <a:prstGeom prst="homePlate">
            <a:avLst>
              <a:gd name="adj" fmla="val 34771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2600665" y="1278836"/>
            <a:ext cx="13916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Arial"/>
                <a:cs typeface="Arial"/>
              </a:rPr>
              <a:t>Consideration</a:t>
            </a: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519080" y="1278836"/>
            <a:ext cx="7831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Inquiry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1004271" y="1278836"/>
            <a:ext cx="11295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dirty="0" smtClean="0">
                <a:solidFill>
                  <a:schemeClr val="accent5"/>
                </a:solidFill>
                <a:latin typeface="Arial"/>
                <a:cs typeface="Arial"/>
              </a:rPr>
              <a:t>Awareness</a:t>
            </a:r>
            <a:endParaRPr lang="en-US" sz="1400" b="1" dirty="0">
              <a:solidFill>
                <a:schemeClr val="accent5"/>
              </a:solidFill>
              <a:latin typeface="Arial"/>
              <a:cs typeface="Arial"/>
            </a:endParaRPr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5059368" y="5459055"/>
            <a:ext cx="3403496" cy="5770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168275" indent="-168275">
              <a:buFont typeface="Wingdings" pitchFamily="-110" charset="2"/>
              <a:buChar char="v"/>
            </a:pPr>
            <a:r>
              <a:rPr lang="en-US" sz="1050" dirty="0" smtClean="0">
                <a:solidFill>
                  <a:srgbClr val="A2452B"/>
                </a:solidFill>
                <a:latin typeface="Arial"/>
                <a:cs typeface="Arial"/>
              </a:rPr>
              <a:t>Currently </a:t>
            </a:r>
            <a:r>
              <a:rPr lang="en-US" sz="1050" dirty="0">
                <a:solidFill>
                  <a:srgbClr val="A2452B"/>
                </a:solidFill>
                <a:latin typeface="Arial"/>
                <a:cs typeface="Arial"/>
              </a:rPr>
              <a:t>available</a:t>
            </a:r>
            <a:endParaRPr lang="en-US" sz="1050" dirty="0" smtClean="0">
              <a:solidFill>
                <a:srgbClr val="A2452B"/>
              </a:solidFill>
              <a:latin typeface="Arial"/>
              <a:cs typeface="Arial"/>
            </a:endParaRPr>
          </a:p>
          <a:p>
            <a:pPr marL="168275" indent="-168275">
              <a:buFont typeface="Wingdings" pitchFamily="-110" charset="2"/>
              <a:buChar char="ü"/>
            </a:pPr>
            <a:r>
              <a:rPr lang="en-US" sz="1050" dirty="0" smtClean="0">
                <a:solidFill>
                  <a:schemeClr val="accent6"/>
                </a:solidFill>
                <a:latin typeface="Arial"/>
                <a:cs typeface="Arial"/>
              </a:rPr>
              <a:t>Planned </a:t>
            </a:r>
            <a:r>
              <a:rPr lang="en-US" sz="1050" dirty="0">
                <a:solidFill>
                  <a:schemeClr val="accent6"/>
                </a:solidFill>
                <a:latin typeface="Arial"/>
                <a:cs typeface="Arial"/>
              </a:rPr>
              <a:t>or readily incorporated</a:t>
            </a:r>
            <a:endParaRPr lang="en-US" sz="1050" dirty="0" smtClean="0">
              <a:solidFill>
                <a:schemeClr val="accent6"/>
              </a:solidFill>
              <a:latin typeface="Arial"/>
              <a:cs typeface="Arial"/>
            </a:endParaRPr>
          </a:p>
          <a:p>
            <a:pPr marL="168275" indent="-168275">
              <a:buFont typeface="Times" pitchFamily="-110" charset="0"/>
              <a:buChar char="?"/>
            </a:pPr>
            <a:r>
              <a:rPr lang="en-US" sz="1050" dirty="0" smtClean="0">
                <a:solidFill>
                  <a:srgbClr val="58585A"/>
                </a:solidFill>
                <a:latin typeface="Arial"/>
                <a:cs typeface="Arial"/>
              </a:rPr>
              <a:t>Likely</a:t>
            </a:r>
            <a:r>
              <a:rPr lang="en-US" sz="1050" dirty="0">
                <a:solidFill>
                  <a:srgbClr val="58585A"/>
                </a:solidFill>
                <a:latin typeface="Arial"/>
                <a:cs typeface="Arial"/>
              </a:rPr>
              <a:t>, pending detailed MRD questionnaire review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Communicating Insights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Communicating Insights Drives Organization Learning</a:t>
            </a:r>
            <a:br>
              <a:rPr lang="en-US" dirty="0"/>
            </a:br>
            <a:endParaRPr lang="en-US" dirty="0"/>
          </a:p>
          <a:p>
            <a:pPr lvl="1"/>
            <a:r>
              <a:rPr lang="en-US"/>
              <a:t>Sequencing analytics</a:t>
            </a:r>
          </a:p>
          <a:p>
            <a:pPr lvl="2"/>
            <a:r>
              <a:rPr lang="en-US" dirty="0"/>
              <a:t>Quick read vs. depth</a:t>
            </a:r>
          </a:p>
          <a:p>
            <a:pPr lvl="2"/>
            <a:r>
              <a:rPr lang="en-US" dirty="0"/>
              <a:t>Standardized</a:t>
            </a:r>
          </a:p>
          <a:p>
            <a:pPr lvl="2"/>
            <a:r>
              <a:rPr lang="en-US" dirty="0"/>
              <a:t>Deep dive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Establishing a frame of reference for objective interpretation</a:t>
            </a:r>
          </a:p>
          <a:p>
            <a:pPr lvl="2"/>
            <a:r>
              <a:rPr lang="en-US" dirty="0"/>
              <a:t>Normative database</a:t>
            </a:r>
          </a:p>
          <a:p>
            <a:pPr lvl="2"/>
            <a:r>
              <a:rPr lang="en-US" dirty="0"/>
              <a:t>Outside your industry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Creating institutional knowledge</a:t>
            </a:r>
          </a:p>
          <a:p>
            <a:pPr lvl="2"/>
            <a:r>
              <a:rPr lang="en-US" dirty="0"/>
              <a:t>Best practices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Executive Summary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Our measurement approach must readily enable business decisions.</a:t>
            </a:r>
          </a:p>
          <a:p>
            <a:pPr lvl="1"/>
            <a:r>
              <a:rPr lang="en-US" sz="1600" dirty="0" smtClean="0"/>
              <a:t>Comparability is essential for evaluating alternatives</a:t>
            </a:r>
          </a:p>
          <a:p>
            <a:pPr lvl="2"/>
            <a:r>
              <a:rPr lang="en-US" sz="1600" dirty="0" smtClean="0"/>
              <a:t>Throughout campaign</a:t>
            </a:r>
          </a:p>
          <a:p>
            <a:pPr lvl="2"/>
            <a:r>
              <a:rPr lang="en-US" sz="1600" dirty="0" smtClean="0"/>
              <a:t>Across vehicles</a:t>
            </a:r>
          </a:p>
          <a:p>
            <a:pPr lvl="2"/>
            <a:r>
              <a:rPr lang="en-US" sz="1600" dirty="0" smtClean="0"/>
              <a:t>By segment</a:t>
            </a:r>
          </a:p>
          <a:p>
            <a:pPr lvl="2"/>
            <a:r>
              <a:rPr lang="en-US" sz="1600" dirty="0" smtClean="0"/>
              <a:t>By product</a:t>
            </a:r>
          </a:p>
          <a:p>
            <a:pPr lvl="1"/>
            <a:r>
              <a:rPr lang="en-US" sz="1600" dirty="0" smtClean="0"/>
              <a:t>We will need to establish &amp; capture common “</a:t>
            </a:r>
            <a:r>
              <a:rPr lang="en-US" sz="1600" dirty="0" err="1" smtClean="0"/>
              <a:t>Advergraphics</a:t>
            </a:r>
            <a:r>
              <a:rPr lang="en-US" sz="1600" dirty="0" smtClean="0"/>
              <a:t>” in order to evaluate relative business results</a:t>
            </a:r>
          </a:p>
          <a:p>
            <a:pPr lvl="2"/>
            <a:r>
              <a:rPr lang="en-US" sz="1600" dirty="0" smtClean="0"/>
              <a:t>Apples to apples comparisons</a:t>
            </a:r>
          </a:p>
          <a:p>
            <a:pPr lvl="1"/>
            <a:r>
              <a:rPr lang="en-US" sz="1600" dirty="0" smtClean="0"/>
              <a:t>Most of the key questions posed by Marketing Leadership require rigorous attribution capabilities</a:t>
            </a:r>
          </a:p>
          <a:p>
            <a:pPr lvl="1"/>
            <a:r>
              <a:rPr lang="en-US" sz="1600" dirty="0" smtClean="0"/>
              <a:t>While some metrics will be common and/or we will have the ability to aggregate/disaggregate, others will be unique to a specific vehicle.  Some of the metrics will also roll-up and down between advertising and the “Engagement Cycle” dashboard.</a:t>
            </a:r>
          </a:p>
          <a:p>
            <a:pPr lvl="1"/>
            <a:r>
              <a:rPr lang="en-US" sz="1600" dirty="0" smtClean="0"/>
              <a:t>Advertising is relatively continuous &amp; so too should be the metrics</a:t>
            </a:r>
          </a:p>
          <a:p>
            <a:pPr lvl="2"/>
            <a:r>
              <a:rPr lang="en-US" sz="1600" dirty="0" smtClean="0"/>
              <a:t>On-going sampling or tracking versus static periodic reads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Marketing Dashboards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Best practices of successful marketing dashboards</a:t>
            </a:r>
            <a:r>
              <a:rPr lang="en-US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Tie measures to strategy – aggregated &amp; disaggregated.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Finance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Customer relationships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Brand health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Internal </a:t>
            </a:r>
            <a:r>
              <a:rPr lang="en-US" dirty="0" smtClean="0"/>
              <a:t>efficiency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Focus on small set of metrics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Organizational </a:t>
            </a:r>
            <a:r>
              <a:rPr lang="en-US" dirty="0" smtClean="0"/>
              <a:t>focus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Ensure stakeholder buy-in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People who’s compensation and performance evaluation will be impacted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Metric owners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Finance</a:t>
            </a: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Tie to decision making process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Design dashboard to feed the decision-making process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Frame #’</a:t>
            </a:r>
            <a:r>
              <a:rPr lang="en-US" dirty="0" err="1"/>
              <a:t>s</a:t>
            </a:r>
            <a:r>
              <a:rPr lang="en-US" dirty="0"/>
              <a:t> within a qualitative context</a:t>
            </a:r>
          </a:p>
          <a:p>
            <a:pPr lvl="2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Object 6"/>
          <p:cNvGraphicFramePr>
            <a:graphicFrameLocks/>
          </p:cNvGraphicFramePr>
          <p:nvPr/>
        </p:nvGraphicFramePr>
        <p:xfrm>
          <a:off x="1635878" y="1470438"/>
          <a:ext cx="6265896" cy="333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4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 Marketing Measurement Today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17468" name="Group 60"/>
          <p:cNvGraphicFramePr>
            <a:graphicFrameLocks noGrp="1"/>
          </p:cNvGraphicFramePr>
          <p:nvPr>
            <p:ph idx="1"/>
          </p:nvPr>
        </p:nvGraphicFramePr>
        <p:xfrm>
          <a:off x="1188188" y="3743829"/>
          <a:ext cx="6900191" cy="2010278"/>
        </p:xfrm>
        <a:graphic>
          <a:graphicData uri="http://schemas.openxmlformats.org/drawingml/2006/table">
            <a:tbl>
              <a:tblPr>
                <a:effectLst>
                  <a:outerShdw blurRad="63500" dist="38100" dir="3300000">
                    <a:srgbClr val="000000">
                      <a:alpha val="25000"/>
                    </a:srgbClr>
                  </a:outerShdw>
                </a:effectLst>
              </a:tblPr>
              <a:tblGrid>
                <a:gridCol w="328174"/>
                <a:gridCol w="1453340"/>
                <a:gridCol w="2023737"/>
                <a:gridCol w="3094940"/>
              </a:tblGrid>
              <a:tr h="2729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A5535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9794" marR="99794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A553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2175"/>
                          </a:solidFill>
                          <a:effectLst/>
                          <a:latin typeface="Arial"/>
                          <a:cs typeface="Arial"/>
                        </a:rPr>
                        <a:t>Activity</a:t>
                      </a:r>
                    </a:p>
                  </a:txBody>
                  <a:tcPr marL="99794" marR="99794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A553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rgbClr val="862175"/>
                          </a:solidFill>
                          <a:effectLst/>
                          <a:latin typeface="Arial"/>
                          <a:cs typeface="Arial"/>
                        </a:rPr>
                        <a:t>Activity &amp; Analyses</a:t>
                      </a:r>
                    </a:p>
                  </a:txBody>
                  <a:tcPr marL="99794" marR="99794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A553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2175"/>
                          </a:solidFill>
                          <a:effectLst/>
                          <a:latin typeface="Arial"/>
                          <a:cs typeface="Arial"/>
                        </a:rPr>
                        <a:t>Planned &amp; Systemic</a:t>
                      </a:r>
                    </a:p>
                  </a:txBody>
                  <a:tcPr marL="99794" marR="99794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161974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rgbClr val="3A553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62175"/>
                          </a:solidFill>
                          <a:effectLst/>
                          <a:latin typeface="Arial"/>
                          <a:cs typeface="Arial"/>
                        </a:rPr>
                        <a:t>Characteristics</a:t>
                      </a:r>
                    </a:p>
                  </a:txBody>
                  <a:tcPr marL="99794" marR="99794" vert="vert270" anchor="b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Labor intensive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 question or lens focused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Premium associated with data gathering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Measures are often defined “on the fly”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Campaign-centric data accumulation and test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design</a:t>
                      </a:r>
                    </a:p>
                  </a:txBody>
                  <a:tcPr marL="99794" marR="99794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Labor intensive, low volume 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Advanced analytic tools and techniques are leveraged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Not limited by need to information gathering to be systematic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Addresses questions or analyses that do not need frequent re-examination 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Designed to produce primary measurement and customer insight</a:t>
                      </a:r>
                    </a:p>
                  </a:txBody>
                  <a:tcPr marL="99794" marR="99794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Process intensive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Well-established success metrics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Data provides analysis dexterity (ability to answer multiple questions or be viewed through multiple lenses)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Customer-centric and relationship perspective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Supports single, multiple and ongoing contact streams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Comprehensive view of a complex business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Supports strategic decision-making systemically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Integrated with strategic planning process</a:t>
                      </a:r>
                    </a:p>
                    <a:p>
                      <a:pPr marL="57150" marR="0" lvl="0" indent="-571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5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Returns financial results</a:t>
                      </a:r>
                    </a:p>
                  </a:txBody>
                  <a:tcPr marL="99794" marR="99794" horzOverflow="overflow">
                    <a:lnL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8E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17437" name="Rectangle 2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87413" y="1028700"/>
            <a:ext cx="8256587" cy="498475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dirty="0">
                <a:latin typeface="Arial"/>
                <a:cs typeface="Arial"/>
              </a:rPr>
              <a:t>In general, companies should spend between 5-10% of their total marketing budget on measurement.</a:t>
            </a:r>
            <a:r>
              <a:rPr lang="en-US" baseline="30000" dirty="0">
                <a:latin typeface="Arial"/>
                <a:cs typeface="Arial"/>
              </a:rPr>
              <a:t>1</a:t>
            </a:r>
          </a:p>
        </p:txBody>
      </p:sp>
      <p:sp>
        <p:nvSpPr>
          <p:cNvPr id="17469" name="AutoShape 61"/>
          <p:cNvSpPr>
            <a:spLocks noChangeArrowheads="1"/>
          </p:cNvSpPr>
          <p:nvPr/>
        </p:nvSpPr>
        <p:spPr bwMode="auto">
          <a:xfrm rot="16200000">
            <a:off x="4213530" y="2224604"/>
            <a:ext cx="849056" cy="614362"/>
          </a:xfrm>
          <a:prstGeom prst="leftArrow">
            <a:avLst>
              <a:gd name="adj1" fmla="val 50000"/>
              <a:gd name="adj2" fmla="val 36757"/>
            </a:avLst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/>
            <a:endParaRPr lang="en-US" sz="1000">
              <a:latin typeface="Arial"/>
              <a:cs typeface="Arial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32046" y="5895412"/>
            <a:ext cx="299713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900" i="1" baseline="30000" dirty="0">
                <a:latin typeface="Arial"/>
                <a:cs typeface="Arial"/>
              </a:rPr>
              <a:t>1</a:t>
            </a:r>
            <a:r>
              <a:rPr lang="en-US" sz="900" i="1" dirty="0">
                <a:latin typeface="Arial"/>
                <a:cs typeface="Arial"/>
              </a:rPr>
              <a:t>Source:  Boston </a:t>
            </a:r>
            <a:r>
              <a:rPr lang="en-US" sz="900" i="1" dirty="0" smtClean="0">
                <a:latin typeface="Arial"/>
                <a:cs typeface="Arial"/>
              </a:rPr>
              <a:t>Consulting </a:t>
            </a:r>
            <a:r>
              <a:rPr lang="en-US" sz="900" i="1" dirty="0">
                <a:latin typeface="Arial"/>
                <a:cs typeface="Arial"/>
              </a:rPr>
              <a:t>Group &amp; </a:t>
            </a:r>
            <a:r>
              <a:rPr lang="en-US" sz="900" i="1" dirty="0" err="1">
                <a:latin typeface="Arial"/>
                <a:cs typeface="Arial"/>
              </a:rPr>
              <a:t>Millward</a:t>
            </a:r>
            <a:r>
              <a:rPr lang="en-US" sz="900" i="1" dirty="0">
                <a:latin typeface="Arial"/>
                <a:cs typeface="Arial"/>
              </a:rPr>
              <a:t> Brown</a:t>
            </a:r>
          </a:p>
          <a:p>
            <a:pPr eaLnBrk="0" hangingPunct="0"/>
            <a:r>
              <a:rPr lang="en-US" sz="900" i="1" baseline="30000" dirty="0">
                <a:latin typeface="Arial"/>
                <a:cs typeface="Arial"/>
              </a:rPr>
              <a:t>2</a:t>
            </a:r>
            <a:r>
              <a:rPr lang="en-US" sz="900" i="1" dirty="0">
                <a:latin typeface="Arial"/>
                <a:cs typeface="Arial"/>
              </a:rPr>
              <a:t>Source:  Marketing Leadership Council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07843" y="1577427"/>
            <a:ext cx="2913934" cy="2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 b="1" dirty="0">
                <a:latin typeface="Arial"/>
                <a:cs typeface="Arial"/>
              </a:rPr>
              <a:t>Measurement Relative Sophistication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39747" y="2654084"/>
            <a:ext cx="12954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b="1" dirty="0">
                <a:latin typeface="Arial"/>
                <a:cs typeface="Arial"/>
              </a:rPr>
              <a:t>% of US Companies</a:t>
            </a:r>
            <a:r>
              <a:rPr lang="en-US" sz="1200" b="1" baseline="30000" dirty="0">
                <a:latin typeface="Arial"/>
                <a:cs typeface="Arial"/>
              </a:rPr>
              <a:t>2</a:t>
            </a: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1306536" y="3364649"/>
            <a:ext cx="4572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b="1" dirty="0">
                <a:latin typeface="Arial"/>
                <a:cs typeface="Arial"/>
              </a:rPr>
              <a:t>Lo</a:t>
            </a:r>
            <a:endParaRPr lang="en-US" sz="1100" b="1" baseline="30000" dirty="0">
              <a:latin typeface="Arial"/>
              <a:cs typeface="Arial"/>
            </a:endParaRP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7559577" y="3364649"/>
            <a:ext cx="609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 b="1" dirty="0">
                <a:latin typeface="Arial"/>
                <a:cs typeface="Arial"/>
              </a:rPr>
              <a:t>High</a:t>
            </a:r>
            <a:endParaRPr lang="en-US" sz="1100" b="1" baseline="30000" dirty="0">
              <a:latin typeface="Arial"/>
              <a:cs typeface="Arial"/>
            </a:endParaRPr>
          </a:p>
        </p:txBody>
      </p:sp>
      <p:sp>
        <p:nvSpPr>
          <p:cNvPr id="17439" name="AutoShape 31"/>
          <p:cNvSpPr>
            <a:spLocks noChangeArrowheads="1"/>
          </p:cNvSpPr>
          <p:nvPr/>
        </p:nvSpPr>
        <p:spPr bwMode="auto">
          <a:xfrm>
            <a:off x="6238491" y="2258566"/>
            <a:ext cx="706437" cy="779463"/>
          </a:xfrm>
          <a:prstGeom prst="downArrowCallout">
            <a:avLst>
              <a:gd name="adj1" fmla="val 25000"/>
              <a:gd name="adj2" fmla="val 25000"/>
              <a:gd name="adj3" fmla="val 18390"/>
              <a:gd name="adj4" fmla="val 66667"/>
            </a:avLst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latin typeface="Arial"/>
                <a:cs typeface="Arial"/>
              </a:rPr>
              <a:t>ROI</a:t>
            </a:r>
          </a:p>
          <a:p>
            <a:pPr algn="ctr"/>
            <a:r>
              <a:rPr lang="en-US" sz="1000" dirty="0">
                <a:latin typeface="Arial"/>
                <a:cs typeface="Arial"/>
              </a:rPr>
              <a:t>Questions</a:t>
            </a:r>
          </a:p>
        </p:txBody>
      </p:sp>
      <p:sp>
        <p:nvSpPr>
          <p:cNvPr id="17443" name="AutoShape 35"/>
          <p:cNvSpPr>
            <a:spLocks noChangeArrowheads="1"/>
          </p:cNvSpPr>
          <p:nvPr/>
        </p:nvSpPr>
        <p:spPr bwMode="auto">
          <a:xfrm>
            <a:off x="5039825" y="2121426"/>
            <a:ext cx="966788" cy="722312"/>
          </a:xfrm>
          <a:prstGeom prst="irregularSeal1">
            <a:avLst/>
          </a:prstGeom>
          <a:solidFill>
            <a:srgbClr val="86217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schemeClr val="accent4"/>
                </a:solidFill>
                <a:latin typeface="Arial"/>
                <a:cs typeface="Arial"/>
              </a:rPr>
              <a:t>Insight</a:t>
            </a:r>
          </a:p>
          <a:p>
            <a:pPr algn="ctr"/>
            <a:r>
              <a:rPr lang="en-US" sz="1000" dirty="0">
                <a:solidFill>
                  <a:schemeClr val="accent4"/>
                </a:solidFill>
                <a:latin typeface="Arial"/>
                <a:cs typeface="Arial"/>
              </a:rPr>
              <a:t>Gap</a:t>
            </a:r>
          </a:p>
        </p:txBody>
      </p:sp>
      <p:sp>
        <p:nvSpPr>
          <p:cNvPr id="17441" name="AutoShape 33"/>
          <p:cNvSpPr>
            <a:spLocks noChangeArrowheads="1"/>
          </p:cNvSpPr>
          <p:nvPr/>
        </p:nvSpPr>
        <p:spPr bwMode="auto">
          <a:xfrm>
            <a:off x="2895361" y="1950731"/>
            <a:ext cx="1900052" cy="614363"/>
          </a:xfrm>
          <a:prstGeom prst="leftArrow">
            <a:avLst>
              <a:gd name="adj1" fmla="val 50000"/>
              <a:gd name="adj2" fmla="val 36757"/>
            </a:avLst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 dirty="0" smtClean="0">
                <a:latin typeface="Arial"/>
                <a:cs typeface="Arial"/>
              </a:rPr>
              <a:t>Today’s Capabilities</a:t>
            </a:r>
            <a:endParaRPr lang="en-US" sz="1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Advertising Response Curves By Product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9626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 smtClean="0">
                <a:latin typeface="Arial"/>
                <a:cs typeface="Arial"/>
              </a:rPr>
              <a:t>Financial Services has one of the most challenging consumer response curves</a:t>
            </a:r>
            <a:r>
              <a:rPr lang="en-US" sz="1600" baseline="30000" dirty="0" smtClean="0">
                <a:latin typeface="Arial"/>
                <a:cs typeface="Arial"/>
              </a:rPr>
              <a:t>1</a:t>
            </a:r>
          </a:p>
          <a:p>
            <a:pPr lvl="1"/>
            <a:r>
              <a:rPr lang="en-US" sz="1400" dirty="0" smtClean="0">
                <a:latin typeface="Arial"/>
                <a:cs typeface="Arial"/>
              </a:rPr>
              <a:t>The complexity of the decision-making process, financial magnitude &amp; the extraordinary influence of external factors are certainly some of the many contributors to this.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96274" name="Rectangle 18"/>
          <p:cNvSpPr>
            <a:spLocks noChangeArrowheads="1"/>
          </p:cNvSpPr>
          <p:nvPr/>
        </p:nvSpPr>
        <p:spPr bwMode="auto">
          <a:xfrm>
            <a:off x="176213" y="2108025"/>
            <a:ext cx="2854325" cy="337502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78" name="Rectangle 22"/>
          <p:cNvSpPr>
            <a:spLocks noChangeArrowheads="1"/>
          </p:cNvSpPr>
          <p:nvPr/>
        </p:nvSpPr>
        <p:spPr bwMode="auto">
          <a:xfrm>
            <a:off x="3155950" y="2108025"/>
            <a:ext cx="2854325" cy="337502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79" name="Rectangle 23"/>
          <p:cNvSpPr>
            <a:spLocks noChangeArrowheads="1"/>
          </p:cNvSpPr>
          <p:nvPr/>
        </p:nvSpPr>
        <p:spPr bwMode="auto">
          <a:xfrm>
            <a:off x="6151563" y="2108025"/>
            <a:ext cx="2854325" cy="337502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 dist="38100" dir="3300000">
              <a:schemeClr val="tx1">
                <a:alpha val="25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67" name="Freeform 11"/>
          <p:cNvSpPr>
            <a:spLocks/>
          </p:cNvSpPr>
          <p:nvPr/>
        </p:nvSpPr>
        <p:spPr bwMode="auto">
          <a:xfrm>
            <a:off x="3603625" y="2757312"/>
            <a:ext cx="2168525" cy="2417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23"/>
              </a:cxn>
              <a:cxn ang="0">
                <a:pos x="1366" y="1523"/>
              </a:cxn>
            </a:cxnLst>
            <a:rect l="0" t="0" r="r" b="b"/>
            <a:pathLst>
              <a:path w="1366" h="1523">
                <a:moveTo>
                  <a:pt x="0" y="0"/>
                </a:moveTo>
                <a:lnTo>
                  <a:pt x="0" y="1523"/>
                </a:lnTo>
                <a:lnTo>
                  <a:pt x="1366" y="1523"/>
                </a:lnTo>
              </a:path>
            </a:pathLst>
          </a:custGeom>
          <a:noFill/>
          <a:ln w="254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80" name="Rectangle 24"/>
          <p:cNvSpPr>
            <a:spLocks noChangeArrowheads="1"/>
          </p:cNvSpPr>
          <p:nvPr/>
        </p:nvSpPr>
        <p:spPr bwMode="auto">
          <a:xfrm>
            <a:off x="7624270" y="6626525"/>
            <a:ext cx="1519730" cy="23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900" i="1" dirty="0">
                <a:latin typeface="Arial"/>
                <a:cs typeface="Arial"/>
              </a:rPr>
              <a:t>Source:  </a:t>
            </a:r>
            <a:r>
              <a:rPr lang="en-US" sz="900" i="1" dirty="0" err="1">
                <a:latin typeface="Arial"/>
                <a:cs typeface="Arial"/>
              </a:rPr>
              <a:t>Millward</a:t>
            </a:r>
            <a:r>
              <a:rPr lang="en-US" sz="900" i="1" dirty="0">
                <a:latin typeface="Arial"/>
                <a:cs typeface="Arial"/>
              </a:rPr>
              <a:t> Brown</a:t>
            </a:r>
          </a:p>
        </p:txBody>
      </p:sp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142875" y="3808237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i="1">
                <a:latin typeface="Arial"/>
                <a:cs typeface="Arial"/>
              </a:rPr>
              <a:t>Trial Rate</a:t>
            </a:r>
          </a:p>
        </p:txBody>
      </p:sp>
      <p:sp>
        <p:nvSpPr>
          <p:cNvPr id="96282" name="Text Box 26"/>
          <p:cNvSpPr txBox="1">
            <a:spLocks noChangeArrowheads="1"/>
          </p:cNvSpPr>
          <p:nvPr/>
        </p:nvSpPr>
        <p:spPr bwMode="auto">
          <a:xfrm>
            <a:off x="701675" y="5175075"/>
            <a:ext cx="20130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i="1">
                <a:latin typeface="Arial"/>
                <a:cs typeface="Arial"/>
              </a:rPr>
              <a:t>% Consumer Awareness</a:t>
            </a:r>
          </a:p>
        </p:txBody>
      </p:sp>
      <p:sp>
        <p:nvSpPr>
          <p:cNvPr id="96283" name="Text Box 27"/>
          <p:cNvSpPr txBox="1">
            <a:spLocks noChangeArrowheads="1"/>
          </p:cNvSpPr>
          <p:nvPr/>
        </p:nvSpPr>
        <p:spPr bwMode="auto">
          <a:xfrm>
            <a:off x="3133725" y="3808237"/>
            <a:ext cx="67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i="1">
                <a:latin typeface="Arial"/>
                <a:cs typeface="Arial"/>
              </a:rPr>
              <a:t>Trial Rate</a:t>
            </a:r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3671888" y="5175075"/>
            <a:ext cx="20130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i="1">
                <a:latin typeface="Arial"/>
                <a:cs typeface="Arial"/>
              </a:rPr>
              <a:t>% Consumer Awareness</a:t>
            </a:r>
          </a:p>
        </p:txBody>
      </p: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6188075" y="3808237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i="1">
                <a:latin typeface="Arial"/>
                <a:cs typeface="Arial"/>
              </a:rPr>
              <a:t>Trial Rate</a:t>
            </a:r>
          </a:p>
        </p:txBody>
      </p:sp>
      <p:sp>
        <p:nvSpPr>
          <p:cNvPr id="96287" name="AutoShape 31"/>
          <p:cNvSpPr>
            <a:spLocks noChangeArrowheads="1"/>
          </p:cNvSpPr>
          <p:nvPr/>
        </p:nvSpPr>
        <p:spPr bwMode="auto">
          <a:xfrm>
            <a:off x="6227378" y="2193039"/>
            <a:ext cx="2695849" cy="384175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00" b="1" dirty="0">
                <a:solidFill>
                  <a:schemeClr val="accent4"/>
                </a:solidFill>
                <a:latin typeface="Arial"/>
                <a:cs typeface="Arial"/>
              </a:rPr>
              <a:t>Financial Services</a:t>
            </a:r>
          </a:p>
        </p:txBody>
      </p:sp>
      <p:sp>
        <p:nvSpPr>
          <p:cNvPr id="96288" name="AutoShape 32"/>
          <p:cNvSpPr>
            <a:spLocks noChangeArrowheads="1"/>
          </p:cNvSpPr>
          <p:nvPr/>
        </p:nvSpPr>
        <p:spPr bwMode="auto">
          <a:xfrm>
            <a:off x="3223170" y="2193039"/>
            <a:ext cx="2704443" cy="384175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00" b="1" dirty="0">
                <a:solidFill>
                  <a:schemeClr val="accent4"/>
                </a:solidFill>
                <a:latin typeface="Arial"/>
                <a:cs typeface="Arial"/>
              </a:rPr>
              <a:t>Personal Care</a:t>
            </a:r>
          </a:p>
        </p:txBody>
      </p:sp>
      <p:sp>
        <p:nvSpPr>
          <p:cNvPr id="96289" name="AutoShape 33"/>
          <p:cNvSpPr>
            <a:spLocks noChangeArrowheads="1"/>
          </p:cNvSpPr>
          <p:nvPr/>
        </p:nvSpPr>
        <p:spPr bwMode="auto">
          <a:xfrm>
            <a:off x="262760" y="2193039"/>
            <a:ext cx="2688896" cy="384175"/>
          </a:xfrm>
          <a:prstGeom prst="bevel">
            <a:avLst>
              <a:gd name="adj" fmla="val 0"/>
            </a:avLst>
          </a:prstGeom>
          <a:solidFill>
            <a:srgbClr val="86217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300" b="1" dirty="0">
                <a:solidFill>
                  <a:schemeClr val="accent4"/>
                </a:solidFill>
                <a:latin typeface="Arial"/>
                <a:cs typeface="Arial"/>
              </a:rPr>
              <a:t>Impulse Products</a:t>
            </a:r>
          </a:p>
        </p:txBody>
      </p:sp>
      <p:sp>
        <p:nvSpPr>
          <p:cNvPr id="96292" name="Arc 36"/>
          <p:cNvSpPr>
            <a:spLocks/>
          </p:cNvSpPr>
          <p:nvPr/>
        </p:nvSpPr>
        <p:spPr bwMode="auto">
          <a:xfrm rot="222377" flipV="1">
            <a:off x="7618413" y="2677937"/>
            <a:ext cx="993775" cy="2435225"/>
          </a:xfrm>
          <a:custGeom>
            <a:avLst/>
            <a:gdLst>
              <a:gd name="G0" fmla="+- 748 0 0"/>
              <a:gd name="G1" fmla="+- 21600 0 0"/>
              <a:gd name="G2" fmla="+- 21600 0 0"/>
              <a:gd name="T0" fmla="*/ 0 w 11269"/>
              <a:gd name="T1" fmla="*/ 13 h 21600"/>
              <a:gd name="T2" fmla="*/ 11269 w 11269"/>
              <a:gd name="T3" fmla="*/ 2735 h 21600"/>
              <a:gd name="T4" fmla="*/ 748 w 1126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69" h="21600" fill="none" extrusionOk="0">
                <a:moveTo>
                  <a:pt x="-1" y="12"/>
                </a:moveTo>
                <a:cubicBezTo>
                  <a:pt x="249" y="4"/>
                  <a:pt x="498" y="-1"/>
                  <a:pt x="748" y="-1"/>
                </a:cubicBezTo>
                <a:cubicBezTo>
                  <a:pt x="4430" y="-1"/>
                  <a:pt x="8052" y="941"/>
                  <a:pt x="11268" y="2735"/>
                </a:cubicBezTo>
              </a:path>
              <a:path w="11269" h="21600" stroke="0" extrusionOk="0">
                <a:moveTo>
                  <a:pt x="-1" y="12"/>
                </a:moveTo>
                <a:cubicBezTo>
                  <a:pt x="249" y="4"/>
                  <a:pt x="498" y="-1"/>
                  <a:pt x="748" y="-1"/>
                </a:cubicBezTo>
                <a:cubicBezTo>
                  <a:pt x="4430" y="-1"/>
                  <a:pt x="8052" y="941"/>
                  <a:pt x="11268" y="2735"/>
                </a:cubicBezTo>
                <a:lnTo>
                  <a:pt x="748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93" name="Line 37"/>
          <p:cNvSpPr>
            <a:spLocks noChangeShapeType="1"/>
          </p:cNvSpPr>
          <p:nvPr/>
        </p:nvSpPr>
        <p:spPr bwMode="auto">
          <a:xfrm>
            <a:off x="6654800" y="5078237"/>
            <a:ext cx="889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94" name="Arc 38"/>
          <p:cNvSpPr>
            <a:spLocks/>
          </p:cNvSpPr>
          <p:nvPr/>
        </p:nvSpPr>
        <p:spPr bwMode="auto">
          <a:xfrm flipV="1">
            <a:off x="3613150" y="2870025"/>
            <a:ext cx="2146300" cy="21971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8011"/>
              <a:gd name="T1" fmla="*/ 0 h 21600"/>
              <a:gd name="T2" fmla="*/ 18011 w 18011"/>
              <a:gd name="T3" fmla="*/ 9677 h 21600"/>
              <a:gd name="T4" fmla="*/ 0 w 1801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11" h="21600" fill="none" extrusionOk="0">
                <a:moveTo>
                  <a:pt x="0" y="-1"/>
                </a:moveTo>
                <a:cubicBezTo>
                  <a:pt x="7246" y="-1"/>
                  <a:pt x="14010" y="3634"/>
                  <a:pt x="18011" y="9676"/>
                </a:cubicBezTo>
              </a:path>
              <a:path w="18011" h="21600" stroke="0" extrusionOk="0">
                <a:moveTo>
                  <a:pt x="0" y="-1"/>
                </a:moveTo>
                <a:cubicBezTo>
                  <a:pt x="7246" y="-1"/>
                  <a:pt x="14010" y="3634"/>
                  <a:pt x="18011" y="9676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95" name="Arc 39"/>
          <p:cNvSpPr>
            <a:spLocks/>
          </p:cNvSpPr>
          <p:nvPr/>
        </p:nvSpPr>
        <p:spPr bwMode="auto">
          <a:xfrm rot="21336420" flipV="1">
            <a:off x="-266756" y="2535637"/>
            <a:ext cx="2916238" cy="2513013"/>
          </a:xfrm>
          <a:custGeom>
            <a:avLst/>
            <a:gdLst>
              <a:gd name="G0" fmla="+- 0 0 0"/>
              <a:gd name="G1" fmla="+- 20808 0 0"/>
              <a:gd name="G2" fmla="+- 21600 0 0"/>
              <a:gd name="T0" fmla="*/ 5795 w 21173"/>
              <a:gd name="T1" fmla="*/ 0 h 20808"/>
              <a:gd name="T2" fmla="*/ 21173 w 21173"/>
              <a:gd name="T3" fmla="*/ 16532 h 20808"/>
              <a:gd name="T4" fmla="*/ 0 w 21173"/>
              <a:gd name="T5" fmla="*/ 20808 h 20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73" h="20808" fill="none" extrusionOk="0">
                <a:moveTo>
                  <a:pt x="5795" y="-1"/>
                </a:moveTo>
                <a:cubicBezTo>
                  <a:pt x="13622" y="2179"/>
                  <a:pt x="19564" y="8567"/>
                  <a:pt x="21172" y="16532"/>
                </a:cubicBezTo>
              </a:path>
              <a:path w="21173" h="20808" stroke="0" extrusionOk="0">
                <a:moveTo>
                  <a:pt x="5795" y="-1"/>
                </a:moveTo>
                <a:cubicBezTo>
                  <a:pt x="13622" y="2179"/>
                  <a:pt x="19564" y="8567"/>
                  <a:pt x="21172" y="16532"/>
                </a:cubicBezTo>
                <a:lnTo>
                  <a:pt x="0" y="20808"/>
                </a:lnTo>
                <a:close/>
              </a:path>
            </a:pathLst>
          </a:custGeom>
          <a:noFill/>
          <a:ln w="3810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96296" name="Text Box 40"/>
          <p:cNvSpPr txBox="1">
            <a:spLocks noChangeArrowheads="1"/>
          </p:cNvSpPr>
          <p:nvPr/>
        </p:nvSpPr>
        <p:spPr bwMode="auto">
          <a:xfrm>
            <a:off x="6810375" y="5184600"/>
            <a:ext cx="20130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i="1">
                <a:latin typeface="Arial"/>
                <a:cs typeface="Arial"/>
              </a:rPr>
              <a:t>% Consumer Awareness</a:t>
            </a:r>
          </a:p>
        </p:txBody>
      </p:sp>
      <p:sp>
        <p:nvSpPr>
          <p:cNvPr id="96269" name="Freeform 13"/>
          <p:cNvSpPr>
            <a:spLocks/>
          </p:cNvSpPr>
          <p:nvPr/>
        </p:nvSpPr>
        <p:spPr bwMode="auto">
          <a:xfrm>
            <a:off x="6657975" y="2757312"/>
            <a:ext cx="2168525" cy="2417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23"/>
              </a:cxn>
              <a:cxn ang="0">
                <a:pos x="1366" y="1523"/>
              </a:cxn>
            </a:cxnLst>
            <a:rect l="0" t="0" r="r" b="b"/>
            <a:pathLst>
              <a:path w="1366" h="1523">
                <a:moveTo>
                  <a:pt x="0" y="0"/>
                </a:moveTo>
                <a:lnTo>
                  <a:pt x="0" y="1523"/>
                </a:lnTo>
                <a:lnTo>
                  <a:pt x="1366" y="1523"/>
                </a:lnTo>
              </a:path>
            </a:pathLst>
          </a:custGeom>
          <a:noFill/>
          <a:ln w="254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96262" name="Freeform 6"/>
          <p:cNvSpPr>
            <a:spLocks/>
          </p:cNvSpPr>
          <p:nvPr/>
        </p:nvSpPr>
        <p:spPr bwMode="auto">
          <a:xfrm>
            <a:off x="622300" y="2757312"/>
            <a:ext cx="2168525" cy="24177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523"/>
              </a:cxn>
              <a:cxn ang="0">
                <a:pos x="1366" y="1523"/>
              </a:cxn>
            </a:cxnLst>
            <a:rect l="0" t="0" r="r" b="b"/>
            <a:pathLst>
              <a:path w="1366" h="1523">
                <a:moveTo>
                  <a:pt x="0" y="0"/>
                </a:moveTo>
                <a:lnTo>
                  <a:pt x="0" y="1523"/>
                </a:lnTo>
                <a:lnTo>
                  <a:pt x="1366" y="1523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84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Response Curves By Vehicle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87350" y="1219200"/>
            <a:ext cx="8382000" cy="541283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The same weight produces different patterns in awareness build and decay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139270" name="Freeform 6"/>
          <p:cNvSpPr>
            <a:spLocks/>
          </p:cNvSpPr>
          <p:nvPr/>
        </p:nvSpPr>
        <p:spPr bwMode="auto">
          <a:xfrm>
            <a:off x="1147379" y="2573325"/>
            <a:ext cx="6796690" cy="1025182"/>
          </a:xfrm>
          <a:custGeom>
            <a:avLst/>
            <a:gdLst/>
            <a:ahLst/>
            <a:cxnLst>
              <a:cxn ang="0">
                <a:pos x="3" y="682"/>
              </a:cxn>
              <a:cxn ang="0">
                <a:pos x="171" y="699"/>
              </a:cxn>
              <a:cxn ang="0">
                <a:pos x="372" y="705"/>
              </a:cxn>
              <a:cxn ang="0">
                <a:pos x="512" y="699"/>
              </a:cxn>
              <a:cxn ang="0">
                <a:pos x="616" y="682"/>
              </a:cxn>
              <a:cxn ang="0">
                <a:pos x="697" y="657"/>
              </a:cxn>
              <a:cxn ang="0">
                <a:pos x="762" y="622"/>
              </a:cxn>
              <a:cxn ang="0">
                <a:pos x="813" y="571"/>
              </a:cxn>
              <a:cxn ang="0">
                <a:pos x="878" y="498"/>
              </a:cxn>
              <a:cxn ang="0">
                <a:pos x="941" y="411"/>
              </a:cxn>
              <a:cxn ang="0">
                <a:pos x="1006" y="304"/>
              </a:cxn>
              <a:cxn ang="0">
                <a:pos x="1095" y="155"/>
              </a:cxn>
              <a:cxn ang="0">
                <a:pos x="1156" y="71"/>
              </a:cxn>
              <a:cxn ang="0">
                <a:pos x="1183" y="36"/>
              </a:cxn>
              <a:cxn ang="0">
                <a:pos x="1202" y="15"/>
              </a:cxn>
              <a:cxn ang="0">
                <a:pos x="1238" y="27"/>
              </a:cxn>
              <a:cxn ang="0">
                <a:pos x="1318" y="64"/>
              </a:cxn>
              <a:cxn ang="0">
                <a:pos x="1395" y="119"/>
              </a:cxn>
              <a:cxn ang="0">
                <a:pos x="1508" y="199"/>
              </a:cxn>
              <a:cxn ang="0">
                <a:pos x="1646" y="274"/>
              </a:cxn>
              <a:cxn ang="0">
                <a:pos x="1837" y="337"/>
              </a:cxn>
              <a:cxn ang="0">
                <a:pos x="2108" y="399"/>
              </a:cxn>
              <a:cxn ang="0">
                <a:pos x="2436" y="458"/>
              </a:cxn>
              <a:cxn ang="0">
                <a:pos x="2826" y="521"/>
              </a:cxn>
              <a:cxn ang="0">
                <a:pos x="3139" y="567"/>
              </a:cxn>
              <a:cxn ang="0">
                <a:pos x="3396" y="601"/>
              </a:cxn>
              <a:cxn ang="0">
                <a:pos x="3627" y="627"/>
              </a:cxn>
              <a:cxn ang="0">
                <a:pos x="3861" y="645"/>
              </a:cxn>
              <a:cxn ang="0">
                <a:pos x="4165" y="653"/>
              </a:cxn>
              <a:cxn ang="0">
                <a:pos x="4173" y="645"/>
              </a:cxn>
              <a:cxn ang="0">
                <a:pos x="4022" y="638"/>
              </a:cxn>
              <a:cxn ang="0">
                <a:pos x="3806" y="627"/>
              </a:cxn>
              <a:cxn ang="0">
                <a:pos x="3564" y="604"/>
              </a:cxn>
              <a:cxn ang="0">
                <a:pos x="3327" y="576"/>
              </a:cxn>
              <a:cxn ang="0">
                <a:pos x="3059" y="539"/>
              </a:cxn>
              <a:cxn ang="0">
                <a:pos x="2683" y="484"/>
              </a:cxn>
              <a:cxn ang="0">
                <a:pos x="2342" y="424"/>
              </a:cxn>
              <a:cxn ang="0">
                <a:pos x="2026" y="366"/>
              </a:cxn>
              <a:cxn ang="0">
                <a:pos x="1810" y="316"/>
              </a:cxn>
              <a:cxn ang="0">
                <a:pos x="1631" y="249"/>
              </a:cxn>
              <a:cxn ang="0">
                <a:pos x="1501" y="176"/>
              </a:cxn>
              <a:cxn ang="0">
                <a:pos x="1393" y="99"/>
              </a:cxn>
              <a:cxn ang="0">
                <a:pos x="1318" y="47"/>
              </a:cxn>
              <a:cxn ang="0">
                <a:pos x="1278" y="27"/>
              </a:cxn>
              <a:cxn ang="0">
                <a:pos x="1211" y="0"/>
              </a:cxn>
              <a:cxn ang="0">
                <a:pos x="1183" y="10"/>
              </a:cxn>
              <a:cxn ang="0">
                <a:pos x="1159" y="44"/>
              </a:cxn>
              <a:cxn ang="0">
                <a:pos x="1113" y="99"/>
              </a:cxn>
              <a:cxn ang="0">
                <a:pos x="1046" y="205"/>
              </a:cxn>
              <a:cxn ang="0">
                <a:pos x="954" y="359"/>
              </a:cxn>
              <a:cxn ang="0">
                <a:pos x="892" y="458"/>
              </a:cxn>
              <a:cxn ang="0">
                <a:pos x="834" y="524"/>
              </a:cxn>
              <a:cxn ang="0">
                <a:pos x="772" y="594"/>
              </a:cxn>
              <a:cxn ang="0">
                <a:pos x="716" y="633"/>
              </a:cxn>
              <a:cxn ang="0">
                <a:pos x="649" y="657"/>
              </a:cxn>
              <a:cxn ang="0">
                <a:pos x="525" y="681"/>
              </a:cxn>
              <a:cxn ang="0">
                <a:pos x="392" y="689"/>
              </a:cxn>
              <a:cxn ang="0">
                <a:pos x="194" y="684"/>
              </a:cxn>
              <a:cxn ang="0">
                <a:pos x="8" y="668"/>
              </a:cxn>
            </a:cxnLst>
            <a:rect l="0" t="0" r="r" b="b"/>
            <a:pathLst>
              <a:path w="4174" h="706">
                <a:moveTo>
                  <a:pt x="8" y="668"/>
                </a:moveTo>
                <a:lnTo>
                  <a:pt x="3" y="668"/>
                </a:lnTo>
                <a:lnTo>
                  <a:pt x="0" y="671"/>
                </a:lnTo>
                <a:lnTo>
                  <a:pt x="0" y="677"/>
                </a:lnTo>
                <a:lnTo>
                  <a:pt x="1" y="678"/>
                </a:lnTo>
                <a:lnTo>
                  <a:pt x="1" y="681"/>
                </a:lnTo>
                <a:lnTo>
                  <a:pt x="3" y="682"/>
                </a:lnTo>
                <a:lnTo>
                  <a:pt x="7" y="682"/>
                </a:lnTo>
                <a:lnTo>
                  <a:pt x="54" y="688"/>
                </a:lnTo>
                <a:lnTo>
                  <a:pt x="79" y="691"/>
                </a:lnTo>
                <a:lnTo>
                  <a:pt x="102" y="693"/>
                </a:lnTo>
                <a:lnTo>
                  <a:pt x="125" y="695"/>
                </a:lnTo>
                <a:lnTo>
                  <a:pt x="148" y="696"/>
                </a:lnTo>
                <a:lnTo>
                  <a:pt x="171" y="699"/>
                </a:lnTo>
                <a:lnTo>
                  <a:pt x="192" y="699"/>
                </a:lnTo>
                <a:lnTo>
                  <a:pt x="236" y="701"/>
                </a:lnTo>
                <a:lnTo>
                  <a:pt x="256" y="701"/>
                </a:lnTo>
                <a:lnTo>
                  <a:pt x="275" y="703"/>
                </a:lnTo>
                <a:lnTo>
                  <a:pt x="318" y="703"/>
                </a:lnTo>
                <a:lnTo>
                  <a:pt x="336" y="705"/>
                </a:lnTo>
                <a:lnTo>
                  <a:pt x="372" y="705"/>
                </a:lnTo>
                <a:lnTo>
                  <a:pt x="392" y="703"/>
                </a:lnTo>
                <a:lnTo>
                  <a:pt x="428" y="703"/>
                </a:lnTo>
                <a:lnTo>
                  <a:pt x="446" y="701"/>
                </a:lnTo>
                <a:lnTo>
                  <a:pt x="462" y="701"/>
                </a:lnTo>
                <a:lnTo>
                  <a:pt x="480" y="700"/>
                </a:lnTo>
                <a:lnTo>
                  <a:pt x="497" y="699"/>
                </a:lnTo>
                <a:lnTo>
                  <a:pt x="512" y="699"/>
                </a:lnTo>
                <a:lnTo>
                  <a:pt x="528" y="696"/>
                </a:lnTo>
                <a:lnTo>
                  <a:pt x="543" y="695"/>
                </a:lnTo>
                <a:lnTo>
                  <a:pt x="557" y="693"/>
                </a:lnTo>
                <a:lnTo>
                  <a:pt x="573" y="691"/>
                </a:lnTo>
                <a:lnTo>
                  <a:pt x="616" y="682"/>
                </a:lnTo>
                <a:lnTo>
                  <a:pt x="616" y="682"/>
                </a:lnTo>
                <a:lnTo>
                  <a:pt x="616" y="682"/>
                </a:lnTo>
                <a:lnTo>
                  <a:pt x="630" y="678"/>
                </a:lnTo>
                <a:lnTo>
                  <a:pt x="641" y="675"/>
                </a:lnTo>
                <a:lnTo>
                  <a:pt x="655" y="673"/>
                </a:lnTo>
                <a:lnTo>
                  <a:pt x="664" y="670"/>
                </a:lnTo>
                <a:lnTo>
                  <a:pt x="676" y="666"/>
                </a:lnTo>
                <a:lnTo>
                  <a:pt x="687" y="663"/>
                </a:lnTo>
                <a:lnTo>
                  <a:pt x="697" y="657"/>
                </a:lnTo>
                <a:lnTo>
                  <a:pt x="706" y="653"/>
                </a:lnTo>
                <a:lnTo>
                  <a:pt x="716" y="650"/>
                </a:lnTo>
                <a:lnTo>
                  <a:pt x="723" y="646"/>
                </a:lnTo>
                <a:lnTo>
                  <a:pt x="739" y="637"/>
                </a:lnTo>
                <a:lnTo>
                  <a:pt x="749" y="633"/>
                </a:lnTo>
                <a:lnTo>
                  <a:pt x="754" y="627"/>
                </a:lnTo>
                <a:lnTo>
                  <a:pt x="762" y="622"/>
                </a:lnTo>
                <a:lnTo>
                  <a:pt x="769" y="615"/>
                </a:lnTo>
                <a:lnTo>
                  <a:pt x="775" y="609"/>
                </a:lnTo>
                <a:lnTo>
                  <a:pt x="782" y="604"/>
                </a:lnTo>
                <a:lnTo>
                  <a:pt x="788" y="597"/>
                </a:lnTo>
                <a:lnTo>
                  <a:pt x="802" y="585"/>
                </a:lnTo>
                <a:lnTo>
                  <a:pt x="808" y="578"/>
                </a:lnTo>
                <a:lnTo>
                  <a:pt x="813" y="571"/>
                </a:lnTo>
                <a:lnTo>
                  <a:pt x="826" y="557"/>
                </a:lnTo>
                <a:lnTo>
                  <a:pt x="834" y="549"/>
                </a:lnTo>
                <a:lnTo>
                  <a:pt x="847" y="534"/>
                </a:lnTo>
                <a:lnTo>
                  <a:pt x="855" y="527"/>
                </a:lnTo>
                <a:lnTo>
                  <a:pt x="862" y="517"/>
                </a:lnTo>
                <a:lnTo>
                  <a:pt x="870" y="506"/>
                </a:lnTo>
                <a:lnTo>
                  <a:pt x="878" y="498"/>
                </a:lnTo>
                <a:lnTo>
                  <a:pt x="887" y="487"/>
                </a:lnTo>
                <a:lnTo>
                  <a:pt x="895" y="477"/>
                </a:lnTo>
                <a:lnTo>
                  <a:pt x="905" y="465"/>
                </a:lnTo>
                <a:lnTo>
                  <a:pt x="914" y="452"/>
                </a:lnTo>
                <a:lnTo>
                  <a:pt x="921" y="440"/>
                </a:lnTo>
                <a:lnTo>
                  <a:pt x="931" y="424"/>
                </a:lnTo>
                <a:lnTo>
                  <a:pt x="941" y="411"/>
                </a:lnTo>
                <a:lnTo>
                  <a:pt x="951" y="397"/>
                </a:lnTo>
                <a:lnTo>
                  <a:pt x="960" y="381"/>
                </a:lnTo>
                <a:lnTo>
                  <a:pt x="969" y="367"/>
                </a:lnTo>
                <a:lnTo>
                  <a:pt x="979" y="351"/>
                </a:lnTo>
                <a:lnTo>
                  <a:pt x="987" y="337"/>
                </a:lnTo>
                <a:lnTo>
                  <a:pt x="998" y="319"/>
                </a:lnTo>
                <a:lnTo>
                  <a:pt x="1006" y="304"/>
                </a:lnTo>
                <a:lnTo>
                  <a:pt x="1015" y="289"/>
                </a:lnTo>
                <a:lnTo>
                  <a:pt x="1051" y="225"/>
                </a:lnTo>
                <a:lnTo>
                  <a:pt x="1061" y="212"/>
                </a:lnTo>
                <a:lnTo>
                  <a:pt x="1070" y="195"/>
                </a:lnTo>
                <a:lnTo>
                  <a:pt x="1078" y="181"/>
                </a:lnTo>
                <a:lnTo>
                  <a:pt x="1085" y="169"/>
                </a:lnTo>
                <a:lnTo>
                  <a:pt x="1095" y="155"/>
                </a:lnTo>
                <a:lnTo>
                  <a:pt x="1103" y="143"/>
                </a:lnTo>
                <a:lnTo>
                  <a:pt x="1111" y="128"/>
                </a:lnTo>
                <a:lnTo>
                  <a:pt x="1126" y="107"/>
                </a:lnTo>
                <a:lnTo>
                  <a:pt x="1136" y="96"/>
                </a:lnTo>
                <a:lnTo>
                  <a:pt x="1141" y="85"/>
                </a:lnTo>
                <a:lnTo>
                  <a:pt x="1149" y="78"/>
                </a:lnTo>
                <a:lnTo>
                  <a:pt x="1156" y="71"/>
                </a:lnTo>
                <a:lnTo>
                  <a:pt x="1156" y="70"/>
                </a:lnTo>
                <a:lnTo>
                  <a:pt x="1162" y="64"/>
                </a:lnTo>
                <a:lnTo>
                  <a:pt x="1166" y="58"/>
                </a:lnTo>
                <a:lnTo>
                  <a:pt x="1172" y="52"/>
                </a:lnTo>
                <a:lnTo>
                  <a:pt x="1175" y="47"/>
                </a:lnTo>
                <a:lnTo>
                  <a:pt x="1181" y="41"/>
                </a:lnTo>
                <a:lnTo>
                  <a:pt x="1183" y="36"/>
                </a:lnTo>
                <a:lnTo>
                  <a:pt x="1187" y="33"/>
                </a:lnTo>
                <a:lnTo>
                  <a:pt x="1193" y="23"/>
                </a:lnTo>
                <a:lnTo>
                  <a:pt x="1195" y="22"/>
                </a:lnTo>
                <a:lnTo>
                  <a:pt x="1196" y="20"/>
                </a:lnTo>
                <a:lnTo>
                  <a:pt x="1198" y="16"/>
                </a:lnTo>
                <a:lnTo>
                  <a:pt x="1200" y="15"/>
                </a:lnTo>
                <a:lnTo>
                  <a:pt x="1202" y="15"/>
                </a:lnTo>
                <a:lnTo>
                  <a:pt x="1202" y="13"/>
                </a:lnTo>
                <a:lnTo>
                  <a:pt x="1208" y="13"/>
                </a:lnTo>
                <a:lnTo>
                  <a:pt x="1210" y="15"/>
                </a:lnTo>
                <a:lnTo>
                  <a:pt x="1218" y="16"/>
                </a:lnTo>
                <a:lnTo>
                  <a:pt x="1221" y="20"/>
                </a:lnTo>
                <a:lnTo>
                  <a:pt x="1226" y="22"/>
                </a:lnTo>
                <a:lnTo>
                  <a:pt x="1238" y="27"/>
                </a:lnTo>
                <a:lnTo>
                  <a:pt x="1246" y="29"/>
                </a:lnTo>
                <a:lnTo>
                  <a:pt x="1270" y="41"/>
                </a:lnTo>
                <a:lnTo>
                  <a:pt x="1280" y="45"/>
                </a:lnTo>
                <a:lnTo>
                  <a:pt x="1290" y="51"/>
                </a:lnTo>
                <a:lnTo>
                  <a:pt x="1300" y="56"/>
                </a:lnTo>
                <a:lnTo>
                  <a:pt x="1308" y="59"/>
                </a:lnTo>
                <a:lnTo>
                  <a:pt x="1318" y="64"/>
                </a:lnTo>
                <a:lnTo>
                  <a:pt x="1329" y="71"/>
                </a:lnTo>
                <a:lnTo>
                  <a:pt x="1339" y="78"/>
                </a:lnTo>
                <a:lnTo>
                  <a:pt x="1349" y="85"/>
                </a:lnTo>
                <a:lnTo>
                  <a:pt x="1360" y="93"/>
                </a:lnTo>
                <a:lnTo>
                  <a:pt x="1372" y="102"/>
                </a:lnTo>
                <a:lnTo>
                  <a:pt x="1383" y="110"/>
                </a:lnTo>
                <a:lnTo>
                  <a:pt x="1395" y="119"/>
                </a:lnTo>
                <a:lnTo>
                  <a:pt x="1406" y="128"/>
                </a:lnTo>
                <a:lnTo>
                  <a:pt x="1433" y="150"/>
                </a:lnTo>
                <a:lnTo>
                  <a:pt x="1446" y="158"/>
                </a:lnTo>
                <a:lnTo>
                  <a:pt x="1462" y="169"/>
                </a:lnTo>
                <a:lnTo>
                  <a:pt x="1475" y="177"/>
                </a:lnTo>
                <a:lnTo>
                  <a:pt x="1492" y="188"/>
                </a:lnTo>
                <a:lnTo>
                  <a:pt x="1508" y="199"/>
                </a:lnTo>
                <a:lnTo>
                  <a:pt x="1524" y="209"/>
                </a:lnTo>
                <a:lnTo>
                  <a:pt x="1544" y="220"/>
                </a:lnTo>
                <a:lnTo>
                  <a:pt x="1560" y="231"/>
                </a:lnTo>
                <a:lnTo>
                  <a:pt x="1582" y="242"/>
                </a:lnTo>
                <a:lnTo>
                  <a:pt x="1600" y="252"/>
                </a:lnTo>
                <a:lnTo>
                  <a:pt x="1623" y="263"/>
                </a:lnTo>
                <a:lnTo>
                  <a:pt x="1646" y="274"/>
                </a:lnTo>
                <a:lnTo>
                  <a:pt x="1669" y="282"/>
                </a:lnTo>
                <a:lnTo>
                  <a:pt x="1693" y="293"/>
                </a:lnTo>
                <a:lnTo>
                  <a:pt x="1721" y="301"/>
                </a:lnTo>
                <a:lnTo>
                  <a:pt x="1747" y="312"/>
                </a:lnTo>
                <a:lnTo>
                  <a:pt x="1774" y="322"/>
                </a:lnTo>
                <a:lnTo>
                  <a:pt x="1805" y="330"/>
                </a:lnTo>
                <a:lnTo>
                  <a:pt x="1837" y="337"/>
                </a:lnTo>
                <a:lnTo>
                  <a:pt x="1872" y="345"/>
                </a:lnTo>
                <a:lnTo>
                  <a:pt x="1906" y="355"/>
                </a:lnTo>
                <a:lnTo>
                  <a:pt x="1944" y="363"/>
                </a:lnTo>
                <a:lnTo>
                  <a:pt x="1982" y="373"/>
                </a:lnTo>
                <a:lnTo>
                  <a:pt x="2021" y="381"/>
                </a:lnTo>
                <a:lnTo>
                  <a:pt x="2064" y="390"/>
                </a:lnTo>
                <a:lnTo>
                  <a:pt x="2108" y="399"/>
                </a:lnTo>
                <a:lnTo>
                  <a:pt x="2152" y="406"/>
                </a:lnTo>
                <a:lnTo>
                  <a:pt x="2198" y="415"/>
                </a:lnTo>
                <a:lnTo>
                  <a:pt x="2245" y="422"/>
                </a:lnTo>
                <a:lnTo>
                  <a:pt x="2290" y="431"/>
                </a:lnTo>
                <a:lnTo>
                  <a:pt x="2339" y="441"/>
                </a:lnTo>
                <a:lnTo>
                  <a:pt x="2388" y="448"/>
                </a:lnTo>
                <a:lnTo>
                  <a:pt x="2436" y="458"/>
                </a:lnTo>
                <a:lnTo>
                  <a:pt x="2485" y="466"/>
                </a:lnTo>
                <a:lnTo>
                  <a:pt x="2532" y="475"/>
                </a:lnTo>
                <a:lnTo>
                  <a:pt x="2582" y="483"/>
                </a:lnTo>
                <a:lnTo>
                  <a:pt x="2632" y="489"/>
                </a:lnTo>
                <a:lnTo>
                  <a:pt x="2681" y="498"/>
                </a:lnTo>
                <a:lnTo>
                  <a:pt x="2778" y="514"/>
                </a:lnTo>
                <a:lnTo>
                  <a:pt x="2826" y="521"/>
                </a:lnTo>
                <a:lnTo>
                  <a:pt x="2873" y="528"/>
                </a:lnTo>
                <a:lnTo>
                  <a:pt x="2921" y="534"/>
                </a:lnTo>
                <a:lnTo>
                  <a:pt x="2967" y="540"/>
                </a:lnTo>
                <a:lnTo>
                  <a:pt x="3011" y="547"/>
                </a:lnTo>
                <a:lnTo>
                  <a:pt x="3055" y="553"/>
                </a:lnTo>
                <a:lnTo>
                  <a:pt x="3096" y="560"/>
                </a:lnTo>
                <a:lnTo>
                  <a:pt x="3139" y="567"/>
                </a:lnTo>
                <a:lnTo>
                  <a:pt x="3178" y="571"/>
                </a:lnTo>
                <a:lnTo>
                  <a:pt x="3217" y="578"/>
                </a:lnTo>
                <a:lnTo>
                  <a:pt x="3253" y="583"/>
                </a:lnTo>
                <a:lnTo>
                  <a:pt x="3289" y="586"/>
                </a:lnTo>
                <a:lnTo>
                  <a:pt x="3326" y="592"/>
                </a:lnTo>
                <a:lnTo>
                  <a:pt x="3362" y="595"/>
                </a:lnTo>
                <a:lnTo>
                  <a:pt x="3396" y="601"/>
                </a:lnTo>
                <a:lnTo>
                  <a:pt x="3430" y="604"/>
                </a:lnTo>
                <a:lnTo>
                  <a:pt x="3463" y="609"/>
                </a:lnTo>
                <a:lnTo>
                  <a:pt x="3497" y="611"/>
                </a:lnTo>
                <a:lnTo>
                  <a:pt x="3529" y="616"/>
                </a:lnTo>
                <a:lnTo>
                  <a:pt x="3562" y="620"/>
                </a:lnTo>
                <a:lnTo>
                  <a:pt x="3594" y="623"/>
                </a:lnTo>
                <a:lnTo>
                  <a:pt x="3627" y="627"/>
                </a:lnTo>
                <a:lnTo>
                  <a:pt x="3657" y="629"/>
                </a:lnTo>
                <a:lnTo>
                  <a:pt x="3688" y="633"/>
                </a:lnTo>
                <a:lnTo>
                  <a:pt x="3719" y="634"/>
                </a:lnTo>
                <a:lnTo>
                  <a:pt x="3747" y="638"/>
                </a:lnTo>
                <a:lnTo>
                  <a:pt x="3806" y="641"/>
                </a:lnTo>
                <a:lnTo>
                  <a:pt x="3832" y="644"/>
                </a:lnTo>
                <a:lnTo>
                  <a:pt x="3861" y="645"/>
                </a:lnTo>
                <a:lnTo>
                  <a:pt x="3888" y="646"/>
                </a:lnTo>
                <a:lnTo>
                  <a:pt x="3914" y="648"/>
                </a:lnTo>
                <a:lnTo>
                  <a:pt x="3943" y="650"/>
                </a:lnTo>
                <a:lnTo>
                  <a:pt x="3968" y="650"/>
                </a:lnTo>
                <a:lnTo>
                  <a:pt x="4019" y="652"/>
                </a:lnTo>
                <a:lnTo>
                  <a:pt x="4094" y="653"/>
                </a:lnTo>
                <a:lnTo>
                  <a:pt x="4165" y="653"/>
                </a:lnTo>
                <a:lnTo>
                  <a:pt x="4166" y="652"/>
                </a:lnTo>
                <a:lnTo>
                  <a:pt x="4168" y="652"/>
                </a:lnTo>
                <a:lnTo>
                  <a:pt x="4170" y="652"/>
                </a:lnTo>
                <a:lnTo>
                  <a:pt x="4173" y="650"/>
                </a:lnTo>
                <a:lnTo>
                  <a:pt x="4173" y="648"/>
                </a:lnTo>
                <a:lnTo>
                  <a:pt x="4173" y="646"/>
                </a:lnTo>
                <a:lnTo>
                  <a:pt x="4173" y="645"/>
                </a:lnTo>
                <a:lnTo>
                  <a:pt x="4170" y="644"/>
                </a:lnTo>
                <a:lnTo>
                  <a:pt x="4170" y="641"/>
                </a:lnTo>
                <a:lnTo>
                  <a:pt x="4168" y="640"/>
                </a:lnTo>
                <a:lnTo>
                  <a:pt x="4166" y="640"/>
                </a:lnTo>
                <a:lnTo>
                  <a:pt x="4165" y="640"/>
                </a:lnTo>
                <a:lnTo>
                  <a:pt x="4094" y="640"/>
                </a:lnTo>
                <a:lnTo>
                  <a:pt x="4022" y="638"/>
                </a:lnTo>
                <a:lnTo>
                  <a:pt x="3970" y="637"/>
                </a:lnTo>
                <a:lnTo>
                  <a:pt x="3943" y="634"/>
                </a:lnTo>
                <a:lnTo>
                  <a:pt x="3917" y="633"/>
                </a:lnTo>
                <a:lnTo>
                  <a:pt x="3890" y="633"/>
                </a:lnTo>
                <a:lnTo>
                  <a:pt x="3863" y="631"/>
                </a:lnTo>
                <a:lnTo>
                  <a:pt x="3835" y="629"/>
                </a:lnTo>
                <a:lnTo>
                  <a:pt x="3806" y="627"/>
                </a:lnTo>
                <a:lnTo>
                  <a:pt x="3749" y="622"/>
                </a:lnTo>
                <a:lnTo>
                  <a:pt x="3720" y="620"/>
                </a:lnTo>
                <a:lnTo>
                  <a:pt x="3690" y="616"/>
                </a:lnTo>
                <a:lnTo>
                  <a:pt x="3660" y="613"/>
                </a:lnTo>
                <a:lnTo>
                  <a:pt x="3629" y="611"/>
                </a:lnTo>
                <a:lnTo>
                  <a:pt x="3596" y="608"/>
                </a:lnTo>
                <a:lnTo>
                  <a:pt x="3564" y="604"/>
                </a:lnTo>
                <a:lnTo>
                  <a:pt x="3532" y="601"/>
                </a:lnTo>
                <a:lnTo>
                  <a:pt x="3499" y="597"/>
                </a:lnTo>
                <a:lnTo>
                  <a:pt x="3465" y="594"/>
                </a:lnTo>
                <a:lnTo>
                  <a:pt x="3430" y="590"/>
                </a:lnTo>
                <a:lnTo>
                  <a:pt x="3398" y="585"/>
                </a:lnTo>
                <a:lnTo>
                  <a:pt x="3362" y="582"/>
                </a:lnTo>
                <a:lnTo>
                  <a:pt x="3327" y="576"/>
                </a:lnTo>
                <a:lnTo>
                  <a:pt x="3293" y="571"/>
                </a:lnTo>
                <a:lnTo>
                  <a:pt x="3255" y="567"/>
                </a:lnTo>
                <a:lnTo>
                  <a:pt x="3219" y="561"/>
                </a:lnTo>
                <a:lnTo>
                  <a:pt x="3181" y="557"/>
                </a:lnTo>
                <a:lnTo>
                  <a:pt x="3141" y="551"/>
                </a:lnTo>
                <a:lnTo>
                  <a:pt x="3101" y="546"/>
                </a:lnTo>
                <a:lnTo>
                  <a:pt x="3059" y="539"/>
                </a:lnTo>
                <a:lnTo>
                  <a:pt x="3014" y="532"/>
                </a:lnTo>
                <a:lnTo>
                  <a:pt x="2970" y="527"/>
                </a:lnTo>
                <a:lnTo>
                  <a:pt x="2924" y="520"/>
                </a:lnTo>
                <a:lnTo>
                  <a:pt x="2878" y="512"/>
                </a:lnTo>
                <a:lnTo>
                  <a:pt x="2830" y="505"/>
                </a:lnTo>
                <a:lnTo>
                  <a:pt x="2780" y="498"/>
                </a:lnTo>
                <a:lnTo>
                  <a:pt x="2683" y="484"/>
                </a:lnTo>
                <a:lnTo>
                  <a:pt x="2634" y="475"/>
                </a:lnTo>
                <a:lnTo>
                  <a:pt x="2584" y="466"/>
                </a:lnTo>
                <a:lnTo>
                  <a:pt x="2537" y="459"/>
                </a:lnTo>
                <a:lnTo>
                  <a:pt x="2487" y="450"/>
                </a:lnTo>
                <a:lnTo>
                  <a:pt x="2437" y="443"/>
                </a:lnTo>
                <a:lnTo>
                  <a:pt x="2390" y="433"/>
                </a:lnTo>
                <a:lnTo>
                  <a:pt x="2342" y="424"/>
                </a:lnTo>
                <a:lnTo>
                  <a:pt x="2295" y="417"/>
                </a:lnTo>
                <a:lnTo>
                  <a:pt x="2247" y="407"/>
                </a:lnTo>
                <a:lnTo>
                  <a:pt x="2201" y="400"/>
                </a:lnTo>
                <a:lnTo>
                  <a:pt x="2155" y="392"/>
                </a:lnTo>
                <a:lnTo>
                  <a:pt x="2111" y="382"/>
                </a:lnTo>
                <a:lnTo>
                  <a:pt x="2067" y="374"/>
                </a:lnTo>
                <a:lnTo>
                  <a:pt x="2026" y="366"/>
                </a:lnTo>
                <a:lnTo>
                  <a:pt x="1985" y="356"/>
                </a:lnTo>
                <a:lnTo>
                  <a:pt x="1947" y="348"/>
                </a:lnTo>
                <a:lnTo>
                  <a:pt x="1909" y="341"/>
                </a:lnTo>
                <a:lnTo>
                  <a:pt x="1875" y="331"/>
                </a:lnTo>
                <a:lnTo>
                  <a:pt x="1841" y="323"/>
                </a:lnTo>
                <a:lnTo>
                  <a:pt x="1808" y="316"/>
                </a:lnTo>
                <a:lnTo>
                  <a:pt x="1810" y="316"/>
                </a:lnTo>
                <a:lnTo>
                  <a:pt x="1780" y="307"/>
                </a:lnTo>
                <a:lnTo>
                  <a:pt x="1752" y="297"/>
                </a:lnTo>
                <a:lnTo>
                  <a:pt x="1726" y="289"/>
                </a:lnTo>
                <a:lnTo>
                  <a:pt x="1701" y="279"/>
                </a:lnTo>
                <a:lnTo>
                  <a:pt x="1677" y="270"/>
                </a:lnTo>
                <a:lnTo>
                  <a:pt x="1652" y="260"/>
                </a:lnTo>
                <a:lnTo>
                  <a:pt x="1631" y="249"/>
                </a:lnTo>
                <a:lnTo>
                  <a:pt x="1610" y="238"/>
                </a:lnTo>
                <a:lnTo>
                  <a:pt x="1590" y="229"/>
                </a:lnTo>
                <a:lnTo>
                  <a:pt x="1570" y="219"/>
                </a:lnTo>
                <a:lnTo>
                  <a:pt x="1551" y="208"/>
                </a:lnTo>
                <a:lnTo>
                  <a:pt x="1534" y="198"/>
                </a:lnTo>
                <a:lnTo>
                  <a:pt x="1516" y="187"/>
                </a:lnTo>
                <a:lnTo>
                  <a:pt x="1501" y="176"/>
                </a:lnTo>
                <a:lnTo>
                  <a:pt x="1486" y="168"/>
                </a:lnTo>
                <a:lnTo>
                  <a:pt x="1470" y="157"/>
                </a:lnTo>
                <a:lnTo>
                  <a:pt x="1456" y="146"/>
                </a:lnTo>
                <a:lnTo>
                  <a:pt x="1442" y="137"/>
                </a:lnTo>
                <a:lnTo>
                  <a:pt x="1418" y="118"/>
                </a:lnTo>
                <a:lnTo>
                  <a:pt x="1404" y="107"/>
                </a:lnTo>
                <a:lnTo>
                  <a:pt x="1393" y="99"/>
                </a:lnTo>
                <a:lnTo>
                  <a:pt x="1382" y="89"/>
                </a:lnTo>
                <a:lnTo>
                  <a:pt x="1372" y="82"/>
                </a:lnTo>
                <a:lnTo>
                  <a:pt x="1360" y="73"/>
                </a:lnTo>
                <a:lnTo>
                  <a:pt x="1349" y="66"/>
                </a:lnTo>
                <a:lnTo>
                  <a:pt x="1339" y="59"/>
                </a:lnTo>
                <a:lnTo>
                  <a:pt x="1328" y="54"/>
                </a:lnTo>
                <a:lnTo>
                  <a:pt x="1318" y="47"/>
                </a:lnTo>
                <a:lnTo>
                  <a:pt x="1307" y="41"/>
                </a:lnTo>
                <a:lnTo>
                  <a:pt x="1298" y="36"/>
                </a:lnTo>
                <a:lnTo>
                  <a:pt x="1286" y="33"/>
                </a:lnTo>
                <a:lnTo>
                  <a:pt x="1286" y="31"/>
                </a:lnTo>
                <a:lnTo>
                  <a:pt x="1288" y="33"/>
                </a:lnTo>
                <a:lnTo>
                  <a:pt x="1286" y="33"/>
                </a:lnTo>
                <a:lnTo>
                  <a:pt x="1278" y="27"/>
                </a:lnTo>
                <a:lnTo>
                  <a:pt x="1254" y="16"/>
                </a:lnTo>
                <a:lnTo>
                  <a:pt x="1246" y="13"/>
                </a:lnTo>
                <a:lnTo>
                  <a:pt x="1234" y="8"/>
                </a:lnTo>
                <a:lnTo>
                  <a:pt x="1229" y="7"/>
                </a:lnTo>
                <a:lnTo>
                  <a:pt x="1223" y="3"/>
                </a:lnTo>
                <a:lnTo>
                  <a:pt x="1216" y="1"/>
                </a:lnTo>
                <a:lnTo>
                  <a:pt x="1211" y="0"/>
                </a:lnTo>
                <a:lnTo>
                  <a:pt x="1208" y="0"/>
                </a:lnTo>
                <a:lnTo>
                  <a:pt x="1202" y="0"/>
                </a:lnTo>
                <a:lnTo>
                  <a:pt x="1198" y="0"/>
                </a:lnTo>
                <a:lnTo>
                  <a:pt x="1193" y="1"/>
                </a:lnTo>
                <a:lnTo>
                  <a:pt x="1190" y="3"/>
                </a:lnTo>
                <a:lnTo>
                  <a:pt x="1185" y="8"/>
                </a:lnTo>
                <a:lnTo>
                  <a:pt x="1183" y="10"/>
                </a:lnTo>
                <a:lnTo>
                  <a:pt x="1181" y="13"/>
                </a:lnTo>
                <a:lnTo>
                  <a:pt x="1179" y="16"/>
                </a:lnTo>
                <a:lnTo>
                  <a:pt x="1174" y="23"/>
                </a:lnTo>
                <a:lnTo>
                  <a:pt x="1170" y="27"/>
                </a:lnTo>
                <a:lnTo>
                  <a:pt x="1166" y="33"/>
                </a:lnTo>
                <a:lnTo>
                  <a:pt x="1162" y="38"/>
                </a:lnTo>
                <a:lnTo>
                  <a:pt x="1159" y="44"/>
                </a:lnTo>
                <a:lnTo>
                  <a:pt x="1154" y="48"/>
                </a:lnTo>
                <a:lnTo>
                  <a:pt x="1149" y="56"/>
                </a:lnTo>
                <a:lnTo>
                  <a:pt x="1143" y="62"/>
                </a:lnTo>
                <a:lnTo>
                  <a:pt x="1136" y="67"/>
                </a:lnTo>
                <a:lnTo>
                  <a:pt x="1128" y="77"/>
                </a:lnTo>
                <a:lnTo>
                  <a:pt x="1120" y="88"/>
                </a:lnTo>
                <a:lnTo>
                  <a:pt x="1113" y="99"/>
                </a:lnTo>
                <a:lnTo>
                  <a:pt x="1097" y="121"/>
                </a:lnTo>
                <a:lnTo>
                  <a:pt x="1090" y="133"/>
                </a:lnTo>
                <a:lnTo>
                  <a:pt x="1080" y="147"/>
                </a:lnTo>
                <a:lnTo>
                  <a:pt x="1072" y="161"/>
                </a:lnTo>
                <a:lnTo>
                  <a:pt x="1062" y="174"/>
                </a:lnTo>
                <a:lnTo>
                  <a:pt x="1055" y="188"/>
                </a:lnTo>
                <a:lnTo>
                  <a:pt x="1046" y="205"/>
                </a:lnTo>
                <a:lnTo>
                  <a:pt x="1038" y="219"/>
                </a:lnTo>
                <a:lnTo>
                  <a:pt x="1002" y="280"/>
                </a:lnTo>
                <a:lnTo>
                  <a:pt x="992" y="297"/>
                </a:lnTo>
                <a:lnTo>
                  <a:pt x="983" y="312"/>
                </a:lnTo>
                <a:lnTo>
                  <a:pt x="973" y="329"/>
                </a:lnTo>
                <a:lnTo>
                  <a:pt x="964" y="344"/>
                </a:lnTo>
                <a:lnTo>
                  <a:pt x="954" y="359"/>
                </a:lnTo>
                <a:lnTo>
                  <a:pt x="944" y="374"/>
                </a:lnTo>
                <a:lnTo>
                  <a:pt x="937" y="390"/>
                </a:lnTo>
                <a:lnTo>
                  <a:pt x="928" y="404"/>
                </a:lnTo>
                <a:lnTo>
                  <a:pt x="918" y="417"/>
                </a:lnTo>
                <a:lnTo>
                  <a:pt x="908" y="431"/>
                </a:lnTo>
                <a:lnTo>
                  <a:pt x="898" y="443"/>
                </a:lnTo>
                <a:lnTo>
                  <a:pt x="892" y="458"/>
                </a:lnTo>
                <a:lnTo>
                  <a:pt x="882" y="468"/>
                </a:lnTo>
                <a:lnTo>
                  <a:pt x="874" y="479"/>
                </a:lnTo>
                <a:lnTo>
                  <a:pt x="867" y="489"/>
                </a:lnTo>
                <a:lnTo>
                  <a:pt x="857" y="498"/>
                </a:lnTo>
                <a:lnTo>
                  <a:pt x="849" y="506"/>
                </a:lnTo>
                <a:lnTo>
                  <a:pt x="842" y="516"/>
                </a:lnTo>
                <a:lnTo>
                  <a:pt x="834" y="524"/>
                </a:lnTo>
                <a:lnTo>
                  <a:pt x="821" y="540"/>
                </a:lnTo>
                <a:lnTo>
                  <a:pt x="813" y="547"/>
                </a:lnTo>
                <a:lnTo>
                  <a:pt x="800" y="561"/>
                </a:lnTo>
                <a:lnTo>
                  <a:pt x="795" y="569"/>
                </a:lnTo>
                <a:lnTo>
                  <a:pt x="788" y="574"/>
                </a:lnTo>
                <a:lnTo>
                  <a:pt x="777" y="589"/>
                </a:lnTo>
                <a:lnTo>
                  <a:pt x="772" y="594"/>
                </a:lnTo>
                <a:lnTo>
                  <a:pt x="764" y="598"/>
                </a:lnTo>
                <a:lnTo>
                  <a:pt x="757" y="604"/>
                </a:lnTo>
                <a:lnTo>
                  <a:pt x="752" y="609"/>
                </a:lnTo>
                <a:lnTo>
                  <a:pt x="744" y="615"/>
                </a:lnTo>
                <a:lnTo>
                  <a:pt x="737" y="619"/>
                </a:lnTo>
                <a:lnTo>
                  <a:pt x="731" y="623"/>
                </a:lnTo>
                <a:lnTo>
                  <a:pt x="716" y="633"/>
                </a:lnTo>
                <a:lnTo>
                  <a:pt x="708" y="637"/>
                </a:lnTo>
                <a:lnTo>
                  <a:pt x="698" y="641"/>
                </a:lnTo>
                <a:lnTo>
                  <a:pt x="690" y="645"/>
                </a:lnTo>
                <a:lnTo>
                  <a:pt x="682" y="648"/>
                </a:lnTo>
                <a:lnTo>
                  <a:pt x="670" y="652"/>
                </a:lnTo>
                <a:lnTo>
                  <a:pt x="661" y="653"/>
                </a:lnTo>
                <a:lnTo>
                  <a:pt x="649" y="657"/>
                </a:lnTo>
                <a:lnTo>
                  <a:pt x="638" y="660"/>
                </a:lnTo>
                <a:lnTo>
                  <a:pt x="624" y="664"/>
                </a:lnTo>
                <a:lnTo>
                  <a:pt x="613" y="668"/>
                </a:lnTo>
                <a:lnTo>
                  <a:pt x="571" y="675"/>
                </a:lnTo>
                <a:lnTo>
                  <a:pt x="556" y="677"/>
                </a:lnTo>
                <a:lnTo>
                  <a:pt x="541" y="678"/>
                </a:lnTo>
                <a:lnTo>
                  <a:pt x="525" y="681"/>
                </a:lnTo>
                <a:lnTo>
                  <a:pt x="510" y="682"/>
                </a:lnTo>
                <a:lnTo>
                  <a:pt x="495" y="684"/>
                </a:lnTo>
                <a:lnTo>
                  <a:pt x="477" y="685"/>
                </a:lnTo>
                <a:lnTo>
                  <a:pt x="461" y="685"/>
                </a:lnTo>
                <a:lnTo>
                  <a:pt x="443" y="688"/>
                </a:lnTo>
                <a:lnTo>
                  <a:pt x="426" y="688"/>
                </a:lnTo>
                <a:lnTo>
                  <a:pt x="392" y="689"/>
                </a:lnTo>
                <a:lnTo>
                  <a:pt x="372" y="689"/>
                </a:lnTo>
                <a:lnTo>
                  <a:pt x="336" y="689"/>
                </a:lnTo>
                <a:lnTo>
                  <a:pt x="318" y="689"/>
                </a:lnTo>
                <a:lnTo>
                  <a:pt x="277" y="688"/>
                </a:lnTo>
                <a:lnTo>
                  <a:pt x="256" y="688"/>
                </a:lnTo>
                <a:lnTo>
                  <a:pt x="236" y="685"/>
                </a:lnTo>
                <a:lnTo>
                  <a:pt x="194" y="684"/>
                </a:lnTo>
                <a:lnTo>
                  <a:pt x="171" y="682"/>
                </a:lnTo>
                <a:lnTo>
                  <a:pt x="149" y="681"/>
                </a:lnTo>
                <a:lnTo>
                  <a:pt x="126" y="678"/>
                </a:lnTo>
                <a:lnTo>
                  <a:pt x="104" y="677"/>
                </a:lnTo>
                <a:lnTo>
                  <a:pt x="82" y="675"/>
                </a:lnTo>
                <a:lnTo>
                  <a:pt x="56" y="673"/>
                </a:lnTo>
                <a:lnTo>
                  <a:pt x="8" y="668"/>
                </a:lnTo>
              </a:path>
            </a:pathLst>
          </a:custGeom>
          <a:solidFill>
            <a:srgbClr val="000000"/>
          </a:solidFill>
          <a:ln w="50800" cap="rnd" cmpd="sng">
            <a:solidFill>
              <a:schemeClr val="accent6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1724026" y="4285350"/>
            <a:ext cx="106389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>
                <a:solidFill>
                  <a:schemeClr val="accent6"/>
                </a:solidFill>
                <a:latin typeface="Arial"/>
                <a:cs typeface="Arial"/>
              </a:rPr>
              <a:t>TV </a:t>
            </a:r>
            <a:r>
              <a:rPr lang="en-US" sz="1600" b="1" dirty="0" err="1">
                <a:solidFill>
                  <a:schemeClr val="accent6"/>
                </a:solidFill>
                <a:latin typeface="Arial"/>
                <a:cs typeface="Arial"/>
              </a:rPr>
              <a:t>GRPs</a:t>
            </a:r>
            <a:endParaRPr lang="en-US" sz="1600" b="1" dirty="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139273" name="Rectangle 9"/>
          <p:cNvSpPr>
            <a:spLocks noChangeArrowheads="1"/>
          </p:cNvSpPr>
          <p:nvPr/>
        </p:nvSpPr>
        <p:spPr bwMode="auto">
          <a:xfrm>
            <a:off x="2327276" y="4686130"/>
            <a:ext cx="788988" cy="499522"/>
          </a:xfrm>
          <a:prstGeom prst="rect">
            <a:avLst/>
          </a:prstGeo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5802313" y="3392309"/>
            <a:ext cx="468077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>
                <a:solidFill>
                  <a:schemeClr val="accent6"/>
                </a:solidFill>
                <a:latin typeface="Arial"/>
                <a:cs typeface="Arial"/>
              </a:rPr>
              <a:t>TV</a:t>
            </a: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5802313" y="2364958"/>
            <a:ext cx="1109662" cy="33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>
                <a:solidFill>
                  <a:schemeClr val="accent2"/>
                </a:solidFill>
                <a:latin typeface="Arial"/>
                <a:cs typeface="Arial"/>
              </a:rPr>
              <a:t>Magazine</a:t>
            </a:r>
          </a:p>
        </p:txBody>
      </p:sp>
      <p:sp>
        <p:nvSpPr>
          <p:cNvPr id="139279" name="Freeform 15"/>
          <p:cNvSpPr>
            <a:spLocks/>
          </p:cNvSpPr>
          <p:nvPr/>
        </p:nvSpPr>
        <p:spPr bwMode="auto">
          <a:xfrm>
            <a:off x="1163638" y="2696037"/>
            <a:ext cx="6783387" cy="874165"/>
          </a:xfrm>
          <a:custGeom>
            <a:avLst/>
            <a:gdLst/>
            <a:ahLst/>
            <a:cxnLst>
              <a:cxn ang="0">
                <a:pos x="0" y="569"/>
              </a:cxn>
              <a:cxn ang="0">
                <a:pos x="59" y="586"/>
              </a:cxn>
              <a:cxn ang="0">
                <a:pos x="344" y="601"/>
              </a:cxn>
              <a:cxn ang="0">
                <a:pos x="551" y="591"/>
              </a:cxn>
              <a:cxn ang="0">
                <a:pos x="682" y="577"/>
              </a:cxn>
              <a:cxn ang="0">
                <a:pos x="808" y="542"/>
              </a:cxn>
              <a:cxn ang="0">
                <a:pos x="892" y="505"/>
              </a:cxn>
              <a:cxn ang="0">
                <a:pos x="982" y="455"/>
              </a:cxn>
              <a:cxn ang="0">
                <a:pos x="1069" y="402"/>
              </a:cxn>
              <a:cxn ang="0">
                <a:pos x="1175" y="319"/>
              </a:cxn>
              <a:cxn ang="0">
                <a:pos x="1292" y="228"/>
              </a:cxn>
              <a:cxn ang="0">
                <a:pos x="1364" y="184"/>
              </a:cxn>
              <a:cxn ang="0">
                <a:pos x="1454" y="140"/>
              </a:cxn>
              <a:cxn ang="0">
                <a:pos x="1554" y="111"/>
              </a:cxn>
              <a:cxn ang="0">
                <a:pos x="1650" y="92"/>
              </a:cxn>
              <a:cxn ang="0">
                <a:pos x="1777" y="66"/>
              </a:cxn>
              <a:cxn ang="0">
                <a:pos x="1932" y="40"/>
              </a:cxn>
              <a:cxn ang="0">
                <a:pos x="2101" y="25"/>
              </a:cxn>
              <a:cxn ang="0">
                <a:pos x="2380" y="22"/>
              </a:cxn>
              <a:cxn ang="0">
                <a:pos x="2652" y="40"/>
              </a:cxn>
              <a:cxn ang="0">
                <a:pos x="3014" y="76"/>
              </a:cxn>
              <a:cxn ang="0">
                <a:pos x="3332" y="111"/>
              </a:cxn>
              <a:cxn ang="0">
                <a:pos x="3609" y="144"/>
              </a:cxn>
              <a:cxn ang="0">
                <a:pos x="3817" y="169"/>
              </a:cxn>
              <a:cxn ang="0">
                <a:pos x="3981" y="192"/>
              </a:cxn>
              <a:cxn ang="0">
                <a:pos x="4125" y="217"/>
              </a:cxn>
              <a:cxn ang="0">
                <a:pos x="4215" y="235"/>
              </a:cxn>
              <a:cxn ang="0">
                <a:pos x="4266" y="247"/>
              </a:cxn>
              <a:cxn ang="0">
                <a:pos x="4270" y="231"/>
              </a:cxn>
              <a:cxn ang="0">
                <a:pos x="4209" y="213"/>
              </a:cxn>
              <a:cxn ang="0">
                <a:pos x="4114" y="194"/>
              </a:cxn>
              <a:cxn ang="0">
                <a:pos x="3963" y="169"/>
              </a:cxn>
              <a:cxn ang="0">
                <a:pos x="3791" y="146"/>
              </a:cxn>
              <a:cxn ang="0">
                <a:pos x="3576" y="120"/>
              </a:cxn>
              <a:cxn ang="0">
                <a:pos x="3292" y="86"/>
              </a:cxn>
              <a:cxn ang="0">
                <a:pos x="2924" y="45"/>
              </a:cxn>
              <a:cxn ang="0">
                <a:pos x="2611" y="17"/>
              </a:cxn>
              <a:cxn ang="0">
                <a:pos x="2350" y="1"/>
              </a:cxn>
              <a:cxn ang="0">
                <a:pos x="2075" y="4"/>
              </a:cxn>
              <a:cxn ang="0">
                <a:pos x="1910" y="25"/>
              </a:cxn>
              <a:cxn ang="0">
                <a:pos x="1755" y="51"/>
              </a:cxn>
              <a:cxn ang="0">
                <a:pos x="1647" y="72"/>
              </a:cxn>
              <a:cxn ang="0">
                <a:pos x="1547" y="92"/>
              </a:cxn>
              <a:cxn ang="0">
                <a:pos x="1444" y="124"/>
              </a:cxn>
              <a:cxn ang="0">
                <a:pos x="1354" y="166"/>
              </a:cxn>
              <a:cxn ang="0">
                <a:pos x="1256" y="227"/>
              </a:cxn>
              <a:cxn ang="0">
                <a:pos x="1139" y="320"/>
              </a:cxn>
              <a:cxn ang="0">
                <a:pos x="1046" y="393"/>
              </a:cxn>
              <a:cxn ang="0">
                <a:pos x="972" y="437"/>
              </a:cxn>
              <a:cxn ang="0">
                <a:pos x="882" y="487"/>
              </a:cxn>
              <a:cxn ang="0">
                <a:pos x="800" y="522"/>
              </a:cxn>
              <a:cxn ang="0">
                <a:pos x="677" y="556"/>
              </a:cxn>
              <a:cxn ang="0">
                <a:pos x="531" y="573"/>
              </a:cxn>
              <a:cxn ang="0">
                <a:pos x="262" y="577"/>
              </a:cxn>
              <a:cxn ang="0">
                <a:pos x="13" y="561"/>
              </a:cxn>
            </a:cxnLst>
            <a:rect l="0" t="0" r="r" b="b"/>
            <a:pathLst>
              <a:path w="4273" h="602">
                <a:moveTo>
                  <a:pt x="13" y="561"/>
                </a:moveTo>
                <a:lnTo>
                  <a:pt x="9" y="561"/>
                </a:lnTo>
                <a:lnTo>
                  <a:pt x="7" y="561"/>
                </a:lnTo>
                <a:lnTo>
                  <a:pt x="3" y="562"/>
                </a:lnTo>
                <a:lnTo>
                  <a:pt x="2" y="565"/>
                </a:lnTo>
                <a:lnTo>
                  <a:pt x="2" y="568"/>
                </a:lnTo>
                <a:lnTo>
                  <a:pt x="0" y="569"/>
                </a:lnTo>
                <a:lnTo>
                  <a:pt x="0" y="573"/>
                </a:lnTo>
                <a:lnTo>
                  <a:pt x="2" y="575"/>
                </a:lnTo>
                <a:lnTo>
                  <a:pt x="2" y="577"/>
                </a:lnTo>
                <a:lnTo>
                  <a:pt x="5" y="580"/>
                </a:lnTo>
                <a:lnTo>
                  <a:pt x="7" y="580"/>
                </a:lnTo>
                <a:lnTo>
                  <a:pt x="10" y="583"/>
                </a:lnTo>
                <a:lnTo>
                  <a:pt x="59" y="586"/>
                </a:lnTo>
                <a:lnTo>
                  <a:pt x="84" y="587"/>
                </a:lnTo>
                <a:lnTo>
                  <a:pt x="129" y="591"/>
                </a:lnTo>
                <a:lnTo>
                  <a:pt x="152" y="591"/>
                </a:lnTo>
                <a:lnTo>
                  <a:pt x="197" y="595"/>
                </a:lnTo>
                <a:lnTo>
                  <a:pt x="218" y="597"/>
                </a:lnTo>
                <a:lnTo>
                  <a:pt x="262" y="598"/>
                </a:lnTo>
                <a:lnTo>
                  <a:pt x="344" y="601"/>
                </a:lnTo>
                <a:lnTo>
                  <a:pt x="384" y="601"/>
                </a:lnTo>
                <a:lnTo>
                  <a:pt x="403" y="598"/>
                </a:lnTo>
                <a:lnTo>
                  <a:pt x="461" y="598"/>
                </a:lnTo>
                <a:lnTo>
                  <a:pt x="477" y="597"/>
                </a:lnTo>
                <a:lnTo>
                  <a:pt x="497" y="597"/>
                </a:lnTo>
                <a:lnTo>
                  <a:pt x="533" y="593"/>
                </a:lnTo>
                <a:lnTo>
                  <a:pt x="551" y="591"/>
                </a:lnTo>
                <a:lnTo>
                  <a:pt x="567" y="591"/>
                </a:lnTo>
                <a:lnTo>
                  <a:pt x="585" y="590"/>
                </a:lnTo>
                <a:lnTo>
                  <a:pt x="617" y="586"/>
                </a:lnTo>
                <a:lnTo>
                  <a:pt x="634" y="583"/>
                </a:lnTo>
                <a:lnTo>
                  <a:pt x="649" y="583"/>
                </a:lnTo>
                <a:lnTo>
                  <a:pt x="651" y="583"/>
                </a:lnTo>
                <a:lnTo>
                  <a:pt x="682" y="577"/>
                </a:lnTo>
                <a:lnTo>
                  <a:pt x="695" y="573"/>
                </a:lnTo>
                <a:lnTo>
                  <a:pt x="724" y="566"/>
                </a:lnTo>
                <a:lnTo>
                  <a:pt x="751" y="561"/>
                </a:lnTo>
                <a:lnTo>
                  <a:pt x="762" y="557"/>
                </a:lnTo>
                <a:lnTo>
                  <a:pt x="775" y="553"/>
                </a:lnTo>
                <a:lnTo>
                  <a:pt x="797" y="546"/>
                </a:lnTo>
                <a:lnTo>
                  <a:pt x="808" y="542"/>
                </a:lnTo>
                <a:lnTo>
                  <a:pt x="819" y="538"/>
                </a:lnTo>
                <a:lnTo>
                  <a:pt x="831" y="532"/>
                </a:lnTo>
                <a:lnTo>
                  <a:pt x="842" y="529"/>
                </a:lnTo>
                <a:lnTo>
                  <a:pt x="851" y="524"/>
                </a:lnTo>
                <a:lnTo>
                  <a:pt x="872" y="514"/>
                </a:lnTo>
                <a:lnTo>
                  <a:pt x="882" y="510"/>
                </a:lnTo>
                <a:lnTo>
                  <a:pt x="892" y="505"/>
                </a:lnTo>
                <a:lnTo>
                  <a:pt x="903" y="499"/>
                </a:lnTo>
                <a:lnTo>
                  <a:pt x="911" y="494"/>
                </a:lnTo>
                <a:lnTo>
                  <a:pt x="923" y="488"/>
                </a:lnTo>
                <a:lnTo>
                  <a:pt x="931" y="483"/>
                </a:lnTo>
                <a:lnTo>
                  <a:pt x="962" y="465"/>
                </a:lnTo>
                <a:lnTo>
                  <a:pt x="972" y="460"/>
                </a:lnTo>
                <a:lnTo>
                  <a:pt x="982" y="455"/>
                </a:lnTo>
                <a:lnTo>
                  <a:pt x="993" y="450"/>
                </a:lnTo>
                <a:lnTo>
                  <a:pt x="1016" y="437"/>
                </a:lnTo>
                <a:lnTo>
                  <a:pt x="1025" y="432"/>
                </a:lnTo>
                <a:lnTo>
                  <a:pt x="1036" y="425"/>
                </a:lnTo>
                <a:lnTo>
                  <a:pt x="1048" y="415"/>
                </a:lnTo>
                <a:lnTo>
                  <a:pt x="1059" y="411"/>
                </a:lnTo>
                <a:lnTo>
                  <a:pt x="1069" y="402"/>
                </a:lnTo>
                <a:lnTo>
                  <a:pt x="1080" y="395"/>
                </a:lnTo>
                <a:lnTo>
                  <a:pt x="1092" y="385"/>
                </a:lnTo>
                <a:lnTo>
                  <a:pt x="1113" y="370"/>
                </a:lnTo>
                <a:lnTo>
                  <a:pt x="1123" y="360"/>
                </a:lnTo>
                <a:lnTo>
                  <a:pt x="1144" y="345"/>
                </a:lnTo>
                <a:lnTo>
                  <a:pt x="1154" y="334"/>
                </a:lnTo>
                <a:lnTo>
                  <a:pt x="1175" y="319"/>
                </a:lnTo>
                <a:lnTo>
                  <a:pt x="1185" y="309"/>
                </a:lnTo>
                <a:lnTo>
                  <a:pt x="1197" y="301"/>
                </a:lnTo>
                <a:lnTo>
                  <a:pt x="1208" y="292"/>
                </a:lnTo>
                <a:lnTo>
                  <a:pt x="1229" y="274"/>
                </a:lnTo>
                <a:lnTo>
                  <a:pt x="1239" y="265"/>
                </a:lnTo>
                <a:lnTo>
                  <a:pt x="1271" y="244"/>
                </a:lnTo>
                <a:lnTo>
                  <a:pt x="1292" y="228"/>
                </a:lnTo>
                <a:lnTo>
                  <a:pt x="1301" y="221"/>
                </a:lnTo>
                <a:lnTo>
                  <a:pt x="1311" y="213"/>
                </a:lnTo>
                <a:lnTo>
                  <a:pt x="1323" y="206"/>
                </a:lnTo>
                <a:lnTo>
                  <a:pt x="1344" y="195"/>
                </a:lnTo>
                <a:lnTo>
                  <a:pt x="1354" y="189"/>
                </a:lnTo>
                <a:lnTo>
                  <a:pt x="1355" y="189"/>
                </a:lnTo>
                <a:lnTo>
                  <a:pt x="1364" y="184"/>
                </a:lnTo>
                <a:lnTo>
                  <a:pt x="1374" y="179"/>
                </a:lnTo>
                <a:lnTo>
                  <a:pt x="1383" y="173"/>
                </a:lnTo>
                <a:lnTo>
                  <a:pt x="1393" y="169"/>
                </a:lnTo>
                <a:lnTo>
                  <a:pt x="1403" y="164"/>
                </a:lnTo>
                <a:lnTo>
                  <a:pt x="1420" y="155"/>
                </a:lnTo>
                <a:lnTo>
                  <a:pt x="1444" y="144"/>
                </a:lnTo>
                <a:lnTo>
                  <a:pt x="1454" y="140"/>
                </a:lnTo>
                <a:lnTo>
                  <a:pt x="1469" y="136"/>
                </a:lnTo>
                <a:lnTo>
                  <a:pt x="1487" y="131"/>
                </a:lnTo>
                <a:lnTo>
                  <a:pt x="1496" y="127"/>
                </a:lnTo>
                <a:lnTo>
                  <a:pt x="1503" y="124"/>
                </a:lnTo>
                <a:lnTo>
                  <a:pt x="1513" y="121"/>
                </a:lnTo>
                <a:lnTo>
                  <a:pt x="1523" y="118"/>
                </a:lnTo>
                <a:lnTo>
                  <a:pt x="1554" y="111"/>
                </a:lnTo>
                <a:lnTo>
                  <a:pt x="1574" y="106"/>
                </a:lnTo>
                <a:lnTo>
                  <a:pt x="1585" y="103"/>
                </a:lnTo>
                <a:lnTo>
                  <a:pt x="1597" y="102"/>
                </a:lnTo>
                <a:lnTo>
                  <a:pt x="1611" y="99"/>
                </a:lnTo>
                <a:lnTo>
                  <a:pt x="1624" y="96"/>
                </a:lnTo>
                <a:lnTo>
                  <a:pt x="1637" y="95"/>
                </a:lnTo>
                <a:lnTo>
                  <a:pt x="1650" y="92"/>
                </a:lnTo>
                <a:lnTo>
                  <a:pt x="1665" y="89"/>
                </a:lnTo>
                <a:lnTo>
                  <a:pt x="1681" y="86"/>
                </a:lnTo>
                <a:lnTo>
                  <a:pt x="1711" y="81"/>
                </a:lnTo>
                <a:lnTo>
                  <a:pt x="1729" y="77"/>
                </a:lnTo>
                <a:lnTo>
                  <a:pt x="1744" y="74"/>
                </a:lnTo>
                <a:lnTo>
                  <a:pt x="1759" y="70"/>
                </a:lnTo>
                <a:lnTo>
                  <a:pt x="1777" y="66"/>
                </a:lnTo>
                <a:lnTo>
                  <a:pt x="1791" y="65"/>
                </a:lnTo>
                <a:lnTo>
                  <a:pt x="1808" y="62"/>
                </a:lnTo>
                <a:lnTo>
                  <a:pt x="1824" y="58"/>
                </a:lnTo>
                <a:lnTo>
                  <a:pt x="1843" y="54"/>
                </a:lnTo>
                <a:lnTo>
                  <a:pt x="1875" y="48"/>
                </a:lnTo>
                <a:lnTo>
                  <a:pt x="1913" y="44"/>
                </a:lnTo>
                <a:lnTo>
                  <a:pt x="1932" y="40"/>
                </a:lnTo>
                <a:lnTo>
                  <a:pt x="1950" y="38"/>
                </a:lnTo>
                <a:lnTo>
                  <a:pt x="1990" y="33"/>
                </a:lnTo>
                <a:lnTo>
                  <a:pt x="2011" y="32"/>
                </a:lnTo>
                <a:lnTo>
                  <a:pt x="2034" y="29"/>
                </a:lnTo>
                <a:lnTo>
                  <a:pt x="2055" y="28"/>
                </a:lnTo>
                <a:lnTo>
                  <a:pt x="2078" y="26"/>
                </a:lnTo>
                <a:lnTo>
                  <a:pt x="2101" y="25"/>
                </a:lnTo>
                <a:lnTo>
                  <a:pt x="2126" y="22"/>
                </a:lnTo>
                <a:lnTo>
                  <a:pt x="2150" y="21"/>
                </a:lnTo>
                <a:lnTo>
                  <a:pt x="2177" y="21"/>
                </a:lnTo>
                <a:lnTo>
                  <a:pt x="2203" y="19"/>
                </a:lnTo>
                <a:lnTo>
                  <a:pt x="2288" y="19"/>
                </a:lnTo>
                <a:lnTo>
                  <a:pt x="2348" y="21"/>
                </a:lnTo>
                <a:lnTo>
                  <a:pt x="2380" y="22"/>
                </a:lnTo>
                <a:lnTo>
                  <a:pt x="2415" y="25"/>
                </a:lnTo>
                <a:lnTo>
                  <a:pt x="2452" y="26"/>
                </a:lnTo>
                <a:lnTo>
                  <a:pt x="2489" y="28"/>
                </a:lnTo>
                <a:lnTo>
                  <a:pt x="2527" y="32"/>
                </a:lnTo>
                <a:lnTo>
                  <a:pt x="2568" y="34"/>
                </a:lnTo>
                <a:lnTo>
                  <a:pt x="2609" y="37"/>
                </a:lnTo>
                <a:lnTo>
                  <a:pt x="2652" y="40"/>
                </a:lnTo>
                <a:lnTo>
                  <a:pt x="2695" y="45"/>
                </a:lnTo>
                <a:lnTo>
                  <a:pt x="2739" y="48"/>
                </a:lnTo>
                <a:lnTo>
                  <a:pt x="2783" y="52"/>
                </a:lnTo>
                <a:lnTo>
                  <a:pt x="2829" y="56"/>
                </a:lnTo>
                <a:lnTo>
                  <a:pt x="2875" y="62"/>
                </a:lnTo>
                <a:lnTo>
                  <a:pt x="2920" y="65"/>
                </a:lnTo>
                <a:lnTo>
                  <a:pt x="3014" y="76"/>
                </a:lnTo>
                <a:lnTo>
                  <a:pt x="3061" y="81"/>
                </a:lnTo>
                <a:lnTo>
                  <a:pt x="3107" y="86"/>
                </a:lnTo>
                <a:lnTo>
                  <a:pt x="3153" y="92"/>
                </a:lnTo>
                <a:lnTo>
                  <a:pt x="3199" y="96"/>
                </a:lnTo>
                <a:lnTo>
                  <a:pt x="3245" y="100"/>
                </a:lnTo>
                <a:lnTo>
                  <a:pt x="3288" y="106"/>
                </a:lnTo>
                <a:lnTo>
                  <a:pt x="3332" y="111"/>
                </a:lnTo>
                <a:lnTo>
                  <a:pt x="3376" y="117"/>
                </a:lnTo>
                <a:lnTo>
                  <a:pt x="3417" y="121"/>
                </a:lnTo>
                <a:lnTo>
                  <a:pt x="3460" y="127"/>
                </a:lnTo>
                <a:lnTo>
                  <a:pt x="3498" y="132"/>
                </a:lnTo>
                <a:lnTo>
                  <a:pt x="3537" y="136"/>
                </a:lnTo>
                <a:lnTo>
                  <a:pt x="3574" y="140"/>
                </a:lnTo>
                <a:lnTo>
                  <a:pt x="3609" y="144"/>
                </a:lnTo>
                <a:lnTo>
                  <a:pt x="3643" y="148"/>
                </a:lnTo>
                <a:lnTo>
                  <a:pt x="3673" y="154"/>
                </a:lnTo>
                <a:lnTo>
                  <a:pt x="3704" y="157"/>
                </a:lnTo>
                <a:lnTo>
                  <a:pt x="3732" y="161"/>
                </a:lnTo>
                <a:lnTo>
                  <a:pt x="3761" y="162"/>
                </a:lnTo>
                <a:lnTo>
                  <a:pt x="3788" y="166"/>
                </a:lnTo>
                <a:lnTo>
                  <a:pt x="3817" y="169"/>
                </a:lnTo>
                <a:lnTo>
                  <a:pt x="3841" y="173"/>
                </a:lnTo>
                <a:lnTo>
                  <a:pt x="3866" y="176"/>
                </a:lnTo>
                <a:lnTo>
                  <a:pt x="3891" y="180"/>
                </a:lnTo>
                <a:lnTo>
                  <a:pt x="3914" y="184"/>
                </a:lnTo>
                <a:lnTo>
                  <a:pt x="3937" y="187"/>
                </a:lnTo>
                <a:lnTo>
                  <a:pt x="3960" y="191"/>
                </a:lnTo>
                <a:lnTo>
                  <a:pt x="3981" y="192"/>
                </a:lnTo>
                <a:lnTo>
                  <a:pt x="4001" y="195"/>
                </a:lnTo>
                <a:lnTo>
                  <a:pt x="4020" y="199"/>
                </a:lnTo>
                <a:lnTo>
                  <a:pt x="4040" y="203"/>
                </a:lnTo>
                <a:lnTo>
                  <a:pt x="4058" y="205"/>
                </a:lnTo>
                <a:lnTo>
                  <a:pt x="4093" y="212"/>
                </a:lnTo>
                <a:lnTo>
                  <a:pt x="4110" y="213"/>
                </a:lnTo>
                <a:lnTo>
                  <a:pt x="4125" y="217"/>
                </a:lnTo>
                <a:lnTo>
                  <a:pt x="4140" y="221"/>
                </a:lnTo>
                <a:lnTo>
                  <a:pt x="4153" y="223"/>
                </a:lnTo>
                <a:lnTo>
                  <a:pt x="4168" y="224"/>
                </a:lnTo>
                <a:lnTo>
                  <a:pt x="4181" y="228"/>
                </a:lnTo>
                <a:lnTo>
                  <a:pt x="4194" y="230"/>
                </a:lnTo>
                <a:lnTo>
                  <a:pt x="4204" y="234"/>
                </a:lnTo>
                <a:lnTo>
                  <a:pt x="4215" y="235"/>
                </a:lnTo>
                <a:lnTo>
                  <a:pt x="4224" y="238"/>
                </a:lnTo>
                <a:lnTo>
                  <a:pt x="4234" y="241"/>
                </a:lnTo>
                <a:lnTo>
                  <a:pt x="4242" y="244"/>
                </a:lnTo>
                <a:lnTo>
                  <a:pt x="4258" y="247"/>
                </a:lnTo>
                <a:lnTo>
                  <a:pt x="4261" y="249"/>
                </a:lnTo>
                <a:lnTo>
                  <a:pt x="4264" y="249"/>
                </a:lnTo>
                <a:lnTo>
                  <a:pt x="4266" y="247"/>
                </a:lnTo>
                <a:lnTo>
                  <a:pt x="4268" y="246"/>
                </a:lnTo>
                <a:lnTo>
                  <a:pt x="4270" y="246"/>
                </a:lnTo>
                <a:lnTo>
                  <a:pt x="4272" y="242"/>
                </a:lnTo>
                <a:lnTo>
                  <a:pt x="4272" y="241"/>
                </a:lnTo>
                <a:lnTo>
                  <a:pt x="4272" y="237"/>
                </a:lnTo>
                <a:lnTo>
                  <a:pt x="4272" y="235"/>
                </a:lnTo>
                <a:lnTo>
                  <a:pt x="4270" y="231"/>
                </a:lnTo>
                <a:lnTo>
                  <a:pt x="4268" y="230"/>
                </a:lnTo>
                <a:lnTo>
                  <a:pt x="4264" y="228"/>
                </a:lnTo>
                <a:lnTo>
                  <a:pt x="4249" y="224"/>
                </a:lnTo>
                <a:lnTo>
                  <a:pt x="4240" y="221"/>
                </a:lnTo>
                <a:lnTo>
                  <a:pt x="4230" y="219"/>
                </a:lnTo>
                <a:lnTo>
                  <a:pt x="4220" y="216"/>
                </a:lnTo>
                <a:lnTo>
                  <a:pt x="4209" y="213"/>
                </a:lnTo>
                <a:lnTo>
                  <a:pt x="4197" y="210"/>
                </a:lnTo>
                <a:lnTo>
                  <a:pt x="4186" y="209"/>
                </a:lnTo>
                <a:lnTo>
                  <a:pt x="4173" y="205"/>
                </a:lnTo>
                <a:lnTo>
                  <a:pt x="4160" y="203"/>
                </a:lnTo>
                <a:lnTo>
                  <a:pt x="4145" y="199"/>
                </a:lnTo>
                <a:lnTo>
                  <a:pt x="4129" y="198"/>
                </a:lnTo>
                <a:lnTo>
                  <a:pt x="4114" y="194"/>
                </a:lnTo>
                <a:lnTo>
                  <a:pt x="4097" y="191"/>
                </a:lnTo>
                <a:lnTo>
                  <a:pt x="4063" y="186"/>
                </a:lnTo>
                <a:lnTo>
                  <a:pt x="4043" y="182"/>
                </a:lnTo>
                <a:lnTo>
                  <a:pt x="4024" y="180"/>
                </a:lnTo>
                <a:lnTo>
                  <a:pt x="4005" y="176"/>
                </a:lnTo>
                <a:lnTo>
                  <a:pt x="3984" y="173"/>
                </a:lnTo>
                <a:lnTo>
                  <a:pt x="3963" y="169"/>
                </a:lnTo>
                <a:lnTo>
                  <a:pt x="3940" y="166"/>
                </a:lnTo>
                <a:lnTo>
                  <a:pt x="3917" y="162"/>
                </a:lnTo>
                <a:lnTo>
                  <a:pt x="3894" y="161"/>
                </a:lnTo>
                <a:lnTo>
                  <a:pt x="3870" y="157"/>
                </a:lnTo>
                <a:lnTo>
                  <a:pt x="3845" y="154"/>
                </a:lnTo>
                <a:lnTo>
                  <a:pt x="3819" y="150"/>
                </a:lnTo>
                <a:lnTo>
                  <a:pt x="3791" y="146"/>
                </a:lnTo>
                <a:lnTo>
                  <a:pt x="3763" y="143"/>
                </a:lnTo>
                <a:lnTo>
                  <a:pt x="3737" y="139"/>
                </a:lnTo>
                <a:lnTo>
                  <a:pt x="3707" y="138"/>
                </a:lnTo>
                <a:lnTo>
                  <a:pt x="3678" y="135"/>
                </a:lnTo>
                <a:lnTo>
                  <a:pt x="3645" y="129"/>
                </a:lnTo>
                <a:lnTo>
                  <a:pt x="3612" y="125"/>
                </a:lnTo>
                <a:lnTo>
                  <a:pt x="3576" y="120"/>
                </a:lnTo>
                <a:lnTo>
                  <a:pt x="3540" y="117"/>
                </a:lnTo>
                <a:lnTo>
                  <a:pt x="3502" y="111"/>
                </a:lnTo>
                <a:lnTo>
                  <a:pt x="3462" y="106"/>
                </a:lnTo>
                <a:lnTo>
                  <a:pt x="3422" y="100"/>
                </a:lnTo>
                <a:lnTo>
                  <a:pt x="3378" y="96"/>
                </a:lnTo>
                <a:lnTo>
                  <a:pt x="3335" y="92"/>
                </a:lnTo>
                <a:lnTo>
                  <a:pt x="3292" y="86"/>
                </a:lnTo>
                <a:lnTo>
                  <a:pt x="3247" y="81"/>
                </a:lnTo>
                <a:lnTo>
                  <a:pt x="3202" y="76"/>
                </a:lnTo>
                <a:lnTo>
                  <a:pt x="3157" y="70"/>
                </a:lnTo>
                <a:lnTo>
                  <a:pt x="3111" y="65"/>
                </a:lnTo>
                <a:lnTo>
                  <a:pt x="3063" y="59"/>
                </a:lnTo>
                <a:lnTo>
                  <a:pt x="3017" y="54"/>
                </a:lnTo>
                <a:lnTo>
                  <a:pt x="2924" y="45"/>
                </a:lnTo>
                <a:lnTo>
                  <a:pt x="2878" y="41"/>
                </a:lnTo>
                <a:lnTo>
                  <a:pt x="2831" y="37"/>
                </a:lnTo>
                <a:lnTo>
                  <a:pt x="2786" y="33"/>
                </a:lnTo>
                <a:lnTo>
                  <a:pt x="2741" y="28"/>
                </a:lnTo>
                <a:lnTo>
                  <a:pt x="2698" y="25"/>
                </a:lnTo>
                <a:lnTo>
                  <a:pt x="2653" y="21"/>
                </a:lnTo>
                <a:lnTo>
                  <a:pt x="2611" y="17"/>
                </a:lnTo>
                <a:lnTo>
                  <a:pt x="2570" y="14"/>
                </a:lnTo>
                <a:lnTo>
                  <a:pt x="2529" y="11"/>
                </a:lnTo>
                <a:lnTo>
                  <a:pt x="2491" y="8"/>
                </a:lnTo>
                <a:lnTo>
                  <a:pt x="2453" y="7"/>
                </a:lnTo>
                <a:lnTo>
                  <a:pt x="2417" y="3"/>
                </a:lnTo>
                <a:lnTo>
                  <a:pt x="2383" y="1"/>
                </a:lnTo>
                <a:lnTo>
                  <a:pt x="2350" y="1"/>
                </a:lnTo>
                <a:lnTo>
                  <a:pt x="2288" y="0"/>
                </a:lnTo>
                <a:lnTo>
                  <a:pt x="2203" y="0"/>
                </a:lnTo>
                <a:lnTo>
                  <a:pt x="2175" y="0"/>
                </a:lnTo>
                <a:lnTo>
                  <a:pt x="2150" y="1"/>
                </a:lnTo>
                <a:lnTo>
                  <a:pt x="2123" y="1"/>
                </a:lnTo>
                <a:lnTo>
                  <a:pt x="2098" y="3"/>
                </a:lnTo>
                <a:lnTo>
                  <a:pt x="2075" y="4"/>
                </a:lnTo>
                <a:lnTo>
                  <a:pt x="2052" y="7"/>
                </a:lnTo>
                <a:lnTo>
                  <a:pt x="2029" y="8"/>
                </a:lnTo>
                <a:lnTo>
                  <a:pt x="2009" y="11"/>
                </a:lnTo>
                <a:lnTo>
                  <a:pt x="1988" y="14"/>
                </a:lnTo>
                <a:lnTo>
                  <a:pt x="1947" y="17"/>
                </a:lnTo>
                <a:lnTo>
                  <a:pt x="1929" y="21"/>
                </a:lnTo>
                <a:lnTo>
                  <a:pt x="1910" y="25"/>
                </a:lnTo>
                <a:lnTo>
                  <a:pt x="1872" y="29"/>
                </a:lnTo>
                <a:lnTo>
                  <a:pt x="1837" y="34"/>
                </a:lnTo>
                <a:lnTo>
                  <a:pt x="1821" y="38"/>
                </a:lnTo>
                <a:lnTo>
                  <a:pt x="1803" y="41"/>
                </a:lnTo>
                <a:lnTo>
                  <a:pt x="1788" y="45"/>
                </a:lnTo>
                <a:lnTo>
                  <a:pt x="1772" y="48"/>
                </a:lnTo>
                <a:lnTo>
                  <a:pt x="1755" y="51"/>
                </a:lnTo>
                <a:lnTo>
                  <a:pt x="1740" y="54"/>
                </a:lnTo>
                <a:lnTo>
                  <a:pt x="1724" y="58"/>
                </a:lnTo>
                <a:lnTo>
                  <a:pt x="1708" y="59"/>
                </a:lnTo>
                <a:lnTo>
                  <a:pt x="1677" y="66"/>
                </a:lnTo>
                <a:lnTo>
                  <a:pt x="1677" y="66"/>
                </a:lnTo>
                <a:lnTo>
                  <a:pt x="1662" y="69"/>
                </a:lnTo>
                <a:lnTo>
                  <a:pt x="1647" y="72"/>
                </a:lnTo>
                <a:lnTo>
                  <a:pt x="1633" y="74"/>
                </a:lnTo>
                <a:lnTo>
                  <a:pt x="1618" y="76"/>
                </a:lnTo>
                <a:lnTo>
                  <a:pt x="1606" y="80"/>
                </a:lnTo>
                <a:lnTo>
                  <a:pt x="1593" y="81"/>
                </a:lnTo>
                <a:lnTo>
                  <a:pt x="1582" y="84"/>
                </a:lnTo>
                <a:lnTo>
                  <a:pt x="1570" y="86"/>
                </a:lnTo>
                <a:lnTo>
                  <a:pt x="1547" y="92"/>
                </a:lnTo>
                <a:lnTo>
                  <a:pt x="1516" y="99"/>
                </a:lnTo>
                <a:lnTo>
                  <a:pt x="1508" y="102"/>
                </a:lnTo>
                <a:lnTo>
                  <a:pt x="1498" y="103"/>
                </a:lnTo>
                <a:lnTo>
                  <a:pt x="1488" y="107"/>
                </a:lnTo>
                <a:lnTo>
                  <a:pt x="1480" y="111"/>
                </a:lnTo>
                <a:lnTo>
                  <a:pt x="1462" y="117"/>
                </a:lnTo>
                <a:lnTo>
                  <a:pt x="1444" y="124"/>
                </a:lnTo>
                <a:lnTo>
                  <a:pt x="1434" y="127"/>
                </a:lnTo>
                <a:lnTo>
                  <a:pt x="1410" y="139"/>
                </a:lnTo>
                <a:lnTo>
                  <a:pt x="1391" y="146"/>
                </a:lnTo>
                <a:lnTo>
                  <a:pt x="1383" y="151"/>
                </a:lnTo>
                <a:lnTo>
                  <a:pt x="1372" y="155"/>
                </a:lnTo>
                <a:lnTo>
                  <a:pt x="1362" y="161"/>
                </a:lnTo>
                <a:lnTo>
                  <a:pt x="1354" y="166"/>
                </a:lnTo>
                <a:lnTo>
                  <a:pt x="1344" y="172"/>
                </a:lnTo>
                <a:lnTo>
                  <a:pt x="1332" y="179"/>
                </a:lnTo>
                <a:lnTo>
                  <a:pt x="1311" y="191"/>
                </a:lnTo>
                <a:lnTo>
                  <a:pt x="1300" y="198"/>
                </a:lnTo>
                <a:lnTo>
                  <a:pt x="1288" y="203"/>
                </a:lnTo>
                <a:lnTo>
                  <a:pt x="1277" y="212"/>
                </a:lnTo>
                <a:lnTo>
                  <a:pt x="1256" y="227"/>
                </a:lnTo>
                <a:lnTo>
                  <a:pt x="1226" y="250"/>
                </a:lnTo>
                <a:lnTo>
                  <a:pt x="1214" y="260"/>
                </a:lnTo>
                <a:lnTo>
                  <a:pt x="1193" y="276"/>
                </a:lnTo>
                <a:lnTo>
                  <a:pt x="1183" y="286"/>
                </a:lnTo>
                <a:lnTo>
                  <a:pt x="1172" y="293"/>
                </a:lnTo>
                <a:lnTo>
                  <a:pt x="1162" y="302"/>
                </a:lnTo>
                <a:lnTo>
                  <a:pt x="1139" y="320"/>
                </a:lnTo>
                <a:lnTo>
                  <a:pt x="1130" y="329"/>
                </a:lnTo>
                <a:lnTo>
                  <a:pt x="1109" y="347"/>
                </a:lnTo>
                <a:lnTo>
                  <a:pt x="1098" y="353"/>
                </a:lnTo>
                <a:lnTo>
                  <a:pt x="1077" y="370"/>
                </a:lnTo>
                <a:lnTo>
                  <a:pt x="1067" y="378"/>
                </a:lnTo>
                <a:lnTo>
                  <a:pt x="1056" y="385"/>
                </a:lnTo>
                <a:lnTo>
                  <a:pt x="1046" y="393"/>
                </a:lnTo>
                <a:lnTo>
                  <a:pt x="1034" y="400"/>
                </a:lnTo>
                <a:lnTo>
                  <a:pt x="1025" y="407"/>
                </a:lnTo>
                <a:lnTo>
                  <a:pt x="1013" y="414"/>
                </a:lnTo>
                <a:lnTo>
                  <a:pt x="1002" y="421"/>
                </a:lnTo>
                <a:lnTo>
                  <a:pt x="1005" y="419"/>
                </a:lnTo>
                <a:lnTo>
                  <a:pt x="982" y="432"/>
                </a:lnTo>
                <a:lnTo>
                  <a:pt x="972" y="437"/>
                </a:lnTo>
                <a:lnTo>
                  <a:pt x="960" y="444"/>
                </a:lnTo>
                <a:lnTo>
                  <a:pt x="951" y="450"/>
                </a:lnTo>
                <a:lnTo>
                  <a:pt x="920" y="465"/>
                </a:lnTo>
                <a:lnTo>
                  <a:pt x="911" y="470"/>
                </a:lnTo>
                <a:lnTo>
                  <a:pt x="901" y="476"/>
                </a:lnTo>
                <a:lnTo>
                  <a:pt x="892" y="481"/>
                </a:lnTo>
                <a:lnTo>
                  <a:pt x="882" y="487"/>
                </a:lnTo>
                <a:lnTo>
                  <a:pt x="872" y="492"/>
                </a:lnTo>
                <a:lnTo>
                  <a:pt x="864" y="498"/>
                </a:lnTo>
                <a:lnTo>
                  <a:pt x="842" y="505"/>
                </a:lnTo>
                <a:lnTo>
                  <a:pt x="833" y="510"/>
                </a:lnTo>
                <a:lnTo>
                  <a:pt x="821" y="514"/>
                </a:lnTo>
                <a:lnTo>
                  <a:pt x="811" y="518"/>
                </a:lnTo>
                <a:lnTo>
                  <a:pt x="800" y="522"/>
                </a:lnTo>
                <a:lnTo>
                  <a:pt x="790" y="525"/>
                </a:lnTo>
                <a:lnTo>
                  <a:pt x="767" y="535"/>
                </a:lnTo>
                <a:lnTo>
                  <a:pt x="754" y="538"/>
                </a:lnTo>
                <a:lnTo>
                  <a:pt x="743" y="542"/>
                </a:lnTo>
                <a:lnTo>
                  <a:pt x="718" y="549"/>
                </a:lnTo>
                <a:lnTo>
                  <a:pt x="692" y="554"/>
                </a:lnTo>
                <a:lnTo>
                  <a:pt x="677" y="556"/>
                </a:lnTo>
                <a:lnTo>
                  <a:pt x="648" y="561"/>
                </a:lnTo>
                <a:lnTo>
                  <a:pt x="633" y="562"/>
                </a:lnTo>
                <a:lnTo>
                  <a:pt x="615" y="565"/>
                </a:lnTo>
                <a:lnTo>
                  <a:pt x="582" y="568"/>
                </a:lnTo>
                <a:lnTo>
                  <a:pt x="566" y="569"/>
                </a:lnTo>
                <a:lnTo>
                  <a:pt x="549" y="572"/>
                </a:lnTo>
                <a:lnTo>
                  <a:pt x="531" y="573"/>
                </a:lnTo>
                <a:lnTo>
                  <a:pt x="495" y="575"/>
                </a:lnTo>
                <a:lnTo>
                  <a:pt x="477" y="577"/>
                </a:lnTo>
                <a:lnTo>
                  <a:pt x="459" y="577"/>
                </a:lnTo>
                <a:lnTo>
                  <a:pt x="403" y="579"/>
                </a:lnTo>
                <a:lnTo>
                  <a:pt x="384" y="579"/>
                </a:lnTo>
                <a:lnTo>
                  <a:pt x="344" y="579"/>
                </a:lnTo>
                <a:lnTo>
                  <a:pt x="262" y="577"/>
                </a:lnTo>
                <a:lnTo>
                  <a:pt x="220" y="575"/>
                </a:lnTo>
                <a:lnTo>
                  <a:pt x="200" y="573"/>
                </a:lnTo>
                <a:lnTo>
                  <a:pt x="154" y="572"/>
                </a:lnTo>
                <a:lnTo>
                  <a:pt x="131" y="569"/>
                </a:lnTo>
                <a:lnTo>
                  <a:pt x="85" y="566"/>
                </a:lnTo>
                <a:lnTo>
                  <a:pt x="61" y="565"/>
                </a:lnTo>
                <a:lnTo>
                  <a:pt x="13" y="561"/>
                </a:lnTo>
              </a:path>
            </a:pathLst>
          </a:custGeom>
          <a:noFill/>
          <a:ln w="50800" cap="rnd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9280" name="Freeform 16"/>
          <p:cNvSpPr>
            <a:spLocks/>
          </p:cNvSpPr>
          <p:nvPr/>
        </p:nvSpPr>
        <p:spPr bwMode="auto">
          <a:xfrm>
            <a:off x="1177925" y="4769637"/>
            <a:ext cx="6646862" cy="438534"/>
          </a:xfrm>
          <a:custGeom>
            <a:avLst/>
            <a:gdLst/>
            <a:ahLst/>
            <a:cxnLst>
              <a:cxn ang="0">
                <a:pos x="0" y="301"/>
              </a:cxn>
              <a:cxn ang="0">
                <a:pos x="689" y="301"/>
              </a:cxn>
              <a:cxn ang="0">
                <a:pos x="1224" y="0"/>
              </a:cxn>
              <a:cxn ang="0">
                <a:pos x="2375" y="150"/>
              </a:cxn>
              <a:cxn ang="0">
                <a:pos x="3703" y="226"/>
              </a:cxn>
              <a:cxn ang="0">
                <a:pos x="4186" y="281"/>
              </a:cxn>
              <a:cxn ang="0">
                <a:pos x="0" y="301"/>
              </a:cxn>
            </a:cxnLst>
            <a:rect l="0" t="0" r="r" b="b"/>
            <a:pathLst>
              <a:path w="4187" h="302">
                <a:moveTo>
                  <a:pt x="0" y="301"/>
                </a:moveTo>
                <a:lnTo>
                  <a:pt x="689" y="301"/>
                </a:lnTo>
                <a:lnTo>
                  <a:pt x="1224" y="0"/>
                </a:lnTo>
                <a:lnTo>
                  <a:pt x="2375" y="150"/>
                </a:lnTo>
                <a:lnTo>
                  <a:pt x="3703" y="226"/>
                </a:lnTo>
                <a:lnTo>
                  <a:pt x="4186" y="281"/>
                </a:lnTo>
                <a:lnTo>
                  <a:pt x="0" y="301"/>
                </a:lnTo>
              </a:path>
            </a:pathLst>
          </a:custGeom>
          <a:solidFill>
            <a:schemeClr val="accent2"/>
          </a:solidFill>
          <a:ln w="12700" cap="rnd" cmpd="sng">
            <a:noFill/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9281" name="Rectangle 17"/>
          <p:cNvSpPr>
            <a:spLocks noChangeArrowheads="1"/>
          </p:cNvSpPr>
          <p:nvPr/>
        </p:nvSpPr>
        <p:spPr bwMode="auto">
          <a:xfrm>
            <a:off x="5802313" y="4403707"/>
            <a:ext cx="1109662" cy="58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chemeClr val="accent2"/>
                </a:solidFill>
                <a:latin typeface="Arial"/>
                <a:cs typeface="Arial"/>
              </a:rPr>
              <a:t>Magazine</a:t>
            </a:r>
            <a:br>
              <a:rPr lang="en-US" sz="1600" b="1" dirty="0" smtClean="0">
                <a:solidFill>
                  <a:schemeClr val="accent2"/>
                </a:solidFill>
                <a:latin typeface="Arial"/>
                <a:cs typeface="Arial"/>
              </a:rPr>
            </a:br>
            <a:r>
              <a:rPr lang="en-US" sz="1600" b="1" dirty="0" err="1" smtClean="0">
                <a:solidFill>
                  <a:schemeClr val="accent2"/>
                </a:solidFill>
                <a:latin typeface="Arial"/>
                <a:cs typeface="Arial"/>
              </a:rPr>
              <a:t>GRPs</a:t>
            </a:r>
            <a:endParaRPr lang="en-US" sz="16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flipH="1">
            <a:off x="4906963" y="4704292"/>
            <a:ext cx="847725" cy="91482"/>
          </a:xfrm>
          <a:prstGeom prst="line">
            <a:avLst/>
          </a:prstGeom>
          <a:noFill/>
          <a:ln w="25400">
            <a:solidFill>
              <a:srgbClr val="A2452B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39286" name="Text Box 22"/>
          <p:cNvSpPr txBox="1">
            <a:spLocks noChangeArrowheads="1"/>
          </p:cNvSpPr>
          <p:nvPr/>
        </p:nvSpPr>
        <p:spPr bwMode="auto">
          <a:xfrm rot="16200000">
            <a:off x="377670" y="2889103"/>
            <a:ext cx="1112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% Awareness</a:t>
            </a:r>
          </a:p>
        </p:txBody>
      </p:sp>
      <p:sp>
        <p:nvSpPr>
          <p:cNvPr id="139287" name="Text Box 23"/>
          <p:cNvSpPr txBox="1">
            <a:spLocks noChangeArrowheads="1"/>
          </p:cNvSpPr>
          <p:nvPr/>
        </p:nvSpPr>
        <p:spPr bwMode="auto">
          <a:xfrm>
            <a:off x="4081463" y="5278757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Time</a:t>
            </a: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7624270" y="6626525"/>
            <a:ext cx="1519730" cy="23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900" i="1" dirty="0">
                <a:latin typeface="Arial"/>
                <a:cs typeface="Arial"/>
              </a:rPr>
              <a:t>Source:  </a:t>
            </a:r>
            <a:r>
              <a:rPr lang="en-US" sz="900" i="1" dirty="0" err="1">
                <a:latin typeface="Arial"/>
                <a:cs typeface="Arial"/>
              </a:rPr>
              <a:t>Millward</a:t>
            </a:r>
            <a:r>
              <a:rPr lang="en-US" sz="900" i="1" dirty="0">
                <a:latin typeface="Arial"/>
                <a:cs typeface="Arial"/>
              </a:rPr>
              <a:t> Brown</a:t>
            </a:r>
          </a:p>
        </p:txBody>
      </p:sp>
      <p:sp>
        <p:nvSpPr>
          <p:cNvPr id="39" name="Freeform 38"/>
          <p:cNvSpPr/>
          <p:nvPr/>
        </p:nvSpPr>
        <p:spPr bwMode="auto">
          <a:xfrm>
            <a:off x="1138614" y="2057185"/>
            <a:ext cx="6875523" cy="1973123"/>
          </a:xfrm>
          <a:custGeom>
            <a:avLst/>
            <a:gdLst>
              <a:gd name="connsiteX0" fmla="*/ 0 w 6595241"/>
              <a:gd name="connsiteY0" fmla="*/ 0 h 2627586"/>
              <a:gd name="connsiteX1" fmla="*/ 8759 w 6595241"/>
              <a:gd name="connsiteY1" fmla="*/ 2627586 h 2627586"/>
              <a:gd name="connsiteX2" fmla="*/ 6595241 w 6595241"/>
              <a:gd name="connsiteY2" fmla="*/ 2601310 h 262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95241" h="2627586">
                <a:moveTo>
                  <a:pt x="0" y="0"/>
                </a:moveTo>
                <a:cubicBezTo>
                  <a:pt x="2920" y="875862"/>
                  <a:pt x="8759" y="2627586"/>
                  <a:pt x="8759" y="2627586"/>
                </a:cubicBezTo>
                <a:lnTo>
                  <a:pt x="6595241" y="2601310"/>
                </a:ln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138614" y="4336861"/>
            <a:ext cx="6875523" cy="867103"/>
          </a:xfrm>
          <a:custGeom>
            <a:avLst/>
            <a:gdLst>
              <a:gd name="connsiteX0" fmla="*/ 0 w 6595241"/>
              <a:gd name="connsiteY0" fmla="*/ 0 h 2627586"/>
              <a:gd name="connsiteX1" fmla="*/ 8759 w 6595241"/>
              <a:gd name="connsiteY1" fmla="*/ 2627586 h 2627586"/>
              <a:gd name="connsiteX2" fmla="*/ 6595241 w 6595241"/>
              <a:gd name="connsiteY2" fmla="*/ 2601310 h 262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95241" h="2627586">
                <a:moveTo>
                  <a:pt x="0" y="0"/>
                </a:moveTo>
                <a:cubicBezTo>
                  <a:pt x="2920" y="875862"/>
                  <a:pt x="8759" y="2627586"/>
                  <a:pt x="8759" y="2627586"/>
                </a:cubicBezTo>
                <a:lnTo>
                  <a:pt x="6595241" y="2601310"/>
                </a:lnTo>
              </a:path>
            </a:pathLst>
          </a:cu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/>
                <a:cs typeface="Arial"/>
              </a:rPr>
              <a:t>Response Curves By Type Within Vehicle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40295" name="Rectangle 7"/>
          <p:cNvSpPr>
            <a:spLocks noGrp="1" noChangeArrowheads="1"/>
          </p:cNvSpPr>
          <p:nvPr>
            <p:ph idx="1"/>
          </p:nvPr>
        </p:nvSpPr>
        <p:spPr>
          <a:xfrm>
            <a:off x="387350" y="1219200"/>
            <a:ext cx="8382000" cy="821559"/>
          </a:xfrm>
        </p:spPr>
        <p:txBody>
          <a:bodyPr/>
          <a:lstStyle/>
          <a:p>
            <a:pPr marL="0" indent="0"/>
            <a:r>
              <a:rPr lang="en-US" dirty="0" smtClean="0">
                <a:latin typeface="Arial"/>
                <a:cs typeface="Arial"/>
              </a:rPr>
              <a:t>Readership accumulation data shows that only about half the eventual audience is achieved in the first week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13" name="Object 3"/>
          <p:cNvGraphicFramePr>
            <a:graphicFrameLocks/>
          </p:cNvGraphicFramePr>
          <p:nvPr/>
        </p:nvGraphicFramePr>
        <p:xfrm>
          <a:off x="1485900" y="2097088"/>
          <a:ext cx="6175375" cy="4141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2609850" y="2146755"/>
            <a:ext cx="35242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% Audience Accumulated By Week</a:t>
            </a:r>
          </a:p>
          <a:p>
            <a:pPr algn="ctr" eaLnBrk="0" hangingPunct="0"/>
            <a:r>
              <a:rPr lang="en-US" sz="1400" b="1" dirty="0">
                <a:solidFill>
                  <a:srgbClr val="58585A"/>
                </a:solidFill>
                <a:latin typeface="Arial"/>
                <a:cs typeface="Arial"/>
              </a:rPr>
              <a:t>Through 1st Four Weeks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5640388" y="6580711"/>
            <a:ext cx="3503612" cy="27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r" eaLnBrk="0" hangingPunct="0"/>
            <a:r>
              <a:rPr lang="en-US" sz="900" i="1" dirty="0">
                <a:latin typeface="Arial"/>
                <a:cs typeface="Arial"/>
              </a:rPr>
              <a:t>Source:  MRI, Nielsen, Simmons, </a:t>
            </a:r>
            <a:r>
              <a:rPr lang="en-US" sz="900" i="1" dirty="0" err="1">
                <a:latin typeface="Arial"/>
                <a:cs typeface="Arial"/>
              </a:rPr>
              <a:t>Telmar</a:t>
            </a:r>
            <a:endParaRPr lang="en-US" sz="900" i="1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/>
                <a:cs typeface="Arial"/>
              </a:rPr>
              <a:t>Advertising Effectiveness Framework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latin typeface="Arial"/>
                <a:cs typeface="Arial"/>
              </a:rPr>
              <a:t>Clients are spending a significant amount of money on advertising and needs measurement insights in order to optimize the impact of these expenditures</a:t>
            </a:r>
            <a:r>
              <a:rPr lang="en-US" sz="1600" dirty="0" smtClean="0">
                <a:latin typeface="Arial"/>
                <a:cs typeface="Arial"/>
              </a:rPr>
              <a:t>.</a:t>
            </a:r>
          </a:p>
          <a:p>
            <a:pPr lvl="1"/>
            <a:r>
              <a:rPr lang="en-US" sz="1600" dirty="0">
                <a:latin typeface="Arial"/>
                <a:cs typeface="Arial"/>
              </a:rPr>
              <a:t>The Marketing Leadership Team has a need and desire to begin evaluating advertising effectiveness.</a:t>
            </a:r>
          </a:p>
        </p:txBody>
      </p:sp>
      <p:sp>
        <p:nvSpPr>
          <p:cNvPr id="102405" name="AutoShape 5"/>
          <p:cNvSpPr>
            <a:spLocks noChangeArrowheads="1"/>
          </p:cNvSpPr>
          <p:nvPr/>
        </p:nvSpPr>
        <p:spPr bwMode="auto">
          <a:xfrm>
            <a:off x="860425" y="4368023"/>
            <a:ext cx="2405063" cy="900113"/>
          </a:xfrm>
          <a:prstGeom prst="homePlate">
            <a:avLst>
              <a:gd name="adj" fmla="val 28934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280988" indent="-280988"/>
            <a:r>
              <a:rPr lang="en-US" sz="1600" b="1" dirty="0">
                <a:solidFill>
                  <a:schemeClr val="accent4"/>
                </a:solidFill>
                <a:latin typeface="Arial"/>
                <a:cs typeface="Arial"/>
              </a:rPr>
              <a:t>1.	Establishing Clear Objectives &amp; Goals</a:t>
            </a:r>
          </a:p>
        </p:txBody>
      </p:sp>
      <p:sp>
        <p:nvSpPr>
          <p:cNvPr id="102406" name="AutoShape 6"/>
          <p:cNvSpPr>
            <a:spLocks noChangeArrowheads="1"/>
          </p:cNvSpPr>
          <p:nvPr/>
        </p:nvSpPr>
        <p:spPr bwMode="auto">
          <a:xfrm>
            <a:off x="3395663" y="4368023"/>
            <a:ext cx="2405062" cy="900113"/>
          </a:xfrm>
          <a:prstGeom prst="homePlate">
            <a:avLst>
              <a:gd name="adj" fmla="val 28934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280988" indent="-280988"/>
            <a:r>
              <a:rPr lang="en-US" sz="1600" b="1" dirty="0">
                <a:solidFill>
                  <a:schemeClr val="accent4"/>
                </a:solidFill>
                <a:latin typeface="Arial"/>
                <a:cs typeface="Arial"/>
              </a:rPr>
              <a:t>2. Capturing Information Systematically</a:t>
            </a:r>
          </a:p>
        </p:txBody>
      </p:sp>
      <p:sp>
        <p:nvSpPr>
          <p:cNvPr id="102407" name="AutoShape 7"/>
          <p:cNvSpPr>
            <a:spLocks noChangeArrowheads="1"/>
          </p:cNvSpPr>
          <p:nvPr/>
        </p:nvSpPr>
        <p:spPr bwMode="auto">
          <a:xfrm>
            <a:off x="5976938" y="4368023"/>
            <a:ext cx="2405062" cy="900113"/>
          </a:xfrm>
          <a:prstGeom prst="homePlate">
            <a:avLst>
              <a:gd name="adj" fmla="val 28934"/>
            </a:avLst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marL="280988" indent="-280988"/>
            <a:r>
              <a:rPr lang="en-US" sz="1600" b="1" dirty="0">
                <a:solidFill>
                  <a:schemeClr val="accent4"/>
                </a:solidFill>
                <a:latin typeface="Arial"/>
                <a:cs typeface="Arial"/>
              </a:rPr>
              <a:t>3. Communicating Insights &amp; Learning</a:t>
            </a:r>
          </a:p>
        </p:txBody>
      </p:sp>
      <p:sp>
        <p:nvSpPr>
          <p:cNvPr id="102408" name="AutoShape 8"/>
          <p:cNvSpPr>
            <a:spLocks noChangeArrowheads="1"/>
          </p:cNvSpPr>
          <p:nvPr/>
        </p:nvSpPr>
        <p:spPr bwMode="auto">
          <a:xfrm>
            <a:off x="2396315" y="3424621"/>
            <a:ext cx="4269011" cy="748140"/>
          </a:xfrm>
          <a:prstGeom prst="downArrow">
            <a:avLst>
              <a:gd name="adj1" fmla="val 48657"/>
              <a:gd name="adj2" fmla="val 42773"/>
            </a:avLst>
          </a:prstGeom>
          <a:gradFill flip="none" rotWithShape="1">
            <a:gsLst>
              <a:gs pos="0">
                <a:srgbClr val="862175"/>
              </a:gs>
              <a:gs pos="100000">
                <a:srgbClr val="FFFFFF"/>
              </a:gs>
            </a:gsLst>
            <a:lin ang="162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1677877" y="2518586"/>
            <a:ext cx="5730875" cy="94106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457200" rIns="0" bIns="457200" anchor="ctr" anchorCtr="1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buClr>
                <a:srgbClr val="3A5535"/>
              </a:buClr>
              <a:tabLst>
                <a:tab pos="457200" algn="l"/>
              </a:tabLst>
            </a:pPr>
            <a:r>
              <a:rPr lang="en-US" sz="1600" b="1" dirty="0">
                <a:solidFill>
                  <a:schemeClr val="accent4"/>
                </a:solidFill>
                <a:latin typeface="Arial"/>
                <a:cs typeface="Arial"/>
              </a:rPr>
              <a:t>Key </a:t>
            </a:r>
            <a:r>
              <a:rPr lang="en-US" sz="1600" b="1" dirty="0" smtClean="0">
                <a:solidFill>
                  <a:schemeClr val="accent4"/>
                </a:solidFill>
                <a:latin typeface="Arial"/>
                <a:cs typeface="Arial"/>
              </a:rPr>
              <a:t>Question:</a:t>
            </a:r>
            <a:r>
              <a:rPr lang="en-US" sz="1600" b="1" dirty="0">
                <a:solidFill>
                  <a:schemeClr val="accent4"/>
                </a:solidFill>
                <a:latin typeface="Arial"/>
                <a:cs typeface="Arial"/>
              </a:rPr>
              <a:t/>
            </a:r>
            <a:br>
              <a:rPr lang="en-US" sz="1600" b="1" dirty="0">
                <a:solidFill>
                  <a:schemeClr val="accent4"/>
                </a:solidFill>
                <a:latin typeface="Arial"/>
                <a:cs typeface="Arial"/>
              </a:rPr>
            </a:br>
            <a:r>
              <a:rPr lang="en-US" sz="1600" b="1" dirty="0" smtClean="0">
                <a:solidFill>
                  <a:schemeClr val="accent4"/>
                </a:solidFill>
                <a:latin typeface="Arial"/>
                <a:cs typeface="Arial"/>
              </a:rPr>
              <a:t>How </a:t>
            </a:r>
            <a:r>
              <a:rPr lang="en-US" sz="1600" b="1" dirty="0">
                <a:solidFill>
                  <a:schemeClr val="accent4"/>
                </a:solidFill>
                <a:latin typeface="Arial"/>
                <a:cs typeface="Arial"/>
              </a:rPr>
              <a:t>Might We Think About Evaluating Advertising?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er Ergonomics">
  <a:themeElements>
    <a:clrScheme name="Customer Ergonomics 110908">
      <a:dk1>
        <a:srgbClr val="000000"/>
      </a:dk1>
      <a:lt1>
        <a:srgbClr val="E3E3E3"/>
      </a:lt1>
      <a:dk2>
        <a:srgbClr val="508EB5"/>
      </a:dk2>
      <a:lt2>
        <a:srgbClr val="BBCAE3"/>
      </a:lt2>
      <a:accent1>
        <a:srgbClr val="862175"/>
      </a:accent1>
      <a:accent2>
        <a:srgbClr val="A2452B"/>
      </a:accent2>
      <a:accent3>
        <a:srgbClr val="EDEA98"/>
      </a:accent3>
      <a:accent4>
        <a:srgbClr val="FFFFFF"/>
      </a:accent4>
      <a:accent5>
        <a:srgbClr val="58585A"/>
      </a:accent5>
      <a:accent6>
        <a:srgbClr val="81943A"/>
      </a:accent6>
      <a:hlink>
        <a:srgbClr val="BBCAE3"/>
      </a:hlink>
      <a:folHlink>
        <a:srgbClr val="508EB5"/>
      </a:folHlink>
    </a:clrScheme>
    <a:fontScheme name="Globes_Am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8" charset="0"/>
          </a:defRPr>
        </a:defPPr>
      </a:lstStyle>
    </a:lnDef>
  </a:objectDefaults>
  <a:extraClrSchemeLst>
    <a:extraClrScheme>
      <a:clrScheme name="Globes_Amer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s_Amer 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s_Amer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es_Amer 4">
        <a:dk1>
          <a:srgbClr val="000000"/>
        </a:dk1>
        <a:lt1>
          <a:srgbClr val="FFFFFF"/>
        </a:lt1>
        <a:dk2>
          <a:srgbClr val="003399"/>
        </a:dk2>
        <a:lt2>
          <a:srgbClr val="CCFF99"/>
        </a:lt2>
        <a:accent1>
          <a:srgbClr val="008000"/>
        </a:accent1>
        <a:accent2>
          <a:srgbClr val="FFCC66"/>
        </a:accent2>
        <a:accent3>
          <a:srgbClr val="AAADCA"/>
        </a:accent3>
        <a:accent4>
          <a:srgbClr val="DADADA"/>
        </a:accent4>
        <a:accent5>
          <a:srgbClr val="AAC0AA"/>
        </a:accent5>
        <a:accent6>
          <a:srgbClr val="E7B95C"/>
        </a:accent6>
        <a:hlink>
          <a:srgbClr val="0099CC"/>
        </a:hlink>
        <a:folHlink>
          <a:srgbClr val="99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s_Amer 5">
        <a:dk1>
          <a:srgbClr val="000000"/>
        </a:dk1>
        <a:lt1>
          <a:srgbClr val="FFFFFF"/>
        </a:lt1>
        <a:dk2>
          <a:srgbClr val="82B5CA"/>
        </a:dk2>
        <a:lt2>
          <a:srgbClr val="669933"/>
        </a:lt2>
        <a:accent1>
          <a:srgbClr val="660033"/>
        </a:accent1>
        <a:accent2>
          <a:srgbClr val="067875"/>
        </a:accent2>
        <a:accent3>
          <a:srgbClr val="FFFFFF"/>
        </a:accent3>
        <a:accent4>
          <a:srgbClr val="000000"/>
        </a:accent4>
        <a:accent5>
          <a:srgbClr val="B8AAAD"/>
        </a:accent5>
        <a:accent6>
          <a:srgbClr val="056C69"/>
        </a:accent6>
        <a:hlink>
          <a:srgbClr val="FEC024"/>
        </a:hlink>
        <a:folHlink>
          <a:srgbClr val="17496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CErg PPT Template.pptx</Template>
  <TotalTime>9327</TotalTime>
  <Words>3001</Words>
  <Application>Microsoft PowerPoint</Application>
  <PresentationFormat>On-screen Show (4:3)</PresentationFormat>
  <Paragraphs>750</Paragraphs>
  <Slides>23</Slides>
  <Notes>23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Customer Ergonomics</vt:lpstr>
      <vt:lpstr>Advertising Measurement</vt:lpstr>
      <vt:lpstr>Agenda</vt:lpstr>
      <vt:lpstr>Executive Summary</vt:lpstr>
      <vt:lpstr>Marketing Dashboards</vt:lpstr>
      <vt:lpstr> Marketing Measurement Today</vt:lpstr>
      <vt:lpstr>Advertising Response Curves By Product</vt:lpstr>
      <vt:lpstr>Response Curves By Vehicle</vt:lpstr>
      <vt:lpstr>Response Curves By Type Within Vehicle</vt:lpstr>
      <vt:lpstr>Advertising Effectiveness Framework</vt:lpstr>
      <vt:lpstr>Advertising Objectives &amp; Goals</vt:lpstr>
      <vt:lpstr>Vehicle Impact Varies Across Engagement Cycle</vt:lpstr>
      <vt:lpstr>End-to-End Measurement</vt:lpstr>
      <vt:lpstr>Capturing Information</vt:lpstr>
      <vt:lpstr>Integrated Advertising Measurement</vt:lpstr>
      <vt:lpstr>Advergraphics</vt:lpstr>
      <vt:lpstr>Advergraphics</vt:lpstr>
      <vt:lpstr>Attribution</vt:lpstr>
      <vt:lpstr>Insight By Vehicle</vt:lpstr>
      <vt:lpstr>Differences Between Media</vt:lpstr>
      <vt:lpstr>Brand Health Metrics</vt:lpstr>
      <vt:lpstr>Individual Advertisement Metrics</vt:lpstr>
      <vt:lpstr>Unique Internet &amp; Site Visit Metrics</vt:lpstr>
      <vt:lpstr>Communicating Insights</vt:lpstr>
    </vt:vector>
  </TitlesOfParts>
  <Company>Howell 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Joshua Cooper</cp:lastModifiedBy>
  <cp:revision>292</cp:revision>
  <dcterms:created xsi:type="dcterms:W3CDTF">2008-11-10T14:17:02Z</dcterms:created>
  <dcterms:modified xsi:type="dcterms:W3CDTF">2008-11-10T14:28:55Z</dcterms:modified>
</cp:coreProperties>
</file>