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drawings/drawing2.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5.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40"/>
  </p:notesMasterIdLst>
  <p:handoutMasterIdLst>
    <p:handoutMasterId r:id="rId41"/>
  </p:handoutMasterIdLst>
  <p:sldIdLst>
    <p:sldId id="1024" r:id="rId2"/>
    <p:sldId id="1029" r:id="rId3"/>
    <p:sldId id="1025" r:id="rId4"/>
    <p:sldId id="1017" r:id="rId5"/>
    <p:sldId id="1005" r:id="rId6"/>
    <p:sldId id="1028" r:id="rId7"/>
    <p:sldId id="1007" r:id="rId8"/>
    <p:sldId id="999" r:id="rId9"/>
    <p:sldId id="1000" r:id="rId10"/>
    <p:sldId id="1001" r:id="rId11"/>
    <p:sldId id="1019" r:id="rId12"/>
    <p:sldId id="1018" r:id="rId13"/>
    <p:sldId id="1026" r:id="rId14"/>
    <p:sldId id="1014" r:id="rId15"/>
    <p:sldId id="994" r:id="rId16"/>
    <p:sldId id="1020" r:id="rId17"/>
    <p:sldId id="1021" r:id="rId18"/>
    <p:sldId id="995" r:id="rId19"/>
    <p:sldId id="1015" r:id="rId20"/>
    <p:sldId id="1027" r:id="rId21"/>
    <p:sldId id="1009" r:id="rId22"/>
    <p:sldId id="1008" r:id="rId23"/>
    <p:sldId id="1010" r:id="rId24"/>
    <p:sldId id="1011" r:id="rId25"/>
    <p:sldId id="1012" r:id="rId26"/>
    <p:sldId id="1013" r:id="rId27"/>
    <p:sldId id="986" r:id="rId28"/>
    <p:sldId id="1002" r:id="rId29"/>
    <p:sldId id="1003" r:id="rId30"/>
    <p:sldId id="1004" r:id="rId31"/>
    <p:sldId id="983" r:id="rId32"/>
    <p:sldId id="996" r:id="rId33"/>
    <p:sldId id="997" r:id="rId34"/>
    <p:sldId id="1022" r:id="rId35"/>
    <p:sldId id="998" r:id="rId36"/>
    <p:sldId id="1023" r:id="rId37"/>
    <p:sldId id="970" r:id="rId38"/>
    <p:sldId id="1030" r:id="rId39"/>
  </p:sldIdLst>
  <p:sldSz cx="9144000" cy="6858000" type="screen4x3"/>
  <p:notesSz cx="6881813" cy="9296400"/>
  <p:defaultTextStyle>
    <a:defPPr>
      <a:defRPr lang="en-US"/>
    </a:defPPr>
    <a:lvl1pPr algn="l" rtl="0" fontAlgn="base">
      <a:spcBef>
        <a:spcPct val="0"/>
      </a:spcBef>
      <a:spcAft>
        <a:spcPct val="0"/>
      </a:spcAft>
      <a:defRPr sz="1100" kern="1200">
        <a:solidFill>
          <a:schemeClr val="tx1"/>
        </a:solidFill>
        <a:latin typeface="Arial" charset="0"/>
        <a:ea typeface="+mn-ea"/>
        <a:cs typeface="+mn-cs"/>
      </a:defRPr>
    </a:lvl1pPr>
    <a:lvl2pPr marL="410127" algn="l" rtl="0" fontAlgn="base">
      <a:spcBef>
        <a:spcPct val="0"/>
      </a:spcBef>
      <a:spcAft>
        <a:spcPct val="0"/>
      </a:spcAft>
      <a:defRPr sz="1100" kern="1200">
        <a:solidFill>
          <a:schemeClr val="tx1"/>
        </a:solidFill>
        <a:latin typeface="Arial" charset="0"/>
        <a:ea typeface="+mn-ea"/>
        <a:cs typeface="+mn-cs"/>
      </a:defRPr>
    </a:lvl2pPr>
    <a:lvl3pPr marL="820256" algn="l" rtl="0" fontAlgn="base">
      <a:spcBef>
        <a:spcPct val="0"/>
      </a:spcBef>
      <a:spcAft>
        <a:spcPct val="0"/>
      </a:spcAft>
      <a:defRPr sz="1100" kern="1200">
        <a:solidFill>
          <a:schemeClr val="tx1"/>
        </a:solidFill>
        <a:latin typeface="Arial" charset="0"/>
        <a:ea typeface="+mn-ea"/>
        <a:cs typeface="+mn-cs"/>
      </a:defRPr>
    </a:lvl3pPr>
    <a:lvl4pPr marL="1230384" algn="l" rtl="0" fontAlgn="base">
      <a:spcBef>
        <a:spcPct val="0"/>
      </a:spcBef>
      <a:spcAft>
        <a:spcPct val="0"/>
      </a:spcAft>
      <a:defRPr sz="1100" kern="1200">
        <a:solidFill>
          <a:schemeClr val="tx1"/>
        </a:solidFill>
        <a:latin typeface="Arial" charset="0"/>
        <a:ea typeface="+mn-ea"/>
        <a:cs typeface="+mn-cs"/>
      </a:defRPr>
    </a:lvl4pPr>
    <a:lvl5pPr marL="1640511" algn="l" rtl="0" fontAlgn="base">
      <a:spcBef>
        <a:spcPct val="0"/>
      </a:spcBef>
      <a:spcAft>
        <a:spcPct val="0"/>
      </a:spcAft>
      <a:defRPr sz="1100" kern="1200">
        <a:solidFill>
          <a:schemeClr val="tx1"/>
        </a:solidFill>
        <a:latin typeface="Arial" charset="0"/>
        <a:ea typeface="+mn-ea"/>
        <a:cs typeface="+mn-cs"/>
      </a:defRPr>
    </a:lvl5pPr>
    <a:lvl6pPr marL="2050641" algn="l" defTabSz="820256" rtl="0" eaLnBrk="1" latinLnBrk="0" hangingPunct="1">
      <a:defRPr sz="1100" kern="1200">
        <a:solidFill>
          <a:schemeClr val="tx1"/>
        </a:solidFill>
        <a:latin typeface="Arial" charset="0"/>
        <a:ea typeface="+mn-ea"/>
        <a:cs typeface="+mn-cs"/>
      </a:defRPr>
    </a:lvl6pPr>
    <a:lvl7pPr marL="2460768" algn="l" defTabSz="820256" rtl="0" eaLnBrk="1" latinLnBrk="0" hangingPunct="1">
      <a:defRPr sz="1100" kern="1200">
        <a:solidFill>
          <a:schemeClr val="tx1"/>
        </a:solidFill>
        <a:latin typeface="Arial" charset="0"/>
        <a:ea typeface="+mn-ea"/>
        <a:cs typeface="+mn-cs"/>
      </a:defRPr>
    </a:lvl7pPr>
    <a:lvl8pPr marL="2870895" algn="l" defTabSz="820256" rtl="0" eaLnBrk="1" latinLnBrk="0" hangingPunct="1">
      <a:defRPr sz="1100" kern="1200">
        <a:solidFill>
          <a:schemeClr val="tx1"/>
        </a:solidFill>
        <a:latin typeface="Arial" charset="0"/>
        <a:ea typeface="+mn-ea"/>
        <a:cs typeface="+mn-cs"/>
      </a:defRPr>
    </a:lvl8pPr>
    <a:lvl9pPr marL="3281022" algn="l" defTabSz="820256" rtl="0" eaLnBrk="1" latinLnBrk="0" hangingPunct="1">
      <a:defRPr sz="11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261">
          <p15:clr>
            <a:srgbClr val="A4A3A4"/>
          </p15:clr>
        </p15:guide>
        <p15:guide id="2" orient="horz" pos="2167">
          <p15:clr>
            <a:srgbClr val="A4A3A4"/>
          </p15:clr>
        </p15:guide>
        <p15:guide id="3" orient="horz" pos="3960" userDrawn="1">
          <p15:clr>
            <a:srgbClr val="A4A3A4"/>
          </p15:clr>
        </p15:guide>
        <p15:guide id="4" pos="5176">
          <p15:clr>
            <a:srgbClr val="A4A3A4"/>
          </p15:clr>
        </p15:guide>
        <p15:guide id="5" pos="576" userDrawn="1">
          <p15:clr>
            <a:srgbClr val="A4A3A4"/>
          </p15:clr>
        </p15:guide>
        <p15:guide id="6" pos="2878">
          <p15:clr>
            <a:srgbClr val="A4A3A4"/>
          </p15:clr>
        </p15:guide>
        <p15:guide id="7" orient="horz" pos="1460">
          <p15:clr>
            <a:srgbClr val="A4A3A4"/>
          </p15:clr>
        </p15:guide>
        <p15:guide id="8" orient="horz" pos="3120">
          <p15:clr>
            <a:srgbClr val="A4A3A4"/>
          </p15:clr>
        </p15:guide>
        <p15:guide id="9" pos="971">
          <p15:clr>
            <a:srgbClr val="A4A3A4"/>
          </p15:clr>
        </p15:guide>
        <p15:guide id="10" orient="horz" pos="2777">
          <p15:clr>
            <a:srgbClr val="A4A3A4"/>
          </p15:clr>
        </p15:guide>
        <p15:guide id="11" pos="5208" userDrawn="1">
          <p15:clr>
            <a:srgbClr val="A4A3A4"/>
          </p15:clr>
        </p15:guide>
        <p15:guide id="12" pos="3578">
          <p15:clr>
            <a:srgbClr val="A4A3A4"/>
          </p15:clr>
        </p15:guide>
        <p15:guide id="13" pos="716">
          <p15:clr>
            <a:srgbClr val="A4A3A4"/>
          </p15:clr>
        </p15:guide>
        <p15:guide id="14" pos="4010">
          <p15:clr>
            <a:srgbClr val="A4A3A4"/>
          </p15:clr>
        </p15:guide>
        <p15:guide id="15" pos="4991">
          <p15:clr>
            <a:srgbClr val="A4A3A4"/>
          </p15:clr>
        </p15:guide>
        <p15:guide id="16" pos="781">
          <p15:clr>
            <a:srgbClr val="A4A3A4"/>
          </p15:clr>
        </p15:guide>
        <p15:guide id="17" orient="horz" pos="816" userDrawn="1">
          <p15:clr>
            <a:srgbClr val="A4A3A4"/>
          </p15:clr>
        </p15:guide>
        <p15:guide id="18" orient="horz" pos="2149">
          <p15:clr>
            <a:srgbClr val="A4A3A4"/>
          </p15:clr>
        </p15:guide>
        <p15:guide id="19" orient="horz" pos="1952">
          <p15:clr>
            <a:srgbClr val="A4A3A4"/>
          </p15:clr>
        </p15:guide>
        <p15:guide id="20" orient="horz" pos="3360">
          <p15:clr>
            <a:srgbClr val="A4A3A4"/>
          </p15:clr>
        </p15:guide>
        <p15:guide id="21" orient="horz" pos="2789">
          <p15:clr>
            <a:srgbClr val="A4A3A4"/>
          </p15:clr>
        </p15:guide>
        <p15:guide id="22" pos="119">
          <p15:clr>
            <a:srgbClr val="A4A3A4"/>
          </p15:clr>
        </p15:guide>
        <p15:guide id="23" pos="2680">
          <p15:clr>
            <a:srgbClr val="A4A3A4"/>
          </p15:clr>
        </p15:guide>
        <p15:guide id="24" pos="2086">
          <p15:clr>
            <a:srgbClr val="A4A3A4"/>
          </p15:clr>
        </p15:guide>
        <p15:guide id="25" orient="horz" pos="1717">
          <p15:clr>
            <a:srgbClr val="A4A3A4"/>
          </p15:clr>
        </p15:guide>
        <p15:guide id="26" orient="horz" pos="2755">
          <p15:clr>
            <a:srgbClr val="A4A3A4"/>
          </p15:clr>
        </p15:guide>
        <p15:guide id="27" orient="horz" pos="2293">
          <p15:clr>
            <a:srgbClr val="A4A3A4"/>
          </p15:clr>
        </p15:guide>
        <p15:guide id="28" orient="horz" pos="2796">
          <p15:clr>
            <a:srgbClr val="A4A3A4"/>
          </p15:clr>
        </p15:guide>
        <p15:guide id="29" orient="horz" pos="692">
          <p15:clr>
            <a:srgbClr val="A4A3A4"/>
          </p15:clr>
        </p15:guide>
        <p15:guide id="30" orient="horz" pos="3909">
          <p15:clr>
            <a:srgbClr val="A4A3A4"/>
          </p15:clr>
        </p15:guide>
        <p15:guide id="31" orient="horz" pos="560">
          <p15:clr>
            <a:srgbClr val="A4A3A4"/>
          </p15:clr>
        </p15:guide>
        <p15:guide id="32" pos="469">
          <p15:clr>
            <a:srgbClr val="A4A3A4"/>
          </p15:clr>
        </p15:guide>
        <p15:guide id="33" orient="horz" pos="157">
          <p15:clr>
            <a:srgbClr val="A4A3A4"/>
          </p15:clr>
        </p15:guide>
        <p15:guide id="34" orient="horz" pos="159">
          <p15:clr>
            <a:srgbClr val="A4A3A4"/>
          </p15:clr>
        </p15:guide>
        <p15:guide id="35" pos="288" userDrawn="1">
          <p15:clr>
            <a:srgbClr val="A4A3A4"/>
          </p15:clr>
        </p15:guide>
        <p15:guide id="36" pos="3556">
          <p15:clr>
            <a:srgbClr val="A4A3A4"/>
          </p15:clr>
        </p15:guide>
        <p15:guide id="37" orient="horz" pos="2434">
          <p15:clr>
            <a:srgbClr val="A4A3A4"/>
          </p15:clr>
        </p15:guide>
        <p15:guide id="38" orient="horz" pos="2154">
          <p15:clr>
            <a:srgbClr val="A4A3A4"/>
          </p15:clr>
        </p15:guide>
        <p15:guide id="39" orient="horz" pos="2758">
          <p15:clr>
            <a:srgbClr val="A4A3A4"/>
          </p15:clr>
        </p15:guide>
        <p15:guide id="40" orient="horz" pos="3822">
          <p15:clr>
            <a:srgbClr val="A4A3A4"/>
          </p15:clr>
        </p15:guide>
        <p15:guide id="41" orient="horz" pos="3509">
          <p15:clr>
            <a:srgbClr val="A4A3A4"/>
          </p15:clr>
        </p15:guide>
        <p15:guide id="42" orient="horz" pos="4006">
          <p15:clr>
            <a:srgbClr val="A4A3A4"/>
          </p15:clr>
        </p15:guide>
        <p15:guide id="43" orient="horz" pos="3665">
          <p15:clr>
            <a:srgbClr val="A4A3A4"/>
          </p15:clr>
        </p15:guide>
        <p15:guide id="44" orient="horz" pos="3683">
          <p15:clr>
            <a:srgbClr val="A4A3A4"/>
          </p15:clr>
        </p15:guide>
        <p15:guide id="45" orient="horz" pos="4270">
          <p15:clr>
            <a:srgbClr val="A4A3A4"/>
          </p15:clr>
        </p15:guide>
        <p15:guide id="46" pos="295">
          <p15:clr>
            <a:srgbClr val="A4A3A4"/>
          </p15:clr>
        </p15:guide>
        <p15:guide id="47" orient="horz" pos="2831">
          <p15:clr>
            <a:srgbClr val="A4A3A4"/>
          </p15:clr>
        </p15:guide>
        <p15:guide id="48" orient="horz" pos="3270">
          <p15:clr>
            <a:srgbClr val="A4A3A4"/>
          </p15:clr>
        </p15:guide>
        <p15:guide id="49" orient="horz" pos="3701">
          <p15:clr>
            <a:srgbClr val="A4A3A4"/>
          </p15:clr>
        </p15:guide>
        <p15:guide id="50" orient="horz" pos="3325">
          <p15:clr>
            <a:srgbClr val="A4A3A4"/>
          </p15:clr>
        </p15:guide>
        <p15:guide id="51" orient="horz" pos="2219">
          <p15:clr>
            <a:srgbClr val="A4A3A4"/>
          </p15:clr>
        </p15:guide>
        <p15:guide id="52" orient="horz" pos="3536">
          <p15:clr>
            <a:srgbClr val="A4A3A4"/>
          </p15:clr>
        </p15:guide>
        <p15:guide id="53" orient="horz" pos="2238">
          <p15:clr>
            <a:srgbClr val="A4A3A4"/>
          </p15:clr>
        </p15:guide>
        <p15:guide id="54" orient="horz" pos="3619">
          <p15:clr>
            <a:srgbClr val="A4A3A4"/>
          </p15:clr>
        </p15:guide>
        <p15:guide id="55" orient="horz" pos="385">
          <p15:clr>
            <a:srgbClr val="A4A3A4"/>
          </p15:clr>
        </p15:guide>
        <p15:guide id="56" orient="horz" pos="3329">
          <p15:clr>
            <a:srgbClr val="A4A3A4"/>
          </p15:clr>
        </p15:guide>
        <p15:guide id="57" orient="horz" pos="3136">
          <p15:clr>
            <a:srgbClr val="A4A3A4"/>
          </p15:clr>
        </p15:guide>
        <p15:guide id="58" pos="107">
          <p15:clr>
            <a:srgbClr val="A4A3A4"/>
          </p15:clr>
        </p15:guide>
        <p15:guide id="59" orient="horz" pos="3111">
          <p15:clr>
            <a:srgbClr val="A4A3A4"/>
          </p15:clr>
        </p15:guide>
      </p15:sldGuideLst>
    </p:ext>
    <p:ext uri="{2D200454-40CA-4A62-9FC3-DE9A4176ACB9}">
      <p15:notesGuideLst xmlns:p15="http://schemas.microsoft.com/office/powerpoint/2012/main" xmlns="">
        <p15:guide id="1" orient="horz" pos="3218" userDrawn="1">
          <p15:clr>
            <a:srgbClr val="A4A3A4"/>
          </p15:clr>
        </p15:guide>
        <p15:guide id="2" pos="2440" userDrawn="1">
          <p15:clr>
            <a:srgbClr val="A4A3A4"/>
          </p15:clr>
        </p15:guide>
        <p15:guide id="3" orient="horz" pos="3187" userDrawn="1">
          <p15:clr>
            <a:srgbClr val="A4A3A4"/>
          </p15:clr>
        </p15:guide>
        <p15:guide id="4" pos="2431" userDrawn="1">
          <p15:clr>
            <a:srgbClr val="A4A3A4"/>
          </p15:clr>
        </p15:guide>
        <p15:guide id="5" orient="horz" pos="3113" userDrawn="1">
          <p15:clr>
            <a:srgbClr val="A4A3A4"/>
          </p15:clr>
        </p15:guide>
        <p15:guide id="6" orient="horz" pos="3083" userDrawn="1">
          <p15:clr>
            <a:srgbClr val="A4A3A4"/>
          </p15:clr>
        </p15:guide>
        <p15:guide id="7" pos="2330" userDrawn="1">
          <p15:clr>
            <a:srgbClr val="A4A3A4"/>
          </p15:clr>
        </p15:guide>
        <p15:guide id="8" pos="2322" userDrawn="1">
          <p15:clr>
            <a:srgbClr val="A4A3A4"/>
          </p15:clr>
        </p15:guide>
        <p15:guide id="9" orient="horz" pos="3188" userDrawn="1">
          <p15:clr>
            <a:srgbClr val="A4A3A4"/>
          </p15:clr>
        </p15:guide>
        <p15:guide id="10" orient="horz" pos="3157" userDrawn="1">
          <p15:clr>
            <a:srgbClr val="A4A3A4"/>
          </p15:clr>
        </p15:guide>
        <p15:guide id="11" orient="horz" pos="3054" userDrawn="1">
          <p15:clr>
            <a:srgbClr val="A4A3A4"/>
          </p15:clr>
        </p15:guide>
        <p15:guide id="12" pos="2422" userDrawn="1">
          <p15:clr>
            <a:srgbClr val="A4A3A4"/>
          </p15:clr>
        </p15:guide>
        <p15:guide id="13" pos="2313" userDrawn="1">
          <p15:clr>
            <a:srgbClr val="A4A3A4"/>
          </p15:clr>
        </p15:guide>
        <p15:guide id="14" orient="horz" pos="3158" userDrawn="1">
          <p15:clr>
            <a:srgbClr val="A4A3A4"/>
          </p15:clr>
        </p15:guide>
        <p15:guide id="15" orient="horz" pos="3127" userDrawn="1">
          <p15:clr>
            <a:srgbClr val="A4A3A4"/>
          </p15:clr>
        </p15:guide>
        <p15:guide id="16" orient="horz" pos="3025" userDrawn="1">
          <p15:clr>
            <a:srgbClr val="A4A3A4"/>
          </p15:clr>
        </p15:guide>
        <p15:guide id="17" pos="2432" userDrawn="1">
          <p15:clr>
            <a:srgbClr val="A4A3A4"/>
          </p15:clr>
        </p15:guide>
        <p15:guide id="18" pos="2414" userDrawn="1">
          <p15:clr>
            <a:srgbClr val="A4A3A4"/>
          </p15:clr>
        </p15:guide>
        <p15:guide id="19" pos="2305" userDrawn="1">
          <p15:clr>
            <a:srgbClr val="A4A3A4"/>
          </p15:clr>
        </p15:guide>
        <p15:guide id="20" orient="horz" pos="3116">
          <p15:clr>
            <a:srgbClr val="A4A3A4"/>
          </p15:clr>
        </p15:guide>
        <p15:guide id="21" orient="horz" pos="3086">
          <p15:clr>
            <a:srgbClr val="A4A3A4"/>
          </p15:clr>
        </p15:guide>
        <p15:guide id="22" orient="horz" pos="3014">
          <p15:clr>
            <a:srgbClr val="A4A3A4"/>
          </p15:clr>
        </p15:guide>
        <p15:guide id="23" orient="horz" pos="2985">
          <p15:clr>
            <a:srgbClr val="A4A3A4"/>
          </p15:clr>
        </p15:guide>
        <p15:guide id="24" orient="horz" pos="3087">
          <p15:clr>
            <a:srgbClr val="A4A3A4"/>
          </p15:clr>
        </p15:guide>
        <p15:guide id="25" orient="horz" pos="3057">
          <p15:clr>
            <a:srgbClr val="A4A3A4"/>
          </p15:clr>
        </p15:guide>
        <p15:guide id="26" orient="horz" pos="2957">
          <p15:clr>
            <a:srgbClr val="A4A3A4"/>
          </p15:clr>
        </p15:guide>
        <p15:guide id="27" orient="horz" pos="3058">
          <p15:clr>
            <a:srgbClr val="A4A3A4"/>
          </p15:clr>
        </p15:guide>
        <p15:guide id="28" orient="horz" pos="3028">
          <p15:clr>
            <a:srgbClr val="A4A3A4"/>
          </p15:clr>
        </p15:guide>
        <p15:guide id="29" orient="horz" pos="2929">
          <p15:clr>
            <a:srgbClr val="A4A3A4"/>
          </p15:clr>
        </p15:guide>
        <p15:guide id="30" pos="2295">
          <p15:clr>
            <a:srgbClr val="A4A3A4"/>
          </p15:clr>
        </p15:guide>
        <p15:guide id="31" pos="2287">
          <p15:clr>
            <a:srgbClr val="A4A3A4"/>
          </p15:clr>
        </p15:guide>
        <p15:guide id="32" pos="2192">
          <p15:clr>
            <a:srgbClr val="A4A3A4"/>
          </p15:clr>
        </p15:guide>
        <p15:guide id="33" pos="2184">
          <p15:clr>
            <a:srgbClr val="A4A3A4"/>
          </p15:clr>
        </p15:guide>
        <p15:guide id="34" pos="2279">
          <p15:clr>
            <a:srgbClr val="A4A3A4"/>
          </p15:clr>
        </p15:guide>
        <p15:guide id="35" pos="2176">
          <p15:clr>
            <a:srgbClr val="A4A3A4"/>
          </p15:clr>
        </p15:guide>
        <p15:guide id="36" pos="2288">
          <p15:clr>
            <a:srgbClr val="A4A3A4"/>
          </p15:clr>
        </p15:guide>
        <p15:guide id="37" pos="2271">
          <p15:clr>
            <a:srgbClr val="A4A3A4"/>
          </p15:clr>
        </p15:guide>
        <p15:guide id="38"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0F3F5"/>
    <a:srgbClr val="DFE5EB"/>
    <a:srgbClr val="D7E4BE"/>
    <a:srgbClr val="9CBC5C"/>
    <a:srgbClr val="77943C"/>
    <a:srgbClr val="0F67A9"/>
    <a:srgbClr val="D95700"/>
    <a:srgbClr val="FFFFF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26" autoAdjust="0"/>
    <p:restoredTop sz="94570" autoAdjust="0"/>
  </p:normalViewPr>
  <p:slideViewPr>
    <p:cSldViewPr snapToGrid="0" snapToObjects="1" showGuides="1">
      <p:cViewPr>
        <p:scale>
          <a:sx n="63" d="100"/>
          <a:sy n="63" d="100"/>
        </p:scale>
        <p:origin x="-920" y="-88"/>
      </p:cViewPr>
      <p:guideLst>
        <p:guide orient="horz" pos="1261"/>
        <p:guide orient="horz" pos="2167"/>
        <p:guide orient="horz" pos="3960"/>
        <p:guide orient="horz" pos="1460"/>
        <p:guide orient="horz" pos="3120"/>
        <p:guide orient="horz" pos="2777"/>
        <p:guide orient="horz" pos="816"/>
        <p:guide orient="horz" pos="2149"/>
        <p:guide orient="horz" pos="1952"/>
        <p:guide orient="horz" pos="3360"/>
        <p:guide orient="horz" pos="2789"/>
        <p:guide orient="horz" pos="1717"/>
        <p:guide orient="horz" pos="2755"/>
        <p:guide orient="horz" pos="2293"/>
        <p:guide orient="horz" pos="2796"/>
        <p:guide orient="horz" pos="692"/>
        <p:guide orient="horz" pos="3909"/>
        <p:guide orient="horz" pos="560"/>
        <p:guide orient="horz" pos="157"/>
        <p:guide orient="horz" pos="159"/>
        <p:guide orient="horz" pos="2434"/>
        <p:guide orient="horz" pos="2154"/>
        <p:guide orient="horz" pos="2758"/>
        <p:guide orient="horz" pos="3822"/>
        <p:guide orient="horz" pos="3509"/>
        <p:guide orient="horz" pos="4006"/>
        <p:guide orient="horz" pos="3665"/>
        <p:guide orient="horz" pos="3683"/>
        <p:guide orient="horz" pos="4270"/>
        <p:guide orient="horz" pos="2831"/>
        <p:guide orient="horz" pos="3270"/>
        <p:guide orient="horz" pos="3701"/>
        <p:guide orient="horz" pos="3325"/>
        <p:guide orient="horz" pos="2219"/>
        <p:guide orient="horz" pos="3536"/>
        <p:guide orient="horz" pos="2238"/>
        <p:guide orient="horz" pos="3619"/>
        <p:guide orient="horz" pos="385"/>
        <p:guide orient="horz" pos="3329"/>
        <p:guide orient="horz" pos="3136"/>
        <p:guide orient="horz" pos="3111"/>
        <p:guide pos="5176"/>
        <p:guide pos="576"/>
        <p:guide pos="2878"/>
        <p:guide pos="971"/>
        <p:guide pos="5208"/>
        <p:guide pos="3578"/>
        <p:guide pos="716"/>
        <p:guide pos="4010"/>
        <p:guide pos="4991"/>
        <p:guide pos="781"/>
        <p:guide pos="119"/>
        <p:guide pos="2680"/>
        <p:guide pos="2086"/>
        <p:guide pos="469"/>
        <p:guide pos="288"/>
        <p:guide pos="3556"/>
        <p:guide pos="295"/>
        <p:guide pos="107"/>
      </p:guideLst>
    </p:cSldViewPr>
  </p:slideViewPr>
  <p:outlineViewPr>
    <p:cViewPr>
      <p:scale>
        <a:sx n="33" d="100"/>
        <a:sy n="33" d="100"/>
      </p:scale>
      <p:origin x="0" y="2850"/>
    </p:cViewPr>
  </p:outlineViewPr>
  <p:notesTextViewPr>
    <p:cViewPr>
      <p:scale>
        <a:sx n="100" d="100"/>
        <a:sy n="100" d="100"/>
      </p:scale>
      <p:origin x="0" y="0"/>
    </p:cViewPr>
  </p:notesTextViewPr>
  <p:sorterViewPr>
    <p:cViewPr varScale="1">
      <p:scale>
        <a:sx n="1" d="1"/>
        <a:sy n="1" d="1"/>
      </p:scale>
      <p:origin x="0" y="-4830"/>
    </p:cViewPr>
  </p:sorterViewPr>
  <p:notesViewPr>
    <p:cSldViewPr snapToGrid="0" snapToObjects="1" showGuides="1">
      <p:cViewPr varScale="1">
        <p:scale>
          <a:sx n="80" d="100"/>
          <a:sy n="80" d="100"/>
        </p:scale>
        <p:origin x="-3186" y="-102"/>
      </p:cViewPr>
      <p:guideLst>
        <p:guide orient="horz" pos="3218"/>
        <p:guide orient="horz" pos="3187"/>
        <p:guide orient="horz" pos="3113"/>
        <p:guide orient="horz" pos="3083"/>
        <p:guide orient="horz" pos="3188"/>
        <p:guide orient="horz" pos="3157"/>
        <p:guide orient="horz" pos="3054"/>
        <p:guide orient="horz" pos="3158"/>
        <p:guide orient="horz" pos="3127"/>
        <p:guide orient="horz" pos="3025"/>
        <p:guide orient="horz" pos="3116"/>
        <p:guide orient="horz" pos="3086"/>
        <p:guide orient="horz" pos="3014"/>
        <p:guide orient="horz" pos="2985"/>
        <p:guide orient="horz" pos="3087"/>
        <p:guide orient="horz" pos="3057"/>
        <p:guide orient="horz" pos="2957"/>
        <p:guide orient="horz" pos="3058"/>
        <p:guide orient="horz" pos="3028"/>
        <p:guide orient="horz" pos="2929"/>
        <p:guide pos="2440"/>
        <p:guide pos="2431"/>
        <p:guide pos="2330"/>
        <p:guide pos="2322"/>
        <p:guide pos="2422"/>
        <p:guide pos="2313"/>
        <p:guide pos="2432"/>
        <p:guide pos="2414"/>
        <p:guide pos="2305"/>
        <p:guide pos="2295"/>
        <p:guide pos="2287"/>
        <p:guide pos="2192"/>
        <p:guide pos="2184"/>
        <p:guide pos="2279"/>
        <p:guide pos="2176"/>
        <p:guide pos="2288"/>
        <p:guide pos="2271"/>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Mhannallah\Documents\Accounts\Florida%20Trust\FRB_H8%20(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Mhannallah\Documents\Accounts\Florida%20Trust\FRB_H8%20(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Mhannallah\Documents\Accounts\Florida%20Trust\FRB_H8%20(2).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hannallah\Documents\Accounts\Florida%20Trust\Graphs.xlsx" TargetMode="Externa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Mhannallah\Documents\Accounts\Florida%20Trust\Graph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Mhannallah\Documents\Accounts\Florida%20Trust\FRB_H8%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hannallah\Documents\Accounts\Florida%20Trust\FRB_H8%20(2).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hannallah\Documents\Accounts\Florida%20Trust\FRB_H8%20(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hannallah\Documents\Accounts\Florida%20Trust\FRB_H8%20(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Mhannallah\Documents\Accounts\Florida%20Trust\FRB_H8%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latin typeface="+mj-lt"/>
              </a:defRPr>
            </a:pPr>
            <a:r>
              <a:rPr lang="en-US" sz="1600" b="0" dirty="0" smtClean="0">
                <a:latin typeface="+mj-lt"/>
              </a:rPr>
              <a:t>1-5 Year </a:t>
            </a:r>
            <a:r>
              <a:rPr lang="en-US" sz="1600" b="0" dirty="0">
                <a:latin typeface="+mj-lt"/>
              </a:rPr>
              <a:t>Corporate Credit by Sector</a:t>
            </a:r>
          </a:p>
        </c:rich>
      </c:tx>
      <c:layout>
        <c:manualLayout>
          <c:xMode val="edge"/>
          <c:yMode val="edge"/>
          <c:x val="0.33799762569303243"/>
          <c:y val="8.9130274091395054E-2"/>
        </c:manualLayout>
      </c:layout>
      <c:overlay val="0"/>
    </c:title>
    <c:autoTitleDeleted val="0"/>
    <c:plotArea>
      <c:layout>
        <c:manualLayout>
          <c:layoutTarget val="inner"/>
          <c:xMode val="edge"/>
          <c:yMode val="edge"/>
          <c:x val="7.426673458017323E-2"/>
          <c:y val="7.1766886099920033E-2"/>
          <c:w val="0.90778261544439487"/>
          <c:h val="0.68512651919253498"/>
        </c:manualLayout>
      </c:layout>
      <c:barChart>
        <c:barDir val="col"/>
        <c:grouping val="clustered"/>
        <c:varyColors val="0"/>
        <c:ser>
          <c:idx val="0"/>
          <c:order val="0"/>
          <c:tx>
            <c:strRef>
              <c:f>Sheet1!$B$1</c:f>
              <c:strCache>
                <c:ptCount val="1"/>
                <c:pt idx="0">
                  <c:v>Series 1</c:v>
                </c:pt>
              </c:strCache>
            </c:strRef>
          </c:tx>
          <c:spPr>
            <a:solidFill>
              <a:schemeClr val="accent1">
                <a:lumMod val="75000"/>
              </a:schemeClr>
            </a:solidFill>
          </c:spPr>
          <c:invertIfNegative val="0"/>
          <c:dPt>
            <c:idx val="0"/>
            <c:invertIfNegative val="0"/>
            <c:bubble3D val="0"/>
            <c:spPr>
              <a:solidFill>
                <a:schemeClr val="accent2">
                  <a:lumMod val="75000"/>
                </a:schemeClr>
              </a:solidFill>
            </c:spPr>
          </c:dPt>
          <c:dLbls>
            <c:showLegendKey val="0"/>
            <c:showVal val="1"/>
            <c:showCatName val="0"/>
            <c:showSerName val="0"/>
            <c:showPercent val="0"/>
            <c:showBubbleSize val="0"/>
            <c:showLeaderLines val="0"/>
          </c:dLbls>
          <c:cat>
            <c:strRef>
              <c:f>Sheet1!$A$2:$A$16</c:f>
              <c:strCache>
                <c:ptCount val="15"/>
                <c:pt idx="0">
                  <c:v>Banks</c:v>
                </c:pt>
                <c:pt idx="1">
                  <c:v>Energy</c:v>
                </c:pt>
                <c:pt idx="2">
                  <c:v>Healthcare</c:v>
                </c:pt>
                <c:pt idx="3">
                  <c:v>Tech</c:v>
                </c:pt>
                <c:pt idx="4">
                  <c:v>Auto</c:v>
                </c:pt>
                <c:pt idx="5">
                  <c:v>Consumer</c:v>
                </c:pt>
                <c:pt idx="6">
                  <c:v>Utilities</c:v>
                </c:pt>
                <c:pt idx="7">
                  <c:v>Cap Goods</c:v>
                </c:pt>
                <c:pt idx="8">
                  <c:v>Insurance</c:v>
                </c:pt>
                <c:pt idx="9">
                  <c:v>Other Fins</c:v>
                </c:pt>
                <c:pt idx="10">
                  <c:v>Telecom</c:v>
                </c:pt>
                <c:pt idx="11">
                  <c:v>Basics</c:v>
                </c:pt>
                <c:pt idx="12">
                  <c:v>Media</c:v>
                </c:pt>
                <c:pt idx="13">
                  <c:v>Retail</c:v>
                </c:pt>
                <c:pt idx="14">
                  <c:v>All other</c:v>
                </c:pt>
              </c:strCache>
            </c:strRef>
          </c:cat>
          <c:val>
            <c:numRef>
              <c:f>Sheet1!$B$2:$B$16</c:f>
              <c:numCache>
                <c:formatCode>_(* #,##0.0_);_(* \(#,##0.0\);_(* "-"??_);_(@_)</c:formatCode>
                <c:ptCount val="15"/>
                <c:pt idx="0">
                  <c:v>34</c:v>
                </c:pt>
                <c:pt idx="1">
                  <c:v>9.34</c:v>
                </c:pt>
                <c:pt idx="2">
                  <c:v>7.5</c:v>
                </c:pt>
                <c:pt idx="3">
                  <c:v>7.3</c:v>
                </c:pt>
                <c:pt idx="4">
                  <c:v>5.8</c:v>
                </c:pt>
                <c:pt idx="5">
                  <c:v>5.64</c:v>
                </c:pt>
                <c:pt idx="6">
                  <c:v>5.4</c:v>
                </c:pt>
                <c:pt idx="7">
                  <c:v>4.4000000000000004</c:v>
                </c:pt>
                <c:pt idx="8">
                  <c:v>3.5</c:v>
                </c:pt>
                <c:pt idx="9">
                  <c:v>3.3</c:v>
                </c:pt>
                <c:pt idx="10">
                  <c:v>3</c:v>
                </c:pt>
                <c:pt idx="11">
                  <c:v>2.75</c:v>
                </c:pt>
                <c:pt idx="12">
                  <c:v>2.44</c:v>
                </c:pt>
                <c:pt idx="13">
                  <c:v>2.21</c:v>
                </c:pt>
                <c:pt idx="14">
                  <c:v>3.4200000000000017</c:v>
                </c:pt>
              </c:numCache>
            </c:numRef>
          </c:val>
        </c:ser>
        <c:dLbls>
          <c:showLegendKey val="0"/>
          <c:showVal val="0"/>
          <c:showCatName val="0"/>
          <c:showSerName val="0"/>
          <c:showPercent val="0"/>
          <c:showBubbleSize val="0"/>
        </c:dLbls>
        <c:gapWidth val="150"/>
        <c:axId val="43895808"/>
        <c:axId val="43963136"/>
      </c:barChart>
      <c:catAx>
        <c:axId val="43895808"/>
        <c:scaling>
          <c:orientation val="minMax"/>
        </c:scaling>
        <c:delete val="0"/>
        <c:axPos val="b"/>
        <c:majorTickMark val="none"/>
        <c:minorTickMark val="none"/>
        <c:tickLblPos val="nextTo"/>
        <c:txPr>
          <a:bodyPr/>
          <a:lstStyle/>
          <a:p>
            <a:pPr>
              <a:defRPr sz="1000"/>
            </a:pPr>
            <a:endParaRPr lang="en-US"/>
          </a:p>
        </c:txPr>
        <c:crossAx val="43963136"/>
        <c:crosses val="autoZero"/>
        <c:auto val="1"/>
        <c:lblAlgn val="ctr"/>
        <c:lblOffset val="100"/>
        <c:noMultiLvlLbl val="0"/>
      </c:catAx>
      <c:valAx>
        <c:axId val="43963136"/>
        <c:scaling>
          <c:orientation val="minMax"/>
        </c:scaling>
        <c:delete val="0"/>
        <c:axPos val="l"/>
        <c:title>
          <c:tx>
            <c:rich>
              <a:bodyPr rot="-5400000" vert="horz"/>
              <a:lstStyle/>
              <a:p>
                <a:pPr>
                  <a:defRPr/>
                </a:pPr>
                <a:r>
                  <a:rPr lang="en-US" dirty="0" smtClean="0"/>
                  <a:t>Market Cap % </a:t>
                </a:r>
                <a:r>
                  <a:rPr lang="en-US" dirty="0"/>
                  <a:t>of Index</a:t>
                </a:r>
              </a:p>
            </c:rich>
          </c:tx>
          <c:layout/>
          <c:overlay val="0"/>
        </c:title>
        <c:numFmt formatCode="#,##0" sourceLinked="0"/>
        <c:majorTickMark val="none"/>
        <c:minorTickMark val="none"/>
        <c:tickLblPos val="nextTo"/>
        <c:txPr>
          <a:bodyPr/>
          <a:lstStyle/>
          <a:p>
            <a:pPr>
              <a:defRPr sz="1000"/>
            </a:pPr>
            <a:endParaRPr lang="en-US"/>
          </a:p>
        </c:txPr>
        <c:crossAx val="4389580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latin typeface="Arial Narrow" pitchFamily="34" charset="0"/>
              </a:defRPr>
            </a:pPr>
            <a:r>
              <a:rPr lang="en-US" sz="1600" b="0" dirty="0">
                <a:latin typeface="Arial Narrow" pitchFamily="34" charset="0"/>
              </a:rPr>
              <a:t>Large Cap Bank NIM</a:t>
            </a:r>
            <a:r>
              <a:rPr lang="en-US" sz="1600" b="0" baseline="0" dirty="0">
                <a:latin typeface="Arial Narrow" pitchFamily="34" charset="0"/>
              </a:rPr>
              <a:t> vs. Overnight Rates</a:t>
            </a:r>
            <a:endParaRPr lang="en-US" sz="1600" b="0" dirty="0">
              <a:latin typeface="Arial Narrow" pitchFamily="34" charset="0"/>
            </a:endParaRPr>
          </a:p>
        </c:rich>
      </c:tx>
      <c:layout>
        <c:manualLayout>
          <c:xMode val="edge"/>
          <c:yMode val="edge"/>
          <c:x val="0.31636516691038769"/>
          <c:y val="0"/>
        </c:manualLayout>
      </c:layout>
      <c:overlay val="0"/>
    </c:title>
    <c:autoTitleDeleted val="0"/>
    <c:plotArea>
      <c:layout>
        <c:manualLayout>
          <c:layoutTarget val="inner"/>
          <c:xMode val="edge"/>
          <c:yMode val="edge"/>
          <c:x val="7.1103758805471748E-2"/>
          <c:y val="4.2835802295935373E-2"/>
          <c:w val="0.84333322818584366"/>
          <c:h val="0.88247380099019757"/>
        </c:manualLayout>
      </c:layout>
      <c:barChart>
        <c:barDir val="col"/>
        <c:grouping val="clustered"/>
        <c:varyColors val="0"/>
        <c:ser>
          <c:idx val="0"/>
          <c:order val="0"/>
          <c:tx>
            <c:strRef>
              <c:f>Sheet6!$W$1</c:f>
              <c:strCache>
                <c:ptCount val="1"/>
                <c:pt idx="0">
                  <c:v>NIM (L )</c:v>
                </c:pt>
              </c:strCache>
            </c:strRef>
          </c:tx>
          <c:invertIfNegative val="0"/>
          <c:cat>
            <c:strRef>
              <c:f>Sheet6!$V$2:$V$21</c:f>
              <c:strCache>
                <c:ptCount val="20"/>
                <c:pt idx="0">
                  <c:v>2012 Q3</c:v>
                </c:pt>
                <c:pt idx="1">
                  <c:v>2012 Q4</c:v>
                </c:pt>
                <c:pt idx="2">
                  <c:v>2013 Q1</c:v>
                </c:pt>
                <c:pt idx="3">
                  <c:v>2013 Q2</c:v>
                </c:pt>
                <c:pt idx="4">
                  <c:v>2013 Q3</c:v>
                </c:pt>
                <c:pt idx="5">
                  <c:v>2013 Q4</c:v>
                </c:pt>
                <c:pt idx="6">
                  <c:v>2014 Q1</c:v>
                </c:pt>
                <c:pt idx="7">
                  <c:v>2014 Q2</c:v>
                </c:pt>
                <c:pt idx="8">
                  <c:v>2014 Q3</c:v>
                </c:pt>
                <c:pt idx="9">
                  <c:v>2014 Q4</c:v>
                </c:pt>
                <c:pt idx="10">
                  <c:v>2015 Q1</c:v>
                </c:pt>
                <c:pt idx="11">
                  <c:v>2015 Q2</c:v>
                </c:pt>
                <c:pt idx="12">
                  <c:v>2015 Q3</c:v>
                </c:pt>
                <c:pt idx="13">
                  <c:v>2015 Q4</c:v>
                </c:pt>
                <c:pt idx="14">
                  <c:v>2016 Q1</c:v>
                </c:pt>
                <c:pt idx="15">
                  <c:v>2016 Q2</c:v>
                </c:pt>
                <c:pt idx="16">
                  <c:v>2016 Q3</c:v>
                </c:pt>
                <c:pt idx="17">
                  <c:v>2016 Q4</c:v>
                </c:pt>
                <c:pt idx="18">
                  <c:v>2017 Q1</c:v>
                </c:pt>
                <c:pt idx="19">
                  <c:v>2017 Q2</c:v>
                </c:pt>
              </c:strCache>
            </c:strRef>
          </c:cat>
          <c:val>
            <c:numRef>
              <c:f>Sheet6!$W$2:$W$21</c:f>
              <c:numCache>
                <c:formatCode>General</c:formatCode>
                <c:ptCount val="20"/>
                <c:pt idx="0">
                  <c:v>3.56</c:v>
                </c:pt>
                <c:pt idx="1">
                  <c:v>3.4699999999999998</c:v>
                </c:pt>
                <c:pt idx="2">
                  <c:v>3.42</c:v>
                </c:pt>
                <c:pt idx="3">
                  <c:v>3.38</c:v>
                </c:pt>
                <c:pt idx="4">
                  <c:v>3.32</c:v>
                </c:pt>
                <c:pt idx="5">
                  <c:v>3.26</c:v>
                </c:pt>
                <c:pt idx="6">
                  <c:v>3.24</c:v>
                </c:pt>
                <c:pt idx="7">
                  <c:v>3.15</c:v>
                </c:pt>
                <c:pt idx="8">
                  <c:v>3.08</c:v>
                </c:pt>
                <c:pt idx="9">
                  <c:v>3.04</c:v>
                </c:pt>
                <c:pt idx="10">
                  <c:v>2.9350000000000001</c:v>
                </c:pt>
                <c:pt idx="11">
                  <c:v>2.96</c:v>
                </c:pt>
                <c:pt idx="12">
                  <c:v>2.96</c:v>
                </c:pt>
                <c:pt idx="13">
                  <c:v>2.9649999999999999</c:v>
                </c:pt>
                <c:pt idx="14">
                  <c:v>2.99</c:v>
                </c:pt>
                <c:pt idx="15">
                  <c:v>2.99</c:v>
                </c:pt>
                <c:pt idx="16">
                  <c:v>2.9699999999999998</c:v>
                </c:pt>
                <c:pt idx="17">
                  <c:v>3</c:v>
                </c:pt>
                <c:pt idx="18">
                  <c:v>3.03</c:v>
                </c:pt>
                <c:pt idx="19">
                  <c:v>3.07</c:v>
                </c:pt>
              </c:numCache>
            </c:numRef>
          </c:val>
          <c:extLst xmlns:c16r2="http://schemas.microsoft.com/office/drawing/2015/06/chart">
            <c:ext xmlns:c16="http://schemas.microsoft.com/office/drawing/2014/chart" uri="{C3380CC4-5D6E-409C-BE32-E72D297353CC}">
              <c16:uniqueId val="{00000000-F808-4493-A232-BC2C519139D6}"/>
            </c:ext>
          </c:extLst>
        </c:ser>
        <c:dLbls>
          <c:showLegendKey val="0"/>
          <c:showVal val="0"/>
          <c:showCatName val="0"/>
          <c:showSerName val="0"/>
          <c:showPercent val="0"/>
          <c:showBubbleSize val="0"/>
        </c:dLbls>
        <c:gapWidth val="150"/>
        <c:axId val="196990080"/>
        <c:axId val="17182720"/>
      </c:barChart>
      <c:lineChart>
        <c:grouping val="standard"/>
        <c:varyColors val="0"/>
        <c:ser>
          <c:idx val="1"/>
          <c:order val="1"/>
          <c:tx>
            <c:strRef>
              <c:f>Sheet6!$X$1</c:f>
              <c:strCache>
                <c:ptCount val="1"/>
                <c:pt idx="0">
                  <c:v>O/N Libor (R )</c:v>
                </c:pt>
              </c:strCache>
            </c:strRef>
          </c:tx>
          <c:marker>
            <c:symbol val="none"/>
          </c:marker>
          <c:cat>
            <c:strRef>
              <c:f>Sheet6!$V$2:$V$21</c:f>
              <c:strCache>
                <c:ptCount val="20"/>
                <c:pt idx="0">
                  <c:v>2012 Q3</c:v>
                </c:pt>
                <c:pt idx="1">
                  <c:v>2012 Q4</c:v>
                </c:pt>
                <c:pt idx="2">
                  <c:v>2013 Q1</c:v>
                </c:pt>
                <c:pt idx="3">
                  <c:v>2013 Q2</c:v>
                </c:pt>
                <c:pt idx="4">
                  <c:v>2013 Q3</c:v>
                </c:pt>
                <c:pt idx="5">
                  <c:v>2013 Q4</c:v>
                </c:pt>
                <c:pt idx="6">
                  <c:v>2014 Q1</c:v>
                </c:pt>
                <c:pt idx="7">
                  <c:v>2014 Q2</c:v>
                </c:pt>
                <c:pt idx="8">
                  <c:v>2014 Q3</c:v>
                </c:pt>
                <c:pt idx="9">
                  <c:v>2014 Q4</c:v>
                </c:pt>
                <c:pt idx="10">
                  <c:v>2015 Q1</c:v>
                </c:pt>
                <c:pt idx="11">
                  <c:v>2015 Q2</c:v>
                </c:pt>
                <c:pt idx="12">
                  <c:v>2015 Q3</c:v>
                </c:pt>
                <c:pt idx="13">
                  <c:v>2015 Q4</c:v>
                </c:pt>
                <c:pt idx="14">
                  <c:v>2016 Q1</c:v>
                </c:pt>
                <c:pt idx="15">
                  <c:v>2016 Q2</c:v>
                </c:pt>
                <c:pt idx="16">
                  <c:v>2016 Q3</c:v>
                </c:pt>
                <c:pt idx="17">
                  <c:v>2016 Q4</c:v>
                </c:pt>
                <c:pt idx="18">
                  <c:v>2017 Q1</c:v>
                </c:pt>
                <c:pt idx="19">
                  <c:v>2017 Q2</c:v>
                </c:pt>
              </c:strCache>
            </c:strRef>
          </c:cat>
          <c:val>
            <c:numRef>
              <c:f>Sheet6!$X$2:$X$21</c:f>
              <c:numCache>
                <c:formatCode>General</c:formatCode>
                <c:ptCount val="20"/>
                <c:pt idx="0">
                  <c:v>0.15160000000000001</c:v>
                </c:pt>
                <c:pt idx="1">
                  <c:v>0.16800000000000001</c:v>
                </c:pt>
                <c:pt idx="2">
                  <c:v>0.156</c:v>
                </c:pt>
                <c:pt idx="3">
                  <c:v>0.125</c:v>
                </c:pt>
                <c:pt idx="4">
                  <c:v>0.1052</c:v>
                </c:pt>
                <c:pt idx="5">
                  <c:v>7.9500000000000001E-2</c:v>
                </c:pt>
                <c:pt idx="6">
                  <c:v>8.5500000000000007E-2</c:v>
                </c:pt>
                <c:pt idx="7">
                  <c:v>9.3600000000000003E-2</c:v>
                </c:pt>
                <c:pt idx="8">
                  <c:v>8.0799999999999997E-2</c:v>
                </c:pt>
                <c:pt idx="9">
                  <c:v>8.5199999999999998E-2</c:v>
                </c:pt>
                <c:pt idx="10">
                  <c:v>0.114</c:v>
                </c:pt>
                <c:pt idx="11">
                  <c:v>0.112</c:v>
                </c:pt>
                <c:pt idx="12">
                  <c:v>0.1162</c:v>
                </c:pt>
                <c:pt idx="13">
                  <c:v>0.27450000000000002</c:v>
                </c:pt>
                <c:pt idx="14">
                  <c:v>0.3831</c:v>
                </c:pt>
                <c:pt idx="15">
                  <c:v>0.41160000000000002</c:v>
                </c:pt>
                <c:pt idx="16">
                  <c:v>0.42377999999999999</c:v>
                </c:pt>
                <c:pt idx="17">
                  <c:v>0.69211</c:v>
                </c:pt>
                <c:pt idx="18">
                  <c:v>0.92166999999999999</c:v>
                </c:pt>
                <c:pt idx="19">
                  <c:v>1.16167</c:v>
                </c:pt>
              </c:numCache>
            </c:numRef>
          </c:val>
          <c:smooth val="0"/>
          <c:extLst xmlns:c16r2="http://schemas.microsoft.com/office/drawing/2015/06/chart">
            <c:ext xmlns:c16="http://schemas.microsoft.com/office/drawing/2014/chart" uri="{C3380CC4-5D6E-409C-BE32-E72D297353CC}">
              <c16:uniqueId val="{00000001-F808-4493-A232-BC2C519139D6}"/>
            </c:ext>
          </c:extLst>
        </c:ser>
        <c:dLbls>
          <c:showLegendKey val="0"/>
          <c:showVal val="0"/>
          <c:showCatName val="0"/>
          <c:showSerName val="0"/>
          <c:showPercent val="0"/>
          <c:showBubbleSize val="0"/>
        </c:dLbls>
        <c:marker val="1"/>
        <c:smooth val="0"/>
        <c:axId val="17186816"/>
        <c:axId val="17184640"/>
      </c:lineChart>
      <c:catAx>
        <c:axId val="196990080"/>
        <c:scaling>
          <c:orientation val="minMax"/>
        </c:scaling>
        <c:delete val="0"/>
        <c:axPos val="b"/>
        <c:numFmt formatCode="General" sourceLinked="0"/>
        <c:majorTickMark val="none"/>
        <c:minorTickMark val="none"/>
        <c:tickLblPos val="nextTo"/>
        <c:crossAx val="17182720"/>
        <c:crosses val="autoZero"/>
        <c:auto val="1"/>
        <c:lblAlgn val="ctr"/>
        <c:lblOffset val="100"/>
        <c:noMultiLvlLbl val="0"/>
      </c:catAx>
      <c:valAx>
        <c:axId val="17182720"/>
        <c:scaling>
          <c:orientation val="minMax"/>
          <c:max val="3.6"/>
          <c:min val="2.6"/>
        </c:scaling>
        <c:delete val="0"/>
        <c:axPos val="l"/>
        <c:title>
          <c:tx>
            <c:rich>
              <a:bodyPr rot="-5400000" vert="horz"/>
              <a:lstStyle/>
              <a:p>
                <a:pPr>
                  <a:defRPr/>
                </a:pPr>
                <a:r>
                  <a:rPr lang="en-US"/>
                  <a:t>Net</a:t>
                </a:r>
                <a:r>
                  <a:rPr lang="en-US" baseline="0"/>
                  <a:t> interest margin (%)</a:t>
                </a:r>
                <a:endParaRPr lang="en-US"/>
              </a:p>
            </c:rich>
          </c:tx>
          <c:layout>
            <c:manualLayout>
              <c:xMode val="edge"/>
              <c:yMode val="edge"/>
              <c:x val="1.3560534166318718E-4"/>
              <c:y val="0.34911282718881542"/>
            </c:manualLayout>
          </c:layout>
          <c:overlay val="0"/>
        </c:title>
        <c:numFmt formatCode="#,##0.00" sourceLinked="0"/>
        <c:majorTickMark val="none"/>
        <c:minorTickMark val="none"/>
        <c:tickLblPos val="nextTo"/>
        <c:crossAx val="196990080"/>
        <c:crosses val="autoZero"/>
        <c:crossBetween val="between"/>
      </c:valAx>
      <c:valAx>
        <c:axId val="17184640"/>
        <c:scaling>
          <c:orientation val="minMax"/>
        </c:scaling>
        <c:delete val="0"/>
        <c:axPos val="r"/>
        <c:title>
          <c:tx>
            <c:rich>
              <a:bodyPr rot="-5400000" vert="horz"/>
              <a:lstStyle/>
              <a:p>
                <a:pPr>
                  <a:defRPr/>
                </a:pPr>
                <a:r>
                  <a:rPr lang="en-US"/>
                  <a:t>Overnight</a:t>
                </a:r>
                <a:r>
                  <a:rPr lang="en-US" baseline="0"/>
                  <a:t> Libor (%)</a:t>
                </a:r>
                <a:endParaRPr lang="en-US"/>
              </a:p>
            </c:rich>
          </c:tx>
          <c:layout/>
          <c:overlay val="0"/>
        </c:title>
        <c:numFmt formatCode="#,##0.00" sourceLinked="0"/>
        <c:majorTickMark val="out"/>
        <c:minorTickMark val="none"/>
        <c:tickLblPos val="nextTo"/>
        <c:crossAx val="17186816"/>
        <c:crosses val="max"/>
        <c:crossBetween val="between"/>
      </c:valAx>
      <c:catAx>
        <c:axId val="17186816"/>
        <c:scaling>
          <c:orientation val="minMax"/>
        </c:scaling>
        <c:delete val="1"/>
        <c:axPos val="b"/>
        <c:numFmt formatCode="General" sourceLinked="1"/>
        <c:majorTickMark val="out"/>
        <c:minorTickMark val="none"/>
        <c:tickLblPos val="nextTo"/>
        <c:crossAx val="17184640"/>
        <c:crosses val="autoZero"/>
        <c:auto val="1"/>
        <c:lblAlgn val="ctr"/>
        <c:lblOffset val="100"/>
        <c:noMultiLvlLbl val="0"/>
      </c:catAx>
    </c:plotArea>
    <c:legend>
      <c:legendPos val="r"/>
      <c:layout>
        <c:manualLayout>
          <c:xMode val="edge"/>
          <c:yMode val="edge"/>
          <c:x val="0.30013885288589703"/>
          <c:y val="0.12478965943442587"/>
          <c:w val="0.38374460939667032"/>
          <c:h val="7.9124105440286793E-2"/>
        </c:manualLayout>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latin typeface="Arial Narrow" pitchFamily="34" charset="0"/>
              </a:defRPr>
            </a:pPr>
            <a:r>
              <a:rPr lang="en-US" sz="1600" b="0">
                <a:latin typeface="Arial Narrow" pitchFamily="34" charset="0"/>
              </a:rPr>
              <a:t>Aggregate</a:t>
            </a:r>
            <a:r>
              <a:rPr lang="en-US" sz="1600" b="0" baseline="0">
                <a:latin typeface="Arial Narrow" pitchFamily="34" charset="0"/>
              </a:rPr>
              <a:t> Investment Banking Pre-tax Earnings</a:t>
            </a:r>
            <a:endParaRPr lang="en-US" sz="1600" b="0">
              <a:latin typeface="Arial Narrow" pitchFamily="34" charset="0"/>
            </a:endParaRPr>
          </a:p>
        </c:rich>
      </c:tx>
      <c:layout>
        <c:manualLayout>
          <c:xMode val="edge"/>
          <c:yMode val="edge"/>
          <c:x val="0.28023199501852064"/>
          <c:y val="3.8298823555133532E-2"/>
        </c:manualLayout>
      </c:layout>
      <c:overlay val="0"/>
    </c:title>
    <c:autoTitleDeleted val="0"/>
    <c:plotArea>
      <c:layout>
        <c:manualLayout>
          <c:layoutTarget val="inner"/>
          <c:xMode val="edge"/>
          <c:yMode val="edge"/>
          <c:x val="8.7022031061003022E-2"/>
          <c:y val="9.8062776956715822E-2"/>
          <c:w val="0.84611240455662207"/>
          <c:h val="0.7825635565666742"/>
        </c:manualLayout>
      </c:layout>
      <c:barChart>
        <c:barDir val="col"/>
        <c:grouping val="clustered"/>
        <c:varyColors val="0"/>
        <c:ser>
          <c:idx val="0"/>
          <c:order val="0"/>
          <c:tx>
            <c:strRef>
              <c:f>Sheet6!$E$1</c:f>
              <c:strCache>
                <c:ptCount val="1"/>
                <c:pt idx="0">
                  <c:v>IB earnings (L )</c:v>
                </c:pt>
              </c:strCache>
            </c:strRef>
          </c:tx>
          <c:invertIfNegative val="0"/>
          <c:cat>
            <c:strRef>
              <c:f>Sheet6!$D$2:$D$21</c:f>
              <c:strCache>
                <c:ptCount val="20"/>
                <c:pt idx="0">
                  <c:v>2012 Q3</c:v>
                </c:pt>
                <c:pt idx="1">
                  <c:v>2012 Q4</c:v>
                </c:pt>
                <c:pt idx="2">
                  <c:v>2013 Q1</c:v>
                </c:pt>
                <c:pt idx="3">
                  <c:v>2013 Q2</c:v>
                </c:pt>
                <c:pt idx="4">
                  <c:v>2013 Q3</c:v>
                </c:pt>
                <c:pt idx="5">
                  <c:v>2013 Q4</c:v>
                </c:pt>
                <c:pt idx="6">
                  <c:v>2014 Q1</c:v>
                </c:pt>
                <c:pt idx="7">
                  <c:v>2014 Q2</c:v>
                </c:pt>
                <c:pt idx="8">
                  <c:v>2014 Q3</c:v>
                </c:pt>
                <c:pt idx="9">
                  <c:v>2014 Q4</c:v>
                </c:pt>
                <c:pt idx="10">
                  <c:v>2015 Q1</c:v>
                </c:pt>
                <c:pt idx="11">
                  <c:v>2015 Q2</c:v>
                </c:pt>
                <c:pt idx="12">
                  <c:v>2015 Q3</c:v>
                </c:pt>
                <c:pt idx="13">
                  <c:v>2015 Q4</c:v>
                </c:pt>
                <c:pt idx="14">
                  <c:v>2016 Q1</c:v>
                </c:pt>
                <c:pt idx="15">
                  <c:v>2016 Q2</c:v>
                </c:pt>
                <c:pt idx="16">
                  <c:v>2016 Q3</c:v>
                </c:pt>
                <c:pt idx="17">
                  <c:v>2016 Q4</c:v>
                </c:pt>
                <c:pt idx="18">
                  <c:v>2017 Q1</c:v>
                </c:pt>
                <c:pt idx="19">
                  <c:v>2017 Q2</c:v>
                </c:pt>
              </c:strCache>
            </c:strRef>
          </c:cat>
          <c:val>
            <c:numRef>
              <c:f>Sheet6!$E$2:$E$21</c:f>
              <c:numCache>
                <c:formatCode>General</c:formatCode>
                <c:ptCount val="20"/>
                <c:pt idx="0">
                  <c:v>9975.6619213599988</c:v>
                </c:pt>
                <c:pt idx="1">
                  <c:v>11911.1485555</c:v>
                </c:pt>
                <c:pt idx="2">
                  <c:v>20158.677134999998</c:v>
                </c:pt>
                <c:pt idx="3">
                  <c:v>18532.792347999999</c:v>
                </c:pt>
                <c:pt idx="4">
                  <c:v>11347.551753899999</c:v>
                </c:pt>
                <c:pt idx="5">
                  <c:v>8751.9502360000006</c:v>
                </c:pt>
                <c:pt idx="6">
                  <c:v>19218.794508899999</c:v>
                </c:pt>
                <c:pt idx="7">
                  <c:v>16195.337885699999</c:v>
                </c:pt>
                <c:pt idx="8">
                  <c:v>13570.866098</c:v>
                </c:pt>
                <c:pt idx="9">
                  <c:v>6998.9874401999987</c:v>
                </c:pt>
                <c:pt idx="10">
                  <c:v>18625.451961399998</c:v>
                </c:pt>
                <c:pt idx="11">
                  <c:v>12213.646805600001</c:v>
                </c:pt>
                <c:pt idx="12">
                  <c:v>11422.0445903</c:v>
                </c:pt>
                <c:pt idx="13">
                  <c:v>8112.6889141900001</c:v>
                </c:pt>
                <c:pt idx="14">
                  <c:v>12033.033636699998</c:v>
                </c:pt>
                <c:pt idx="15">
                  <c:v>16267.4105296</c:v>
                </c:pt>
                <c:pt idx="16">
                  <c:v>17443.6944798</c:v>
                </c:pt>
                <c:pt idx="17">
                  <c:v>16894.8160838</c:v>
                </c:pt>
                <c:pt idx="18">
                  <c:v>19129.411080099999</c:v>
                </c:pt>
                <c:pt idx="19">
                  <c:v>17165.352260799998</c:v>
                </c:pt>
              </c:numCache>
            </c:numRef>
          </c:val>
          <c:extLst xmlns:c16r2="http://schemas.microsoft.com/office/drawing/2015/06/chart">
            <c:ext xmlns:c16="http://schemas.microsoft.com/office/drawing/2014/chart" uri="{C3380CC4-5D6E-409C-BE32-E72D297353CC}">
              <c16:uniqueId val="{00000000-E729-4283-9224-BAB98E41EB4E}"/>
            </c:ext>
          </c:extLst>
        </c:ser>
        <c:dLbls>
          <c:showLegendKey val="0"/>
          <c:showVal val="0"/>
          <c:showCatName val="0"/>
          <c:showSerName val="0"/>
          <c:showPercent val="0"/>
          <c:showBubbleSize val="0"/>
        </c:dLbls>
        <c:gapWidth val="150"/>
        <c:axId val="17207680"/>
        <c:axId val="17209216"/>
      </c:barChart>
      <c:lineChart>
        <c:grouping val="standard"/>
        <c:varyColors val="0"/>
        <c:ser>
          <c:idx val="1"/>
          <c:order val="1"/>
          <c:tx>
            <c:strRef>
              <c:f>Sheet6!$F$1</c:f>
              <c:strCache>
                <c:ptCount val="1"/>
                <c:pt idx="0">
                  <c:v>VIX (R )</c:v>
                </c:pt>
              </c:strCache>
            </c:strRef>
          </c:tx>
          <c:marker>
            <c:symbol val="none"/>
          </c:marker>
          <c:cat>
            <c:strRef>
              <c:f>Sheet6!$D$2:$D$21</c:f>
              <c:strCache>
                <c:ptCount val="20"/>
                <c:pt idx="0">
                  <c:v>2012 Q3</c:v>
                </c:pt>
                <c:pt idx="1">
                  <c:v>2012 Q4</c:v>
                </c:pt>
                <c:pt idx="2">
                  <c:v>2013 Q1</c:v>
                </c:pt>
                <c:pt idx="3">
                  <c:v>2013 Q2</c:v>
                </c:pt>
                <c:pt idx="4">
                  <c:v>2013 Q3</c:v>
                </c:pt>
                <c:pt idx="5">
                  <c:v>2013 Q4</c:v>
                </c:pt>
                <c:pt idx="6">
                  <c:v>2014 Q1</c:v>
                </c:pt>
                <c:pt idx="7">
                  <c:v>2014 Q2</c:v>
                </c:pt>
                <c:pt idx="8">
                  <c:v>2014 Q3</c:v>
                </c:pt>
                <c:pt idx="9">
                  <c:v>2014 Q4</c:v>
                </c:pt>
                <c:pt idx="10">
                  <c:v>2015 Q1</c:v>
                </c:pt>
                <c:pt idx="11">
                  <c:v>2015 Q2</c:v>
                </c:pt>
                <c:pt idx="12">
                  <c:v>2015 Q3</c:v>
                </c:pt>
                <c:pt idx="13">
                  <c:v>2015 Q4</c:v>
                </c:pt>
                <c:pt idx="14">
                  <c:v>2016 Q1</c:v>
                </c:pt>
                <c:pt idx="15">
                  <c:v>2016 Q2</c:v>
                </c:pt>
                <c:pt idx="16">
                  <c:v>2016 Q3</c:v>
                </c:pt>
                <c:pt idx="17">
                  <c:v>2016 Q4</c:v>
                </c:pt>
                <c:pt idx="18">
                  <c:v>2017 Q1</c:v>
                </c:pt>
                <c:pt idx="19">
                  <c:v>2017 Q2</c:v>
                </c:pt>
              </c:strCache>
            </c:strRef>
          </c:cat>
          <c:val>
            <c:numRef>
              <c:f>Sheet6!$F$2:$F$21</c:f>
              <c:numCache>
                <c:formatCode>General</c:formatCode>
                <c:ptCount val="20"/>
                <c:pt idx="0">
                  <c:v>15.73</c:v>
                </c:pt>
                <c:pt idx="1">
                  <c:v>18.02</c:v>
                </c:pt>
                <c:pt idx="2">
                  <c:v>12.7</c:v>
                </c:pt>
                <c:pt idx="3">
                  <c:v>16.86</c:v>
                </c:pt>
                <c:pt idx="4">
                  <c:v>16.600000000000001</c:v>
                </c:pt>
                <c:pt idx="5">
                  <c:v>13.72</c:v>
                </c:pt>
                <c:pt idx="6">
                  <c:v>13.88</c:v>
                </c:pt>
                <c:pt idx="7">
                  <c:v>11.57</c:v>
                </c:pt>
                <c:pt idx="8">
                  <c:v>16.309999999999999</c:v>
                </c:pt>
                <c:pt idx="9">
                  <c:v>19.2</c:v>
                </c:pt>
                <c:pt idx="10">
                  <c:v>15.29</c:v>
                </c:pt>
                <c:pt idx="11">
                  <c:v>18.23</c:v>
                </c:pt>
                <c:pt idx="12">
                  <c:v>24.5</c:v>
                </c:pt>
                <c:pt idx="13">
                  <c:v>18.21</c:v>
                </c:pt>
                <c:pt idx="14">
                  <c:v>13.95</c:v>
                </c:pt>
                <c:pt idx="15">
                  <c:v>15.63</c:v>
                </c:pt>
                <c:pt idx="16">
                  <c:v>13.29</c:v>
                </c:pt>
                <c:pt idx="17">
                  <c:v>14.04</c:v>
                </c:pt>
                <c:pt idx="18">
                  <c:v>12.37</c:v>
                </c:pt>
                <c:pt idx="19">
                  <c:v>11.18</c:v>
                </c:pt>
              </c:numCache>
            </c:numRef>
          </c:val>
          <c:smooth val="0"/>
          <c:extLst xmlns:c16r2="http://schemas.microsoft.com/office/drawing/2015/06/chart">
            <c:ext xmlns:c16="http://schemas.microsoft.com/office/drawing/2014/chart" uri="{C3380CC4-5D6E-409C-BE32-E72D297353CC}">
              <c16:uniqueId val="{00000001-E729-4283-9224-BAB98E41EB4E}"/>
            </c:ext>
          </c:extLst>
        </c:ser>
        <c:dLbls>
          <c:showLegendKey val="0"/>
          <c:showVal val="0"/>
          <c:showCatName val="0"/>
          <c:showSerName val="0"/>
          <c:showPercent val="0"/>
          <c:showBubbleSize val="0"/>
        </c:dLbls>
        <c:marker val="1"/>
        <c:smooth val="0"/>
        <c:axId val="17213312"/>
        <c:axId val="17211392"/>
      </c:lineChart>
      <c:catAx>
        <c:axId val="17207680"/>
        <c:scaling>
          <c:orientation val="minMax"/>
        </c:scaling>
        <c:delete val="0"/>
        <c:axPos val="b"/>
        <c:numFmt formatCode="General" sourceLinked="0"/>
        <c:majorTickMark val="none"/>
        <c:minorTickMark val="none"/>
        <c:tickLblPos val="nextTo"/>
        <c:crossAx val="17209216"/>
        <c:crosses val="autoZero"/>
        <c:auto val="1"/>
        <c:lblAlgn val="ctr"/>
        <c:lblOffset val="100"/>
        <c:noMultiLvlLbl val="0"/>
      </c:catAx>
      <c:valAx>
        <c:axId val="17209216"/>
        <c:scaling>
          <c:orientation val="minMax"/>
        </c:scaling>
        <c:delete val="0"/>
        <c:axPos val="l"/>
        <c:title>
          <c:tx>
            <c:rich>
              <a:bodyPr rot="-5400000" vert="horz"/>
              <a:lstStyle/>
              <a:p>
                <a:pPr>
                  <a:defRPr/>
                </a:pPr>
                <a:r>
                  <a:rPr lang="en-US"/>
                  <a:t>$,</a:t>
                </a:r>
                <a:r>
                  <a:rPr lang="en-US" baseline="0"/>
                  <a:t> billions</a:t>
                </a:r>
                <a:endParaRPr lang="en-US"/>
              </a:p>
            </c:rich>
          </c:tx>
          <c:layout/>
          <c:overlay val="0"/>
        </c:title>
        <c:numFmt formatCode="#,##0" sourceLinked="0"/>
        <c:majorTickMark val="none"/>
        <c:minorTickMark val="none"/>
        <c:tickLblPos val="nextTo"/>
        <c:crossAx val="17207680"/>
        <c:crosses val="autoZero"/>
        <c:crossBetween val="between"/>
      </c:valAx>
      <c:valAx>
        <c:axId val="17211392"/>
        <c:scaling>
          <c:orientation val="minMax"/>
        </c:scaling>
        <c:delete val="0"/>
        <c:axPos val="r"/>
        <c:title>
          <c:tx>
            <c:rich>
              <a:bodyPr rot="-5400000" vert="horz"/>
              <a:lstStyle/>
              <a:p>
                <a:pPr>
                  <a:defRPr/>
                </a:pPr>
                <a:r>
                  <a:rPr lang="en-US" dirty="0"/>
                  <a:t>CBOE</a:t>
                </a:r>
                <a:r>
                  <a:rPr lang="en-US" baseline="0" dirty="0"/>
                  <a:t> Implied Volatility  (VIX)</a:t>
                </a:r>
                <a:endParaRPr lang="en-US" dirty="0"/>
              </a:p>
            </c:rich>
          </c:tx>
          <c:layout>
            <c:manualLayout>
              <c:xMode val="edge"/>
              <c:yMode val="edge"/>
              <c:x val="0.97693699658028621"/>
              <c:y val="0.31859155322462146"/>
            </c:manualLayout>
          </c:layout>
          <c:overlay val="0"/>
        </c:title>
        <c:numFmt formatCode="General" sourceLinked="1"/>
        <c:majorTickMark val="out"/>
        <c:minorTickMark val="none"/>
        <c:tickLblPos val="nextTo"/>
        <c:crossAx val="17213312"/>
        <c:crosses val="max"/>
        <c:crossBetween val="between"/>
      </c:valAx>
      <c:catAx>
        <c:axId val="17213312"/>
        <c:scaling>
          <c:orientation val="minMax"/>
        </c:scaling>
        <c:delete val="1"/>
        <c:axPos val="b"/>
        <c:numFmt formatCode="General" sourceLinked="1"/>
        <c:majorTickMark val="out"/>
        <c:minorTickMark val="none"/>
        <c:tickLblPos val="nextTo"/>
        <c:crossAx val="17211392"/>
        <c:crosses val="autoZero"/>
        <c:auto val="1"/>
        <c:lblAlgn val="ctr"/>
        <c:lblOffset val="100"/>
        <c:noMultiLvlLbl val="0"/>
      </c:catAx>
    </c:plotArea>
    <c:legend>
      <c:legendPos val="r"/>
      <c:layout>
        <c:manualLayout>
          <c:xMode val="edge"/>
          <c:yMode val="edge"/>
          <c:x val="0.28979091664292378"/>
          <c:y val="0.1356262435178299"/>
          <c:w val="0.47687576552930883"/>
          <c:h val="8.4101049868766389E-2"/>
        </c:manualLayout>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6"/>
            <c:bubble3D val="0"/>
            <c:spPr>
              <a:solidFill>
                <a:srgbClr val="FFCC00"/>
              </a:solidFill>
            </c:spPr>
            <c:extLst xmlns:c16r2="http://schemas.microsoft.com/office/drawing/2015/06/chart">
              <c:ext xmlns:c16="http://schemas.microsoft.com/office/drawing/2014/chart" uri="{C3380CC4-5D6E-409C-BE32-E72D297353CC}">
                <c16:uniqueId val="{00000001-EFB6-4FFD-88A8-3EF07BAC071F}"/>
              </c:ext>
            </c:extLst>
          </c:dPt>
          <c:dLbls>
            <c:dLbl>
              <c:idx val="0"/>
              <c:layout>
                <c:manualLayout>
                  <c:x val="-7.4671916010498685E-4"/>
                  <c:y val="3.757655293088364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FB6-4FFD-88A8-3EF07BAC071F}"/>
                </c:ext>
              </c:extLst>
            </c:dLbl>
            <c:dLbl>
              <c:idx val="1"/>
              <c:layout>
                <c:manualLayout>
                  <c:x val="7.4919072615923007E-3"/>
                  <c:y val="-4.5071449402158063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FB6-4FFD-88A8-3EF07BAC071F}"/>
                </c:ext>
              </c:extLst>
            </c:dLbl>
            <c:dLbl>
              <c:idx val="2"/>
              <c:layout>
                <c:manualLayout>
                  <c:x val="5.4534448818897636E-2"/>
                  <c:y val="1.6776027996500437E-3"/>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FB6-4FFD-88A8-3EF07BAC071F}"/>
                </c:ext>
              </c:extLst>
            </c:dLbl>
            <c:dLbl>
              <c:idx val="3"/>
              <c:layout>
                <c:manualLayout>
                  <c:x val="4.0901246719160102E-2"/>
                  <c:y val="2.7976086322543014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FB6-4FFD-88A8-3EF07BAC071F}"/>
                </c:ext>
              </c:extLst>
            </c:dLbl>
            <c:dLbl>
              <c:idx val="4"/>
              <c:layout>
                <c:manualLayout>
                  <c:x val="2.7094050743657044E-2"/>
                  <c:y val="4.1199329250510355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FB6-4FFD-88A8-3EF07BAC071F}"/>
                </c:ext>
              </c:extLst>
            </c:dLbl>
            <c:dLbl>
              <c:idx val="5"/>
              <c:layout>
                <c:manualLayout>
                  <c:x val="-4.2385170603674539E-3"/>
                  <c:y val="3.1659740449110525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FB6-4FFD-88A8-3EF07BAC071F}"/>
                </c:ext>
              </c:extLst>
            </c:dLbl>
            <c:dLbl>
              <c:idx val="6"/>
              <c:layout>
                <c:manualLayout>
                  <c:x val="3.0442913385826772E-2"/>
                  <c:y val="-4.8403324584426945E-3"/>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FB6-4FFD-88A8-3EF07BAC071F}"/>
                </c:ext>
              </c:extLst>
            </c:dLbl>
            <c:dLbl>
              <c:idx val="7"/>
              <c:layout>
                <c:manualLayout>
                  <c:x val="4.7132557463708952E-2"/>
                  <c:y val="1.693320311705223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EFB6-4FFD-88A8-3EF07BAC071F}"/>
                </c:ext>
              </c:extLst>
            </c:dLbl>
            <c:spPr>
              <a:noFill/>
              <a:ln>
                <a:noFill/>
              </a:ln>
              <a:effectLst/>
            </c:sp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'bank fundamentals'!$L$47:$L$54</c:f>
              <c:strCache>
                <c:ptCount val="8"/>
                <c:pt idx="0">
                  <c:v>Residential mortgages</c:v>
                </c:pt>
                <c:pt idx="1">
                  <c:v>Commercial &amp; Industrial</c:v>
                </c:pt>
                <c:pt idx="2">
                  <c:v>Consumer / cards</c:v>
                </c:pt>
                <c:pt idx="3">
                  <c:v>Commercial real estate</c:v>
                </c:pt>
                <c:pt idx="4">
                  <c:v>Const. &amp; dev.</c:v>
                </c:pt>
                <c:pt idx="5">
                  <c:v>Home equity</c:v>
                </c:pt>
                <c:pt idx="6">
                  <c:v>Auto loans</c:v>
                </c:pt>
                <c:pt idx="7">
                  <c:v>Other loans and leases</c:v>
                </c:pt>
              </c:strCache>
            </c:strRef>
          </c:cat>
          <c:val>
            <c:numRef>
              <c:f>'bank fundamentals'!$M$47:$M$54</c:f>
              <c:numCache>
                <c:formatCode>0%</c:formatCode>
                <c:ptCount val="8"/>
                <c:pt idx="0">
                  <c:v>0.19086742194932113</c:v>
                </c:pt>
                <c:pt idx="1">
                  <c:v>0.22739557208336938</c:v>
                </c:pt>
                <c:pt idx="2">
                  <c:v>0.10375767534376892</c:v>
                </c:pt>
                <c:pt idx="3">
                  <c:v>0.18614330191126871</c:v>
                </c:pt>
                <c:pt idx="4">
                  <c:v>3.351206434316354E-2</c:v>
                </c:pt>
                <c:pt idx="5">
                  <c:v>4.2344114849087608E-2</c:v>
                </c:pt>
                <c:pt idx="6">
                  <c:v>4.4603476606417024E-2</c:v>
                </c:pt>
                <c:pt idx="7">
                  <c:v>0.17137637291360358</c:v>
                </c:pt>
              </c:numCache>
            </c:numRef>
          </c:val>
          <c:extLst xmlns:c16r2="http://schemas.microsoft.com/office/drawing/2015/06/chart">
            <c:ext xmlns:c16="http://schemas.microsoft.com/office/drawing/2014/chart" uri="{C3380CC4-5D6E-409C-BE32-E72D297353CC}">
              <c16:uniqueId val="{00000009-EFB6-4FFD-88A8-3EF07BAC071F}"/>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4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latin typeface="+mj-lt"/>
              </a:defRPr>
            </a:pPr>
            <a:r>
              <a:rPr lang="en-US" sz="1600" b="0" dirty="0">
                <a:latin typeface="+mj-lt"/>
              </a:rPr>
              <a:t>Aggregate </a:t>
            </a:r>
            <a:r>
              <a:rPr lang="en-US" sz="1600" b="0" dirty="0" smtClean="0">
                <a:latin typeface="+mj-lt"/>
              </a:rPr>
              <a:t>Bank </a:t>
            </a:r>
            <a:r>
              <a:rPr lang="en-US" sz="1600" b="0" dirty="0">
                <a:latin typeface="+mj-lt"/>
              </a:rPr>
              <a:t>L</a:t>
            </a:r>
            <a:r>
              <a:rPr lang="en-US" sz="1600" b="0" dirty="0" smtClean="0">
                <a:latin typeface="+mj-lt"/>
              </a:rPr>
              <a:t>oan </a:t>
            </a:r>
            <a:r>
              <a:rPr lang="en-US" sz="1600" b="0" dirty="0">
                <a:latin typeface="+mj-lt"/>
              </a:rPr>
              <a:t>G</a:t>
            </a:r>
            <a:r>
              <a:rPr lang="en-US" sz="1600" b="0" dirty="0" smtClean="0">
                <a:latin typeface="+mj-lt"/>
              </a:rPr>
              <a:t>rowth </a:t>
            </a:r>
            <a:r>
              <a:rPr lang="en-US" sz="1600" b="0" dirty="0">
                <a:latin typeface="+mj-lt"/>
              </a:rPr>
              <a:t>by </a:t>
            </a:r>
            <a:r>
              <a:rPr lang="en-US" sz="1600" b="0" dirty="0" smtClean="0">
                <a:latin typeface="+mj-lt"/>
              </a:rPr>
              <a:t>Product </a:t>
            </a:r>
            <a:endParaRPr lang="en-US" sz="1600" b="0" dirty="0">
              <a:latin typeface="+mj-lt"/>
            </a:endParaRPr>
          </a:p>
        </c:rich>
      </c:tx>
      <c:layout/>
      <c:overlay val="1"/>
    </c:title>
    <c:autoTitleDeleted val="0"/>
    <c:plotArea>
      <c:layout>
        <c:manualLayout>
          <c:layoutTarget val="inner"/>
          <c:xMode val="edge"/>
          <c:yMode val="edge"/>
          <c:x val="5.2331790489875928E-2"/>
          <c:y val="1.8336542232880063E-2"/>
          <c:w val="0.91837152924464382"/>
          <c:h val="0.91393258506387987"/>
        </c:manualLayout>
      </c:layout>
      <c:barChart>
        <c:barDir val="col"/>
        <c:grouping val="clustered"/>
        <c:varyColors val="0"/>
        <c:ser>
          <c:idx val="0"/>
          <c:order val="0"/>
          <c:tx>
            <c:strRef>
              <c:f>Sheet1!$K$6</c:f>
              <c:strCache>
                <c:ptCount val="1"/>
                <c:pt idx="0">
                  <c:v>2012</c:v>
                </c:pt>
              </c:strCache>
            </c:strRef>
          </c:tx>
          <c:invertIfNegative val="0"/>
          <c:cat>
            <c:strRef>
              <c:f>Sheet1!$J$7:$J$13</c:f>
              <c:strCache>
                <c:ptCount val="7"/>
                <c:pt idx="0">
                  <c:v>C&amp;I</c:v>
                </c:pt>
                <c:pt idx="1">
                  <c:v>CRE</c:v>
                </c:pt>
                <c:pt idx="2">
                  <c:v>Resi mortgages</c:v>
                </c:pt>
                <c:pt idx="3">
                  <c:v>Credit cards</c:v>
                </c:pt>
                <c:pt idx="4">
                  <c:v>Home equity</c:v>
                </c:pt>
                <c:pt idx="5">
                  <c:v>Other consumer</c:v>
                </c:pt>
                <c:pt idx="6">
                  <c:v>Total credit</c:v>
                </c:pt>
              </c:strCache>
            </c:strRef>
          </c:cat>
          <c:val>
            <c:numRef>
              <c:f>Sheet1!$K$7:$K$13</c:f>
              <c:numCache>
                <c:formatCode>General</c:formatCode>
                <c:ptCount val="7"/>
                <c:pt idx="0">
                  <c:v>11.6</c:v>
                </c:pt>
                <c:pt idx="1">
                  <c:v>-1.3</c:v>
                </c:pt>
                <c:pt idx="2">
                  <c:v>-0.9</c:v>
                </c:pt>
                <c:pt idx="3">
                  <c:v>-0.7</c:v>
                </c:pt>
                <c:pt idx="4">
                  <c:v>-7.2</c:v>
                </c:pt>
                <c:pt idx="5">
                  <c:v>2.1</c:v>
                </c:pt>
                <c:pt idx="6">
                  <c:v>4.0999999999999996</c:v>
                </c:pt>
              </c:numCache>
            </c:numRef>
          </c:val>
          <c:extLst xmlns:c16r2="http://schemas.microsoft.com/office/drawing/2015/06/chart">
            <c:ext xmlns:c16="http://schemas.microsoft.com/office/drawing/2014/chart" uri="{C3380CC4-5D6E-409C-BE32-E72D297353CC}">
              <c16:uniqueId val="{00000000-96D2-4CB9-8102-6CB790CB889D}"/>
            </c:ext>
          </c:extLst>
        </c:ser>
        <c:ser>
          <c:idx val="1"/>
          <c:order val="1"/>
          <c:tx>
            <c:strRef>
              <c:f>Sheet1!$L$6</c:f>
              <c:strCache>
                <c:ptCount val="1"/>
                <c:pt idx="0">
                  <c:v>2013</c:v>
                </c:pt>
              </c:strCache>
            </c:strRef>
          </c:tx>
          <c:invertIfNegative val="0"/>
          <c:cat>
            <c:strRef>
              <c:f>Sheet1!$J$7:$J$13</c:f>
              <c:strCache>
                <c:ptCount val="7"/>
                <c:pt idx="0">
                  <c:v>C&amp;I</c:v>
                </c:pt>
                <c:pt idx="1">
                  <c:v>CRE</c:v>
                </c:pt>
                <c:pt idx="2">
                  <c:v>Resi mortgages</c:v>
                </c:pt>
                <c:pt idx="3">
                  <c:v>Credit cards</c:v>
                </c:pt>
                <c:pt idx="4">
                  <c:v>Home equity</c:v>
                </c:pt>
                <c:pt idx="5">
                  <c:v>Other consumer</c:v>
                </c:pt>
                <c:pt idx="6">
                  <c:v>Total credit</c:v>
                </c:pt>
              </c:strCache>
            </c:strRef>
          </c:cat>
          <c:val>
            <c:numRef>
              <c:f>Sheet1!$L$7:$L$13</c:f>
              <c:numCache>
                <c:formatCode>General</c:formatCode>
                <c:ptCount val="7"/>
                <c:pt idx="0">
                  <c:v>6.9</c:v>
                </c:pt>
                <c:pt idx="1">
                  <c:v>4.5</c:v>
                </c:pt>
                <c:pt idx="2">
                  <c:v>-4.5999999999999996</c:v>
                </c:pt>
                <c:pt idx="3">
                  <c:v>1</c:v>
                </c:pt>
                <c:pt idx="4">
                  <c:v>-8.3000000000000007</c:v>
                </c:pt>
                <c:pt idx="5">
                  <c:v>5.8</c:v>
                </c:pt>
                <c:pt idx="6">
                  <c:v>1.2</c:v>
                </c:pt>
              </c:numCache>
            </c:numRef>
          </c:val>
          <c:extLst xmlns:c16r2="http://schemas.microsoft.com/office/drawing/2015/06/chart">
            <c:ext xmlns:c16="http://schemas.microsoft.com/office/drawing/2014/chart" uri="{C3380CC4-5D6E-409C-BE32-E72D297353CC}">
              <c16:uniqueId val="{00000001-96D2-4CB9-8102-6CB790CB889D}"/>
            </c:ext>
          </c:extLst>
        </c:ser>
        <c:ser>
          <c:idx val="2"/>
          <c:order val="2"/>
          <c:tx>
            <c:strRef>
              <c:f>Sheet1!$M$6</c:f>
              <c:strCache>
                <c:ptCount val="1"/>
                <c:pt idx="0">
                  <c:v>2014</c:v>
                </c:pt>
              </c:strCache>
            </c:strRef>
          </c:tx>
          <c:invertIfNegative val="0"/>
          <c:cat>
            <c:strRef>
              <c:f>Sheet1!$J$7:$J$13</c:f>
              <c:strCache>
                <c:ptCount val="7"/>
                <c:pt idx="0">
                  <c:v>C&amp;I</c:v>
                </c:pt>
                <c:pt idx="1">
                  <c:v>CRE</c:v>
                </c:pt>
                <c:pt idx="2">
                  <c:v>Resi mortgages</c:v>
                </c:pt>
                <c:pt idx="3">
                  <c:v>Credit cards</c:v>
                </c:pt>
                <c:pt idx="4">
                  <c:v>Home equity</c:v>
                </c:pt>
                <c:pt idx="5">
                  <c:v>Other consumer</c:v>
                </c:pt>
                <c:pt idx="6">
                  <c:v>Total credit</c:v>
                </c:pt>
              </c:strCache>
            </c:strRef>
          </c:cat>
          <c:val>
            <c:numRef>
              <c:f>Sheet1!$M$7:$M$13</c:f>
              <c:numCache>
                <c:formatCode>General</c:formatCode>
                <c:ptCount val="7"/>
                <c:pt idx="0">
                  <c:v>12</c:v>
                </c:pt>
                <c:pt idx="1">
                  <c:v>6.7</c:v>
                </c:pt>
                <c:pt idx="2">
                  <c:v>-0.7</c:v>
                </c:pt>
                <c:pt idx="3">
                  <c:v>3.9</c:v>
                </c:pt>
                <c:pt idx="4">
                  <c:v>-4</c:v>
                </c:pt>
                <c:pt idx="5">
                  <c:v>6.9</c:v>
                </c:pt>
                <c:pt idx="6">
                  <c:v>6.9</c:v>
                </c:pt>
              </c:numCache>
            </c:numRef>
          </c:val>
          <c:extLst xmlns:c16r2="http://schemas.microsoft.com/office/drawing/2015/06/chart">
            <c:ext xmlns:c16="http://schemas.microsoft.com/office/drawing/2014/chart" uri="{C3380CC4-5D6E-409C-BE32-E72D297353CC}">
              <c16:uniqueId val="{00000002-96D2-4CB9-8102-6CB790CB889D}"/>
            </c:ext>
          </c:extLst>
        </c:ser>
        <c:ser>
          <c:idx val="3"/>
          <c:order val="3"/>
          <c:tx>
            <c:strRef>
              <c:f>Sheet1!$N$6</c:f>
              <c:strCache>
                <c:ptCount val="1"/>
                <c:pt idx="0">
                  <c:v>2015</c:v>
                </c:pt>
              </c:strCache>
            </c:strRef>
          </c:tx>
          <c:invertIfNegative val="0"/>
          <c:cat>
            <c:strRef>
              <c:f>Sheet1!$J$7:$J$13</c:f>
              <c:strCache>
                <c:ptCount val="7"/>
                <c:pt idx="0">
                  <c:v>C&amp;I</c:v>
                </c:pt>
                <c:pt idx="1">
                  <c:v>CRE</c:v>
                </c:pt>
                <c:pt idx="2">
                  <c:v>Resi mortgages</c:v>
                </c:pt>
                <c:pt idx="3">
                  <c:v>Credit cards</c:v>
                </c:pt>
                <c:pt idx="4">
                  <c:v>Home equity</c:v>
                </c:pt>
                <c:pt idx="5">
                  <c:v>Other consumer</c:v>
                </c:pt>
                <c:pt idx="6">
                  <c:v>Total credit</c:v>
                </c:pt>
              </c:strCache>
            </c:strRef>
          </c:cat>
          <c:val>
            <c:numRef>
              <c:f>Sheet1!$N$7:$N$13</c:f>
              <c:numCache>
                <c:formatCode>General</c:formatCode>
                <c:ptCount val="7"/>
                <c:pt idx="0">
                  <c:v>10.6</c:v>
                </c:pt>
                <c:pt idx="1">
                  <c:v>10</c:v>
                </c:pt>
                <c:pt idx="2">
                  <c:v>1.2</c:v>
                </c:pt>
                <c:pt idx="3">
                  <c:v>5.5</c:v>
                </c:pt>
                <c:pt idx="4">
                  <c:v>-5.0999999999999996</c:v>
                </c:pt>
                <c:pt idx="5">
                  <c:v>6.1</c:v>
                </c:pt>
                <c:pt idx="6">
                  <c:v>7.2</c:v>
                </c:pt>
              </c:numCache>
            </c:numRef>
          </c:val>
          <c:extLst xmlns:c16r2="http://schemas.microsoft.com/office/drawing/2015/06/chart">
            <c:ext xmlns:c16="http://schemas.microsoft.com/office/drawing/2014/chart" uri="{C3380CC4-5D6E-409C-BE32-E72D297353CC}">
              <c16:uniqueId val="{00000003-96D2-4CB9-8102-6CB790CB889D}"/>
            </c:ext>
          </c:extLst>
        </c:ser>
        <c:ser>
          <c:idx val="4"/>
          <c:order val="4"/>
          <c:tx>
            <c:strRef>
              <c:f>Sheet1!$O$6</c:f>
              <c:strCache>
                <c:ptCount val="1"/>
                <c:pt idx="0">
                  <c:v>2016</c:v>
                </c:pt>
              </c:strCache>
            </c:strRef>
          </c:tx>
          <c:invertIfNegative val="0"/>
          <c:cat>
            <c:strRef>
              <c:f>Sheet1!$J$7:$J$13</c:f>
              <c:strCache>
                <c:ptCount val="7"/>
                <c:pt idx="0">
                  <c:v>C&amp;I</c:v>
                </c:pt>
                <c:pt idx="1">
                  <c:v>CRE</c:v>
                </c:pt>
                <c:pt idx="2">
                  <c:v>Resi mortgages</c:v>
                </c:pt>
                <c:pt idx="3">
                  <c:v>Credit cards</c:v>
                </c:pt>
                <c:pt idx="4">
                  <c:v>Home equity</c:v>
                </c:pt>
                <c:pt idx="5">
                  <c:v>Other consumer</c:v>
                </c:pt>
                <c:pt idx="6">
                  <c:v>Total credit</c:v>
                </c:pt>
              </c:strCache>
            </c:strRef>
          </c:cat>
          <c:val>
            <c:numRef>
              <c:f>Sheet1!$O$7:$O$13</c:f>
              <c:numCache>
                <c:formatCode>General</c:formatCode>
                <c:ptCount val="7"/>
                <c:pt idx="0">
                  <c:v>6.6</c:v>
                </c:pt>
                <c:pt idx="1">
                  <c:v>10.3</c:v>
                </c:pt>
                <c:pt idx="2">
                  <c:v>3.2</c:v>
                </c:pt>
                <c:pt idx="3">
                  <c:v>6.4</c:v>
                </c:pt>
                <c:pt idx="4">
                  <c:v>-6.3</c:v>
                </c:pt>
                <c:pt idx="5">
                  <c:v>7.6</c:v>
                </c:pt>
                <c:pt idx="6">
                  <c:v>6.8</c:v>
                </c:pt>
              </c:numCache>
            </c:numRef>
          </c:val>
          <c:extLst xmlns:c16r2="http://schemas.microsoft.com/office/drawing/2015/06/chart">
            <c:ext xmlns:c16="http://schemas.microsoft.com/office/drawing/2014/chart" uri="{C3380CC4-5D6E-409C-BE32-E72D297353CC}">
              <c16:uniqueId val="{00000004-96D2-4CB9-8102-6CB790CB889D}"/>
            </c:ext>
          </c:extLst>
        </c:ser>
        <c:ser>
          <c:idx val="5"/>
          <c:order val="5"/>
          <c:tx>
            <c:strRef>
              <c:f>Sheet1!$P$6</c:f>
              <c:strCache>
                <c:ptCount val="1"/>
                <c:pt idx="0">
                  <c:v>2017 Q2</c:v>
                </c:pt>
              </c:strCache>
            </c:strRef>
          </c:tx>
          <c:invertIfNegative val="0"/>
          <c:cat>
            <c:strRef>
              <c:f>Sheet1!$J$7:$J$13</c:f>
              <c:strCache>
                <c:ptCount val="7"/>
                <c:pt idx="0">
                  <c:v>C&amp;I</c:v>
                </c:pt>
                <c:pt idx="1">
                  <c:v>CRE</c:v>
                </c:pt>
                <c:pt idx="2">
                  <c:v>Resi mortgages</c:v>
                </c:pt>
                <c:pt idx="3">
                  <c:v>Credit cards</c:v>
                </c:pt>
                <c:pt idx="4">
                  <c:v>Home equity</c:v>
                </c:pt>
                <c:pt idx="5">
                  <c:v>Other consumer</c:v>
                </c:pt>
                <c:pt idx="6">
                  <c:v>Total credit</c:v>
                </c:pt>
              </c:strCache>
            </c:strRef>
          </c:cat>
          <c:val>
            <c:numRef>
              <c:f>Sheet1!$P$7:$P$13</c:f>
              <c:numCache>
                <c:formatCode>General</c:formatCode>
                <c:ptCount val="7"/>
                <c:pt idx="0">
                  <c:v>0.8</c:v>
                </c:pt>
                <c:pt idx="1">
                  <c:v>7.2</c:v>
                </c:pt>
                <c:pt idx="2">
                  <c:v>3.4</c:v>
                </c:pt>
                <c:pt idx="3">
                  <c:v>3.3</c:v>
                </c:pt>
                <c:pt idx="4">
                  <c:v>-6.6</c:v>
                </c:pt>
                <c:pt idx="5">
                  <c:v>1.6</c:v>
                </c:pt>
                <c:pt idx="6">
                  <c:v>3.5</c:v>
                </c:pt>
              </c:numCache>
            </c:numRef>
          </c:val>
          <c:extLst xmlns:c16r2="http://schemas.microsoft.com/office/drawing/2015/06/chart">
            <c:ext xmlns:c16="http://schemas.microsoft.com/office/drawing/2014/chart" uri="{C3380CC4-5D6E-409C-BE32-E72D297353CC}">
              <c16:uniqueId val="{00000005-96D2-4CB9-8102-6CB790CB889D}"/>
            </c:ext>
          </c:extLst>
        </c:ser>
        <c:dLbls>
          <c:showLegendKey val="0"/>
          <c:showVal val="0"/>
          <c:showCatName val="0"/>
          <c:showSerName val="0"/>
          <c:showPercent val="0"/>
          <c:showBubbleSize val="0"/>
        </c:dLbls>
        <c:gapWidth val="150"/>
        <c:axId val="17285504"/>
        <c:axId val="17287040"/>
      </c:barChart>
      <c:catAx>
        <c:axId val="17285504"/>
        <c:scaling>
          <c:orientation val="minMax"/>
        </c:scaling>
        <c:delete val="0"/>
        <c:axPos val="b"/>
        <c:numFmt formatCode="General" sourceLinked="0"/>
        <c:majorTickMark val="out"/>
        <c:minorTickMark val="none"/>
        <c:tickLblPos val="low"/>
        <c:crossAx val="17287040"/>
        <c:crosses val="autoZero"/>
        <c:auto val="1"/>
        <c:lblAlgn val="ctr"/>
        <c:lblOffset val="100"/>
        <c:noMultiLvlLbl val="0"/>
      </c:catAx>
      <c:valAx>
        <c:axId val="17287040"/>
        <c:scaling>
          <c:orientation val="minMax"/>
        </c:scaling>
        <c:delete val="0"/>
        <c:axPos val="l"/>
        <c:title>
          <c:tx>
            <c:rich>
              <a:bodyPr rot="-5400000" vert="horz"/>
              <a:lstStyle/>
              <a:p>
                <a:pPr>
                  <a:defRPr/>
                </a:pPr>
                <a:r>
                  <a:rPr lang="en-US" dirty="0" smtClean="0"/>
                  <a:t>%</a:t>
                </a:r>
                <a:endParaRPr lang="en-US" dirty="0"/>
              </a:p>
            </c:rich>
          </c:tx>
          <c:layout/>
          <c:overlay val="0"/>
        </c:title>
        <c:numFmt formatCode="General" sourceLinked="1"/>
        <c:majorTickMark val="out"/>
        <c:minorTickMark val="none"/>
        <c:tickLblPos val="nextTo"/>
        <c:crossAx val="17285504"/>
        <c:crosses val="autoZero"/>
        <c:crossBetween val="between"/>
      </c:valAx>
    </c:plotArea>
    <c:legend>
      <c:legendPos val="r"/>
      <c:layout>
        <c:manualLayout>
          <c:xMode val="edge"/>
          <c:yMode val="edge"/>
          <c:x val="0.19013641642304821"/>
          <c:y val="8.2900048086933437E-2"/>
          <c:w val="0.63261091564315808"/>
          <c:h val="6.1804486003915957E-2"/>
        </c:manualLayout>
      </c:layout>
      <c:overlay val="0"/>
    </c:legend>
    <c:plotVisOnly val="1"/>
    <c:dispBlanksAs val="gap"/>
    <c:showDLblsOverMax val="0"/>
  </c:chart>
  <c:txPr>
    <a:bodyPr/>
    <a:lstStyle/>
    <a:p>
      <a:pPr>
        <a:defRPr sz="14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63516142260793"/>
          <c:y val="1.8859377089085402E-2"/>
          <c:w val="0.62887579578021802"/>
          <c:h val="0.91954102470488941"/>
        </c:manualLayout>
      </c:layout>
      <c:barChart>
        <c:barDir val="col"/>
        <c:grouping val="stacked"/>
        <c:varyColors val="0"/>
        <c:ser>
          <c:idx val="0"/>
          <c:order val="0"/>
          <c:tx>
            <c:strRef>
              <c:f>Sheet1!$B$1</c:f>
              <c:strCache>
                <c:ptCount val="1"/>
                <c:pt idx="0">
                  <c:v>Total bank assets</c:v>
                </c:pt>
              </c:strCache>
            </c:strRef>
          </c:tx>
          <c:invertIfNegative val="0"/>
          <c:cat>
            <c:strRef>
              <c:f>Sheet1!$A$2:$A$4</c:f>
              <c:strCache>
                <c:ptCount val="3"/>
                <c:pt idx="0">
                  <c:v>Total US Bank Assets</c:v>
                </c:pt>
                <c:pt idx="1">
                  <c:v>"Shadow banking"</c:v>
                </c:pt>
                <c:pt idx="2">
                  <c:v>US GDP</c:v>
                </c:pt>
              </c:strCache>
            </c:strRef>
          </c:cat>
          <c:val>
            <c:numRef>
              <c:f>Sheet1!$B$2:$B$4</c:f>
              <c:numCache>
                <c:formatCode>General</c:formatCode>
                <c:ptCount val="3"/>
                <c:pt idx="0" formatCode="_(* #,##0_);_(* \(#,##0\);_(* &quot;-&quot;??_);_(@_)">
                  <c:v>16257</c:v>
                </c:pt>
              </c:numCache>
            </c:numRef>
          </c:val>
          <c:extLst xmlns:c16r2="http://schemas.microsoft.com/office/drawing/2015/06/chart">
            <c:ext xmlns:c16="http://schemas.microsoft.com/office/drawing/2014/chart" uri="{C3380CC4-5D6E-409C-BE32-E72D297353CC}">
              <c16:uniqueId val="{00000000-5DEE-47B7-9DB3-58A96A8397B7}"/>
            </c:ext>
          </c:extLst>
        </c:ser>
        <c:ser>
          <c:idx val="1"/>
          <c:order val="1"/>
          <c:tx>
            <c:strRef>
              <c:f>Sheet1!$C$1</c:f>
              <c:strCache>
                <c:ptCount val="1"/>
                <c:pt idx="0">
                  <c:v>Agency MBS</c:v>
                </c:pt>
              </c:strCache>
            </c:strRef>
          </c:tx>
          <c:invertIfNegative val="0"/>
          <c:cat>
            <c:strRef>
              <c:f>Sheet1!$A$2:$A$4</c:f>
              <c:strCache>
                <c:ptCount val="3"/>
                <c:pt idx="0">
                  <c:v>Total US Bank Assets</c:v>
                </c:pt>
                <c:pt idx="1">
                  <c:v>"Shadow banking"</c:v>
                </c:pt>
                <c:pt idx="2">
                  <c:v>US GDP</c:v>
                </c:pt>
              </c:strCache>
            </c:strRef>
          </c:cat>
          <c:val>
            <c:numRef>
              <c:f>Sheet1!$C$2:$C$4</c:f>
              <c:numCache>
                <c:formatCode>_(* #,##0_);_(* \(#,##0\);_(* "-"??_);_(@_)</c:formatCode>
                <c:ptCount val="3"/>
                <c:pt idx="1">
                  <c:v>6530</c:v>
                </c:pt>
              </c:numCache>
            </c:numRef>
          </c:val>
          <c:extLst xmlns:c16r2="http://schemas.microsoft.com/office/drawing/2015/06/chart">
            <c:ext xmlns:c16="http://schemas.microsoft.com/office/drawing/2014/chart" uri="{C3380CC4-5D6E-409C-BE32-E72D297353CC}">
              <c16:uniqueId val="{00000001-5DEE-47B7-9DB3-58A96A8397B7}"/>
            </c:ext>
          </c:extLst>
        </c:ser>
        <c:ser>
          <c:idx val="2"/>
          <c:order val="2"/>
          <c:tx>
            <c:strRef>
              <c:f>Sheet1!$D$1</c:f>
              <c:strCache>
                <c:ptCount val="1"/>
                <c:pt idx="0">
                  <c:v>Taxable Bond funds</c:v>
                </c:pt>
              </c:strCache>
            </c:strRef>
          </c:tx>
          <c:invertIfNegative val="0"/>
          <c:cat>
            <c:strRef>
              <c:f>Sheet1!$A$2:$A$4</c:f>
              <c:strCache>
                <c:ptCount val="3"/>
                <c:pt idx="0">
                  <c:v>Total US Bank Assets</c:v>
                </c:pt>
                <c:pt idx="1">
                  <c:v>"Shadow banking"</c:v>
                </c:pt>
                <c:pt idx="2">
                  <c:v>US GDP</c:v>
                </c:pt>
              </c:strCache>
            </c:strRef>
          </c:cat>
          <c:val>
            <c:numRef>
              <c:f>Sheet1!$D$2:$D$4</c:f>
              <c:numCache>
                <c:formatCode>_(* #,##0_);_(* \(#,##0\);_(* "-"??_);_(@_)</c:formatCode>
                <c:ptCount val="3"/>
                <c:pt idx="1">
                  <c:v>4516</c:v>
                </c:pt>
              </c:numCache>
            </c:numRef>
          </c:val>
          <c:extLst xmlns:c16r2="http://schemas.microsoft.com/office/drawing/2015/06/chart">
            <c:ext xmlns:c16="http://schemas.microsoft.com/office/drawing/2014/chart" uri="{C3380CC4-5D6E-409C-BE32-E72D297353CC}">
              <c16:uniqueId val="{00000002-5DEE-47B7-9DB3-58A96A8397B7}"/>
            </c:ext>
          </c:extLst>
        </c:ser>
        <c:ser>
          <c:idx val="3"/>
          <c:order val="3"/>
          <c:tx>
            <c:strRef>
              <c:f>Sheet1!$E$1</c:f>
              <c:strCache>
                <c:ptCount val="1"/>
                <c:pt idx="0">
                  <c:v>Money market funds</c:v>
                </c:pt>
              </c:strCache>
            </c:strRef>
          </c:tx>
          <c:invertIfNegative val="0"/>
          <c:cat>
            <c:strRef>
              <c:f>Sheet1!$A$2:$A$4</c:f>
              <c:strCache>
                <c:ptCount val="3"/>
                <c:pt idx="0">
                  <c:v>Total US Bank Assets</c:v>
                </c:pt>
                <c:pt idx="1">
                  <c:v>"Shadow banking"</c:v>
                </c:pt>
                <c:pt idx="2">
                  <c:v>US GDP</c:v>
                </c:pt>
              </c:strCache>
            </c:strRef>
          </c:cat>
          <c:val>
            <c:numRef>
              <c:f>Sheet1!$E$2:$E$4</c:f>
              <c:numCache>
                <c:formatCode>_(* #,##0_);_(* \(#,##0\);_(* "-"??_);_(@_)</c:formatCode>
                <c:ptCount val="3"/>
                <c:pt idx="1">
                  <c:v>2640</c:v>
                </c:pt>
              </c:numCache>
            </c:numRef>
          </c:val>
          <c:extLst xmlns:c16r2="http://schemas.microsoft.com/office/drawing/2015/06/chart">
            <c:ext xmlns:c16="http://schemas.microsoft.com/office/drawing/2014/chart" uri="{C3380CC4-5D6E-409C-BE32-E72D297353CC}">
              <c16:uniqueId val="{00000003-5DEE-47B7-9DB3-58A96A8397B7}"/>
            </c:ext>
          </c:extLst>
        </c:ser>
        <c:ser>
          <c:idx val="4"/>
          <c:order val="4"/>
          <c:tx>
            <c:strRef>
              <c:f>Sheet1!$F$1</c:f>
              <c:strCache>
                <c:ptCount val="1"/>
                <c:pt idx="0">
                  <c:v>Private Equity AUM</c:v>
                </c:pt>
              </c:strCache>
            </c:strRef>
          </c:tx>
          <c:invertIfNegative val="0"/>
          <c:cat>
            <c:strRef>
              <c:f>Sheet1!$A$2:$A$4</c:f>
              <c:strCache>
                <c:ptCount val="3"/>
                <c:pt idx="0">
                  <c:v>Total US Bank Assets</c:v>
                </c:pt>
                <c:pt idx="1">
                  <c:v>"Shadow banking"</c:v>
                </c:pt>
                <c:pt idx="2">
                  <c:v>US GDP</c:v>
                </c:pt>
              </c:strCache>
            </c:strRef>
          </c:cat>
          <c:val>
            <c:numRef>
              <c:f>Sheet1!$F$2:$F$4</c:f>
              <c:numCache>
                <c:formatCode>_(* #,##0_);_(* \(#,##0\);_(* "-"??_);_(@_)</c:formatCode>
                <c:ptCount val="3"/>
                <c:pt idx="1">
                  <c:v>2490</c:v>
                </c:pt>
              </c:numCache>
            </c:numRef>
          </c:val>
          <c:extLst xmlns:c16r2="http://schemas.microsoft.com/office/drawing/2015/06/chart">
            <c:ext xmlns:c16="http://schemas.microsoft.com/office/drawing/2014/chart" uri="{C3380CC4-5D6E-409C-BE32-E72D297353CC}">
              <c16:uniqueId val="{00000004-5DEE-47B7-9DB3-58A96A8397B7}"/>
            </c:ext>
          </c:extLst>
        </c:ser>
        <c:ser>
          <c:idx val="5"/>
          <c:order val="5"/>
          <c:tx>
            <c:strRef>
              <c:f>Sheet1!$G$1</c:f>
              <c:strCache>
                <c:ptCount val="1"/>
                <c:pt idx="0">
                  <c:v>PE "dry powder"</c:v>
                </c:pt>
              </c:strCache>
            </c:strRef>
          </c:tx>
          <c:invertIfNegative val="0"/>
          <c:cat>
            <c:strRef>
              <c:f>Sheet1!$A$2:$A$4</c:f>
              <c:strCache>
                <c:ptCount val="3"/>
                <c:pt idx="0">
                  <c:v>Total US Bank Assets</c:v>
                </c:pt>
                <c:pt idx="1">
                  <c:v>"Shadow banking"</c:v>
                </c:pt>
                <c:pt idx="2">
                  <c:v>US GDP</c:v>
                </c:pt>
              </c:strCache>
            </c:strRef>
          </c:cat>
          <c:val>
            <c:numRef>
              <c:f>Sheet1!$G$2:$G$4</c:f>
              <c:numCache>
                <c:formatCode>_(* #,##0_);_(* \(#,##0\);_(* "-"??_);_(@_)</c:formatCode>
                <c:ptCount val="3"/>
                <c:pt idx="1">
                  <c:v>820</c:v>
                </c:pt>
              </c:numCache>
            </c:numRef>
          </c:val>
          <c:extLst xmlns:c16r2="http://schemas.microsoft.com/office/drawing/2015/06/chart">
            <c:ext xmlns:c16="http://schemas.microsoft.com/office/drawing/2014/chart" uri="{C3380CC4-5D6E-409C-BE32-E72D297353CC}">
              <c16:uniqueId val="{00000005-5DEE-47B7-9DB3-58A96A8397B7}"/>
            </c:ext>
          </c:extLst>
        </c:ser>
        <c:ser>
          <c:idx val="6"/>
          <c:order val="6"/>
          <c:tx>
            <c:strRef>
              <c:f>Sheet1!$H$1</c:f>
              <c:strCache>
                <c:ptCount val="1"/>
                <c:pt idx="0">
                  <c:v>CDOs/CLOs</c:v>
                </c:pt>
              </c:strCache>
            </c:strRef>
          </c:tx>
          <c:invertIfNegative val="0"/>
          <c:cat>
            <c:strRef>
              <c:f>Sheet1!$A$2:$A$4</c:f>
              <c:strCache>
                <c:ptCount val="3"/>
                <c:pt idx="0">
                  <c:v>Total US Bank Assets</c:v>
                </c:pt>
                <c:pt idx="1">
                  <c:v>"Shadow banking"</c:v>
                </c:pt>
                <c:pt idx="2">
                  <c:v>US GDP</c:v>
                </c:pt>
              </c:strCache>
            </c:strRef>
          </c:cat>
          <c:val>
            <c:numRef>
              <c:f>Sheet1!$H$2:$H$4</c:f>
              <c:numCache>
                <c:formatCode>_(* #,##0_);_(* \(#,##0\);_(* "-"??_);_(@_)</c:formatCode>
                <c:ptCount val="3"/>
                <c:pt idx="1">
                  <c:v>607</c:v>
                </c:pt>
              </c:numCache>
            </c:numRef>
          </c:val>
          <c:extLst xmlns:c16r2="http://schemas.microsoft.com/office/drawing/2015/06/chart">
            <c:ext xmlns:c16="http://schemas.microsoft.com/office/drawing/2014/chart" uri="{C3380CC4-5D6E-409C-BE32-E72D297353CC}">
              <c16:uniqueId val="{00000006-5DEE-47B7-9DB3-58A96A8397B7}"/>
            </c:ext>
          </c:extLst>
        </c:ser>
        <c:ser>
          <c:idx val="7"/>
          <c:order val="7"/>
          <c:tx>
            <c:strRef>
              <c:f>Sheet1!$I$1</c:f>
              <c:strCache>
                <c:ptCount val="1"/>
                <c:pt idx="0">
                  <c:v>CMBS</c:v>
                </c:pt>
              </c:strCache>
            </c:strRef>
          </c:tx>
          <c:invertIfNegative val="0"/>
          <c:cat>
            <c:strRef>
              <c:f>Sheet1!$A$2:$A$4</c:f>
              <c:strCache>
                <c:ptCount val="3"/>
                <c:pt idx="0">
                  <c:v>Total US Bank Assets</c:v>
                </c:pt>
                <c:pt idx="1">
                  <c:v>"Shadow banking"</c:v>
                </c:pt>
                <c:pt idx="2">
                  <c:v>US GDP</c:v>
                </c:pt>
              </c:strCache>
            </c:strRef>
          </c:cat>
          <c:val>
            <c:numRef>
              <c:f>Sheet1!$I$2:$I$4</c:f>
              <c:numCache>
                <c:formatCode>_(* #,##0_);_(* \(#,##0\);_(* "-"??_);_(@_)</c:formatCode>
                <c:ptCount val="3"/>
                <c:pt idx="1">
                  <c:v>528</c:v>
                </c:pt>
              </c:numCache>
            </c:numRef>
          </c:val>
          <c:extLst xmlns:c16r2="http://schemas.microsoft.com/office/drawing/2015/06/chart">
            <c:ext xmlns:c16="http://schemas.microsoft.com/office/drawing/2014/chart" uri="{C3380CC4-5D6E-409C-BE32-E72D297353CC}">
              <c16:uniqueId val="{00000007-5DEE-47B7-9DB3-58A96A8397B7}"/>
            </c:ext>
          </c:extLst>
        </c:ser>
        <c:ser>
          <c:idx val="8"/>
          <c:order val="8"/>
          <c:tx>
            <c:strRef>
              <c:f>Sheet1!$J$1</c:f>
              <c:strCache>
                <c:ptCount val="1"/>
                <c:pt idx="0">
                  <c:v>Credit hedge fund AUM</c:v>
                </c:pt>
              </c:strCache>
            </c:strRef>
          </c:tx>
          <c:invertIfNegative val="0"/>
          <c:cat>
            <c:strRef>
              <c:f>Sheet1!$A$2:$A$4</c:f>
              <c:strCache>
                <c:ptCount val="3"/>
                <c:pt idx="0">
                  <c:v>Total US Bank Assets</c:v>
                </c:pt>
                <c:pt idx="1">
                  <c:v>"Shadow banking"</c:v>
                </c:pt>
                <c:pt idx="2">
                  <c:v>US GDP</c:v>
                </c:pt>
              </c:strCache>
            </c:strRef>
          </c:cat>
          <c:val>
            <c:numRef>
              <c:f>Sheet1!$J$2:$J$4</c:f>
              <c:numCache>
                <c:formatCode>_(* #,##0_);_(* \(#,##0\);_(* "-"??_);_(@_)</c:formatCode>
                <c:ptCount val="3"/>
                <c:pt idx="1">
                  <c:v>239</c:v>
                </c:pt>
              </c:numCache>
            </c:numRef>
          </c:val>
          <c:extLst xmlns:c16r2="http://schemas.microsoft.com/office/drawing/2015/06/chart">
            <c:ext xmlns:c16="http://schemas.microsoft.com/office/drawing/2014/chart" uri="{C3380CC4-5D6E-409C-BE32-E72D297353CC}">
              <c16:uniqueId val="{00000008-5DEE-47B7-9DB3-58A96A8397B7}"/>
            </c:ext>
          </c:extLst>
        </c:ser>
        <c:ser>
          <c:idx val="9"/>
          <c:order val="9"/>
          <c:tx>
            <c:strRef>
              <c:f>Sheet1!$K$1</c:f>
              <c:strCache>
                <c:ptCount val="1"/>
                <c:pt idx="0">
                  <c:v>Auto ABS</c:v>
                </c:pt>
              </c:strCache>
            </c:strRef>
          </c:tx>
          <c:invertIfNegative val="0"/>
          <c:cat>
            <c:strRef>
              <c:f>Sheet1!$A$2:$A$4</c:f>
              <c:strCache>
                <c:ptCount val="3"/>
                <c:pt idx="0">
                  <c:v>Total US Bank Assets</c:v>
                </c:pt>
                <c:pt idx="1">
                  <c:v>"Shadow banking"</c:v>
                </c:pt>
                <c:pt idx="2">
                  <c:v>US GDP</c:v>
                </c:pt>
              </c:strCache>
            </c:strRef>
          </c:cat>
          <c:val>
            <c:numRef>
              <c:f>Sheet1!$K$2:$K$4</c:f>
              <c:numCache>
                <c:formatCode>_(* #,##0_);_(* \(#,##0\);_(* "-"??_);_(@_)</c:formatCode>
                <c:ptCount val="3"/>
                <c:pt idx="1">
                  <c:v>201</c:v>
                </c:pt>
              </c:numCache>
            </c:numRef>
          </c:val>
          <c:extLst xmlns:c16r2="http://schemas.microsoft.com/office/drawing/2015/06/chart">
            <c:ext xmlns:c16="http://schemas.microsoft.com/office/drawing/2014/chart" uri="{C3380CC4-5D6E-409C-BE32-E72D297353CC}">
              <c16:uniqueId val="{00000009-5DEE-47B7-9DB3-58A96A8397B7}"/>
            </c:ext>
          </c:extLst>
        </c:ser>
        <c:ser>
          <c:idx val="10"/>
          <c:order val="10"/>
          <c:tx>
            <c:strRef>
              <c:f>Sheet1!$L$1</c:f>
              <c:strCache>
                <c:ptCount val="1"/>
                <c:pt idx="0">
                  <c:v>BDCs</c:v>
                </c:pt>
              </c:strCache>
            </c:strRef>
          </c:tx>
          <c:invertIfNegative val="0"/>
          <c:cat>
            <c:strRef>
              <c:f>Sheet1!$A$2:$A$4</c:f>
              <c:strCache>
                <c:ptCount val="3"/>
                <c:pt idx="0">
                  <c:v>Total US Bank Assets</c:v>
                </c:pt>
                <c:pt idx="1">
                  <c:v>"Shadow banking"</c:v>
                </c:pt>
                <c:pt idx="2">
                  <c:v>US GDP</c:v>
                </c:pt>
              </c:strCache>
            </c:strRef>
          </c:cat>
          <c:val>
            <c:numRef>
              <c:f>Sheet1!$L$2:$L$4</c:f>
              <c:numCache>
                <c:formatCode>_(* #,##0_);_(* \(#,##0\);_(* "-"??_);_(@_)</c:formatCode>
                <c:ptCount val="3"/>
                <c:pt idx="1">
                  <c:v>100</c:v>
                </c:pt>
              </c:numCache>
            </c:numRef>
          </c:val>
          <c:extLst xmlns:c16r2="http://schemas.microsoft.com/office/drawing/2015/06/chart">
            <c:ext xmlns:c16="http://schemas.microsoft.com/office/drawing/2014/chart" uri="{C3380CC4-5D6E-409C-BE32-E72D297353CC}">
              <c16:uniqueId val="{0000000A-5DEE-47B7-9DB3-58A96A8397B7}"/>
            </c:ext>
          </c:extLst>
        </c:ser>
        <c:ser>
          <c:idx val="11"/>
          <c:order val="11"/>
          <c:tx>
            <c:strRef>
              <c:f>Sheet1!$M$1</c:f>
              <c:strCache>
                <c:ptCount val="1"/>
                <c:pt idx="0">
                  <c:v>U.S. GDP</c:v>
                </c:pt>
              </c:strCache>
            </c:strRef>
          </c:tx>
          <c:invertIfNegative val="0"/>
          <c:cat>
            <c:strRef>
              <c:f>Sheet1!$A$2:$A$4</c:f>
              <c:strCache>
                <c:ptCount val="3"/>
                <c:pt idx="0">
                  <c:v>Total US Bank Assets</c:v>
                </c:pt>
                <c:pt idx="1">
                  <c:v>"Shadow banking"</c:v>
                </c:pt>
                <c:pt idx="2">
                  <c:v>US GDP</c:v>
                </c:pt>
              </c:strCache>
            </c:strRef>
          </c:cat>
          <c:val>
            <c:numRef>
              <c:f>Sheet1!$M$2:$M$4</c:f>
              <c:numCache>
                <c:formatCode>General</c:formatCode>
                <c:ptCount val="3"/>
                <c:pt idx="2" formatCode="_(* #,##0_);_(* \(#,##0\);_(* &quot;-&quot;??_);_(@_)">
                  <c:v>19227</c:v>
                </c:pt>
              </c:numCache>
            </c:numRef>
          </c:val>
          <c:extLst xmlns:c16r2="http://schemas.microsoft.com/office/drawing/2015/06/chart">
            <c:ext xmlns:c16="http://schemas.microsoft.com/office/drawing/2014/chart" uri="{C3380CC4-5D6E-409C-BE32-E72D297353CC}">
              <c16:uniqueId val="{0000000B-5DEE-47B7-9DB3-58A96A8397B7}"/>
            </c:ext>
          </c:extLst>
        </c:ser>
        <c:dLbls>
          <c:showLegendKey val="0"/>
          <c:showVal val="0"/>
          <c:showCatName val="0"/>
          <c:showSerName val="0"/>
          <c:showPercent val="0"/>
          <c:showBubbleSize val="0"/>
        </c:dLbls>
        <c:gapWidth val="55"/>
        <c:overlap val="100"/>
        <c:axId val="42752256"/>
        <c:axId val="42754048"/>
      </c:barChart>
      <c:catAx>
        <c:axId val="42752256"/>
        <c:scaling>
          <c:orientation val="minMax"/>
        </c:scaling>
        <c:delete val="0"/>
        <c:axPos val="b"/>
        <c:numFmt formatCode="General" sourceLinked="0"/>
        <c:majorTickMark val="none"/>
        <c:minorTickMark val="none"/>
        <c:tickLblPos val="nextTo"/>
        <c:crossAx val="42754048"/>
        <c:crosses val="autoZero"/>
        <c:auto val="1"/>
        <c:lblAlgn val="ctr"/>
        <c:lblOffset val="100"/>
        <c:noMultiLvlLbl val="0"/>
      </c:catAx>
      <c:valAx>
        <c:axId val="42754048"/>
        <c:scaling>
          <c:orientation val="minMax"/>
          <c:max val="20000"/>
        </c:scaling>
        <c:delete val="0"/>
        <c:axPos val="l"/>
        <c:title>
          <c:tx>
            <c:rich>
              <a:bodyPr rot="-5400000" vert="horz"/>
              <a:lstStyle/>
              <a:p>
                <a:pPr>
                  <a:defRPr b="0"/>
                </a:pPr>
                <a:r>
                  <a:rPr lang="en-US" b="0" dirty="0"/>
                  <a:t>$,</a:t>
                </a:r>
                <a:r>
                  <a:rPr lang="en-US" b="0" baseline="0" dirty="0"/>
                  <a:t> billions</a:t>
                </a:r>
                <a:endParaRPr lang="en-US" b="0" dirty="0"/>
              </a:p>
            </c:rich>
          </c:tx>
          <c:layout/>
          <c:overlay val="0"/>
        </c:title>
        <c:numFmt formatCode="_(* #,##0_);_(* \(#,##0\);_(* &quot;-&quot;??_);_(@_)" sourceLinked="1"/>
        <c:majorTickMark val="none"/>
        <c:minorTickMark val="none"/>
        <c:tickLblPos val="nextTo"/>
        <c:crossAx val="42752256"/>
        <c:crosses val="autoZero"/>
        <c:crossBetween val="between"/>
      </c:valAx>
    </c:plotArea>
    <c:legend>
      <c:legendPos val="r"/>
      <c:layout>
        <c:manualLayout>
          <c:xMode val="edge"/>
          <c:yMode val="edge"/>
          <c:x val="0.75783255697663687"/>
          <c:y val="0.26387248927900203"/>
          <c:w val="0.23326475223764809"/>
          <c:h val="0.64288999852996254"/>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latin typeface="+mj-lt"/>
              </a:defRPr>
            </a:pPr>
            <a:r>
              <a:rPr lang="en-US" b="0">
                <a:latin typeface="+mj-lt"/>
              </a:rPr>
              <a:t>Total U.S. bank branches</a:t>
            </a:r>
          </a:p>
        </c:rich>
      </c:tx>
      <c:layout>
        <c:manualLayout>
          <c:xMode val="edge"/>
          <c:yMode val="edge"/>
          <c:x val="0.37650626182315594"/>
          <c:y val="0"/>
        </c:manualLayout>
      </c:layout>
      <c:overlay val="1"/>
    </c:title>
    <c:autoTitleDeleted val="0"/>
    <c:plotArea>
      <c:layout>
        <c:manualLayout>
          <c:layoutTarget val="inner"/>
          <c:xMode val="edge"/>
          <c:yMode val="edge"/>
          <c:x val="9.2476782432095256E-2"/>
          <c:y val="5.1400554097404488E-2"/>
          <c:w val="0.82624063387696256"/>
          <c:h val="0.84379776406007234"/>
        </c:manualLayout>
      </c:layout>
      <c:barChart>
        <c:barDir val="col"/>
        <c:grouping val="clustered"/>
        <c:varyColors val="0"/>
        <c:ser>
          <c:idx val="1"/>
          <c:order val="1"/>
          <c:tx>
            <c:strRef>
              <c:f>hsobReport!$H$8</c:f>
              <c:strCache>
                <c:ptCount val="1"/>
                <c:pt idx="0">
                  <c:v>Chg. from previous year (left )</c:v>
                </c:pt>
              </c:strCache>
            </c:strRef>
          </c:tx>
          <c:invertIfNegative val="0"/>
          <c:cat>
            <c:numRef>
              <c:f>hsobReport!$F$9:$F$38</c:f>
              <c:numCache>
                <c:formatCode>General</c:formatCode>
                <c:ptCount val="30"/>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numCache>
            </c:numRef>
          </c:cat>
          <c:val>
            <c:numRef>
              <c:f>hsobReport!$H$9:$H$38</c:f>
              <c:numCache>
                <c:formatCode>#,##0</c:formatCode>
                <c:ptCount val="30"/>
                <c:pt idx="0">
                  <c:v>960</c:v>
                </c:pt>
                <c:pt idx="1">
                  <c:v>980</c:v>
                </c:pt>
                <c:pt idx="2">
                  <c:v>1621</c:v>
                </c:pt>
                <c:pt idx="3">
                  <c:v>2392</c:v>
                </c:pt>
                <c:pt idx="4">
                  <c:v>1489</c:v>
                </c:pt>
                <c:pt idx="5">
                  <c:v>-318</c:v>
                </c:pt>
                <c:pt idx="6">
                  <c:v>897</c:v>
                </c:pt>
                <c:pt idx="7">
                  <c:v>2038</c:v>
                </c:pt>
                <c:pt idx="8">
                  <c:v>1776</c:v>
                </c:pt>
                <c:pt idx="9">
                  <c:v>1460</c:v>
                </c:pt>
                <c:pt idx="10">
                  <c:v>2568</c:v>
                </c:pt>
                <c:pt idx="11">
                  <c:v>1678</c:v>
                </c:pt>
                <c:pt idx="12">
                  <c:v>1660</c:v>
                </c:pt>
                <c:pt idx="13">
                  <c:v>561</c:v>
                </c:pt>
                <c:pt idx="14">
                  <c:v>761</c:v>
                </c:pt>
                <c:pt idx="15">
                  <c:v>1269</c:v>
                </c:pt>
                <c:pt idx="16">
                  <c:v>1314</c:v>
                </c:pt>
                <c:pt idx="17">
                  <c:v>2705</c:v>
                </c:pt>
                <c:pt idx="18">
                  <c:v>2621</c:v>
                </c:pt>
                <c:pt idx="19">
                  <c:v>3064</c:v>
                </c:pt>
                <c:pt idx="20">
                  <c:v>2578</c:v>
                </c:pt>
                <c:pt idx="21">
                  <c:v>3826</c:v>
                </c:pt>
                <c:pt idx="22">
                  <c:v>115</c:v>
                </c:pt>
                <c:pt idx="23">
                  <c:v>-457</c:v>
                </c:pt>
                <c:pt idx="24">
                  <c:v>584</c:v>
                </c:pt>
                <c:pt idx="25">
                  <c:v>405</c:v>
                </c:pt>
                <c:pt idx="26">
                  <c:v>-806</c:v>
                </c:pt>
                <c:pt idx="27">
                  <c:v>-724</c:v>
                </c:pt>
                <c:pt idx="28">
                  <c:v>-412</c:v>
                </c:pt>
                <c:pt idx="29">
                  <c:v>-916</c:v>
                </c:pt>
              </c:numCache>
            </c:numRef>
          </c:val>
          <c:extLst xmlns:c16r2="http://schemas.microsoft.com/office/drawing/2015/06/chart">
            <c:ext xmlns:c16="http://schemas.microsoft.com/office/drawing/2014/chart" uri="{C3380CC4-5D6E-409C-BE32-E72D297353CC}">
              <c16:uniqueId val="{00000000-3BBA-4D0B-BF42-236BEE0BB13E}"/>
            </c:ext>
          </c:extLst>
        </c:ser>
        <c:dLbls>
          <c:showLegendKey val="0"/>
          <c:showVal val="0"/>
          <c:showCatName val="0"/>
          <c:showSerName val="0"/>
          <c:showPercent val="0"/>
          <c:showBubbleSize val="0"/>
        </c:dLbls>
        <c:gapWidth val="150"/>
        <c:axId val="42972288"/>
        <c:axId val="42958208"/>
      </c:barChart>
      <c:lineChart>
        <c:grouping val="standard"/>
        <c:varyColors val="0"/>
        <c:ser>
          <c:idx val="0"/>
          <c:order val="0"/>
          <c:tx>
            <c:strRef>
              <c:f>hsobReport!$G$8</c:f>
              <c:strCache>
                <c:ptCount val="1"/>
                <c:pt idx="0">
                  <c:v>Total Branches (right )</c:v>
                </c:pt>
              </c:strCache>
            </c:strRef>
          </c:tx>
          <c:marker>
            <c:symbol val="none"/>
          </c:marker>
          <c:cat>
            <c:numRef>
              <c:f>hsobReport!$F$9:$F$38</c:f>
              <c:numCache>
                <c:formatCode>General</c:formatCode>
                <c:ptCount val="30"/>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numCache>
            </c:numRef>
          </c:cat>
          <c:val>
            <c:numRef>
              <c:f>hsobReport!$G$9:$G$38</c:f>
              <c:numCache>
                <c:formatCode>#,##0</c:formatCode>
                <c:ptCount val="30"/>
                <c:pt idx="0">
                  <c:v>45498</c:v>
                </c:pt>
                <c:pt idx="1">
                  <c:v>46478</c:v>
                </c:pt>
                <c:pt idx="2">
                  <c:v>48099</c:v>
                </c:pt>
                <c:pt idx="3">
                  <c:v>50491</c:v>
                </c:pt>
                <c:pt idx="4">
                  <c:v>51980</c:v>
                </c:pt>
                <c:pt idx="5">
                  <c:v>51662</c:v>
                </c:pt>
                <c:pt idx="6">
                  <c:v>52559</c:v>
                </c:pt>
                <c:pt idx="7">
                  <c:v>54597</c:v>
                </c:pt>
                <c:pt idx="8">
                  <c:v>56373</c:v>
                </c:pt>
                <c:pt idx="9">
                  <c:v>57833</c:v>
                </c:pt>
                <c:pt idx="10">
                  <c:v>60401</c:v>
                </c:pt>
                <c:pt idx="11">
                  <c:v>62079</c:v>
                </c:pt>
                <c:pt idx="12">
                  <c:v>63739</c:v>
                </c:pt>
                <c:pt idx="13">
                  <c:v>64300</c:v>
                </c:pt>
                <c:pt idx="14">
                  <c:v>65061</c:v>
                </c:pt>
                <c:pt idx="15">
                  <c:v>66330</c:v>
                </c:pt>
                <c:pt idx="16">
                  <c:v>67644</c:v>
                </c:pt>
                <c:pt idx="17">
                  <c:v>70349</c:v>
                </c:pt>
                <c:pt idx="18">
                  <c:v>72970</c:v>
                </c:pt>
                <c:pt idx="19">
                  <c:v>76034</c:v>
                </c:pt>
                <c:pt idx="20">
                  <c:v>78612</c:v>
                </c:pt>
                <c:pt idx="21">
                  <c:v>82438</c:v>
                </c:pt>
                <c:pt idx="22">
                  <c:v>82553</c:v>
                </c:pt>
                <c:pt idx="23">
                  <c:v>82096</c:v>
                </c:pt>
                <c:pt idx="24">
                  <c:v>82680</c:v>
                </c:pt>
                <c:pt idx="25">
                  <c:v>83085</c:v>
                </c:pt>
                <c:pt idx="26">
                  <c:v>82279</c:v>
                </c:pt>
                <c:pt idx="27">
                  <c:v>81555</c:v>
                </c:pt>
                <c:pt idx="28">
                  <c:v>81143</c:v>
                </c:pt>
                <c:pt idx="29">
                  <c:v>80227</c:v>
                </c:pt>
              </c:numCache>
            </c:numRef>
          </c:val>
          <c:smooth val="0"/>
          <c:extLst xmlns:c16r2="http://schemas.microsoft.com/office/drawing/2015/06/chart">
            <c:ext xmlns:c16="http://schemas.microsoft.com/office/drawing/2014/chart" uri="{C3380CC4-5D6E-409C-BE32-E72D297353CC}">
              <c16:uniqueId val="{00000001-3BBA-4D0B-BF42-236BEE0BB13E}"/>
            </c:ext>
          </c:extLst>
        </c:ser>
        <c:dLbls>
          <c:showLegendKey val="0"/>
          <c:showVal val="0"/>
          <c:showCatName val="0"/>
          <c:showSerName val="0"/>
          <c:showPercent val="0"/>
          <c:showBubbleSize val="0"/>
        </c:dLbls>
        <c:marker val="1"/>
        <c:smooth val="0"/>
        <c:axId val="42955136"/>
        <c:axId val="42956672"/>
      </c:lineChart>
      <c:catAx>
        <c:axId val="42955136"/>
        <c:scaling>
          <c:orientation val="minMax"/>
        </c:scaling>
        <c:delete val="0"/>
        <c:axPos val="b"/>
        <c:numFmt formatCode="General" sourceLinked="1"/>
        <c:majorTickMark val="out"/>
        <c:minorTickMark val="none"/>
        <c:tickLblPos val="low"/>
        <c:crossAx val="42956672"/>
        <c:crosses val="autoZero"/>
        <c:auto val="1"/>
        <c:lblAlgn val="ctr"/>
        <c:lblOffset val="100"/>
        <c:noMultiLvlLbl val="0"/>
      </c:catAx>
      <c:valAx>
        <c:axId val="42956672"/>
        <c:scaling>
          <c:orientation val="minMax"/>
        </c:scaling>
        <c:delete val="0"/>
        <c:axPos val="l"/>
        <c:numFmt formatCode="#,##0" sourceLinked="1"/>
        <c:majorTickMark val="out"/>
        <c:minorTickMark val="none"/>
        <c:tickLblPos val="nextTo"/>
        <c:txPr>
          <a:bodyPr/>
          <a:lstStyle/>
          <a:p>
            <a:pPr>
              <a:defRPr sz="1200"/>
            </a:pPr>
            <a:endParaRPr lang="en-US"/>
          </a:p>
        </c:txPr>
        <c:crossAx val="42955136"/>
        <c:crosses val="autoZero"/>
        <c:crossBetween val="between"/>
      </c:valAx>
      <c:valAx>
        <c:axId val="42958208"/>
        <c:scaling>
          <c:orientation val="minMax"/>
        </c:scaling>
        <c:delete val="0"/>
        <c:axPos val="r"/>
        <c:numFmt formatCode="#,##0" sourceLinked="1"/>
        <c:majorTickMark val="out"/>
        <c:minorTickMark val="none"/>
        <c:tickLblPos val="nextTo"/>
        <c:txPr>
          <a:bodyPr/>
          <a:lstStyle/>
          <a:p>
            <a:pPr>
              <a:defRPr sz="1200"/>
            </a:pPr>
            <a:endParaRPr lang="en-US"/>
          </a:p>
        </c:txPr>
        <c:crossAx val="42972288"/>
        <c:crosses val="max"/>
        <c:crossBetween val="between"/>
      </c:valAx>
      <c:catAx>
        <c:axId val="42972288"/>
        <c:scaling>
          <c:orientation val="minMax"/>
        </c:scaling>
        <c:delete val="1"/>
        <c:axPos val="b"/>
        <c:numFmt formatCode="General" sourceLinked="1"/>
        <c:majorTickMark val="out"/>
        <c:minorTickMark val="none"/>
        <c:tickLblPos val="nextTo"/>
        <c:crossAx val="42958208"/>
        <c:crosses val="autoZero"/>
        <c:auto val="1"/>
        <c:lblAlgn val="ctr"/>
        <c:lblOffset val="100"/>
        <c:noMultiLvlLbl val="0"/>
      </c:catAx>
    </c:plotArea>
    <c:legend>
      <c:legendPos val="r"/>
      <c:layout>
        <c:manualLayout>
          <c:xMode val="edge"/>
          <c:yMode val="edge"/>
          <c:x val="0.34245938196343645"/>
          <c:y val="0.72375445107578118"/>
          <c:w val="0.33069683775335074"/>
          <c:h val="0.13794973865578702"/>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latin typeface="+mj-lt"/>
              </a:defRPr>
            </a:pPr>
            <a:r>
              <a:rPr lang="en-US" sz="1600" b="0" dirty="0" smtClean="0">
                <a:latin typeface="+mj-lt"/>
              </a:rPr>
              <a:t>S&amp;P</a:t>
            </a:r>
            <a:r>
              <a:rPr lang="en-US" sz="1600" b="0" baseline="0" dirty="0" smtClean="0">
                <a:latin typeface="+mj-lt"/>
              </a:rPr>
              <a:t> 500 by Sector</a:t>
            </a:r>
            <a:endParaRPr lang="en-US" sz="1600" b="0" dirty="0">
              <a:latin typeface="+mj-lt"/>
            </a:endParaRPr>
          </a:p>
        </c:rich>
      </c:tx>
      <c:layout>
        <c:manualLayout>
          <c:xMode val="edge"/>
          <c:yMode val="edge"/>
          <c:x val="0.40682329548169816"/>
          <c:y val="5.0241314015963587E-2"/>
        </c:manualLayout>
      </c:layout>
      <c:overlay val="0"/>
    </c:title>
    <c:autoTitleDeleted val="0"/>
    <c:plotArea>
      <c:layout>
        <c:manualLayout>
          <c:layoutTarget val="inner"/>
          <c:xMode val="edge"/>
          <c:yMode val="edge"/>
          <c:x val="7.426673458017323E-2"/>
          <c:y val="7.1766886099920033E-2"/>
          <c:w val="0.90778261544439487"/>
          <c:h val="0.68512651919253498"/>
        </c:manualLayout>
      </c:layout>
      <c:barChart>
        <c:barDir val="col"/>
        <c:grouping val="clustered"/>
        <c:varyColors val="0"/>
        <c:ser>
          <c:idx val="0"/>
          <c:order val="0"/>
          <c:tx>
            <c:strRef>
              <c:f>Sheet1!$B$1</c:f>
              <c:strCache>
                <c:ptCount val="1"/>
                <c:pt idx="0">
                  <c:v>Series 1</c:v>
                </c:pt>
              </c:strCache>
            </c:strRef>
          </c:tx>
          <c:spPr>
            <a:solidFill>
              <a:schemeClr val="accent1">
                <a:lumMod val="75000"/>
              </a:schemeClr>
            </a:solidFill>
          </c:spPr>
          <c:invertIfNegative val="0"/>
          <c:dPt>
            <c:idx val="0"/>
            <c:invertIfNegative val="0"/>
            <c:bubble3D val="0"/>
          </c:dPt>
          <c:dPt>
            <c:idx val="1"/>
            <c:invertIfNegative val="0"/>
            <c:bubble3D val="0"/>
            <c:spPr>
              <a:solidFill>
                <a:schemeClr val="accent2">
                  <a:lumMod val="75000"/>
                </a:schemeClr>
              </a:solidFill>
            </c:spPr>
          </c:dPt>
          <c:dLbls>
            <c:showLegendKey val="0"/>
            <c:showVal val="1"/>
            <c:showCatName val="0"/>
            <c:showSerName val="0"/>
            <c:showPercent val="0"/>
            <c:showBubbleSize val="0"/>
            <c:showLeaderLines val="0"/>
          </c:dLbls>
          <c:cat>
            <c:strRef>
              <c:f>Sheet1!$A$2:$A$12</c:f>
              <c:strCache>
                <c:ptCount val="11"/>
                <c:pt idx="0">
                  <c:v>Info Tech</c:v>
                </c:pt>
                <c:pt idx="1">
                  <c:v>Financials</c:v>
                </c:pt>
                <c:pt idx="2">
                  <c:v>Healthcare</c:v>
                </c:pt>
                <c:pt idx="3">
                  <c:v>Con. Disc.</c:v>
                </c:pt>
                <c:pt idx="4">
                  <c:v>Industrials</c:v>
                </c:pt>
                <c:pt idx="5">
                  <c:v>Con. Staples</c:v>
                </c:pt>
                <c:pt idx="6">
                  <c:v>Energy</c:v>
                </c:pt>
                <c:pt idx="7">
                  <c:v>Utilities</c:v>
                </c:pt>
                <c:pt idx="8">
                  <c:v>Real Estate</c:v>
                </c:pt>
                <c:pt idx="9">
                  <c:v>Materials</c:v>
                </c:pt>
                <c:pt idx="10">
                  <c:v>Telecom Services</c:v>
                </c:pt>
              </c:strCache>
            </c:strRef>
          </c:cat>
          <c:val>
            <c:numRef>
              <c:f>Sheet1!$B$2:$B$12</c:f>
              <c:numCache>
                <c:formatCode>_(* #,##0.0_);_(* \(#,##0.0\);_(* "-"??_);_(@_)</c:formatCode>
                <c:ptCount val="11"/>
                <c:pt idx="0">
                  <c:v>23.24</c:v>
                </c:pt>
                <c:pt idx="1">
                  <c:v>14.54</c:v>
                </c:pt>
                <c:pt idx="2">
                  <c:v>14.25</c:v>
                </c:pt>
                <c:pt idx="3">
                  <c:v>12.1</c:v>
                </c:pt>
                <c:pt idx="4">
                  <c:v>10.16</c:v>
                </c:pt>
                <c:pt idx="5">
                  <c:v>8.73</c:v>
                </c:pt>
                <c:pt idx="6">
                  <c:v>5.74</c:v>
                </c:pt>
                <c:pt idx="7">
                  <c:v>3.24</c:v>
                </c:pt>
                <c:pt idx="8">
                  <c:v>2.94</c:v>
                </c:pt>
                <c:pt idx="9">
                  <c:v>2.85</c:v>
                </c:pt>
                <c:pt idx="10">
                  <c:v>2.17</c:v>
                </c:pt>
              </c:numCache>
            </c:numRef>
          </c:val>
        </c:ser>
        <c:dLbls>
          <c:showLegendKey val="0"/>
          <c:showVal val="0"/>
          <c:showCatName val="0"/>
          <c:showSerName val="0"/>
          <c:showPercent val="0"/>
          <c:showBubbleSize val="0"/>
        </c:dLbls>
        <c:gapWidth val="150"/>
        <c:axId val="45944192"/>
        <c:axId val="46663168"/>
      </c:barChart>
      <c:catAx>
        <c:axId val="45944192"/>
        <c:scaling>
          <c:orientation val="minMax"/>
        </c:scaling>
        <c:delete val="0"/>
        <c:axPos val="b"/>
        <c:majorTickMark val="none"/>
        <c:minorTickMark val="none"/>
        <c:tickLblPos val="nextTo"/>
        <c:txPr>
          <a:bodyPr/>
          <a:lstStyle/>
          <a:p>
            <a:pPr>
              <a:defRPr sz="1000"/>
            </a:pPr>
            <a:endParaRPr lang="en-US"/>
          </a:p>
        </c:txPr>
        <c:crossAx val="46663168"/>
        <c:crosses val="autoZero"/>
        <c:auto val="1"/>
        <c:lblAlgn val="ctr"/>
        <c:lblOffset val="100"/>
        <c:noMultiLvlLbl val="0"/>
      </c:catAx>
      <c:valAx>
        <c:axId val="46663168"/>
        <c:scaling>
          <c:orientation val="minMax"/>
        </c:scaling>
        <c:delete val="0"/>
        <c:axPos val="l"/>
        <c:title>
          <c:tx>
            <c:rich>
              <a:bodyPr rot="-5400000" vert="horz"/>
              <a:lstStyle/>
              <a:p>
                <a:pPr>
                  <a:defRPr/>
                </a:pPr>
                <a:r>
                  <a:rPr lang="en-US" dirty="0" smtClean="0"/>
                  <a:t>Market Cap % </a:t>
                </a:r>
                <a:r>
                  <a:rPr lang="en-US" dirty="0"/>
                  <a:t>of Index</a:t>
                </a:r>
              </a:p>
            </c:rich>
          </c:tx>
          <c:layout/>
          <c:overlay val="0"/>
        </c:title>
        <c:numFmt formatCode="#,##0" sourceLinked="0"/>
        <c:majorTickMark val="none"/>
        <c:minorTickMark val="none"/>
        <c:tickLblPos val="nextTo"/>
        <c:txPr>
          <a:bodyPr/>
          <a:lstStyle/>
          <a:p>
            <a:pPr>
              <a:defRPr sz="1000"/>
            </a:pPr>
            <a:endParaRPr lang="en-US"/>
          </a:p>
        </c:txPr>
        <c:crossAx val="4594419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latin typeface="+mj-lt"/>
              </a:defRPr>
            </a:pPr>
            <a:r>
              <a:rPr lang="en-US" sz="1600" b="0" dirty="0">
                <a:latin typeface="+mj-lt"/>
              </a:rPr>
              <a:t>Merrill 1-5 IG Corporate </a:t>
            </a:r>
            <a:r>
              <a:rPr lang="en-US" sz="1600" b="0" dirty="0" smtClean="0">
                <a:latin typeface="+mj-lt"/>
              </a:rPr>
              <a:t>Option</a:t>
            </a:r>
            <a:r>
              <a:rPr lang="en-US" sz="1600" b="0" baseline="0" dirty="0" smtClean="0">
                <a:latin typeface="+mj-lt"/>
              </a:rPr>
              <a:t> Adjusted Spread</a:t>
            </a:r>
            <a:r>
              <a:rPr lang="en-US" sz="1600" b="0" dirty="0" smtClean="0">
                <a:latin typeface="+mj-lt"/>
              </a:rPr>
              <a:t> </a:t>
            </a:r>
            <a:r>
              <a:rPr lang="en-US" sz="1600" b="0" dirty="0">
                <a:latin typeface="+mj-lt"/>
              </a:rPr>
              <a:t>by Sector</a:t>
            </a:r>
          </a:p>
        </c:rich>
      </c:tx>
      <c:layout/>
      <c:overlay val="0"/>
    </c:title>
    <c:autoTitleDeleted val="0"/>
    <c:plotArea>
      <c:layout>
        <c:manualLayout>
          <c:layoutTarget val="inner"/>
          <c:xMode val="edge"/>
          <c:yMode val="edge"/>
          <c:x val="6.8655595512110187E-2"/>
          <c:y val="0.17046684164479439"/>
          <c:w val="0.7876873121888821"/>
          <c:h val="0.5962575678040245"/>
        </c:manualLayout>
      </c:layout>
      <c:lineChart>
        <c:grouping val="standard"/>
        <c:varyColors val="0"/>
        <c:ser>
          <c:idx val="0"/>
          <c:order val="0"/>
          <c:tx>
            <c:strRef>
              <c:f>'bank spreads'!$C$2</c:f>
              <c:strCache>
                <c:ptCount val="1"/>
                <c:pt idx="0">
                  <c:v>Financials</c:v>
                </c:pt>
              </c:strCache>
            </c:strRef>
          </c:tx>
          <c:marker>
            <c:symbol val="none"/>
          </c:marker>
          <c:cat>
            <c:strRef>
              <c:f>'bank spreads'!$B$3:$B$159</c:f>
              <c:strCache>
                <c:ptCount val="157"/>
                <c:pt idx="0">
                  <c:v>12/31/2016</c:v>
                </c:pt>
                <c:pt idx="1">
                  <c:v>1/3/2017</c:v>
                </c:pt>
                <c:pt idx="2">
                  <c:v>1/4/2017</c:v>
                </c:pt>
                <c:pt idx="3">
                  <c:v>1/5/2017</c:v>
                </c:pt>
                <c:pt idx="4">
                  <c:v>1/6/2017</c:v>
                </c:pt>
                <c:pt idx="5">
                  <c:v>1/9/2017</c:v>
                </c:pt>
                <c:pt idx="6">
                  <c:v>1/10/2017</c:v>
                </c:pt>
                <c:pt idx="7">
                  <c:v>1/11/2017</c:v>
                </c:pt>
                <c:pt idx="8">
                  <c:v>1/12/2017</c:v>
                </c:pt>
                <c:pt idx="9">
                  <c:v>1/13/2017</c:v>
                </c:pt>
                <c:pt idx="10">
                  <c:v>1/16/2017</c:v>
                </c:pt>
                <c:pt idx="11">
                  <c:v>1/17/2017</c:v>
                </c:pt>
                <c:pt idx="12">
                  <c:v>1/18/2017</c:v>
                </c:pt>
                <c:pt idx="13">
                  <c:v>1/19/2017</c:v>
                </c:pt>
                <c:pt idx="14">
                  <c:v>1/20/2017</c:v>
                </c:pt>
                <c:pt idx="15">
                  <c:v>1/23/2017</c:v>
                </c:pt>
                <c:pt idx="16">
                  <c:v>1/24/2017</c:v>
                </c:pt>
                <c:pt idx="17">
                  <c:v>1/25/2017</c:v>
                </c:pt>
                <c:pt idx="18">
                  <c:v>1/26/2017</c:v>
                </c:pt>
                <c:pt idx="19">
                  <c:v>1/27/2017</c:v>
                </c:pt>
                <c:pt idx="20">
                  <c:v>1/30/2017</c:v>
                </c:pt>
                <c:pt idx="21">
                  <c:v>1/31/2017</c:v>
                </c:pt>
                <c:pt idx="22">
                  <c:v>2/1/2017</c:v>
                </c:pt>
                <c:pt idx="23">
                  <c:v>2/2/2017</c:v>
                </c:pt>
                <c:pt idx="24">
                  <c:v>2/3/2017</c:v>
                </c:pt>
                <c:pt idx="25">
                  <c:v>2/6/2017</c:v>
                </c:pt>
                <c:pt idx="26">
                  <c:v>2/7/2017</c:v>
                </c:pt>
                <c:pt idx="27">
                  <c:v>2/8/2017</c:v>
                </c:pt>
                <c:pt idx="28">
                  <c:v>2/9/2017</c:v>
                </c:pt>
                <c:pt idx="29">
                  <c:v>2/10/2017</c:v>
                </c:pt>
                <c:pt idx="30">
                  <c:v>2/13/2017</c:v>
                </c:pt>
                <c:pt idx="31">
                  <c:v>2/14/2017</c:v>
                </c:pt>
                <c:pt idx="32">
                  <c:v>2/15/2017</c:v>
                </c:pt>
                <c:pt idx="33">
                  <c:v>2/16/2017</c:v>
                </c:pt>
                <c:pt idx="34">
                  <c:v>2/17/2017</c:v>
                </c:pt>
                <c:pt idx="35">
                  <c:v>2/20/2017</c:v>
                </c:pt>
                <c:pt idx="36">
                  <c:v>2/21/2017</c:v>
                </c:pt>
                <c:pt idx="37">
                  <c:v>2/22/2017</c:v>
                </c:pt>
                <c:pt idx="38">
                  <c:v>2/23/2017</c:v>
                </c:pt>
                <c:pt idx="39">
                  <c:v>2/24/2017</c:v>
                </c:pt>
                <c:pt idx="40">
                  <c:v>2/27/2017</c:v>
                </c:pt>
                <c:pt idx="41">
                  <c:v>2/28/2017</c:v>
                </c:pt>
                <c:pt idx="42">
                  <c:v>3/1/2017</c:v>
                </c:pt>
                <c:pt idx="43">
                  <c:v>3/2/2017</c:v>
                </c:pt>
                <c:pt idx="44">
                  <c:v>3/3/2017</c:v>
                </c:pt>
                <c:pt idx="45">
                  <c:v>3/6/2017</c:v>
                </c:pt>
                <c:pt idx="46">
                  <c:v>3/7/2017</c:v>
                </c:pt>
                <c:pt idx="47">
                  <c:v>3/8/2017</c:v>
                </c:pt>
                <c:pt idx="48">
                  <c:v>3/9/2017</c:v>
                </c:pt>
                <c:pt idx="49">
                  <c:v>3/10/2017</c:v>
                </c:pt>
                <c:pt idx="50">
                  <c:v>3/13/2017</c:v>
                </c:pt>
                <c:pt idx="51">
                  <c:v>3/14/2017</c:v>
                </c:pt>
                <c:pt idx="52">
                  <c:v>3/15/2017</c:v>
                </c:pt>
                <c:pt idx="53">
                  <c:v>3/16/2017</c:v>
                </c:pt>
                <c:pt idx="54">
                  <c:v>3/17/2017</c:v>
                </c:pt>
                <c:pt idx="55">
                  <c:v>3/20/2017</c:v>
                </c:pt>
                <c:pt idx="56">
                  <c:v>3/21/2017</c:v>
                </c:pt>
                <c:pt idx="57">
                  <c:v>3/22/2017</c:v>
                </c:pt>
                <c:pt idx="58">
                  <c:v>3/23/2017</c:v>
                </c:pt>
                <c:pt idx="59">
                  <c:v>3/24/2017</c:v>
                </c:pt>
                <c:pt idx="60">
                  <c:v>3/27/2017</c:v>
                </c:pt>
                <c:pt idx="61">
                  <c:v>3/28/2017</c:v>
                </c:pt>
                <c:pt idx="62">
                  <c:v>3/29/2017</c:v>
                </c:pt>
                <c:pt idx="63">
                  <c:v>3/30/2017</c:v>
                </c:pt>
                <c:pt idx="64">
                  <c:v>3/31/2017</c:v>
                </c:pt>
                <c:pt idx="65">
                  <c:v>4/3/2017</c:v>
                </c:pt>
                <c:pt idx="66">
                  <c:v>4/4/2017</c:v>
                </c:pt>
                <c:pt idx="67">
                  <c:v>4/5/2017</c:v>
                </c:pt>
                <c:pt idx="68">
                  <c:v>4/6/2017</c:v>
                </c:pt>
                <c:pt idx="69">
                  <c:v>4/7/2017</c:v>
                </c:pt>
                <c:pt idx="70">
                  <c:v>4/10/2017</c:v>
                </c:pt>
                <c:pt idx="71">
                  <c:v>4/11/2017</c:v>
                </c:pt>
                <c:pt idx="72">
                  <c:v>4/12/2017</c:v>
                </c:pt>
                <c:pt idx="73">
                  <c:v>4/13/2017</c:v>
                </c:pt>
                <c:pt idx="74">
                  <c:v>4/17/2017</c:v>
                </c:pt>
                <c:pt idx="75">
                  <c:v>4/18/2017</c:v>
                </c:pt>
                <c:pt idx="76">
                  <c:v>4/19/2017</c:v>
                </c:pt>
                <c:pt idx="77">
                  <c:v>4/20/2017</c:v>
                </c:pt>
                <c:pt idx="78">
                  <c:v>4/21/2017</c:v>
                </c:pt>
                <c:pt idx="79">
                  <c:v>4/24/2017</c:v>
                </c:pt>
                <c:pt idx="80">
                  <c:v>4/25/2017</c:v>
                </c:pt>
                <c:pt idx="81">
                  <c:v>4/26/2017</c:v>
                </c:pt>
                <c:pt idx="82">
                  <c:v>4/27/2017</c:v>
                </c:pt>
                <c:pt idx="83">
                  <c:v>4/28/2017</c:v>
                </c:pt>
                <c:pt idx="84">
                  <c:v>4/30/2017</c:v>
                </c:pt>
                <c:pt idx="85">
                  <c:v>5/1/2017</c:v>
                </c:pt>
                <c:pt idx="86">
                  <c:v>5/2/2017</c:v>
                </c:pt>
                <c:pt idx="87">
                  <c:v>5/3/2017</c:v>
                </c:pt>
                <c:pt idx="88">
                  <c:v>5/4/2017</c:v>
                </c:pt>
                <c:pt idx="89">
                  <c:v>5/5/2017</c:v>
                </c:pt>
                <c:pt idx="90">
                  <c:v>5/8/2017</c:v>
                </c:pt>
                <c:pt idx="91">
                  <c:v>5/9/2017</c:v>
                </c:pt>
                <c:pt idx="92">
                  <c:v>5/10/2017</c:v>
                </c:pt>
                <c:pt idx="93">
                  <c:v>5/11/2017</c:v>
                </c:pt>
                <c:pt idx="94">
                  <c:v>5/12/2017</c:v>
                </c:pt>
                <c:pt idx="95">
                  <c:v>5/15/2017</c:v>
                </c:pt>
                <c:pt idx="96">
                  <c:v>5/16/2017</c:v>
                </c:pt>
                <c:pt idx="97">
                  <c:v>5/17/2017</c:v>
                </c:pt>
                <c:pt idx="98">
                  <c:v>5/18/2017</c:v>
                </c:pt>
                <c:pt idx="99">
                  <c:v>5/19/2017</c:v>
                </c:pt>
                <c:pt idx="100">
                  <c:v>5/22/2017</c:v>
                </c:pt>
                <c:pt idx="101">
                  <c:v>5/23/2017</c:v>
                </c:pt>
                <c:pt idx="102">
                  <c:v>5/24/2017</c:v>
                </c:pt>
                <c:pt idx="103">
                  <c:v>5/25/2017</c:v>
                </c:pt>
                <c:pt idx="104">
                  <c:v>5/26/2017</c:v>
                </c:pt>
                <c:pt idx="105">
                  <c:v>5/29/2017</c:v>
                </c:pt>
                <c:pt idx="106">
                  <c:v>5/30/2017</c:v>
                </c:pt>
                <c:pt idx="107">
                  <c:v>5/31/2017</c:v>
                </c:pt>
                <c:pt idx="108">
                  <c:v>6/1/2017</c:v>
                </c:pt>
                <c:pt idx="109">
                  <c:v>6/2/2017</c:v>
                </c:pt>
                <c:pt idx="110">
                  <c:v>6/5/2017</c:v>
                </c:pt>
                <c:pt idx="111">
                  <c:v>6/6/2017</c:v>
                </c:pt>
                <c:pt idx="112">
                  <c:v>6/7/2017</c:v>
                </c:pt>
                <c:pt idx="113">
                  <c:v>6/8/2017</c:v>
                </c:pt>
                <c:pt idx="114">
                  <c:v>6/9/2017</c:v>
                </c:pt>
                <c:pt idx="115">
                  <c:v>6/12/2017</c:v>
                </c:pt>
                <c:pt idx="116">
                  <c:v>6/13/2017</c:v>
                </c:pt>
                <c:pt idx="117">
                  <c:v>6/14/2017</c:v>
                </c:pt>
                <c:pt idx="118">
                  <c:v>6/15/2017</c:v>
                </c:pt>
                <c:pt idx="119">
                  <c:v>6/16/2017</c:v>
                </c:pt>
                <c:pt idx="120">
                  <c:v>6/19/2017</c:v>
                </c:pt>
                <c:pt idx="121">
                  <c:v>6/20/2017</c:v>
                </c:pt>
                <c:pt idx="122">
                  <c:v>6/21/2017</c:v>
                </c:pt>
                <c:pt idx="123">
                  <c:v>6/22/2017</c:v>
                </c:pt>
                <c:pt idx="124">
                  <c:v>6/23/2017</c:v>
                </c:pt>
                <c:pt idx="125">
                  <c:v>6/26/2017</c:v>
                </c:pt>
                <c:pt idx="126">
                  <c:v>6/27/2017</c:v>
                </c:pt>
                <c:pt idx="127">
                  <c:v>6/28/2017</c:v>
                </c:pt>
                <c:pt idx="128">
                  <c:v>6/29/2017</c:v>
                </c:pt>
                <c:pt idx="129">
                  <c:v>6/30/2017</c:v>
                </c:pt>
                <c:pt idx="130">
                  <c:v>7/3/2017</c:v>
                </c:pt>
                <c:pt idx="131">
                  <c:v>7/4/2017</c:v>
                </c:pt>
                <c:pt idx="132">
                  <c:v>7/5/2017</c:v>
                </c:pt>
                <c:pt idx="133">
                  <c:v>7/6/2017</c:v>
                </c:pt>
                <c:pt idx="134">
                  <c:v>7/7/2017</c:v>
                </c:pt>
                <c:pt idx="135">
                  <c:v>7/10/2017</c:v>
                </c:pt>
                <c:pt idx="136">
                  <c:v>7/11/2017</c:v>
                </c:pt>
                <c:pt idx="137">
                  <c:v>7/12/2017</c:v>
                </c:pt>
                <c:pt idx="138">
                  <c:v>7/13/2017</c:v>
                </c:pt>
                <c:pt idx="139">
                  <c:v>7/14/2017</c:v>
                </c:pt>
                <c:pt idx="140">
                  <c:v>7/17/2017</c:v>
                </c:pt>
                <c:pt idx="141">
                  <c:v>7/18/2017</c:v>
                </c:pt>
                <c:pt idx="142">
                  <c:v>7/19/2017</c:v>
                </c:pt>
                <c:pt idx="143">
                  <c:v>7/20/2017</c:v>
                </c:pt>
                <c:pt idx="144">
                  <c:v>7/21/2017</c:v>
                </c:pt>
                <c:pt idx="145">
                  <c:v>7/24/2017</c:v>
                </c:pt>
                <c:pt idx="146">
                  <c:v>7/25/2017</c:v>
                </c:pt>
                <c:pt idx="147">
                  <c:v>7/26/2017</c:v>
                </c:pt>
                <c:pt idx="148">
                  <c:v>7/27/2017</c:v>
                </c:pt>
                <c:pt idx="149">
                  <c:v>7/28/2017</c:v>
                </c:pt>
                <c:pt idx="150">
                  <c:v>7/31/2017</c:v>
                </c:pt>
                <c:pt idx="151">
                  <c:v>8/1/2017</c:v>
                </c:pt>
                <c:pt idx="152">
                  <c:v>8/2/2017</c:v>
                </c:pt>
                <c:pt idx="153">
                  <c:v>8/3/2017</c:v>
                </c:pt>
                <c:pt idx="154">
                  <c:v>8/4/2017</c:v>
                </c:pt>
                <c:pt idx="155">
                  <c:v>8/7/2017</c:v>
                </c:pt>
                <c:pt idx="156">
                  <c:v>8/8/2017</c:v>
                </c:pt>
              </c:strCache>
            </c:strRef>
          </c:cat>
          <c:val>
            <c:numRef>
              <c:f>'bank spreads'!$C$3:$C$159</c:f>
              <c:numCache>
                <c:formatCode>General</c:formatCode>
                <c:ptCount val="157"/>
                <c:pt idx="0">
                  <c:v>100</c:v>
                </c:pt>
                <c:pt idx="1">
                  <c:v>99</c:v>
                </c:pt>
                <c:pt idx="2">
                  <c:v>99</c:v>
                </c:pt>
                <c:pt idx="3">
                  <c:v>99</c:v>
                </c:pt>
                <c:pt idx="4">
                  <c:v>98</c:v>
                </c:pt>
                <c:pt idx="5">
                  <c:v>99</c:v>
                </c:pt>
                <c:pt idx="6">
                  <c:v>99</c:v>
                </c:pt>
                <c:pt idx="7">
                  <c:v>99</c:v>
                </c:pt>
                <c:pt idx="8">
                  <c:v>99</c:v>
                </c:pt>
                <c:pt idx="9">
                  <c:v>98</c:v>
                </c:pt>
                <c:pt idx="10">
                  <c:v>98</c:v>
                </c:pt>
                <c:pt idx="11">
                  <c:v>98</c:v>
                </c:pt>
                <c:pt idx="12">
                  <c:v>99</c:v>
                </c:pt>
                <c:pt idx="13">
                  <c:v>99</c:v>
                </c:pt>
                <c:pt idx="14">
                  <c:v>98</c:v>
                </c:pt>
                <c:pt idx="15">
                  <c:v>98</c:v>
                </c:pt>
                <c:pt idx="16">
                  <c:v>98</c:v>
                </c:pt>
                <c:pt idx="17">
                  <c:v>97</c:v>
                </c:pt>
                <c:pt idx="18">
                  <c:v>97</c:v>
                </c:pt>
                <c:pt idx="19">
                  <c:v>97</c:v>
                </c:pt>
                <c:pt idx="20">
                  <c:v>96</c:v>
                </c:pt>
                <c:pt idx="21">
                  <c:v>98</c:v>
                </c:pt>
                <c:pt idx="22">
                  <c:v>97</c:v>
                </c:pt>
                <c:pt idx="23">
                  <c:v>97</c:v>
                </c:pt>
                <c:pt idx="24">
                  <c:v>95</c:v>
                </c:pt>
                <c:pt idx="25">
                  <c:v>95</c:v>
                </c:pt>
                <c:pt idx="26">
                  <c:v>95</c:v>
                </c:pt>
                <c:pt idx="27">
                  <c:v>96</c:v>
                </c:pt>
                <c:pt idx="28">
                  <c:v>95</c:v>
                </c:pt>
                <c:pt idx="29">
                  <c:v>94</c:v>
                </c:pt>
                <c:pt idx="30">
                  <c:v>94</c:v>
                </c:pt>
                <c:pt idx="31">
                  <c:v>92</c:v>
                </c:pt>
                <c:pt idx="32">
                  <c:v>91</c:v>
                </c:pt>
                <c:pt idx="33">
                  <c:v>91</c:v>
                </c:pt>
                <c:pt idx="34">
                  <c:v>91</c:v>
                </c:pt>
                <c:pt idx="35">
                  <c:v>91</c:v>
                </c:pt>
                <c:pt idx="36">
                  <c:v>91</c:v>
                </c:pt>
                <c:pt idx="37">
                  <c:v>91</c:v>
                </c:pt>
                <c:pt idx="38">
                  <c:v>90</c:v>
                </c:pt>
                <c:pt idx="39">
                  <c:v>90</c:v>
                </c:pt>
                <c:pt idx="40">
                  <c:v>89</c:v>
                </c:pt>
                <c:pt idx="41">
                  <c:v>86</c:v>
                </c:pt>
                <c:pt idx="42">
                  <c:v>85</c:v>
                </c:pt>
                <c:pt idx="43">
                  <c:v>84</c:v>
                </c:pt>
                <c:pt idx="44">
                  <c:v>83</c:v>
                </c:pt>
                <c:pt idx="45">
                  <c:v>83</c:v>
                </c:pt>
                <c:pt idx="46">
                  <c:v>82</c:v>
                </c:pt>
                <c:pt idx="47">
                  <c:v>83</c:v>
                </c:pt>
                <c:pt idx="48">
                  <c:v>85</c:v>
                </c:pt>
                <c:pt idx="49">
                  <c:v>85</c:v>
                </c:pt>
                <c:pt idx="50">
                  <c:v>85</c:v>
                </c:pt>
                <c:pt idx="51">
                  <c:v>86</c:v>
                </c:pt>
                <c:pt idx="52">
                  <c:v>87</c:v>
                </c:pt>
                <c:pt idx="53">
                  <c:v>86</c:v>
                </c:pt>
                <c:pt idx="54">
                  <c:v>86</c:v>
                </c:pt>
                <c:pt idx="55">
                  <c:v>86</c:v>
                </c:pt>
                <c:pt idx="56">
                  <c:v>86</c:v>
                </c:pt>
                <c:pt idx="57">
                  <c:v>86</c:v>
                </c:pt>
                <c:pt idx="58">
                  <c:v>86</c:v>
                </c:pt>
                <c:pt idx="59">
                  <c:v>86</c:v>
                </c:pt>
                <c:pt idx="60">
                  <c:v>87</c:v>
                </c:pt>
                <c:pt idx="61">
                  <c:v>86</c:v>
                </c:pt>
                <c:pt idx="62">
                  <c:v>86</c:v>
                </c:pt>
                <c:pt idx="63">
                  <c:v>85</c:v>
                </c:pt>
                <c:pt idx="64">
                  <c:v>87</c:v>
                </c:pt>
                <c:pt idx="65">
                  <c:v>87</c:v>
                </c:pt>
                <c:pt idx="66">
                  <c:v>87</c:v>
                </c:pt>
                <c:pt idx="67">
                  <c:v>87</c:v>
                </c:pt>
                <c:pt idx="68">
                  <c:v>87</c:v>
                </c:pt>
                <c:pt idx="69">
                  <c:v>86</c:v>
                </c:pt>
                <c:pt idx="70">
                  <c:v>86</c:v>
                </c:pt>
                <c:pt idx="71">
                  <c:v>86</c:v>
                </c:pt>
                <c:pt idx="72">
                  <c:v>86</c:v>
                </c:pt>
                <c:pt idx="73">
                  <c:v>87</c:v>
                </c:pt>
                <c:pt idx="74">
                  <c:v>86</c:v>
                </c:pt>
                <c:pt idx="75">
                  <c:v>87</c:v>
                </c:pt>
                <c:pt idx="76">
                  <c:v>87</c:v>
                </c:pt>
                <c:pt idx="77">
                  <c:v>87</c:v>
                </c:pt>
                <c:pt idx="78">
                  <c:v>87</c:v>
                </c:pt>
                <c:pt idx="79">
                  <c:v>86</c:v>
                </c:pt>
                <c:pt idx="80">
                  <c:v>85</c:v>
                </c:pt>
                <c:pt idx="81">
                  <c:v>85</c:v>
                </c:pt>
                <c:pt idx="82">
                  <c:v>85</c:v>
                </c:pt>
                <c:pt idx="83">
                  <c:v>84</c:v>
                </c:pt>
                <c:pt idx="84">
                  <c:v>85</c:v>
                </c:pt>
                <c:pt idx="85">
                  <c:v>85</c:v>
                </c:pt>
                <c:pt idx="86">
                  <c:v>85</c:v>
                </c:pt>
                <c:pt idx="87">
                  <c:v>84</c:v>
                </c:pt>
                <c:pt idx="88">
                  <c:v>83</c:v>
                </c:pt>
                <c:pt idx="89">
                  <c:v>83</c:v>
                </c:pt>
                <c:pt idx="90">
                  <c:v>82</c:v>
                </c:pt>
                <c:pt idx="91">
                  <c:v>81</c:v>
                </c:pt>
                <c:pt idx="92">
                  <c:v>81</c:v>
                </c:pt>
                <c:pt idx="93">
                  <c:v>80</c:v>
                </c:pt>
                <c:pt idx="94">
                  <c:v>80</c:v>
                </c:pt>
                <c:pt idx="95">
                  <c:v>80</c:v>
                </c:pt>
                <c:pt idx="96">
                  <c:v>80</c:v>
                </c:pt>
                <c:pt idx="97">
                  <c:v>80</c:v>
                </c:pt>
                <c:pt idx="98">
                  <c:v>81</c:v>
                </c:pt>
                <c:pt idx="99">
                  <c:v>81</c:v>
                </c:pt>
                <c:pt idx="100">
                  <c:v>80</c:v>
                </c:pt>
                <c:pt idx="101">
                  <c:v>80</c:v>
                </c:pt>
                <c:pt idx="102">
                  <c:v>80</c:v>
                </c:pt>
                <c:pt idx="103">
                  <c:v>81</c:v>
                </c:pt>
                <c:pt idx="104">
                  <c:v>80</c:v>
                </c:pt>
                <c:pt idx="105">
                  <c:v>79</c:v>
                </c:pt>
                <c:pt idx="106">
                  <c:v>79</c:v>
                </c:pt>
                <c:pt idx="107">
                  <c:v>81</c:v>
                </c:pt>
                <c:pt idx="108">
                  <c:v>81</c:v>
                </c:pt>
                <c:pt idx="109">
                  <c:v>81</c:v>
                </c:pt>
                <c:pt idx="110">
                  <c:v>80</c:v>
                </c:pt>
                <c:pt idx="111">
                  <c:v>80</c:v>
                </c:pt>
                <c:pt idx="112">
                  <c:v>80</c:v>
                </c:pt>
                <c:pt idx="113">
                  <c:v>80</c:v>
                </c:pt>
                <c:pt idx="114">
                  <c:v>80</c:v>
                </c:pt>
                <c:pt idx="115">
                  <c:v>79</c:v>
                </c:pt>
                <c:pt idx="116">
                  <c:v>79</c:v>
                </c:pt>
                <c:pt idx="117">
                  <c:v>79</c:v>
                </c:pt>
                <c:pt idx="118">
                  <c:v>79</c:v>
                </c:pt>
                <c:pt idx="119">
                  <c:v>79</c:v>
                </c:pt>
                <c:pt idx="120">
                  <c:v>77</c:v>
                </c:pt>
                <c:pt idx="121">
                  <c:v>77</c:v>
                </c:pt>
                <c:pt idx="122">
                  <c:v>77</c:v>
                </c:pt>
                <c:pt idx="123">
                  <c:v>77</c:v>
                </c:pt>
                <c:pt idx="124">
                  <c:v>77</c:v>
                </c:pt>
                <c:pt idx="125">
                  <c:v>76</c:v>
                </c:pt>
                <c:pt idx="126">
                  <c:v>76</c:v>
                </c:pt>
                <c:pt idx="127">
                  <c:v>76</c:v>
                </c:pt>
                <c:pt idx="128">
                  <c:v>75</c:v>
                </c:pt>
                <c:pt idx="129">
                  <c:v>75</c:v>
                </c:pt>
                <c:pt idx="130">
                  <c:v>75</c:v>
                </c:pt>
                <c:pt idx="131">
                  <c:v>75</c:v>
                </c:pt>
                <c:pt idx="132">
                  <c:v>74</c:v>
                </c:pt>
                <c:pt idx="133">
                  <c:v>74</c:v>
                </c:pt>
                <c:pt idx="134">
                  <c:v>73</c:v>
                </c:pt>
                <c:pt idx="135">
                  <c:v>73</c:v>
                </c:pt>
                <c:pt idx="136">
                  <c:v>73</c:v>
                </c:pt>
                <c:pt idx="137">
                  <c:v>72</c:v>
                </c:pt>
                <c:pt idx="138">
                  <c:v>71</c:v>
                </c:pt>
                <c:pt idx="139">
                  <c:v>71</c:v>
                </c:pt>
                <c:pt idx="140">
                  <c:v>71</c:v>
                </c:pt>
                <c:pt idx="141">
                  <c:v>71</c:v>
                </c:pt>
                <c:pt idx="142">
                  <c:v>71</c:v>
                </c:pt>
                <c:pt idx="143">
                  <c:v>70</c:v>
                </c:pt>
                <c:pt idx="144">
                  <c:v>70</c:v>
                </c:pt>
                <c:pt idx="145">
                  <c:v>70</c:v>
                </c:pt>
                <c:pt idx="146">
                  <c:v>69</c:v>
                </c:pt>
                <c:pt idx="147">
                  <c:v>70</c:v>
                </c:pt>
                <c:pt idx="148">
                  <c:v>69</c:v>
                </c:pt>
                <c:pt idx="149">
                  <c:v>69</c:v>
                </c:pt>
                <c:pt idx="150">
                  <c:v>70</c:v>
                </c:pt>
                <c:pt idx="151">
                  <c:v>69</c:v>
                </c:pt>
                <c:pt idx="152">
                  <c:v>69</c:v>
                </c:pt>
                <c:pt idx="153">
                  <c:v>69</c:v>
                </c:pt>
                <c:pt idx="154">
                  <c:v>69</c:v>
                </c:pt>
                <c:pt idx="155">
                  <c:v>69</c:v>
                </c:pt>
                <c:pt idx="156">
                  <c:v>70</c:v>
                </c:pt>
              </c:numCache>
            </c:numRef>
          </c:val>
          <c:smooth val="0"/>
          <c:extLst xmlns:c16r2="http://schemas.microsoft.com/office/drawing/2015/06/chart">
            <c:ext xmlns:c16="http://schemas.microsoft.com/office/drawing/2014/chart" uri="{C3380CC4-5D6E-409C-BE32-E72D297353CC}">
              <c16:uniqueId val="{00000000-F68A-49B6-A69A-6213C4856C04}"/>
            </c:ext>
          </c:extLst>
        </c:ser>
        <c:ser>
          <c:idx val="1"/>
          <c:order val="1"/>
          <c:tx>
            <c:strRef>
              <c:f>'bank spreads'!$D$2</c:f>
              <c:strCache>
                <c:ptCount val="1"/>
                <c:pt idx="0">
                  <c:v>Industrials</c:v>
                </c:pt>
              </c:strCache>
            </c:strRef>
          </c:tx>
          <c:marker>
            <c:symbol val="none"/>
          </c:marker>
          <c:cat>
            <c:strRef>
              <c:f>'bank spreads'!$B$3:$B$159</c:f>
              <c:strCache>
                <c:ptCount val="157"/>
                <c:pt idx="0">
                  <c:v>12/31/2016</c:v>
                </c:pt>
                <c:pt idx="1">
                  <c:v>1/3/2017</c:v>
                </c:pt>
                <c:pt idx="2">
                  <c:v>1/4/2017</c:v>
                </c:pt>
                <c:pt idx="3">
                  <c:v>1/5/2017</c:v>
                </c:pt>
                <c:pt idx="4">
                  <c:v>1/6/2017</c:v>
                </c:pt>
                <c:pt idx="5">
                  <c:v>1/9/2017</c:v>
                </c:pt>
                <c:pt idx="6">
                  <c:v>1/10/2017</c:v>
                </c:pt>
                <c:pt idx="7">
                  <c:v>1/11/2017</c:v>
                </c:pt>
                <c:pt idx="8">
                  <c:v>1/12/2017</c:v>
                </c:pt>
                <c:pt idx="9">
                  <c:v>1/13/2017</c:v>
                </c:pt>
                <c:pt idx="10">
                  <c:v>1/16/2017</c:v>
                </c:pt>
                <c:pt idx="11">
                  <c:v>1/17/2017</c:v>
                </c:pt>
                <c:pt idx="12">
                  <c:v>1/18/2017</c:v>
                </c:pt>
                <c:pt idx="13">
                  <c:v>1/19/2017</c:v>
                </c:pt>
                <c:pt idx="14">
                  <c:v>1/20/2017</c:v>
                </c:pt>
                <c:pt idx="15">
                  <c:v>1/23/2017</c:v>
                </c:pt>
                <c:pt idx="16">
                  <c:v>1/24/2017</c:v>
                </c:pt>
                <c:pt idx="17">
                  <c:v>1/25/2017</c:v>
                </c:pt>
                <c:pt idx="18">
                  <c:v>1/26/2017</c:v>
                </c:pt>
                <c:pt idx="19">
                  <c:v>1/27/2017</c:v>
                </c:pt>
                <c:pt idx="20">
                  <c:v>1/30/2017</c:v>
                </c:pt>
                <c:pt idx="21">
                  <c:v>1/31/2017</c:v>
                </c:pt>
                <c:pt idx="22">
                  <c:v>2/1/2017</c:v>
                </c:pt>
                <c:pt idx="23">
                  <c:v>2/2/2017</c:v>
                </c:pt>
                <c:pt idx="24">
                  <c:v>2/3/2017</c:v>
                </c:pt>
                <c:pt idx="25">
                  <c:v>2/6/2017</c:v>
                </c:pt>
                <c:pt idx="26">
                  <c:v>2/7/2017</c:v>
                </c:pt>
                <c:pt idx="27">
                  <c:v>2/8/2017</c:v>
                </c:pt>
                <c:pt idx="28">
                  <c:v>2/9/2017</c:v>
                </c:pt>
                <c:pt idx="29">
                  <c:v>2/10/2017</c:v>
                </c:pt>
                <c:pt idx="30">
                  <c:v>2/13/2017</c:v>
                </c:pt>
                <c:pt idx="31">
                  <c:v>2/14/2017</c:v>
                </c:pt>
                <c:pt idx="32">
                  <c:v>2/15/2017</c:v>
                </c:pt>
                <c:pt idx="33">
                  <c:v>2/16/2017</c:v>
                </c:pt>
                <c:pt idx="34">
                  <c:v>2/17/2017</c:v>
                </c:pt>
                <c:pt idx="35">
                  <c:v>2/20/2017</c:v>
                </c:pt>
                <c:pt idx="36">
                  <c:v>2/21/2017</c:v>
                </c:pt>
                <c:pt idx="37">
                  <c:v>2/22/2017</c:v>
                </c:pt>
                <c:pt idx="38">
                  <c:v>2/23/2017</c:v>
                </c:pt>
                <c:pt idx="39">
                  <c:v>2/24/2017</c:v>
                </c:pt>
                <c:pt idx="40">
                  <c:v>2/27/2017</c:v>
                </c:pt>
                <c:pt idx="41">
                  <c:v>2/28/2017</c:v>
                </c:pt>
                <c:pt idx="42">
                  <c:v>3/1/2017</c:v>
                </c:pt>
                <c:pt idx="43">
                  <c:v>3/2/2017</c:v>
                </c:pt>
                <c:pt idx="44">
                  <c:v>3/3/2017</c:v>
                </c:pt>
                <c:pt idx="45">
                  <c:v>3/6/2017</c:v>
                </c:pt>
                <c:pt idx="46">
                  <c:v>3/7/2017</c:v>
                </c:pt>
                <c:pt idx="47">
                  <c:v>3/8/2017</c:v>
                </c:pt>
                <c:pt idx="48">
                  <c:v>3/9/2017</c:v>
                </c:pt>
                <c:pt idx="49">
                  <c:v>3/10/2017</c:v>
                </c:pt>
                <c:pt idx="50">
                  <c:v>3/13/2017</c:v>
                </c:pt>
                <c:pt idx="51">
                  <c:v>3/14/2017</c:v>
                </c:pt>
                <c:pt idx="52">
                  <c:v>3/15/2017</c:v>
                </c:pt>
                <c:pt idx="53">
                  <c:v>3/16/2017</c:v>
                </c:pt>
                <c:pt idx="54">
                  <c:v>3/17/2017</c:v>
                </c:pt>
                <c:pt idx="55">
                  <c:v>3/20/2017</c:v>
                </c:pt>
                <c:pt idx="56">
                  <c:v>3/21/2017</c:v>
                </c:pt>
                <c:pt idx="57">
                  <c:v>3/22/2017</c:v>
                </c:pt>
                <c:pt idx="58">
                  <c:v>3/23/2017</c:v>
                </c:pt>
                <c:pt idx="59">
                  <c:v>3/24/2017</c:v>
                </c:pt>
                <c:pt idx="60">
                  <c:v>3/27/2017</c:v>
                </c:pt>
                <c:pt idx="61">
                  <c:v>3/28/2017</c:v>
                </c:pt>
                <c:pt idx="62">
                  <c:v>3/29/2017</c:v>
                </c:pt>
                <c:pt idx="63">
                  <c:v>3/30/2017</c:v>
                </c:pt>
                <c:pt idx="64">
                  <c:v>3/31/2017</c:v>
                </c:pt>
                <c:pt idx="65">
                  <c:v>4/3/2017</c:v>
                </c:pt>
                <c:pt idx="66">
                  <c:v>4/4/2017</c:v>
                </c:pt>
                <c:pt idx="67">
                  <c:v>4/5/2017</c:v>
                </c:pt>
                <c:pt idx="68">
                  <c:v>4/6/2017</c:v>
                </c:pt>
                <c:pt idx="69">
                  <c:v>4/7/2017</c:v>
                </c:pt>
                <c:pt idx="70">
                  <c:v>4/10/2017</c:v>
                </c:pt>
                <c:pt idx="71">
                  <c:v>4/11/2017</c:v>
                </c:pt>
                <c:pt idx="72">
                  <c:v>4/12/2017</c:v>
                </c:pt>
                <c:pt idx="73">
                  <c:v>4/13/2017</c:v>
                </c:pt>
                <c:pt idx="74">
                  <c:v>4/17/2017</c:v>
                </c:pt>
                <c:pt idx="75">
                  <c:v>4/18/2017</c:v>
                </c:pt>
                <c:pt idx="76">
                  <c:v>4/19/2017</c:v>
                </c:pt>
                <c:pt idx="77">
                  <c:v>4/20/2017</c:v>
                </c:pt>
                <c:pt idx="78">
                  <c:v>4/21/2017</c:v>
                </c:pt>
                <c:pt idx="79">
                  <c:v>4/24/2017</c:v>
                </c:pt>
                <c:pt idx="80">
                  <c:v>4/25/2017</c:v>
                </c:pt>
                <c:pt idx="81">
                  <c:v>4/26/2017</c:v>
                </c:pt>
                <c:pt idx="82">
                  <c:v>4/27/2017</c:v>
                </c:pt>
                <c:pt idx="83">
                  <c:v>4/28/2017</c:v>
                </c:pt>
                <c:pt idx="84">
                  <c:v>4/30/2017</c:v>
                </c:pt>
                <c:pt idx="85">
                  <c:v>5/1/2017</c:v>
                </c:pt>
                <c:pt idx="86">
                  <c:v>5/2/2017</c:v>
                </c:pt>
                <c:pt idx="87">
                  <c:v>5/3/2017</c:v>
                </c:pt>
                <c:pt idx="88">
                  <c:v>5/4/2017</c:v>
                </c:pt>
                <c:pt idx="89">
                  <c:v>5/5/2017</c:v>
                </c:pt>
                <c:pt idx="90">
                  <c:v>5/8/2017</c:v>
                </c:pt>
                <c:pt idx="91">
                  <c:v>5/9/2017</c:v>
                </c:pt>
                <c:pt idx="92">
                  <c:v>5/10/2017</c:v>
                </c:pt>
                <c:pt idx="93">
                  <c:v>5/11/2017</c:v>
                </c:pt>
                <c:pt idx="94">
                  <c:v>5/12/2017</c:v>
                </c:pt>
                <c:pt idx="95">
                  <c:v>5/15/2017</c:v>
                </c:pt>
                <c:pt idx="96">
                  <c:v>5/16/2017</c:v>
                </c:pt>
                <c:pt idx="97">
                  <c:v>5/17/2017</c:v>
                </c:pt>
                <c:pt idx="98">
                  <c:v>5/18/2017</c:v>
                </c:pt>
                <c:pt idx="99">
                  <c:v>5/19/2017</c:v>
                </c:pt>
                <c:pt idx="100">
                  <c:v>5/22/2017</c:v>
                </c:pt>
                <c:pt idx="101">
                  <c:v>5/23/2017</c:v>
                </c:pt>
                <c:pt idx="102">
                  <c:v>5/24/2017</c:v>
                </c:pt>
                <c:pt idx="103">
                  <c:v>5/25/2017</c:v>
                </c:pt>
                <c:pt idx="104">
                  <c:v>5/26/2017</c:v>
                </c:pt>
                <c:pt idx="105">
                  <c:v>5/29/2017</c:v>
                </c:pt>
                <c:pt idx="106">
                  <c:v>5/30/2017</c:v>
                </c:pt>
                <c:pt idx="107">
                  <c:v>5/31/2017</c:v>
                </c:pt>
                <c:pt idx="108">
                  <c:v>6/1/2017</c:v>
                </c:pt>
                <c:pt idx="109">
                  <c:v>6/2/2017</c:v>
                </c:pt>
                <c:pt idx="110">
                  <c:v>6/5/2017</c:v>
                </c:pt>
                <c:pt idx="111">
                  <c:v>6/6/2017</c:v>
                </c:pt>
                <c:pt idx="112">
                  <c:v>6/7/2017</c:v>
                </c:pt>
                <c:pt idx="113">
                  <c:v>6/8/2017</c:v>
                </c:pt>
                <c:pt idx="114">
                  <c:v>6/9/2017</c:v>
                </c:pt>
                <c:pt idx="115">
                  <c:v>6/12/2017</c:v>
                </c:pt>
                <c:pt idx="116">
                  <c:v>6/13/2017</c:v>
                </c:pt>
                <c:pt idx="117">
                  <c:v>6/14/2017</c:v>
                </c:pt>
                <c:pt idx="118">
                  <c:v>6/15/2017</c:v>
                </c:pt>
                <c:pt idx="119">
                  <c:v>6/16/2017</c:v>
                </c:pt>
                <c:pt idx="120">
                  <c:v>6/19/2017</c:v>
                </c:pt>
                <c:pt idx="121">
                  <c:v>6/20/2017</c:v>
                </c:pt>
                <c:pt idx="122">
                  <c:v>6/21/2017</c:v>
                </c:pt>
                <c:pt idx="123">
                  <c:v>6/22/2017</c:v>
                </c:pt>
                <c:pt idx="124">
                  <c:v>6/23/2017</c:v>
                </c:pt>
                <c:pt idx="125">
                  <c:v>6/26/2017</c:v>
                </c:pt>
                <c:pt idx="126">
                  <c:v>6/27/2017</c:v>
                </c:pt>
                <c:pt idx="127">
                  <c:v>6/28/2017</c:v>
                </c:pt>
                <c:pt idx="128">
                  <c:v>6/29/2017</c:v>
                </c:pt>
                <c:pt idx="129">
                  <c:v>6/30/2017</c:v>
                </c:pt>
                <c:pt idx="130">
                  <c:v>7/3/2017</c:v>
                </c:pt>
                <c:pt idx="131">
                  <c:v>7/4/2017</c:v>
                </c:pt>
                <c:pt idx="132">
                  <c:v>7/5/2017</c:v>
                </c:pt>
                <c:pt idx="133">
                  <c:v>7/6/2017</c:v>
                </c:pt>
                <c:pt idx="134">
                  <c:v>7/7/2017</c:v>
                </c:pt>
                <c:pt idx="135">
                  <c:v>7/10/2017</c:v>
                </c:pt>
                <c:pt idx="136">
                  <c:v>7/11/2017</c:v>
                </c:pt>
                <c:pt idx="137">
                  <c:v>7/12/2017</c:v>
                </c:pt>
                <c:pt idx="138">
                  <c:v>7/13/2017</c:v>
                </c:pt>
                <c:pt idx="139">
                  <c:v>7/14/2017</c:v>
                </c:pt>
                <c:pt idx="140">
                  <c:v>7/17/2017</c:v>
                </c:pt>
                <c:pt idx="141">
                  <c:v>7/18/2017</c:v>
                </c:pt>
                <c:pt idx="142">
                  <c:v>7/19/2017</c:v>
                </c:pt>
                <c:pt idx="143">
                  <c:v>7/20/2017</c:v>
                </c:pt>
                <c:pt idx="144">
                  <c:v>7/21/2017</c:v>
                </c:pt>
                <c:pt idx="145">
                  <c:v>7/24/2017</c:v>
                </c:pt>
                <c:pt idx="146">
                  <c:v>7/25/2017</c:v>
                </c:pt>
                <c:pt idx="147">
                  <c:v>7/26/2017</c:v>
                </c:pt>
                <c:pt idx="148">
                  <c:v>7/27/2017</c:v>
                </c:pt>
                <c:pt idx="149">
                  <c:v>7/28/2017</c:v>
                </c:pt>
                <c:pt idx="150">
                  <c:v>7/31/2017</c:v>
                </c:pt>
                <c:pt idx="151">
                  <c:v>8/1/2017</c:v>
                </c:pt>
                <c:pt idx="152">
                  <c:v>8/2/2017</c:v>
                </c:pt>
                <c:pt idx="153">
                  <c:v>8/3/2017</c:v>
                </c:pt>
                <c:pt idx="154">
                  <c:v>8/4/2017</c:v>
                </c:pt>
                <c:pt idx="155">
                  <c:v>8/7/2017</c:v>
                </c:pt>
                <c:pt idx="156">
                  <c:v>8/8/2017</c:v>
                </c:pt>
              </c:strCache>
            </c:strRef>
          </c:cat>
          <c:val>
            <c:numRef>
              <c:f>'bank spreads'!$D$3:$D$159</c:f>
              <c:numCache>
                <c:formatCode>General</c:formatCode>
                <c:ptCount val="157"/>
                <c:pt idx="0">
                  <c:v>92</c:v>
                </c:pt>
                <c:pt idx="1">
                  <c:v>91</c:v>
                </c:pt>
                <c:pt idx="2">
                  <c:v>90</c:v>
                </c:pt>
                <c:pt idx="3">
                  <c:v>90</c:v>
                </c:pt>
                <c:pt idx="4">
                  <c:v>89</c:v>
                </c:pt>
                <c:pt idx="5">
                  <c:v>89</c:v>
                </c:pt>
                <c:pt idx="6">
                  <c:v>89</c:v>
                </c:pt>
                <c:pt idx="7">
                  <c:v>89</c:v>
                </c:pt>
                <c:pt idx="8">
                  <c:v>89</c:v>
                </c:pt>
                <c:pt idx="9">
                  <c:v>89</c:v>
                </c:pt>
                <c:pt idx="10">
                  <c:v>88</c:v>
                </c:pt>
                <c:pt idx="11">
                  <c:v>88</c:v>
                </c:pt>
                <c:pt idx="12">
                  <c:v>89</c:v>
                </c:pt>
                <c:pt idx="13">
                  <c:v>88</c:v>
                </c:pt>
                <c:pt idx="14">
                  <c:v>88</c:v>
                </c:pt>
                <c:pt idx="15">
                  <c:v>88</c:v>
                </c:pt>
                <c:pt idx="16">
                  <c:v>88</c:v>
                </c:pt>
                <c:pt idx="17">
                  <c:v>87</c:v>
                </c:pt>
                <c:pt idx="18">
                  <c:v>87</c:v>
                </c:pt>
                <c:pt idx="19">
                  <c:v>87</c:v>
                </c:pt>
                <c:pt idx="20">
                  <c:v>87</c:v>
                </c:pt>
                <c:pt idx="21">
                  <c:v>88</c:v>
                </c:pt>
                <c:pt idx="22">
                  <c:v>88</c:v>
                </c:pt>
                <c:pt idx="23">
                  <c:v>88</c:v>
                </c:pt>
                <c:pt idx="24">
                  <c:v>87</c:v>
                </c:pt>
                <c:pt idx="25">
                  <c:v>87</c:v>
                </c:pt>
                <c:pt idx="26">
                  <c:v>87</c:v>
                </c:pt>
                <c:pt idx="27">
                  <c:v>87</c:v>
                </c:pt>
                <c:pt idx="28">
                  <c:v>87</c:v>
                </c:pt>
                <c:pt idx="29">
                  <c:v>86</c:v>
                </c:pt>
                <c:pt idx="30">
                  <c:v>85</c:v>
                </c:pt>
                <c:pt idx="31">
                  <c:v>84</c:v>
                </c:pt>
                <c:pt idx="32">
                  <c:v>83</c:v>
                </c:pt>
                <c:pt idx="33">
                  <c:v>83</c:v>
                </c:pt>
                <c:pt idx="34">
                  <c:v>83</c:v>
                </c:pt>
                <c:pt idx="35">
                  <c:v>83</c:v>
                </c:pt>
                <c:pt idx="36">
                  <c:v>83</c:v>
                </c:pt>
                <c:pt idx="37">
                  <c:v>82</c:v>
                </c:pt>
                <c:pt idx="38">
                  <c:v>82</c:v>
                </c:pt>
                <c:pt idx="39">
                  <c:v>82</c:v>
                </c:pt>
                <c:pt idx="40">
                  <c:v>81</c:v>
                </c:pt>
                <c:pt idx="41">
                  <c:v>79</c:v>
                </c:pt>
                <c:pt idx="42">
                  <c:v>78</c:v>
                </c:pt>
                <c:pt idx="43">
                  <c:v>77</c:v>
                </c:pt>
                <c:pt idx="44">
                  <c:v>76</c:v>
                </c:pt>
                <c:pt idx="45">
                  <c:v>76</c:v>
                </c:pt>
                <c:pt idx="46">
                  <c:v>76</c:v>
                </c:pt>
                <c:pt idx="47">
                  <c:v>77</c:v>
                </c:pt>
                <c:pt idx="48">
                  <c:v>79</c:v>
                </c:pt>
                <c:pt idx="49">
                  <c:v>79</c:v>
                </c:pt>
                <c:pt idx="50">
                  <c:v>79</c:v>
                </c:pt>
                <c:pt idx="51">
                  <c:v>80</c:v>
                </c:pt>
                <c:pt idx="52">
                  <c:v>80</c:v>
                </c:pt>
                <c:pt idx="53">
                  <c:v>79</c:v>
                </c:pt>
                <c:pt idx="54">
                  <c:v>79</c:v>
                </c:pt>
                <c:pt idx="55">
                  <c:v>80</c:v>
                </c:pt>
                <c:pt idx="56">
                  <c:v>80</c:v>
                </c:pt>
                <c:pt idx="57">
                  <c:v>80</c:v>
                </c:pt>
                <c:pt idx="58">
                  <c:v>80</c:v>
                </c:pt>
                <c:pt idx="59">
                  <c:v>80</c:v>
                </c:pt>
                <c:pt idx="60">
                  <c:v>80</c:v>
                </c:pt>
                <c:pt idx="61">
                  <c:v>79</c:v>
                </c:pt>
                <c:pt idx="62">
                  <c:v>79</c:v>
                </c:pt>
                <c:pt idx="63">
                  <c:v>79</c:v>
                </c:pt>
                <c:pt idx="64">
                  <c:v>82</c:v>
                </c:pt>
                <c:pt idx="65">
                  <c:v>82</c:v>
                </c:pt>
                <c:pt idx="66">
                  <c:v>82</c:v>
                </c:pt>
                <c:pt idx="67">
                  <c:v>82</c:v>
                </c:pt>
                <c:pt idx="68">
                  <c:v>82</c:v>
                </c:pt>
                <c:pt idx="69">
                  <c:v>81</c:v>
                </c:pt>
                <c:pt idx="70">
                  <c:v>81</c:v>
                </c:pt>
                <c:pt idx="71">
                  <c:v>82</c:v>
                </c:pt>
                <c:pt idx="72">
                  <c:v>82</c:v>
                </c:pt>
                <c:pt idx="73">
                  <c:v>82</c:v>
                </c:pt>
                <c:pt idx="74">
                  <c:v>81</c:v>
                </c:pt>
                <c:pt idx="75">
                  <c:v>82</c:v>
                </c:pt>
                <c:pt idx="76">
                  <c:v>82</c:v>
                </c:pt>
                <c:pt idx="77">
                  <c:v>82</c:v>
                </c:pt>
                <c:pt idx="78">
                  <c:v>82</c:v>
                </c:pt>
                <c:pt idx="79">
                  <c:v>81</c:v>
                </c:pt>
                <c:pt idx="80">
                  <c:v>81</c:v>
                </c:pt>
                <c:pt idx="81">
                  <c:v>81</c:v>
                </c:pt>
                <c:pt idx="82">
                  <c:v>80</c:v>
                </c:pt>
                <c:pt idx="83">
                  <c:v>80</c:v>
                </c:pt>
                <c:pt idx="84">
                  <c:v>81</c:v>
                </c:pt>
                <c:pt idx="85">
                  <c:v>80</c:v>
                </c:pt>
                <c:pt idx="86">
                  <c:v>80</c:v>
                </c:pt>
                <c:pt idx="87">
                  <c:v>80</c:v>
                </c:pt>
                <c:pt idx="88">
                  <c:v>79</c:v>
                </c:pt>
                <c:pt idx="89">
                  <c:v>79</c:v>
                </c:pt>
                <c:pt idx="90">
                  <c:v>78</c:v>
                </c:pt>
                <c:pt idx="91">
                  <c:v>77</c:v>
                </c:pt>
                <c:pt idx="92">
                  <c:v>77</c:v>
                </c:pt>
                <c:pt idx="93">
                  <c:v>77</c:v>
                </c:pt>
                <c:pt idx="94">
                  <c:v>76</c:v>
                </c:pt>
                <c:pt idx="95">
                  <c:v>76</c:v>
                </c:pt>
                <c:pt idx="96">
                  <c:v>75</c:v>
                </c:pt>
                <c:pt idx="97">
                  <c:v>76</c:v>
                </c:pt>
                <c:pt idx="98">
                  <c:v>76</c:v>
                </c:pt>
                <c:pt idx="99">
                  <c:v>76</c:v>
                </c:pt>
                <c:pt idx="100">
                  <c:v>76</c:v>
                </c:pt>
                <c:pt idx="101">
                  <c:v>75</c:v>
                </c:pt>
                <c:pt idx="102">
                  <c:v>75</c:v>
                </c:pt>
                <c:pt idx="103">
                  <c:v>76</c:v>
                </c:pt>
                <c:pt idx="104">
                  <c:v>75</c:v>
                </c:pt>
                <c:pt idx="105">
                  <c:v>74</c:v>
                </c:pt>
                <c:pt idx="106">
                  <c:v>74</c:v>
                </c:pt>
                <c:pt idx="107">
                  <c:v>77</c:v>
                </c:pt>
                <c:pt idx="108">
                  <c:v>77</c:v>
                </c:pt>
                <c:pt idx="109">
                  <c:v>76</c:v>
                </c:pt>
                <c:pt idx="110">
                  <c:v>76</c:v>
                </c:pt>
                <c:pt idx="111">
                  <c:v>76</c:v>
                </c:pt>
                <c:pt idx="112">
                  <c:v>76</c:v>
                </c:pt>
                <c:pt idx="113">
                  <c:v>76</c:v>
                </c:pt>
                <c:pt idx="114">
                  <c:v>76</c:v>
                </c:pt>
                <c:pt idx="115">
                  <c:v>75</c:v>
                </c:pt>
                <c:pt idx="116">
                  <c:v>75</c:v>
                </c:pt>
                <c:pt idx="117">
                  <c:v>75</c:v>
                </c:pt>
                <c:pt idx="118">
                  <c:v>74</c:v>
                </c:pt>
                <c:pt idx="119">
                  <c:v>75</c:v>
                </c:pt>
                <c:pt idx="120">
                  <c:v>74</c:v>
                </c:pt>
                <c:pt idx="121">
                  <c:v>74</c:v>
                </c:pt>
                <c:pt idx="122">
                  <c:v>75</c:v>
                </c:pt>
                <c:pt idx="123">
                  <c:v>75</c:v>
                </c:pt>
                <c:pt idx="124">
                  <c:v>75</c:v>
                </c:pt>
                <c:pt idx="125">
                  <c:v>75</c:v>
                </c:pt>
                <c:pt idx="126">
                  <c:v>74</c:v>
                </c:pt>
                <c:pt idx="127">
                  <c:v>74</c:v>
                </c:pt>
                <c:pt idx="128">
                  <c:v>74</c:v>
                </c:pt>
                <c:pt idx="129">
                  <c:v>74</c:v>
                </c:pt>
                <c:pt idx="130">
                  <c:v>74</c:v>
                </c:pt>
                <c:pt idx="131">
                  <c:v>74</c:v>
                </c:pt>
                <c:pt idx="132">
                  <c:v>73</c:v>
                </c:pt>
                <c:pt idx="133">
                  <c:v>73</c:v>
                </c:pt>
                <c:pt idx="134">
                  <c:v>72</c:v>
                </c:pt>
                <c:pt idx="135">
                  <c:v>72</c:v>
                </c:pt>
                <c:pt idx="136">
                  <c:v>72</c:v>
                </c:pt>
                <c:pt idx="137">
                  <c:v>71</c:v>
                </c:pt>
                <c:pt idx="138">
                  <c:v>70</c:v>
                </c:pt>
                <c:pt idx="139">
                  <c:v>70</c:v>
                </c:pt>
                <c:pt idx="140">
                  <c:v>70</c:v>
                </c:pt>
                <c:pt idx="141">
                  <c:v>69</c:v>
                </c:pt>
                <c:pt idx="142">
                  <c:v>69</c:v>
                </c:pt>
                <c:pt idx="143">
                  <c:v>69</c:v>
                </c:pt>
                <c:pt idx="144">
                  <c:v>68</c:v>
                </c:pt>
                <c:pt idx="145">
                  <c:v>68</c:v>
                </c:pt>
                <c:pt idx="146">
                  <c:v>67</c:v>
                </c:pt>
                <c:pt idx="147">
                  <c:v>68</c:v>
                </c:pt>
                <c:pt idx="148">
                  <c:v>67</c:v>
                </c:pt>
                <c:pt idx="149">
                  <c:v>67</c:v>
                </c:pt>
                <c:pt idx="150">
                  <c:v>68</c:v>
                </c:pt>
                <c:pt idx="151">
                  <c:v>67</c:v>
                </c:pt>
                <c:pt idx="152">
                  <c:v>68</c:v>
                </c:pt>
                <c:pt idx="153">
                  <c:v>68</c:v>
                </c:pt>
                <c:pt idx="154">
                  <c:v>68</c:v>
                </c:pt>
                <c:pt idx="155">
                  <c:v>69</c:v>
                </c:pt>
                <c:pt idx="156">
                  <c:v>69</c:v>
                </c:pt>
              </c:numCache>
            </c:numRef>
          </c:val>
          <c:smooth val="0"/>
          <c:extLst xmlns:c16r2="http://schemas.microsoft.com/office/drawing/2015/06/chart">
            <c:ext xmlns:c16="http://schemas.microsoft.com/office/drawing/2014/chart" uri="{C3380CC4-5D6E-409C-BE32-E72D297353CC}">
              <c16:uniqueId val="{00000001-F68A-49B6-A69A-6213C4856C04}"/>
            </c:ext>
          </c:extLst>
        </c:ser>
        <c:dLbls>
          <c:showLegendKey val="0"/>
          <c:showVal val="0"/>
          <c:showCatName val="0"/>
          <c:showSerName val="0"/>
          <c:showPercent val="0"/>
          <c:showBubbleSize val="0"/>
        </c:dLbls>
        <c:marker val="1"/>
        <c:smooth val="0"/>
        <c:axId val="46838144"/>
        <c:axId val="46840832"/>
      </c:lineChart>
      <c:catAx>
        <c:axId val="46838144"/>
        <c:scaling>
          <c:orientation val="minMax"/>
        </c:scaling>
        <c:delete val="0"/>
        <c:axPos val="b"/>
        <c:numFmt formatCode="General" sourceLinked="0"/>
        <c:majorTickMark val="none"/>
        <c:minorTickMark val="none"/>
        <c:tickLblPos val="nextTo"/>
        <c:crossAx val="46840832"/>
        <c:crosses val="autoZero"/>
        <c:auto val="1"/>
        <c:lblAlgn val="ctr"/>
        <c:lblOffset val="100"/>
        <c:tickLblSkip val="7"/>
        <c:noMultiLvlLbl val="0"/>
      </c:catAx>
      <c:valAx>
        <c:axId val="46840832"/>
        <c:scaling>
          <c:orientation val="minMax"/>
          <c:max val="100"/>
          <c:min val="60"/>
        </c:scaling>
        <c:delete val="0"/>
        <c:axPos val="l"/>
        <c:majorGridlines/>
        <c:title>
          <c:tx>
            <c:rich>
              <a:bodyPr/>
              <a:lstStyle/>
              <a:p>
                <a:pPr>
                  <a:defRPr/>
                </a:pPr>
                <a:r>
                  <a:rPr lang="en-US" dirty="0" smtClean="0"/>
                  <a:t>OAS</a:t>
                </a:r>
                <a:r>
                  <a:rPr lang="en-US" baseline="0" dirty="0" smtClean="0"/>
                  <a:t> (bps)</a:t>
                </a:r>
                <a:endParaRPr lang="en-US" dirty="0"/>
              </a:p>
            </c:rich>
          </c:tx>
          <c:layout/>
          <c:overlay val="0"/>
        </c:title>
        <c:numFmt formatCode="General" sourceLinked="1"/>
        <c:majorTickMark val="none"/>
        <c:minorTickMark val="none"/>
        <c:tickLblPos val="nextTo"/>
        <c:crossAx val="46838144"/>
        <c:crosses val="autoZero"/>
        <c:crossBetween val="between"/>
      </c:valAx>
    </c:plotArea>
    <c:legend>
      <c:legendPos val="r"/>
      <c:layout/>
      <c:overlay val="0"/>
    </c:legend>
    <c:plotVisOnly val="1"/>
    <c:dispBlanksAs val="zero"/>
    <c:showDLblsOverMax val="0"/>
  </c:chart>
  <c:txPr>
    <a:bodyPr/>
    <a:lstStyle/>
    <a:p>
      <a:pPr>
        <a:defRPr sz="1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latin typeface="+mj-lt"/>
              </a:defRPr>
            </a:pPr>
            <a:r>
              <a:rPr lang="en-US" sz="1600" b="0" dirty="0" smtClean="0">
                <a:latin typeface="+mj-lt"/>
              </a:rPr>
              <a:t>Option</a:t>
            </a:r>
            <a:r>
              <a:rPr lang="en-US" sz="1600" b="0" baseline="0" dirty="0" smtClean="0">
                <a:latin typeface="+mj-lt"/>
              </a:rPr>
              <a:t> Adjusted Spread</a:t>
            </a:r>
            <a:r>
              <a:rPr lang="en-US" sz="1600" b="0" dirty="0" smtClean="0">
                <a:latin typeface="+mj-lt"/>
              </a:rPr>
              <a:t> </a:t>
            </a:r>
            <a:r>
              <a:rPr lang="en-US" sz="1600" b="0" dirty="0">
                <a:latin typeface="+mj-lt"/>
              </a:rPr>
              <a:t>Basis (Financials - Industrials)</a:t>
            </a:r>
          </a:p>
        </c:rich>
      </c:tx>
      <c:layout/>
      <c:overlay val="0"/>
    </c:title>
    <c:autoTitleDeleted val="0"/>
    <c:plotArea>
      <c:layout/>
      <c:lineChart>
        <c:grouping val="stacked"/>
        <c:varyColors val="0"/>
        <c:ser>
          <c:idx val="0"/>
          <c:order val="0"/>
          <c:tx>
            <c:strRef>
              <c:f>'bank spreads'!$E$2</c:f>
              <c:strCache>
                <c:ptCount val="1"/>
                <c:pt idx="0">
                  <c:v>Difference</c:v>
                </c:pt>
              </c:strCache>
            </c:strRef>
          </c:tx>
          <c:marker>
            <c:symbol val="none"/>
          </c:marker>
          <c:cat>
            <c:strRef>
              <c:f>'bank spreads'!$B$3:$B$159</c:f>
              <c:strCache>
                <c:ptCount val="157"/>
                <c:pt idx="0">
                  <c:v>12/31/2016</c:v>
                </c:pt>
                <c:pt idx="1">
                  <c:v>1/3/2017</c:v>
                </c:pt>
                <c:pt idx="2">
                  <c:v>1/4/2017</c:v>
                </c:pt>
                <c:pt idx="3">
                  <c:v>1/5/2017</c:v>
                </c:pt>
                <c:pt idx="4">
                  <c:v>1/6/2017</c:v>
                </c:pt>
                <c:pt idx="5">
                  <c:v>1/9/2017</c:v>
                </c:pt>
                <c:pt idx="6">
                  <c:v>1/10/2017</c:v>
                </c:pt>
                <c:pt idx="7">
                  <c:v>1/11/2017</c:v>
                </c:pt>
                <c:pt idx="8">
                  <c:v>1/12/2017</c:v>
                </c:pt>
                <c:pt idx="9">
                  <c:v>1/13/2017</c:v>
                </c:pt>
                <c:pt idx="10">
                  <c:v>1/16/2017</c:v>
                </c:pt>
                <c:pt idx="11">
                  <c:v>1/17/2017</c:v>
                </c:pt>
                <c:pt idx="12">
                  <c:v>1/18/2017</c:v>
                </c:pt>
                <c:pt idx="13">
                  <c:v>1/19/2017</c:v>
                </c:pt>
                <c:pt idx="14">
                  <c:v>1/20/2017</c:v>
                </c:pt>
                <c:pt idx="15">
                  <c:v>1/23/2017</c:v>
                </c:pt>
                <c:pt idx="16">
                  <c:v>1/24/2017</c:v>
                </c:pt>
                <c:pt idx="17">
                  <c:v>1/25/2017</c:v>
                </c:pt>
                <c:pt idx="18">
                  <c:v>1/26/2017</c:v>
                </c:pt>
                <c:pt idx="19">
                  <c:v>1/27/2017</c:v>
                </c:pt>
                <c:pt idx="20">
                  <c:v>1/30/2017</c:v>
                </c:pt>
                <c:pt idx="21">
                  <c:v>1/31/2017</c:v>
                </c:pt>
                <c:pt idx="22">
                  <c:v>2/1/2017</c:v>
                </c:pt>
                <c:pt idx="23">
                  <c:v>2/2/2017</c:v>
                </c:pt>
                <c:pt idx="24">
                  <c:v>2/3/2017</c:v>
                </c:pt>
                <c:pt idx="25">
                  <c:v>2/6/2017</c:v>
                </c:pt>
                <c:pt idx="26">
                  <c:v>2/7/2017</c:v>
                </c:pt>
                <c:pt idx="27">
                  <c:v>2/8/2017</c:v>
                </c:pt>
                <c:pt idx="28">
                  <c:v>2/9/2017</c:v>
                </c:pt>
                <c:pt idx="29">
                  <c:v>2/10/2017</c:v>
                </c:pt>
                <c:pt idx="30">
                  <c:v>2/13/2017</c:v>
                </c:pt>
                <c:pt idx="31">
                  <c:v>2/14/2017</c:v>
                </c:pt>
                <c:pt idx="32">
                  <c:v>2/15/2017</c:v>
                </c:pt>
                <c:pt idx="33">
                  <c:v>2/16/2017</c:v>
                </c:pt>
                <c:pt idx="34">
                  <c:v>2/17/2017</c:v>
                </c:pt>
                <c:pt idx="35">
                  <c:v>2/20/2017</c:v>
                </c:pt>
                <c:pt idx="36">
                  <c:v>2/21/2017</c:v>
                </c:pt>
                <c:pt idx="37">
                  <c:v>2/22/2017</c:v>
                </c:pt>
                <c:pt idx="38">
                  <c:v>2/23/2017</c:v>
                </c:pt>
                <c:pt idx="39">
                  <c:v>2/24/2017</c:v>
                </c:pt>
                <c:pt idx="40">
                  <c:v>2/27/2017</c:v>
                </c:pt>
                <c:pt idx="41">
                  <c:v>2/28/2017</c:v>
                </c:pt>
                <c:pt idx="42">
                  <c:v>3/1/2017</c:v>
                </c:pt>
                <c:pt idx="43">
                  <c:v>3/2/2017</c:v>
                </c:pt>
                <c:pt idx="44">
                  <c:v>3/3/2017</c:v>
                </c:pt>
                <c:pt idx="45">
                  <c:v>3/6/2017</c:v>
                </c:pt>
                <c:pt idx="46">
                  <c:v>3/7/2017</c:v>
                </c:pt>
                <c:pt idx="47">
                  <c:v>3/8/2017</c:v>
                </c:pt>
                <c:pt idx="48">
                  <c:v>3/9/2017</c:v>
                </c:pt>
                <c:pt idx="49">
                  <c:v>3/10/2017</c:v>
                </c:pt>
                <c:pt idx="50">
                  <c:v>3/13/2017</c:v>
                </c:pt>
                <c:pt idx="51">
                  <c:v>3/14/2017</c:v>
                </c:pt>
                <c:pt idx="52">
                  <c:v>3/15/2017</c:v>
                </c:pt>
                <c:pt idx="53">
                  <c:v>3/16/2017</c:v>
                </c:pt>
                <c:pt idx="54">
                  <c:v>3/17/2017</c:v>
                </c:pt>
                <c:pt idx="55">
                  <c:v>3/20/2017</c:v>
                </c:pt>
                <c:pt idx="56">
                  <c:v>3/21/2017</c:v>
                </c:pt>
                <c:pt idx="57">
                  <c:v>3/22/2017</c:v>
                </c:pt>
                <c:pt idx="58">
                  <c:v>3/23/2017</c:v>
                </c:pt>
                <c:pt idx="59">
                  <c:v>3/24/2017</c:v>
                </c:pt>
                <c:pt idx="60">
                  <c:v>3/27/2017</c:v>
                </c:pt>
                <c:pt idx="61">
                  <c:v>3/28/2017</c:v>
                </c:pt>
                <c:pt idx="62">
                  <c:v>3/29/2017</c:v>
                </c:pt>
                <c:pt idx="63">
                  <c:v>3/30/2017</c:v>
                </c:pt>
                <c:pt idx="64">
                  <c:v>3/31/2017</c:v>
                </c:pt>
                <c:pt idx="65">
                  <c:v>4/3/2017</c:v>
                </c:pt>
                <c:pt idx="66">
                  <c:v>4/4/2017</c:v>
                </c:pt>
                <c:pt idx="67">
                  <c:v>4/5/2017</c:v>
                </c:pt>
                <c:pt idx="68">
                  <c:v>4/6/2017</c:v>
                </c:pt>
                <c:pt idx="69">
                  <c:v>4/7/2017</c:v>
                </c:pt>
                <c:pt idx="70">
                  <c:v>4/10/2017</c:v>
                </c:pt>
                <c:pt idx="71">
                  <c:v>4/11/2017</c:v>
                </c:pt>
                <c:pt idx="72">
                  <c:v>4/12/2017</c:v>
                </c:pt>
                <c:pt idx="73">
                  <c:v>4/13/2017</c:v>
                </c:pt>
                <c:pt idx="74">
                  <c:v>4/17/2017</c:v>
                </c:pt>
                <c:pt idx="75">
                  <c:v>4/18/2017</c:v>
                </c:pt>
                <c:pt idx="76">
                  <c:v>4/19/2017</c:v>
                </c:pt>
                <c:pt idx="77">
                  <c:v>4/20/2017</c:v>
                </c:pt>
                <c:pt idx="78">
                  <c:v>4/21/2017</c:v>
                </c:pt>
                <c:pt idx="79">
                  <c:v>4/24/2017</c:v>
                </c:pt>
                <c:pt idx="80">
                  <c:v>4/25/2017</c:v>
                </c:pt>
                <c:pt idx="81">
                  <c:v>4/26/2017</c:v>
                </c:pt>
                <c:pt idx="82">
                  <c:v>4/27/2017</c:v>
                </c:pt>
                <c:pt idx="83">
                  <c:v>4/28/2017</c:v>
                </c:pt>
                <c:pt idx="84">
                  <c:v>4/30/2017</c:v>
                </c:pt>
                <c:pt idx="85">
                  <c:v>5/1/2017</c:v>
                </c:pt>
                <c:pt idx="86">
                  <c:v>5/2/2017</c:v>
                </c:pt>
                <c:pt idx="87">
                  <c:v>5/3/2017</c:v>
                </c:pt>
                <c:pt idx="88">
                  <c:v>5/4/2017</c:v>
                </c:pt>
                <c:pt idx="89">
                  <c:v>5/5/2017</c:v>
                </c:pt>
                <c:pt idx="90">
                  <c:v>5/8/2017</c:v>
                </c:pt>
                <c:pt idx="91">
                  <c:v>5/9/2017</c:v>
                </c:pt>
                <c:pt idx="92">
                  <c:v>5/10/2017</c:v>
                </c:pt>
                <c:pt idx="93">
                  <c:v>5/11/2017</c:v>
                </c:pt>
                <c:pt idx="94">
                  <c:v>5/12/2017</c:v>
                </c:pt>
                <c:pt idx="95">
                  <c:v>5/15/2017</c:v>
                </c:pt>
                <c:pt idx="96">
                  <c:v>5/16/2017</c:v>
                </c:pt>
                <c:pt idx="97">
                  <c:v>5/17/2017</c:v>
                </c:pt>
                <c:pt idx="98">
                  <c:v>5/18/2017</c:v>
                </c:pt>
                <c:pt idx="99">
                  <c:v>5/19/2017</c:v>
                </c:pt>
                <c:pt idx="100">
                  <c:v>5/22/2017</c:v>
                </c:pt>
                <c:pt idx="101">
                  <c:v>5/23/2017</c:v>
                </c:pt>
                <c:pt idx="102">
                  <c:v>5/24/2017</c:v>
                </c:pt>
                <c:pt idx="103">
                  <c:v>5/25/2017</c:v>
                </c:pt>
                <c:pt idx="104">
                  <c:v>5/26/2017</c:v>
                </c:pt>
                <c:pt idx="105">
                  <c:v>5/29/2017</c:v>
                </c:pt>
                <c:pt idx="106">
                  <c:v>5/30/2017</c:v>
                </c:pt>
                <c:pt idx="107">
                  <c:v>5/31/2017</c:v>
                </c:pt>
                <c:pt idx="108">
                  <c:v>6/1/2017</c:v>
                </c:pt>
                <c:pt idx="109">
                  <c:v>6/2/2017</c:v>
                </c:pt>
                <c:pt idx="110">
                  <c:v>6/5/2017</c:v>
                </c:pt>
                <c:pt idx="111">
                  <c:v>6/6/2017</c:v>
                </c:pt>
                <c:pt idx="112">
                  <c:v>6/7/2017</c:v>
                </c:pt>
                <c:pt idx="113">
                  <c:v>6/8/2017</c:v>
                </c:pt>
                <c:pt idx="114">
                  <c:v>6/9/2017</c:v>
                </c:pt>
                <c:pt idx="115">
                  <c:v>6/12/2017</c:v>
                </c:pt>
                <c:pt idx="116">
                  <c:v>6/13/2017</c:v>
                </c:pt>
                <c:pt idx="117">
                  <c:v>6/14/2017</c:v>
                </c:pt>
                <c:pt idx="118">
                  <c:v>6/15/2017</c:v>
                </c:pt>
                <c:pt idx="119">
                  <c:v>6/16/2017</c:v>
                </c:pt>
                <c:pt idx="120">
                  <c:v>6/19/2017</c:v>
                </c:pt>
                <c:pt idx="121">
                  <c:v>6/20/2017</c:v>
                </c:pt>
                <c:pt idx="122">
                  <c:v>6/21/2017</c:v>
                </c:pt>
                <c:pt idx="123">
                  <c:v>6/22/2017</c:v>
                </c:pt>
                <c:pt idx="124">
                  <c:v>6/23/2017</c:v>
                </c:pt>
                <c:pt idx="125">
                  <c:v>6/26/2017</c:v>
                </c:pt>
                <c:pt idx="126">
                  <c:v>6/27/2017</c:v>
                </c:pt>
                <c:pt idx="127">
                  <c:v>6/28/2017</c:v>
                </c:pt>
                <c:pt idx="128">
                  <c:v>6/29/2017</c:v>
                </c:pt>
                <c:pt idx="129">
                  <c:v>6/30/2017</c:v>
                </c:pt>
                <c:pt idx="130">
                  <c:v>7/3/2017</c:v>
                </c:pt>
                <c:pt idx="131">
                  <c:v>7/4/2017</c:v>
                </c:pt>
                <c:pt idx="132">
                  <c:v>7/5/2017</c:v>
                </c:pt>
                <c:pt idx="133">
                  <c:v>7/6/2017</c:v>
                </c:pt>
                <c:pt idx="134">
                  <c:v>7/7/2017</c:v>
                </c:pt>
                <c:pt idx="135">
                  <c:v>7/10/2017</c:v>
                </c:pt>
                <c:pt idx="136">
                  <c:v>7/11/2017</c:v>
                </c:pt>
                <c:pt idx="137">
                  <c:v>7/12/2017</c:v>
                </c:pt>
                <c:pt idx="138">
                  <c:v>7/13/2017</c:v>
                </c:pt>
                <c:pt idx="139">
                  <c:v>7/14/2017</c:v>
                </c:pt>
                <c:pt idx="140">
                  <c:v>7/17/2017</c:v>
                </c:pt>
                <c:pt idx="141">
                  <c:v>7/18/2017</c:v>
                </c:pt>
                <c:pt idx="142">
                  <c:v>7/19/2017</c:v>
                </c:pt>
                <c:pt idx="143">
                  <c:v>7/20/2017</c:v>
                </c:pt>
                <c:pt idx="144">
                  <c:v>7/21/2017</c:v>
                </c:pt>
                <c:pt idx="145">
                  <c:v>7/24/2017</c:v>
                </c:pt>
                <c:pt idx="146">
                  <c:v>7/25/2017</c:v>
                </c:pt>
                <c:pt idx="147">
                  <c:v>7/26/2017</c:v>
                </c:pt>
                <c:pt idx="148">
                  <c:v>7/27/2017</c:v>
                </c:pt>
                <c:pt idx="149">
                  <c:v>7/28/2017</c:v>
                </c:pt>
                <c:pt idx="150">
                  <c:v>7/31/2017</c:v>
                </c:pt>
                <c:pt idx="151">
                  <c:v>8/1/2017</c:v>
                </c:pt>
                <c:pt idx="152">
                  <c:v>8/2/2017</c:v>
                </c:pt>
                <c:pt idx="153">
                  <c:v>8/3/2017</c:v>
                </c:pt>
                <c:pt idx="154">
                  <c:v>8/4/2017</c:v>
                </c:pt>
                <c:pt idx="155">
                  <c:v>8/7/2017</c:v>
                </c:pt>
                <c:pt idx="156">
                  <c:v>8/8/2017</c:v>
                </c:pt>
              </c:strCache>
            </c:strRef>
          </c:cat>
          <c:val>
            <c:numRef>
              <c:f>'bank spreads'!$E$3:$E$159</c:f>
              <c:numCache>
                <c:formatCode>General</c:formatCode>
                <c:ptCount val="157"/>
                <c:pt idx="0">
                  <c:v>8</c:v>
                </c:pt>
                <c:pt idx="1">
                  <c:v>8</c:v>
                </c:pt>
                <c:pt idx="2">
                  <c:v>9</c:v>
                </c:pt>
                <c:pt idx="3">
                  <c:v>9</c:v>
                </c:pt>
                <c:pt idx="4">
                  <c:v>9</c:v>
                </c:pt>
                <c:pt idx="5">
                  <c:v>10</c:v>
                </c:pt>
                <c:pt idx="6">
                  <c:v>10</c:v>
                </c:pt>
                <c:pt idx="7">
                  <c:v>10</c:v>
                </c:pt>
                <c:pt idx="8">
                  <c:v>10</c:v>
                </c:pt>
                <c:pt idx="9">
                  <c:v>9</c:v>
                </c:pt>
                <c:pt idx="10">
                  <c:v>10</c:v>
                </c:pt>
                <c:pt idx="11">
                  <c:v>10</c:v>
                </c:pt>
                <c:pt idx="12">
                  <c:v>10</c:v>
                </c:pt>
                <c:pt idx="13">
                  <c:v>11</c:v>
                </c:pt>
                <c:pt idx="14">
                  <c:v>10</c:v>
                </c:pt>
                <c:pt idx="15">
                  <c:v>10</c:v>
                </c:pt>
                <c:pt idx="16">
                  <c:v>10</c:v>
                </c:pt>
                <c:pt idx="17">
                  <c:v>10</c:v>
                </c:pt>
                <c:pt idx="18">
                  <c:v>10</c:v>
                </c:pt>
                <c:pt idx="19">
                  <c:v>10</c:v>
                </c:pt>
                <c:pt idx="20">
                  <c:v>9</c:v>
                </c:pt>
                <c:pt idx="21">
                  <c:v>10</c:v>
                </c:pt>
                <c:pt idx="22">
                  <c:v>9</c:v>
                </c:pt>
                <c:pt idx="23">
                  <c:v>9</c:v>
                </c:pt>
                <c:pt idx="24">
                  <c:v>8</c:v>
                </c:pt>
                <c:pt idx="25">
                  <c:v>8</c:v>
                </c:pt>
                <c:pt idx="26">
                  <c:v>8</c:v>
                </c:pt>
                <c:pt idx="27">
                  <c:v>9</c:v>
                </c:pt>
                <c:pt idx="28">
                  <c:v>8</c:v>
                </c:pt>
                <c:pt idx="29">
                  <c:v>8</c:v>
                </c:pt>
                <c:pt idx="30">
                  <c:v>9</c:v>
                </c:pt>
                <c:pt idx="31">
                  <c:v>8</c:v>
                </c:pt>
                <c:pt idx="32">
                  <c:v>8</c:v>
                </c:pt>
                <c:pt idx="33">
                  <c:v>8</c:v>
                </c:pt>
                <c:pt idx="34">
                  <c:v>8</c:v>
                </c:pt>
                <c:pt idx="35">
                  <c:v>8</c:v>
                </c:pt>
                <c:pt idx="36">
                  <c:v>8</c:v>
                </c:pt>
                <c:pt idx="37">
                  <c:v>9</c:v>
                </c:pt>
                <c:pt idx="38">
                  <c:v>8</c:v>
                </c:pt>
                <c:pt idx="39">
                  <c:v>8</c:v>
                </c:pt>
                <c:pt idx="40">
                  <c:v>8</c:v>
                </c:pt>
                <c:pt idx="41">
                  <c:v>7</c:v>
                </c:pt>
                <c:pt idx="42">
                  <c:v>7</c:v>
                </c:pt>
                <c:pt idx="43">
                  <c:v>7</c:v>
                </c:pt>
                <c:pt idx="44">
                  <c:v>7</c:v>
                </c:pt>
                <c:pt idx="45">
                  <c:v>7</c:v>
                </c:pt>
                <c:pt idx="46">
                  <c:v>6</c:v>
                </c:pt>
                <c:pt idx="47">
                  <c:v>6</c:v>
                </c:pt>
                <c:pt idx="48">
                  <c:v>6</c:v>
                </c:pt>
                <c:pt idx="49">
                  <c:v>6</c:v>
                </c:pt>
                <c:pt idx="50">
                  <c:v>6</c:v>
                </c:pt>
                <c:pt idx="51">
                  <c:v>6</c:v>
                </c:pt>
                <c:pt idx="52">
                  <c:v>7</c:v>
                </c:pt>
                <c:pt idx="53">
                  <c:v>7</c:v>
                </c:pt>
                <c:pt idx="54">
                  <c:v>7</c:v>
                </c:pt>
                <c:pt idx="55">
                  <c:v>6</c:v>
                </c:pt>
                <c:pt idx="56">
                  <c:v>6</c:v>
                </c:pt>
                <c:pt idx="57">
                  <c:v>6</c:v>
                </c:pt>
                <c:pt idx="58">
                  <c:v>6</c:v>
                </c:pt>
                <c:pt idx="59">
                  <c:v>6</c:v>
                </c:pt>
                <c:pt idx="60">
                  <c:v>7</c:v>
                </c:pt>
                <c:pt idx="61">
                  <c:v>7</c:v>
                </c:pt>
                <c:pt idx="62">
                  <c:v>7</c:v>
                </c:pt>
                <c:pt idx="63">
                  <c:v>6</c:v>
                </c:pt>
                <c:pt idx="64">
                  <c:v>5</c:v>
                </c:pt>
                <c:pt idx="65">
                  <c:v>5</c:v>
                </c:pt>
                <c:pt idx="66">
                  <c:v>5</c:v>
                </c:pt>
                <c:pt idx="67">
                  <c:v>5</c:v>
                </c:pt>
                <c:pt idx="68">
                  <c:v>5</c:v>
                </c:pt>
                <c:pt idx="69">
                  <c:v>5</c:v>
                </c:pt>
                <c:pt idx="70">
                  <c:v>5</c:v>
                </c:pt>
                <c:pt idx="71">
                  <c:v>4</c:v>
                </c:pt>
                <c:pt idx="72">
                  <c:v>4</c:v>
                </c:pt>
                <c:pt idx="73">
                  <c:v>5</c:v>
                </c:pt>
                <c:pt idx="74">
                  <c:v>5</c:v>
                </c:pt>
                <c:pt idx="75">
                  <c:v>5</c:v>
                </c:pt>
                <c:pt idx="76">
                  <c:v>5</c:v>
                </c:pt>
                <c:pt idx="77">
                  <c:v>5</c:v>
                </c:pt>
                <c:pt idx="78">
                  <c:v>5</c:v>
                </c:pt>
                <c:pt idx="79">
                  <c:v>5</c:v>
                </c:pt>
                <c:pt idx="80">
                  <c:v>4</c:v>
                </c:pt>
                <c:pt idx="81">
                  <c:v>4</c:v>
                </c:pt>
                <c:pt idx="82">
                  <c:v>5</c:v>
                </c:pt>
                <c:pt idx="83">
                  <c:v>4</c:v>
                </c:pt>
                <c:pt idx="84">
                  <c:v>4</c:v>
                </c:pt>
                <c:pt idx="85">
                  <c:v>5</c:v>
                </c:pt>
                <c:pt idx="86">
                  <c:v>5</c:v>
                </c:pt>
                <c:pt idx="87">
                  <c:v>4</c:v>
                </c:pt>
                <c:pt idx="88">
                  <c:v>4</c:v>
                </c:pt>
                <c:pt idx="89">
                  <c:v>4</c:v>
                </c:pt>
                <c:pt idx="90">
                  <c:v>4</c:v>
                </c:pt>
                <c:pt idx="91">
                  <c:v>4</c:v>
                </c:pt>
                <c:pt idx="92">
                  <c:v>4</c:v>
                </c:pt>
                <c:pt idx="93">
                  <c:v>3</c:v>
                </c:pt>
                <c:pt idx="94">
                  <c:v>4</c:v>
                </c:pt>
                <c:pt idx="95">
                  <c:v>4</c:v>
                </c:pt>
                <c:pt idx="96">
                  <c:v>5</c:v>
                </c:pt>
                <c:pt idx="97">
                  <c:v>4</c:v>
                </c:pt>
                <c:pt idx="98">
                  <c:v>5</c:v>
                </c:pt>
                <c:pt idx="99">
                  <c:v>5</c:v>
                </c:pt>
                <c:pt idx="100">
                  <c:v>4</c:v>
                </c:pt>
                <c:pt idx="101">
                  <c:v>5</c:v>
                </c:pt>
                <c:pt idx="102">
                  <c:v>5</c:v>
                </c:pt>
                <c:pt idx="103">
                  <c:v>5</c:v>
                </c:pt>
                <c:pt idx="104">
                  <c:v>5</c:v>
                </c:pt>
                <c:pt idx="105">
                  <c:v>5</c:v>
                </c:pt>
                <c:pt idx="106">
                  <c:v>5</c:v>
                </c:pt>
                <c:pt idx="107">
                  <c:v>4</c:v>
                </c:pt>
                <c:pt idx="108">
                  <c:v>4</c:v>
                </c:pt>
                <c:pt idx="109">
                  <c:v>5</c:v>
                </c:pt>
                <c:pt idx="110">
                  <c:v>4</c:v>
                </c:pt>
                <c:pt idx="111">
                  <c:v>4</c:v>
                </c:pt>
                <c:pt idx="112">
                  <c:v>4</c:v>
                </c:pt>
                <c:pt idx="113">
                  <c:v>4</c:v>
                </c:pt>
                <c:pt idx="114">
                  <c:v>4</c:v>
                </c:pt>
                <c:pt idx="115">
                  <c:v>4</c:v>
                </c:pt>
                <c:pt idx="116">
                  <c:v>4</c:v>
                </c:pt>
                <c:pt idx="117">
                  <c:v>4</c:v>
                </c:pt>
                <c:pt idx="118">
                  <c:v>5</c:v>
                </c:pt>
                <c:pt idx="119">
                  <c:v>4</c:v>
                </c:pt>
                <c:pt idx="120">
                  <c:v>3</c:v>
                </c:pt>
                <c:pt idx="121">
                  <c:v>3</c:v>
                </c:pt>
                <c:pt idx="122">
                  <c:v>2</c:v>
                </c:pt>
                <c:pt idx="123">
                  <c:v>2</c:v>
                </c:pt>
                <c:pt idx="124">
                  <c:v>2</c:v>
                </c:pt>
                <c:pt idx="125">
                  <c:v>1</c:v>
                </c:pt>
                <c:pt idx="126">
                  <c:v>2</c:v>
                </c:pt>
                <c:pt idx="127">
                  <c:v>2</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2</c:v>
                </c:pt>
                <c:pt idx="142">
                  <c:v>2</c:v>
                </c:pt>
                <c:pt idx="143">
                  <c:v>1</c:v>
                </c:pt>
                <c:pt idx="144">
                  <c:v>2</c:v>
                </c:pt>
                <c:pt idx="145">
                  <c:v>2</c:v>
                </c:pt>
                <c:pt idx="146">
                  <c:v>2</c:v>
                </c:pt>
                <c:pt idx="147">
                  <c:v>2</c:v>
                </c:pt>
                <c:pt idx="148">
                  <c:v>2</c:v>
                </c:pt>
                <c:pt idx="149">
                  <c:v>2</c:v>
                </c:pt>
                <c:pt idx="150">
                  <c:v>2</c:v>
                </c:pt>
                <c:pt idx="151">
                  <c:v>2</c:v>
                </c:pt>
                <c:pt idx="152">
                  <c:v>1</c:v>
                </c:pt>
                <c:pt idx="153">
                  <c:v>1</c:v>
                </c:pt>
                <c:pt idx="154">
                  <c:v>1</c:v>
                </c:pt>
                <c:pt idx="155">
                  <c:v>0</c:v>
                </c:pt>
                <c:pt idx="156">
                  <c:v>1</c:v>
                </c:pt>
              </c:numCache>
            </c:numRef>
          </c:val>
          <c:smooth val="0"/>
          <c:extLst xmlns:c16r2="http://schemas.microsoft.com/office/drawing/2015/06/chart">
            <c:ext xmlns:c16="http://schemas.microsoft.com/office/drawing/2014/chart" uri="{C3380CC4-5D6E-409C-BE32-E72D297353CC}">
              <c16:uniqueId val="{00000000-EB11-4C6B-A0AD-11DE4A4BE5C2}"/>
            </c:ext>
          </c:extLst>
        </c:ser>
        <c:dLbls>
          <c:showLegendKey val="0"/>
          <c:showVal val="0"/>
          <c:showCatName val="0"/>
          <c:showSerName val="0"/>
          <c:showPercent val="0"/>
          <c:showBubbleSize val="0"/>
        </c:dLbls>
        <c:marker val="1"/>
        <c:smooth val="0"/>
        <c:axId val="48222208"/>
        <c:axId val="48224128"/>
      </c:lineChart>
      <c:catAx>
        <c:axId val="48222208"/>
        <c:scaling>
          <c:orientation val="minMax"/>
        </c:scaling>
        <c:delete val="0"/>
        <c:axPos val="b"/>
        <c:numFmt formatCode="General" sourceLinked="1"/>
        <c:majorTickMark val="none"/>
        <c:minorTickMark val="none"/>
        <c:tickLblPos val="nextTo"/>
        <c:crossAx val="48224128"/>
        <c:crosses val="autoZero"/>
        <c:auto val="1"/>
        <c:lblAlgn val="ctr"/>
        <c:lblOffset val="100"/>
        <c:tickLblSkip val="7"/>
        <c:noMultiLvlLbl val="0"/>
      </c:catAx>
      <c:valAx>
        <c:axId val="48224128"/>
        <c:scaling>
          <c:orientation val="minMax"/>
        </c:scaling>
        <c:delete val="0"/>
        <c:axPos val="l"/>
        <c:majorGridlines/>
        <c:title>
          <c:tx>
            <c:rich>
              <a:bodyPr/>
              <a:lstStyle/>
              <a:p>
                <a:pPr>
                  <a:defRPr/>
                </a:pPr>
                <a:r>
                  <a:rPr lang="en-US" dirty="0" smtClean="0"/>
                  <a:t>OAS</a:t>
                </a:r>
                <a:r>
                  <a:rPr lang="en-US" baseline="0" dirty="0" smtClean="0"/>
                  <a:t> (bps)</a:t>
                </a:r>
                <a:endParaRPr lang="en-US" dirty="0"/>
              </a:p>
            </c:rich>
          </c:tx>
          <c:layout/>
          <c:overlay val="0"/>
        </c:title>
        <c:numFmt formatCode="General" sourceLinked="1"/>
        <c:majorTickMark val="none"/>
        <c:minorTickMark val="none"/>
        <c:tickLblPos val="nextTo"/>
        <c:crossAx val="48222208"/>
        <c:crosses val="autoZero"/>
        <c:crossBetween val="between"/>
      </c:valAx>
    </c:plotArea>
    <c:legend>
      <c:legendPos val="r"/>
      <c:layout/>
      <c:overlay val="0"/>
    </c:legend>
    <c:plotVisOnly val="1"/>
    <c:dispBlanksAs val="zero"/>
    <c:showDLblsOverMax val="0"/>
  </c:chart>
  <c:txPr>
    <a:bodyPr/>
    <a:lstStyle/>
    <a:p>
      <a:pPr>
        <a:defRPr sz="1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latin typeface="+mj-lt"/>
              </a:defRPr>
            </a:pPr>
            <a:r>
              <a:rPr lang="en-US" sz="1600" b="0" dirty="0" smtClean="0">
                <a:latin typeface="+mj-lt"/>
              </a:rPr>
              <a:t>S&amp;P</a:t>
            </a:r>
            <a:r>
              <a:rPr lang="en-US" sz="1600" b="0" baseline="0" dirty="0" smtClean="0">
                <a:latin typeface="+mj-lt"/>
              </a:rPr>
              <a:t> 500 Total Return by sector (%)</a:t>
            </a:r>
            <a:endParaRPr lang="en-US" sz="1600" b="0" dirty="0">
              <a:latin typeface="+mj-lt"/>
            </a:endParaRPr>
          </a:p>
        </c:rich>
      </c:tx>
      <c:layout/>
      <c:overlay val="0"/>
    </c:title>
    <c:autoTitleDeleted val="0"/>
    <c:plotArea>
      <c:layout/>
      <c:barChart>
        <c:barDir val="bar"/>
        <c:grouping val="clustered"/>
        <c:varyColors val="0"/>
        <c:ser>
          <c:idx val="0"/>
          <c:order val="0"/>
          <c:tx>
            <c:strRef>
              <c:f>Sheet1!$B$1</c:f>
              <c:strCache>
                <c:ptCount val="1"/>
                <c:pt idx="0">
                  <c:v>Series 1</c:v>
                </c:pt>
              </c:strCache>
            </c:strRef>
          </c:tx>
          <c:invertIfNegative val="0"/>
          <c:dPt>
            <c:idx val="0"/>
            <c:invertIfNegative val="0"/>
            <c:bubble3D val="0"/>
            <c:spPr>
              <a:solidFill>
                <a:srgbClr val="002060"/>
              </a:solidFill>
            </c:spPr>
          </c:dPt>
          <c:dPt>
            <c:idx val="3"/>
            <c:invertIfNegative val="0"/>
            <c:bubble3D val="0"/>
            <c:spPr>
              <a:solidFill>
                <a:srgbClr val="92D050"/>
              </a:solidFill>
            </c:spPr>
          </c:dPt>
          <c:dLbls>
            <c:numFmt formatCode="#,##0.0" sourceLinked="0"/>
            <c:txPr>
              <a:bodyPr/>
              <a:lstStyle/>
              <a:p>
                <a:pPr>
                  <a:defRPr sz="1400"/>
                </a:pPr>
                <a:endParaRPr lang="en-US"/>
              </a:p>
            </c:txPr>
            <c:showLegendKey val="0"/>
            <c:showVal val="1"/>
            <c:showCatName val="0"/>
            <c:showSerName val="0"/>
            <c:showPercent val="0"/>
            <c:showBubbleSize val="0"/>
            <c:showLeaderLines val="0"/>
          </c:dLbls>
          <c:cat>
            <c:strRef>
              <c:f>Sheet1!$A$2:$A$13</c:f>
              <c:strCache>
                <c:ptCount val="12"/>
                <c:pt idx="0">
                  <c:v>S&amp;P 500 Total</c:v>
                </c:pt>
                <c:pt idx="1">
                  <c:v>Energy</c:v>
                </c:pt>
                <c:pt idx="2">
                  <c:v>Telecom</c:v>
                </c:pt>
                <c:pt idx="3">
                  <c:v>Financials</c:v>
                </c:pt>
                <c:pt idx="4">
                  <c:v>Industrials</c:v>
                </c:pt>
                <c:pt idx="5">
                  <c:v>Materials</c:v>
                </c:pt>
                <c:pt idx="6">
                  <c:v>Utilities</c:v>
                </c:pt>
                <c:pt idx="7">
                  <c:v>Tech</c:v>
                </c:pt>
                <c:pt idx="8">
                  <c:v>Con. Disc.</c:v>
                </c:pt>
                <c:pt idx="9">
                  <c:v>Con. Staples</c:v>
                </c:pt>
                <c:pt idx="10">
                  <c:v>Real estate</c:v>
                </c:pt>
                <c:pt idx="11">
                  <c:v>Health care</c:v>
                </c:pt>
              </c:strCache>
            </c:strRef>
          </c:cat>
          <c:val>
            <c:numRef>
              <c:f>Sheet1!$B$2:$B$13</c:f>
              <c:numCache>
                <c:formatCode>General</c:formatCode>
                <c:ptCount val="12"/>
                <c:pt idx="0">
                  <c:v>11.95</c:v>
                </c:pt>
                <c:pt idx="1">
                  <c:v>27.36</c:v>
                </c:pt>
                <c:pt idx="2">
                  <c:v>23.49</c:v>
                </c:pt>
                <c:pt idx="3">
                  <c:v>22.75</c:v>
                </c:pt>
                <c:pt idx="4">
                  <c:v>18.850000000000001</c:v>
                </c:pt>
                <c:pt idx="5">
                  <c:v>16.690000000000001</c:v>
                </c:pt>
                <c:pt idx="6">
                  <c:v>16.29</c:v>
                </c:pt>
                <c:pt idx="7">
                  <c:v>13.85</c:v>
                </c:pt>
                <c:pt idx="8">
                  <c:v>6.03</c:v>
                </c:pt>
                <c:pt idx="9">
                  <c:v>5.38</c:v>
                </c:pt>
                <c:pt idx="10">
                  <c:v>1.1200000000000001</c:v>
                </c:pt>
                <c:pt idx="11">
                  <c:v>-2.69</c:v>
                </c:pt>
              </c:numCache>
            </c:numRef>
          </c:val>
        </c:ser>
        <c:dLbls>
          <c:showLegendKey val="0"/>
          <c:showVal val="0"/>
          <c:showCatName val="0"/>
          <c:showSerName val="0"/>
          <c:showPercent val="0"/>
          <c:showBubbleSize val="0"/>
        </c:dLbls>
        <c:gapWidth val="150"/>
        <c:axId val="67857024"/>
        <c:axId val="67873792"/>
      </c:barChart>
      <c:catAx>
        <c:axId val="67857024"/>
        <c:scaling>
          <c:orientation val="minMax"/>
        </c:scaling>
        <c:delete val="0"/>
        <c:axPos val="l"/>
        <c:majorTickMark val="out"/>
        <c:minorTickMark val="none"/>
        <c:tickLblPos val="low"/>
        <c:txPr>
          <a:bodyPr/>
          <a:lstStyle/>
          <a:p>
            <a:pPr>
              <a:defRPr sz="1400"/>
            </a:pPr>
            <a:endParaRPr lang="en-US"/>
          </a:p>
        </c:txPr>
        <c:crossAx val="67873792"/>
        <c:crosses val="autoZero"/>
        <c:auto val="1"/>
        <c:lblAlgn val="ctr"/>
        <c:lblOffset val="100"/>
        <c:noMultiLvlLbl val="0"/>
      </c:catAx>
      <c:valAx>
        <c:axId val="67873792"/>
        <c:scaling>
          <c:orientation val="minMax"/>
        </c:scaling>
        <c:delete val="0"/>
        <c:axPos val="b"/>
        <c:numFmt formatCode="General" sourceLinked="1"/>
        <c:majorTickMark val="out"/>
        <c:minorTickMark val="none"/>
        <c:tickLblPos val="nextTo"/>
        <c:txPr>
          <a:bodyPr/>
          <a:lstStyle/>
          <a:p>
            <a:pPr>
              <a:defRPr sz="1400"/>
            </a:pPr>
            <a:endParaRPr lang="en-US"/>
          </a:p>
        </c:txPr>
        <c:crossAx val="67857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latin typeface="+mj-lt"/>
              </a:defRPr>
            </a:pPr>
            <a:r>
              <a:rPr lang="en-US" sz="1600" b="0" dirty="0" smtClean="0">
                <a:latin typeface="+mj-lt"/>
              </a:rPr>
              <a:t>Year-to-date</a:t>
            </a:r>
            <a:r>
              <a:rPr lang="en-US" sz="1600" b="0" baseline="0" dirty="0" smtClean="0">
                <a:latin typeface="+mj-lt"/>
              </a:rPr>
              <a:t> </a:t>
            </a:r>
            <a:r>
              <a:rPr lang="en-US" sz="1600" b="0" dirty="0" smtClean="0">
                <a:latin typeface="+mj-lt"/>
              </a:rPr>
              <a:t>S&amp;P</a:t>
            </a:r>
            <a:r>
              <a:rPr lang="en-US" sz="1600" b="0" baseline="0" dirty="0" smtClean="0">
                <a:latin typeface="+mj-lt"/>
              </a:rPr>
              <a:t> 500 Total Return by sector (%)</a:t>
            </a:r>
            <a:endParaRPr lang="en-US" sz="1600" b="0" dirty="0">
              <a:latin typeface="+mj-lt"/>
            </a:endParaRPr>
          </a:p>
        </c:rich>
      </c:tx>
      <c:layout/>
      <c:overlay val="0"/>
    </c:title>
    <c:autoTitleDeleted val="0"/>
    <c:plotArea>
      <c:layout/>
      <c:barChart>
        <c:barDir val="bar"/>
        <c:grouping val="clustered"/>
        <c:varyColors val="0"/>
        <c:ser>
          <c:idx val="0"/>
          <c:order val="0"/>
          <c:tx>
            <c:strRef>
              <c:f>Sheet1!$B$1</c:f>
              <c:strCache>
                <c:ptCount val="1"/>
                <c:pt idx="0">
                  <c:v>Series 1</c:v>
                </c:pt>
              </c:strCache>
            </c:strRef>
          </c:tx>
          <c:invertIfNegative val="0"/>
          <c:dPt>
            <c:idx val="0"/>
            <c:invertIfNegative val="0"/>
            <c:bubble3D val="0"/>
            <c:spPr>
              <a:solidFill>
                <a:srgbClr val="002060"/>
              </a:solidFill>
            </c:spPr>
          </c:dPt>
          <c:dPt>
            <c:idx val="3"/>
            <c:invertIfNegative val="0"/>
            <c:bubble3D val="0"/>
          </c:dPt>
          <c:dPt>
            <c:idx val="8"/>
            <c:invertIfNegative val="0"/>
            <c:bubble3D val="0"/>
            <c:spPr>
              <a:solidFill>
                <a:srgbClr val="92D050"/>
              </a:solidFill>
            </c:spPr>
          </c:dPt>
          <c:dLbls>
            <c:numFmt formatCode="#,##0.0" sourceLinked="0"/>
            <c:txPr>
              <a:bodyPr/>
              <a:lstStyle/>
              <a:p>
                <a:pPr>
                  <a:defRPr sz="1400"/>
                </a:pPr>
                <a:endParaRPr lang="en-US"/>
              </a:p>
            </c:txPr>
            <c:showLegendKey val="0"/>
            <c:showVal val="1"/>
            <c:showCatName val="0"/>
            <c:showSerName val="0"/>
            <c:showPercent val="0"/>
            <c:showBubbleSize val="0"/>
            <c:showLeaderLines val="0"/>
          </c:dLbls>
          <c:cat>
            <c:strRef>
              <c:f>Sheet1!$A$2:$A$13</c:f>
              <c:strCache>
                <c:ptCount val="12"/>
                <c:pt idx="0">
                  <c:v>S&amp;P 500 Total</c:v>
                </c:pt>
                <c:pt idx="1">
                  <c:v>Tech</c:v>
                </c:pt>
                <c:pt idx="2">
                  <c:v>Health care</c:v>
                </c:pt>
                <c:pt idx="3">
                  <c:v>Utilities</c:v>
                </c:pt>
                <c:pt idx="4">
                  <c:v>Con. Disc.</c:v>
                </c:pt>
                <c:pt idx="5">
                  <c:v>Industrials</c:v>
                </c:pt>
                <c:pt idx="6">
                  <c:v>Materials</c:v>
                </c:pt>
                <c:pt idx="7">
                  <c:v>Con. Staples</c:v>
                </c:pt>
                <c:pt idx="8">
                  <c:v>Financials</c:v>
                </c:pt>
                <c:pt idx="9">
                  <c:v>Real estate</c:v>
                </c:pt>
                <c:pt idx="10">
                  <c:v>Telecom</c:v>
                </c:pt>
                <c:pt idx="11">
                  <c:v>Energy</c:v>
                </c:pt>
              </c:strCache>
            </c:strRef>
          </c:cat>
          <c:val>
            <c:numRef>
              <c:f>Sheet1!$B$2:$B$13</c:f>
              <c:numCache>
                <c:formatCode>General</c:formatCode>
                <c:ptCount val="12"/>
                <c:pt idx="0">
                  <c:v>11.5</c:v>
                </c:pt>
                <c:pt idx="1">
                  <c:v>24.73</c:v>
                </c:pt>
                <c:pt idx="2">
                  <c:v>15.9</c:v>
                </c:pt>
                <c:pt idx="3">
                  <c:v>13.71</c:v>
                </c:pt>
                <c:pt idx="4">
                  <c:v>11.02</c:v>
                </c:pt>
                <c:pt idx="5">
                  <c:v>9.7799999999999994</c:v>
                </c:pt>
                <c:pt idx="6">
                  <c:v>9.6999999999999993</c:v>
                </c:pt>
                <c:pt idx="7">
                  <c:v>9.33</c:v>
                </c:pt>
                <c:pt idx="8">
                  <c:v>8.84</c:v>
                </c:pt>
                <c:pt idx="9">
                  <c:v>7.19</c:v>
                </c:pt>
                <c:pt idx="10">
                  <c:v>-6.6</c:v>
                </c:pt>
                <c:pt idx="11">
                  <c:v>-14.36</c:v>
                </c:pt>
              </c:numCache>
            </c:numRef>
          </c:val>
        </c:ser>
        <c:dLbls>
          <c:showLegendKey val="0"/>
          <c:showVal val="0"/>
          <c:showCatName val="0"/>
          <c:showSerName val="0"/>
          <c:showPercent val="0"/>
          <c:showBubbleSize val="0"/>
        </c:dLbls>
        <c:gapWidth val="150"/>
        <c:axId val="76853632"/>
        <c:axId val="76855168"/>
      </c:barChart>
      <c:catAx>
        <c:axId val="76853632"/>
        <c:scaling>
          <c:orientation val="minMax"/>
        </c:scaling>
        <c:delete val="0"/>
        <c:axPos val="l"/>
        <c:majorTickMark val="out"/>
        <c:minorTickMark val="none"/>
        <c:tickLblPos val="low"/>
        <c:txPr>
          <a:bodyPr/>
          <a:lstStyle/>
          <a:p>
            <a:pPr>
              <a:defRPr sz="1400"/>
            </a:pPr>
            <a:endParaRPr lang="en-US"/>
          </a:p>
        </c:txPr>
        <c:crossAx val="76855168"/>
        <c:crosses val="autoZero"/>
        <c:auto val="1"/>
        <c:lblAlgn val="ctr"/>
        <c:lblOffset val="100"/>
        <c:noMultiLvlLbl val="0"/>
      </c:catAx>
      <c:valAx>
        <c:axId val="76855168"/>
        <c:scaling>
          <c:orientation val="minMax"/>
        </c:scaling>
        <c:delete val="0"/>
        <c:axPos val="b"/>
        <c:numFmt formatCode="General" sourceLinked="1"/>
        <c:majorTickMark val="out"/>
        <c:minorTickMark val="none"/>
        <c:tickLblPos val="nextTo"/>
        <c:txPr>
          <a:bodyPr/>
          <a:lstStyle/>
          <a:p>
            <a:pPr>
              <a:defRPr sz="1400"/>
            </a:pPr>
            <a:endParaRPr lang="en-US"/>
          </a:p>
        </c:txPr>
        <c:crossAx val="768536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mj-lt"/>
              </a:defRPr>
            </a:pPr>
            <a:r>
              <a:rPr lang="en-US" sz="1600">
                <a:latin typeface="+mj-lt"/>
              </a:rPr>
              <a:t>Equity / Total assets</a:t>
            </a:r>
          </a:p>
        </c:rich>
      </c:tx>
      <c:layout/>
      <c:overlay val="0"/>
    </c:title>
    <c:autoTitleDeleted val="0"/>
    <c:plotArea>
      <c:layout>
        <c:manualLayout>
          <c:layoutTarget val="inner"/>
          <c:xMode val="edge"/>
          <c:yMode val="edge"/>
          <c:x val="5.0979384215300849E-2"/>
          <c:y val="5.1400554097404488E-2"/>
          <c:w val="0.91318598636698478"/>
          <c:h val="0.8000896728388317"/>
        </c:manualLayout>
      </c:layout>
      <c:lineChart>
        <c:grouping val="standard"/>
        <c:varyColors val="0"/>
        <c:ser>
          <c:idx val="0"/>
          <c:order val="0"/>
          <c:tx>
            <c:strRef>
              <c:f>Sheet1!$G$6</c:f>
              <c:strCache>
                <c:ptCount val="1"/>
                <c:pt idx="0">
                  <c:v>Capital ratio</c:v>
                </c:pt>
              </c:strCache>
            </c:strRef>
          </c:tx>
          <c:marker>
            <c:symbol val="none"/>
          </c:marker>
          <c:cat>
            <c:strRef>
              <c:f>Sheet1!$F$7:$F$393</c:f>
              <c:strCache>
                <c:ptCount val="387"/>
                <c:pt idx="0">
                  <c:v>1985-04</c:v>
                </c:pt>
                <c:pt idx="1">
                  <c:v>1985-05</c:v>
                </c:pt>
                <c:pt idx="2">
                  <c:v>1985-06</c:v>
                </c:pt>
                <c:pt idx="3">
                  <c:v>1985-07</c:v>
                </c:pt>
                <c:pt idx="4">
                  <c:v>1985-08</c:v>
                </c:pt>
                <c:pt idx="5">
                  <c:v>1985-09</c:v>
                </c:pt>
                <c:pt idx="6">
                  <c:v>1985-10</c:v>
                </c:pt>
                <c:pt idx="7">
                  <c:v>1985-11</c:v>
                </c:pt>
                <c:pt idx="8">
                  <c:v>1985-12</c:v>
                </c:pt>
                <c:pt idx="9">
                  <c:v>1986-01</c:v>
                </c:pt>
                <c:pt idx="10">
                  <c:v>1986-02</c:v>
                </c:pt>
                <c:pt idx="11">
                  <c:v>1986-03</c:v>
                </c:pt>
                <c:pt idx="12">
                  <c:v>1986-04</c:v>
                </c:pt>
                <c:pt idx="13">
                  <c:v>1986-05</c:v>
                </c:pt>
                <c:pt idx="14">
                  <c:v>1986-06</c:v>
                </c:pt>
                <c:pt idx="15">
                  <c:v>1986-07</c:v>
                </c:pt>
                <c:pt idx="16">
                  <c:v>1986-08</c:v>
                </c:pt>
                <c:pt idx="17">
                  <c:v>1986-09</c:v>
                </c:pt>
                <c:pt idx="18">
                  <c:v>1986-10</c:v>
                </c:pt>
                <c:pt idx="19">
                  <c:v>1986-11</c:v>
                </c:pt>
                <c:pt idx="20">
                  <c:v>1986-12</c:v>
                </c:pt>
                <c:pt idx="21">
                  <c:v>1987-01</c:v>
                </c:pt>
                <c:pt idx="22">
                  <c:v>1987-02</c:v>
                </c:pt>
                <c:pt idx="23">
                  <c:v>1987-03</c:v>
                </c:pt>
                <c:pt idx="24">
                  <c:v>1987-04</c:v>
                </c:pt>
                <c:pt idx="25">
                  <c:v>1987-05</c:v>
                </c:pt>
                <c:pt idx="26">
                  <c:v>1987-06</c:v>
                </c:pt>
                <c:pt idx="27">
                  <c:v>1987-07</c:v>
                </c:pt>
                <c:pt idx="28">
                  <c:v>1987-08</c:v>
                </c:pt>
                <c:pt idx="29">
                  <c:v>1987-09</c:v>
                </c:pt>
                <c:pt idx="30">
                  <c:v>1987-10</c:v>
                </c:pt>
                <c:pt idx="31">
                  <c:v>1987-11</c:v>
                </c:pt>
                <c:pt idx="32">
                  <c:v>1987-12</c:v>
                </c:pt>
                <c:pt idx="33">
                  <c:v>1988-01</c:v>
                </c:pt>
                <c:pt idx="34">
                  <c:v>1988-02</c:v>
                </c:pt>
                <c:pt idx="35">
                  <c:v>1988-03</c:v>
                </c:pt>
                <c:pt idx="36">
                  <c:v>1988-04</c:v>
                </c:pt>
                <c:pt idx="37">
                  <c:v>1988-05</c:v>
                </c:pt>
                <c:pt idx="38">
                  <c:v>1988-06</c:v>
                </c:pt>
                <c:pt idx="39">
                  <c:v>1988-07</c:v>
                </c:pt>
                <c:pt idx="40">
                  <c:v>1988-08</c:v>
                </c:pt>
                <c:pt idx="41">
                  <c:v>1988-09</c:v>
                </c:pt>
                <c:pt idx="42">
                  <c:v>1988-10</c:v>
                </c:pt>
                <c:pt idx="43">
                  <c:v>1988-11</c:v>
                </c:pt>
                <c:pt idx="44">
                  <c:v>1988-12</c:v>
                </c:pt>
                <c:pt idx="45">
                  <c:v>1989-01</c:v>
                </c:pt>
                <c:pt idx="46">
                  <c:v>1989-02</c:v>
                </c:pt>
                <c:pt idx="47">
                  <c:v>1989-03</c:v>
                </c:pt>
                <c:pt idx="48">
                  <c:v>1989-04</c:v>
                </c:pt>
                <c:pt idx="49">
                  <c:v>1989-05</c:v>
                </c:pt>
                <c:pt idx="50">
                  <c:v>1989-06</c:v>
                </c:pt>
                <c:pt idx="51">
                  <c:v>1989-07</c:v>
                </c:pt>
                <c:pt idx="52">
                  <c:v>1989-08</c:v>
                </c:pt>
                <c:pt idx="53">
                  <c:v>1989-09</c:v>
                </c:pt>
                <c:pt idx="54">
                  <c:v>1989-10</c:v>
                </c:pt>
                <c:pt idx="55">
                  <c:v>1989-11</c:v>
                </c:pt>
                <c:pt idx="56">
                  <c:v>1989-12</c:v>
                </c:pt>
                <c:pt idx="57">
                  <c:v>1990-01</c:v>
                </c:pt>
                <c:pt idx="58">
                  <c:v>1990-02</c:v>
                </c:pt>
                <c:pt idx="59">
                  <c:v>1990-03</c:v>
                </c:pt>
                <c:pt idx="60">
                  <c:v>1990-04</c:v>
                </c:pt>
                <c:pt idx="61">
                  <c:v>1990-05</c:v>
                </c:pt>
                <c:pt idx="62">
                  <c:v>1990-06</c:v>
                </c:pt>
                <c:pt idx="63">
                  <c:v>1990-07</c:v>
                </c:pt>
                <c:pt idx="64">
                  <c:v>1990-08</c:v>
                </c:pt>
                <c:pt idx="65">
                  <c:v>1990-09</c:v>
                </c:pt>
                <c:pt idx="66">
                  <c:v>1990-10</c:v>
                </c:pt>
                <c:pt idx="67">
                  <c:v>1990-11</c:v>
                </c:pt>
                <c:pt idx="68">
                  <c:v>1990-12</c:v>
                </c:pt>
                <c:pt idx="69">
                  <c:v>1991-01</c:v>
                </c:pt>
                <c:pt idx="70">
                  <c:v>1991-02</c:v>
                </c:pt>
                <c:pt idx="71">
                  <c:v>1991-03</c:v>
                </c:pt>
                <c:pt idx="72">
                  <c:v>1991-04</c:v>
                </c:pt>
                <c:pt idx="73">
                  <c:v>1991-05</c:v>
                </c:pt>
                <c:pt idx="74">
                  <c:v>1991-06</c:v>
                </c:pt>
                <c:pt idx="75">
                  <c:v>1991-07</c:v>
                </c:pt>
                <c:pt idx="76">
                  <c:v>1991-08</c:v>
                </c:pt>
                <c:pt idx="77">
                  <c:v>1991-09</c:v>
                </c:pt>
                <c:pt idx="78">
                  <c:v>1991-10</c:v>
                </c:pt>
                <c:pt idx="79">
                  <c:v>1991-11</c:v>
                </c:pt>
                <c:pt idx="80">
                  <c:v>1991-12</c:v>
                </c:pt>
                <c:pt idx="81">
                  <c:v>1992-01</c:v>
                </c:pt>
                <c:pt idx="82">
                  <c:v>1992-02</c:v>
                </c:pt>
                <c:pt idx="83">
                  <c:v>1992-03</c:v>
                </c:pt>
                <c:pt idx="84">
                  <c:v>1992-04</c:v>
                </c:pt>
                <c:pt idx="85">
                  <c:v>1992-05</c:v>
                </c:pt>
                <c:pt idx="86">
                  <c:v>1992-06</c:v>
                </c:pt>
                <c:pt idx="87">
                  <c:v>1992-07</c:v>
                </c:pt>
                <c:pt idx="88">
                  <c:v>1992-08</c:v>
                </c:pt>
                <c:pt idx="89">
                  <c:v>1992-09</c:v>
                </c:pt>
                <c:pt idx="90">
                  <c:v>1992-10</c:v>
                </c:pt>
                <c:pt idx="91">
                  <c:v>1992-11</c:v>
                </c:pt>
                <c:pt idx="92">
                  <c:v>1992-12</c:v>
                </c:pt>
                <c:pt idx="93">
                  <c:v>1993-01</c:v>
                </c:pt>
                <c:pt idx="94">
                  <c:v>1993-02</c:v>
                </c:pt>
                <c:pt idx="95">
                  <c:v>1993-03</c:v>
                </c:pt>
                <c:pt idx="96">
                  <c:v>1993-04</c:v>
                </c:pt>
                <c:pt idx="97">
                  <c:v>1993-05</c:v>
                </c:pt>
                <c:pt idx="98">
                  <c:v>1993-06</c:v>
                </c:pt>
                <c:pt idx="99">
                  <c:v>1993-07</c:v>
                </c:pt>
                <c:pt idx="100">
                  <c:v>1993-08</c:v>
                </c:pt>
                <c:pt idx="101">
                  <c:v>1993-09</c:v>
                </c:pt>
                <c:pt idx="102">
                  <c:v>1993-10</c:v>
                </c:pt>
                <c:pt idx="103">
                  <c:v>1993-11</c:v>
                </c:pt>
                <c:pt idx="104">
                  <c:v>1993-12</c:v>
                </c:pt>
                <c:pt idx="105">
                  <c:v>1994-01</c:v>
                </c:pt>
                <c:pt idx="106">
                  <c:v>1994-02</c:v>
                </c:pt>
                <c:pt idx="107">
                  <c:v>1994-03</c:v>
                </c:pt>
                <c:pt idx="108">
                  <c:v>1994-04</c:v>
                </c:pt>
                <c:pt idx="109">
                  <c:v>1994-05</c:v>
                </c:pt>
                <c:pt idx="110">
                  <c:v>1994-06</c:v>
                </c:pt>
                <c:pt idx="111">
                  <c:v>1994-07</c:v>
                </c:pt>
                <c:pt idx="112">
                  <c:v>1994-08</c:v>
                </c:pt>
                <c:pt idx="113">
                  <c:v>1994-09</c:v>
                </c:pt>
                <c:pt idx="114">
                  <c:v>1994-10</c:v>
                </c:pt>
                <c:pt idx="115">
                  <c:v>1994-11</c:v>
                </c:pt>
                <c:pt idx="116">
                  <c:v>1994-12</c:v>
                </c:pt>
                <c:pt idx="117">
                  <c:v>1995-01</c:v>
                </c:pt>
                <c:pt idx="118">
                  <c:v>1995-02</c:v>
                </c:pt>
                <c:pt idx="119">
                  <c:v>1995-03</c:v>
                </c:pt>
                <c:pt idx="120">
                  <c:v>1995-04</c:v>
                </c:pt>
                <c:pt idx="121">
                  <c:v>1995-05</c:v>
                </c:pt>
                <c:pt idx="122">
                  <c:v>1995-06</c:v>
                </c:pt>
                <c:pt idx="123">
                  <c:v>1995-07</c:v>
                </c:pt>
                <c:pt idx="124">
                  <c:v>1995-08</c:v>
                </c:pt>
                <c:pt idx="125">
                  <c:v>1995-09</c:v>
                </c:pt>
                <c:pt idx="126">
                  <c:v>1995-10</c:v>
                </c:pt>
                <c:pt idx="127">
                  <c:v>1995-11</c:v>
                </c:pt>
                <c:pt idx="128">
                  <c:v>1995-12</c:v>
                </c:pt>
                <c:pt idx="129">
                  <c:v>1996-01</c:v>
                </c:pt>
                <c:pt idx="130">
                  <c:v>1996-02</c:v>
                </c:pt>
                <c:pt idx="131">
                  <c:v>1996-03</c:v>
                </c:pt>
                <c:pt idx="132">
                  <c:v>1996-04</c:v>
                </c:pt>
                <c:pt idx="133">
                  <c:v>1996-05</c:v>
                </c:pt>
                <c:pt idx="134">
                  <c:v>1996-06</c:v>
                </c:pt>
                <c:pt idx="135">
                  <c:v>1996-07</c:v>
                </c:pt>
                <c:pt idx="136">
                  <c:v>1996-08</c:v>
                </c:pt>
                <c:pt idx="137">
                  <c:v>1996-09</c:v>
                </c:pt>
                <c:pt idx="138">
                  <c:v>1996-10</c:v>
                </c:pt>
                <c:pt idx="139">
                  <c:v>1996-11</c:v>
                </c:pt>
                <c:pt idx="140">
                  <c:v>1996-12</c:v>
                </c:pt>
                <c:pt idx="141">
                  <c:v>1997-01</c:v>
                </c:pt>
                <c:pt idx="142">
                  <c:v>1997-02</c:v>
                </c:pt>
                <c:pt idx="143">
                  <c:v>1997-03</c:v>
                </c:pt>
                <c:pt idx="144">
                  <c:v>1997-04</c:v>
                </c:pt>
                <c:pt idx="145">
                  <c:v>1997-05</c:v>
                </c:pt>
                <c:pt idx="146">
                  <c:v>1997-06</c:v>
                </c:pt>
                <c:pt idx="147">
                  <c:v>1997-07</c:v>
                </c:pt>
                <c:pt idx="148">
                  <c:v>1997-08</c:v>
                </c:pt>
                <c:pt idx="149">
                  <c:v>1997-09</c:v>
                </c:pt>
                <c:pt idx="150">
                  <c:v>1997-10</c:v>
                </c:pt>
                <c:pt idx="151">
                  <c:v>1997-11</c:v>
                </c:pt>
                <c:pt idx="152">
                  <c:v>1997-12</c:v>
                </c:pt>
                <c:pt idx="153">
                  <c:v>1998-01</c:v>
                </c:pt>
                <c:pt idx="154">
                  <c:v>1998-02</c:v>
                </c:pt>
                <c:pt idx="155">
                  <c:v>1998-03</c:v>
                </c:pt>
                <c:pt idx="156">
                  <c:v>1998-04</c:v>
                </c:pt>
                <c:pt idx="157">
                  <c:v>1998-05</c:v>
                </c:pt>
                <c:pt idx="158">
                  <c:v>1998-06</c:v>
                </c:pt>
                <c:pt idx="159">
                  <c:v>1998-07</c:v>
                </c:pt>
                <c:pt idx="160">
                  <c:v>1998-08</c:v>
                </c:pt>
                <c:pt idx="161">
                  <c:v>1998-09</c:v>
                </c:pt>
                <c:pt idx="162">
                  <c:v>1998-10</c:v>
                </c:pt>
                <c:pt idx="163">
                  <c:v>1998-11</c:v>
                </c:pt>
                <c:pt idx="164">
                  <c:v>1998-12</c:v>
                </c:pt>
                <c:pt idx="165">
                  <c:v>1999-01</c:v>
                </c:pt>
                <c:pt idx="166">
                  <c:v>1999-02</c:v>
                </c:pt>
                <c:pt idx="167">
                  <c:v>1999-03</c:v>
                </c:pt>
                <c:pt idx="168">
                  <c:v>1999-04</c:v>
                </c:pt>
                <c:pt idx="169">
                  <c:v>1999-05</c:v>
                </c:pt>
                <c:pt idx="170">
                  <c:v>1999-06</c:v>
                </c:pt>
                <c:pt idx="171">
                  <c:v>1999-07</c:v>
                </c:pt>
                <c:pt idx="172">
                  <c:v>1999-08</c:v>
                </c:pt>
                <c:pt idx="173">
                  <c:v>1999-09</c:v>
                </c:pt>
                <c:pt idx="174">
                  <c:v>1999-10</c:v>
                </c:pt>
                <c:pt idx="175">
                  <c:v>1999-11</c:v>
                </c:pt>
                <c:pt idx="176">
                  <c:v>1999-12</c:v>
                </c:pt>
                <c:pt idx="177">
                  <c:v>2000-01</c:v>
                </c:pt>
                <c:pt idx="178">
                  <c:v>2000-02</c:v>
                </c:pt>
                <c:pt idx="179">
                  <c:v>2000-03</c:v>
                </c:pt>
                <c:pt idx="180">
                  <c:v>2000-04</c:v>
                </c:pt>
                <c:pt idx="181">
                  <c:v>2000-05</c:v>
                </c:pt>
                <c:pt idx="182">
                  <c:v>2000-06</c:v>
                </c:pt>
                <c:pt idx="183">
                  <c:v>2000-07</c:v>
                </c:pt>
                <c:pt idx="184">
                  <c:v>2000-08</c:v>
                </c:pt>
                <c:pt idx="185">
                  <c:v>2000-09</c:v>
                </c:pt>
                <c:pt idx="186">
                  <c:v>2000-10</c:v>
                </c:pt>
                <c:pt idx="187">
                  <c:v>2000-11</c:v>
                </c:pt>
                <c:pt idx="188">
                  <c:v>2000-12</c:v>
                </c:pt>
                <c:pt idx="189">
                  <c:v>2001-01</c:v>
                </c:pt>
                <c:pt idx="190">
                  <c:v>2001-02</c:v>
                </c:pt>
                <c:pt idx="191">
                  <c:v>2001-03</c:v>
                </c:pt>
                <c:pt idx="192">
                  <c:v>2001-04</c:v>
                </c:pt>
                <c:pt idx="193">
                  <c:v>2001-05</c:v>
                </c:pt>
                <c:pt idx="194">
                  <c:v>2001-06</c:v>
                </c:pt>
                <c:pt idx="195">
                  <c:v>2001-07</c:v>
                </c:pt>
                <c:pt idx="196">
                  <c:v>2001-08</c:v>
                </c:pt>
                <c:pt idx="197">
                  <c:v>2001-09</c:v>
                </c:pt>
                <c:pt idx="198">
                  <c:v>2001-10</c:v>
                </c:pt>
                <c:pt idx="199">
                  <c:v>2001-11</c:v>
                </c:pt>
                <c:pt idx="200">
                  <c:v>2001-12</c:v>
                </c:pt>
                <c:pt idx="201">
                  <c:v>2002-01</c:v>
                </c:pt>
                <c:pt idx="202">
                  <c:v>2002-02</c:v>
                </c:pt>
                <c:pt idx="203">
                  <c:v>2002-03</c:v>
                </c:pt>
                <c:pt idx="204">
                  <c:v>2002-04</c:v>
                </c:pt>
                <c:pt idx="205">
                  <c:v>2002-05</c:v>
                </c:pt>
                <c:pt idx="206">
                  <c:v>2002-06</c:v>
                </c:pt>
                <c:pt idx="207">
                  <c:v>2002-07</c:v>
                </c:pt>
                <c:pt idx="208">
                  <c:v>2002-08</c:v>
                </c:pt>
                <c:pt idx="209">
                  <c:v>2002-09</c:v>
                </c:pt>
                <c:pt idx="210">
                  <c:v>2002-10</c:v>
                </c:pt>
                <c:pt idx="211">
                  <c:v>2002-11</c:v>
                </c:pt>
                <c:pt idx="212">
                  <c:v>2002-12</c:v>
                </c:pt>
                <c:pt idx="213">
                  <c:v>2003-01</c:v>
                </c:pt>
                <c:pt idx="214">
                  <c:v>2003-02</c:v>
                </c:pt>
                <c:pt idx="215">
                  <c:v>2003-03</c:v>
                </c:pt>
                <c:pt idx="216">
                  <c:v>2003-04</c:v>
                </c:pt>
                <c:pt idx="217">
                  <c:v>2003-05</c:v>
                </c:pt>
                <c:pt idx="218">
                  <c:v>2003-06</c:v>
                </c:pt>
                <c:pt idx="219">
                  <c:v>2003-07</c:v>
                </c:pt>
                <c:pt idx="220">
                  <c:v>2003-08</c:v>
                </c:pt>
                <c:pt idx="221">
                  <c:v>2003-09</c:v>
                </c:pt>
                <c:pt idx="222">
                  <c:v>2003-10</c:v>
                </c:pt>
                <c:pt idx="223">
                  <c:v>2003-11</c:v>
                </c:pt>
                <c:pt idx="224">
                  <c:v>2003-12</c:v>
                </c:pt>
                <c:pt idx="225">
                  <c:v>2004-01</c:v>
                </c:pt>
                <c:pt idx="226">
                  <c:v>2004-02</c:v>
                </c:pt>
                <c:pt idx="227">
                  <c:v>2004-03</c:v>
                </c:pt>
                <c:pt idx="228">
                  <c:v>2004-04</c:v>
                </c:pt>
                <c:pt idx="229">
                  <c:v>2004-05</c:v>
                </c:pt>
                <c:pt idx="230">
                  <c:v>2004-06</c:v>
                </c:pt>
                <c:pt idx="231">
                  <c:v>2004-07</c:v>
                </c:pt>
                <c:pt idx="232">
                  <c:v>2004-08</c:v>
                </c:pt>
                <c:pt idx="233">
                  <c:v>2004-09</c:v>
                </c:pt>
                <c:pt idx="234">
                  <c:v>2004-10</c:v>
                </c:pt>
                <c:pt idx="235">
                  <c:v>2004-11</c:v>
                </c:pt>
                <c:pt idx="236">
                  <c:v>2004-12</c:v>
                </c:pt>
                <c:pt idx="237">
                  <c:v>2005-01</c:v>
                </c:pt>
                <c:pt idx="238">
                  <c:v>2005-02</c:v>
                </c:pt>
                <c:pt idx="239">
                  <c:v>2005-03</c:v>
                </c:pt>
                <c:pt idx="240">
                  <c:v>2005-04</c:v>
                </c:pt>
                <c:pt idx="241">
                  <c:v>2005-05</c:v>
                </c:pt>
                <c:pt idx="242">
                  <c:v>2005-06</c:v>
                </c:pt>
                <c:pt idx="243">
                  <c:v>2005-07</c:v>
                </c:pt>
                <c:pt idx="244">
                  <c:v>2005-08</c:v>
                </c:pt>
                <c:pt idx="245">
                  <c:v>2005-09</c:v>
                </c:pt>
                <c:pt idx="246">
                  <c:v>2005-10</c:v>
                </c:pt>
                <c:pt idx="247">
                  <c:v>2005-11</c:v>
                </c:pt>
                <c:pt idx="248">
                  <c:v>2005-12</c:v>
                </c:pt>
                <c:pt idx="249">
                  <c:v>2006-01</c:v>
                </c:pt>
                <c:pt idx="250">
                  <c:v>2006-02</c:v>
                </c:pt>
                <c:pt idx="251">
                  <c:v>2006-03</c:v>
                </c:pt>
                <c:pt idx="252">
                  <c:v>2006-04</c:v>
                </c:pt>
                <c:pt idx="253">
                  <c:v>2006-05</c:v>
                </c:pt>
                <c:pt idx="254">
                  <c:v>2006-06</c:v>
                </c:pt>
                <c:pt idx="255">
                  <c:v>2006-07</c:v>
                </c:pt>
                <c:pt idx="256">
                  <c:v>2006-08</c:v>
                </c:pt>
                <c:pt idx="257">
                  <c:v>2006-09</c:v>
                </c:pt>
                <c:pt idx="258">
                  <c:v>2006-10</c:v>
                </c:pt>
                <c:pt idx="259">
                  <c:v>2006-11</c:v>
                </c:pt>
                <c:pt idx="260">
                  <c:v>2006-12</c:v>
                </c:pt>
                <c:pt idx="261">
                  <c:v>2007-01</c:v>
                </c:pt>
                <c:pt idx="262">
                  <c:v>2007-02</c:v>
                </c:pt>
                <c:pt idx="263">
                  <c:v>2007-03</c:v>
                </c:pt>
                <c:pt idx="264">
                  <c:v>2007-04</c:v>
                </c:pt>
                <c:pt idx="265">
                  <c:v>2007-05</c:v>
                </c:pt>
                <c:pt idx="266">
                  <c:v>2007-06</c:v>
                </c:pt>
                <c:pt idx="267">
                  <c:v>2007-07</c:v>
                </c:pt>
                <c:pt idx="268">
                  <c:v>2007-08</c:v>
                </c:pt>
                <c:pt idx="269">
                  <c:v>2007-09</c:v>
                </c:pt>
                <c:pt idx="270">
                  <c:v>2007-10</c:v>
                </c:pt>
                <c:pt idx="271">
                  <c:v>2007-11</c:v>
                </c:pt>
                <c:pt idx="272">
                  <c:v>2007-12</c:v>
                </c:pt>
                <c:pt idx="273">
                  <c:v>2008-01</c:v>
                </c:pt>
                <c:pt idx="274">
                  <c:v>2008-02</c:v>
                </c:pt>
                <c:pt idx="275">
                  <c:v>2008-03</c:v>
                </c:pt>
                <c:pt idx="276">
                  <c:v>2008-04</c:v>
                </c:pt>
                <c:pt idx="277">
                  <c:v>2008-05</c:v>
                </c:pt>
                <c:pt idx="278">
                  <c:v>2008-06</c:v>
                </c:pt>
                <c:pt idx="279">
                  <c:v>2008-07</c:v>
                </c:pt>
                <c:pt idx="280">
                  <c:v>2008-08</c:v>
                </c:pt>
                <c:pt idx="281">
                  <c:v>2008-09</c:v>
                </c:pt>
                <c:pt idx="282">
                  <c:v>2008-10</c:v>
                </c:pt>
                <c:pt idx="283">
                  <c:v>2008-11</c:v>
                </c:pt>
                <c:pt idx="284">
                  <c:v>2008-12</c:v>
                </c:pt>
                <c:pt idx="285">
                  <c:v>2009-01</c:v>
                </c:pt>
                <c:pt idx="286">
                  <c:v>2009-02</c:v>
                </c:pt>
                <c:pt idx="287">
                  <c:v>2009-03</c:v>
                </c:pt>
                <c:pt idx="288">
                  <c:v>2009-04</c:v>
                </c:pt>
                <c:pt idx="289">
                  <c:v>2009-05</c:v>
                </c:pt>
                <c:pt idx="290">
                  <c:v>2009-06</c:v>
                </c:pt>
                <c:pt idx="291">
                  <c:v>2009-07</c:v>
                </c:pt>
                <c:pt idx="292">
                  <c:v>2009-08</c:v>
                </c:pt>
                <c:pt idx="293">
                  <c:v>2009-09</c:v>
                </c:pt>
                <c:pt idx="294">
                  <c:v>2009-10</c:v>
                </c:pt>
                <c:pt idx="295">
                  <c:v>2009-11</c:v>
                </c:pt>
                <c:pt idx="296">
                  <c:v>2009-12</c:v>
                </c:pt>
                <c:pt idx="297">
                  <c:v>2010-01</c:v>
                </c:pt>
                <c:pt idx="298">
                  <c:v>2010-02</c:v>
                </c:pt>
                <c:pt idx="299">
                  <c:v>2010-03</c:v>
                </c:pt>
                <c:pt idx="300">
                  <c:v>2010-04</c:v>
                </c:pt>
                <c:pt idx="301">
                  <c:v>2010-05</c:v>
                </c:pt>
                <c:pt idx="302">
                  <c:v>2010-06</c:v>
                </c:pt>
                <c:pt idx="303">
                  <c:v>2010-07</c:v>
                </c:pt>
                <c:pt idx="304">
                  <c:v>2010-08</c:v>
                </c:pt>
                <c:pt idx="305">
                  <c:v>2010-09</c:v>
                </c:pt>
                <c:pt idx="306">
                  <c:v>2010-10</c:v>
                </c:pt>
                <c:pt idx="307">
                  <c:v>2010-11</c:v>
                </c:pt>
                <c:pt idx="308">
                  <c:v>2010-12</c:v>
                </c:pt>
                <c:pt idx="309">
                  <c:v>2011-01</c:v>
                </c:pt>
                <c:pt idx="310">
                  <c:v>2011-02</c:v>
                </c:pt>
                <c:pt idx="311">
                  <c:v>2011-03</c:v>
                </c:pt>
                <c:pt idx="312">
                  <c:v>2011-04</c:v>
                </c:pt>
                <c:pt idx="313">
                  <c:v>2011-05</c:v>
                </c:pt>
                <c:pt idx="314">
                  <c:v>2011-06</c:v>
                </c:pt>
                <c:pt idx="315">
                  <c:v>2011-07</c:v>
                </c:pt>
                <c:pt idx="316">
                  <c:v>2011-08</c:v>
                </c:pt>
                <c:pt idx="317">
                  <c:v>2011-09</c:v>
                </c:pt>
                <c:pt idx="318">
                  <c:v>2011-10</c:v>
                </c:pt>
                <c:pt idx="319">
                  <c:v>2011-11</c:v>
                </c:pt>
                <c:pt idx="320">
                  <c:v>2011-12</c:v>
                </c:pt>
                <c:pt idx="321">
                  <c:v>2012-01</c:v>
                </c:pt>
                <c:pt idx="322">
                  <c:v>2012-02</c:v>
                </c:pt>
                <c:pt idx="323">
                  <c:v>2012-03</c:v>
                </c:pt>
                <c:pt idx="324">
                  <c:v>2012-04</c:v>
                </c:pt>
                <c:pt idx="325">
                  <c:v>2012-05</c:v>
                </c:pt>
                <c:pt idx="326">
                  <c:v>2012-06</c:v>
                </c:pt>
                <c:pt idx="327">
                  <c:v>2012-07</c:v>
                </c:pt>
                <c:pt idx="328">
                  <c:v>2012-08</c:v>
                </c:pt>
                <c:pt idx="329">
                  <c:v>2012-09</c:v>
                </c:pt>
                <c:pt idx="330">
                  <c:v>2012-10</c:v>
                </c:pt>
                <c:pt idx="331">
                  <c:v>2012-11</c:v>
                </c:pt>
                <c:pt idx="332">
                  <c:v>2012-12</c:v>
                </c:pt>
                <c:pt idx="333">
                  <c:v>2013-01</c:v>
                </c:pt>
                <c:pt idx="334">
                  <c:v>2013-02</c:v>
                </c:pt>
                <c:pt idx="335">
                  <c:v>2013-03</c:v>
                </c:pt>
                <c:pt idx="336">
                  <c:v>2013-04</c:v>
                </c:pt>
                <c:pt idx="337">
                  <c:v>2013-05</c:v>
                </c:pt>
                <c:pt idx="338">
                  <c:v>2013-06</c:v>
                </c:pt>
                <c:pt idx="339">
                  <c:v>2013-07</c:v>
                </c:pt>
                <c:pt idx="340">
                  <c:v>2013-08</c:v>
                </c:pt>
                <c:pt idx="341">
                  <c:v>2013-09</c:v>
                </c:pt>
                <c:pt idx="342">
                  <c:v>2013-10</c:v>
                </c:pt>
                <c:pt idx="343">
                  <c:v>2013-11</c:v>
                </c:pt>
                <c:pt idx="344">
                  <c:v>2013-12</c:v>
                </c:pt>
                <c:pt idx="345">
                  <c:v>2014-01</c:v>
                </c:pt>
                <c:pt idx="346">
                  <c:v>2014-02</c:v>
                </c:pt>
                <c:pt idx="347">
                  <c:v>2014-03</c:v>
                </c:pt>
                <c:pt idx="348">
                  <c:v>2014-04</c:v>
                </c:pt>
                <c:pt idx="349">
                  <c:v>2014-05</c:v>
                </c:pt>
                <c:pt idx="350">
                  <c:v>2014-06</c:v>
                </c:pt>
                <c:pt idx="351">
                  <c:v>2014-07</c:v>
                </c:pt>
                <c:pt idx="352">
                  <c:v>2014-08</c:v>
                </c:pt>
                <c:pt idx="353">
                  <c:v>2014-09</c:v>
                </c:pt>
                <c:pt idx="354">
                  <c:v>2014-10</c:v>
                </c:pt>
                <c:pt idx="355">
                  <c:v>2014-11</c:v>
                </c:pt>
                <c:pt idx="356">
                  <c:v>2014-12</c:v>
                </c:pt>
                <c:pt idx="357">
                  <c:v>2015-01</c:v>
                </c:pt>
                <c:pt idx="358">
                  <c:v>2015-02</c:v>
                </c:pt>
                <c:pt idx="359">
                  <c:v>2015-03</c:v>
                </c:pt>
                <c:pt idx="360">
                  <c:v>2015-04</c:v>
                </c:pt>
                <c:pt idx="361">
                  <c:v>2015-05</c:v>
                </c:pt>
                <c:pt idx="362">
                  <c:v>2015-06</c:v>
                </c:pt>
                <c:pt idx="363">
                  <c:v>2015-07</c:v>
                </c:pt>
                <c:pt idx="364">
                  <c:v>2015-08</c:v>
                </c:pt>
                <c:pt idx="365">
                  <c:v>2015-09</c:v>
                </c:pt>
                <c:pt idx="366">
                  <c:v>2015-10</c:v>
                </c:pt>
                <c:pt idx="367">
                  <c:v>2015-11</c:v>
                </c:pt>
                <c:pt idx="368">
                  <c:v>2015-12</c:v>
                </c:pt>
                <c:pt idx="369">
                  <c:v>2016-01</c:v>
                </c:pt>
                <c:pt idx="370">
                  <c:v>2016-02</c:v>
                </c:pt>
                <c:pt idx="371">
                  <c:v>2016-03</c:v>
                </c:pt>
                <c:pt idx="372">
                  <c:v>2016-04</c:v>
                </c:pt>
                <c:pt idx="373">
                  <c:v>2016-05</c:v>
                </c:pt>
                <c:pt idx="374">
                  <c:v>2016-06</c:v>
                </c:pt>
                <c:pt idx="375">
                  <c:v>2016-07</c:v>
                </c:pt>
                <c:pt idx="376">
                  <c:v>2016-08</c:v>
                </c:pt>
                <c:pt idx="377">
                  <c:v>2016-09</c:v>
                </c:pt>
                <c:pt idx="378">
                  <c:v>2016-10</c:v>
                </c:pt>
                <c:pt idx="379">
                  <c:v>2016-11</c:v>
                </c:pt>
                <c:pt idx="380">
                  <c:v>2016-12</c:v>
                </c:pt>
                <c:pt idx="381">
                  <c:v>2017-01</c:v>
                </c:pt>
                <c:pt idx="382">
                  <c:v>2017-02</c:v>
                </c:pt>
                <c:pt idx="383">
                  <c:v>2017-03</c:v>
                </c:pt>
                <c:pt idx="384">
                  <c:v>2017-04</c:v>
                </c:pt>
                <c:pt idx="385">
                  <c:v>2017-05</c:v>
                </c:pt>
                <c:pt idx="386">
                  <c:v>2017-06</c:v>
                </c:pt>
              </c:strCache>
            </c:strRef>
          </c:cat>
          <c:val>
            <c:numRef>
              <c:f>Sheet1!$G$7:$G$393</c:f>
              <c:numCache>
                <c:formatCode>0.00%</c:formatCode>
                <c:ptCount val="387"/>
                <c:pt idx="0">
                  <c:v>7.4219938586913309E-2</c:v>
                </c:pt>
                <c:pt idx="1">
                  <c:v>7.2532627068336436E-2</c:v>
                </c:pt>
                <c:pt idx="2">
                  <c:v>7.2583325868210563E-2</c:v>
                </c:pt>
                <c:pt idx="3">
                  <c:v>7.2629207480511063E-2</c:v>
                </c:pt>
                <c:pt idx="4">
                  <c:v>7.4399651195033584E-2</c:v>
                </c:pt>
                <c:pt idx="5">
                  <c:v>7.6618158291465066E-2</c:v>
                </c:pt>
                <c:pt idx="6">
                  <c:v>7.8079251642775002E-2</c:v>
                </c:pt>
                <c:pt idx="7">
                  <c:v>7.7499020359599546E-2</c:v>
                </c:pt>
                <c:pt idx="8">
                  <c:v>7.6416303474945158E-2</c:v>
                </c:pt>
                <c:pt idx="9">
                  <c:v>7.6259945323705725E-2</c:v>
                </c:pt>
                <c:pt idx="10">
                  <c:v>7.6022894894563986E-2</c:v>
                </c:pt>
                <c:pt idx="11">
                  <c:v>7.6502163437925694E-2</c:v>
                </c:pt>
                <c:pt idx="12">
                  <c:v>7.9095708786047894E-2</c:v>
                </c:pt>
                <c:pt idx="13">
                  <c:v>7.6063919295214805E-2</c:v>
                </c:pt>
                <c:pt idx="14">
                  <c:v>7.6902334799242855E-2</c:v>
                </c:pt>
                <c:pt idx="15">
                  <c:v>7.7043679962768716E-2</c:v>
                </c:pt>
                <c:pt idx="16">
                  <c:v>7.7374285645313873E-2</c:v>
                </c:pt>
                <c:pt idx="17">
                  <c:v>7.6669091204276132E-2</c:v>
                </c:pt>
                <c:pt idx="18">
                  <c:v>7.683620657357404E-2</c:v>
                </c:pt>
                <c:pt idx="19">
                  <c:v>7.7212361298638496E-2</c:v>
                </c:pt>
                <c:pt idx="20">
                  <c:v>7.6088927366142034E-2</c:v>
                </c:pt>
                <c:pt idx="21">
                  <c:v>7.9104114238396583E-2</c:v>
                </c:pt>
                <c:pt idx="22">
                  <c:v>7.9363817049702634E-2</c:v>
                </c:pt>
                <c:pt idx="23">
                  <c:v>8.0296839524457389E-2</c:v>
                </c:pt>
                <c:pt idx="24">
                  <c:v>8.2084619837250683E-2</c:v>
                </c:pt>
                <c:pt idx="25">
                  <c:v>7.8302161301175954E-2</c:v>
                </c:pt>
                <c:pt idx="26">
                  <c:v>7.8489850560385155E-2</c:v>
                </c:pt>
                <c:pt idx="27">
                  <c:v>7.8120528478191217E-2</c:v>
                </c:pt>
                <c:pt idx="28">
                  <c:v>7.7698781497176128E-2</c:v>
                </c:pt>
                <c:pt idx="29">
                  <c:v>7.7774394226970078E-2</c:v>
                </c:pt>
                <c:pt idx="30">
                  <c:v>7.9919975269618637E-2</c:v>
                </c:pt>
                <c:pt idx="31">
                  <c:v>7.892065433099843E-2</c:v>
                </c:pt>
                <c:pt idx="32">
                  <c:v>7.684320311942075E-2</c:v>
                </c:pt>
                <c:pt idx="33">
                  <c:v>7.8435064103610938E-2</c:v>
                </c:pt>
                <c:pt idx="34">
                  <c:v>7.8959940773976819E-2</c:v>
                </c:pt>
                <c:pt idx="35">
                  <c:v>7.9908090569097867E-2</c:v>
                </c:pt>
                <c:pt idx="36">
                  <c:v>8.1074449304300897E-2</c:v>
                </c:pt>
                <c:pt idx="37">
                  <c:v>7.8270561742457473E-2</c:v>
                </c:pt>
                <c:pt idx="38">
                  <c:v>7.8127989495732644E-2</c:v>
                </c:pt>
                <c:pt idx="39">
                  <c:v>7.7496375495000394E-2</c:v>
                </c:pt>
                <c:pt idx="40">
                  <c:v>7.730721607042744E-2</c:v>
                </c:pt>
                <c:pt idx="41">
                  <c:v>7.7693036201160109E-2</c:v>
                </c:pt>
                <c:pt idx="42">
                  <c:v>7.7864097360087703E-2</c:v>
                </c:pt>
                <c:pt idx="43">
                  <c:v>7.6868910706868104E-2</c:v>
                </c:pt>
                <c:pt idx="44">
                  <c:v>7.5189487356367976E-2</c:v>
                </c:pt>
                <c:pt idx="45">
                  <c:v>7.7078952738113035E-2</c:v>
                </c:pt>
                <c:pt idx="46">
                  <c:v>7.78839806200054E-2</c:v>
                </c:pt>
                <c:pt idx="47">
                  <c:v>7.7162412699268573E-2</c:v>
                </c:pt>
                <c:pt idx="48">
                  <c:v>8.0350243990926926E-2</c:v>
                </c:pt>
                <c:pt idx="49">
                  <c:v>7.8835390264047608E-2</c:v>
                </c:pt>
                <c:pt idx="50">
                  <c:v>8.0194228639056134E-2</c:v>
                </c:pt>
                <c:pt idx="51">
                  <c:v>8.162378620910124E-2</c:v>
                </c:pt>
                <c:pt idx="52">
                  <c:v>8.220943627715302E-2</c:v>
                </c:pt>
                <c:pt idx="53">
                  <c:v>8.1538643492793661E-2</c:v>
                </c:pt>
                <c:pt idx="54">
                  <c:v>8.0219386061898323E-2</c:v>
                </c:pt>
                <c:pt idx="55">
                  <c:v>8.0414262721628119E-2</c:v>
                </c:pt>
                <c:pt idx="56">
                  <c:v>8.0081050087324371E-2</c:v>
                </c:pt>
                <c:pt idx="57">
                  <c:v>8.0962607625706118E-2</c:v>
                </c:pt>
                <c:pt idx="58">
                  <c:v>8.142784186326843E-2</c:v>
                </c:pt>
                <c:pt idx="59">
                  <c:v>8.2663522808612958E-2</c:v>
                </c:pt>
                <c:pt idx="60">
                  <c:v>8.3704159828179886E-2</c:v>
                </c:pt>
                <c:pt idx="61">
                  <c:v>8.2258091200151401E-2</c:v>
                </c:pt>
                <c:pt idx="62">
                  <c:v>8.3824512056746403E-2</c:v>
                </c:pt>
                <c:pt idx="63">
                  <c:v>8.6011427007059216E-2</c:v>
                </c:pt>
                <c:pt idx="64">
                  <c:v>8.5628313099326017E-2</c:v>
                </c:pt>
                <c:pt idx="65">
                  <c:v>8.492186603196468E-2</c:v>
                </c:pt>
                <c:pt idx="66">
                  <c:v>8.5056756563329283E-2</c:v>
                </c:pt>
                <c:pt idx="67">
                  <c:v>8.6980314088964325E-2</c:v>
                </c:pt>
                <c:pt idx="68">
                  <c:v>8.6513321135410021E-2</c:v>
                </c:pt>
                <c:pt idx="69">
                  <c:v>8.7656513175912013E-2</c:v>
                </c:pt>
                <c:pt idx="70">
                  <c:v>8.8249772084453532E-2</c:v>
                </c:pt>
                <c:pt idx="71">
                  <c:v>8.8388543272956976E-2</c:v>
                </c:pt>
                <c:pt idx="72">
                  <c:v>8.8952335017525128E-2</c:v>
                </c:pt>
                <c:pt idx="73">
                  <c:v>8.8176695273888203E-2</c:v>
                </c:pt>
                <c:pt idx="74">
                  <c:v>8.8474629983251382E-2</c:v>
                </c:pt>
                <c:pt idx="75">
                  <c:v>9.0175405317221027E-2</c:v>
                </c:pt>
                <c:pt idx="76">
                  <c:v>8.9438667100487132E-2</c:v>
                </c:pt>
                <c:pt idx="77">
                  <c:v>8.9060959291395181E-2</c:v>
                </c:pt>
                <c:pt idx="78">
                  <c:v>8.8321364491996526E-2</c:v>
                </c:pt>
                <c:pt idx="79">
                  <c:v>8.7836474867579853E-2</c:v>
                </c:pt>
                <c:pt idx="80">
                  <c:v>8.5907500662416925E-2</c:v>
                </c:pt>
                <c:pt idx="81">
                  <c:v>8.4844341215910571E-2</c:v>
                </c:pt>
                <c:pt idx="82">
                  <c:v>8.4091515795824981E-2</c:v>
                </c:pt>
                <c:pt idx="83">
                  <c:v>8.3095171579251004E-2</c:v>
                </c:pt>
                <c:pt idx="84">
                  <c:v>8.3762981427214486E-2</c:v>
                </c:pt>
                <c:pt idx="85">
                  <c:v>8.179369404383105E-2</c:v>
                </c:pt>
                <c:pt idx="86">
                  <c:v>8.2072653125519618E-2</c:v>
                </c:pt>
                <c:pt idx="87">
                  <c:v>8.3028030896659472E-2</c:v>
                </c:pt>
                <c:pt idx="88">
                  <c:v>8.1692790949048355E-2</c:v>
                </c:pt>
                <c:pt idx="89">
                  <c:v>8.1772092936798907E-2</c:v>
                </c:pt>
                <c:pt idx="90">
                  <c:v>8.1412105699889548E-2</c:v>
                </c:pt>
                <c:pt idx="91">
                  <c:v>8.1295704297097052E-2</c:v>
                </c:pt>
                <c:pt idx="92">
                  <c:v>8.2416118885765693E-2</c:v>
                </c:pt>
                <c:pt idx="93">
                  <c:v>8.283404923220844E-2</c:v>
                </c:pt>
                <c:pt idx="94">
                  <c:v>8.243732280801859E-2</c:v>
                </c:pt>
                <c:pt idx="95">
                  <c:v>8.1871755610899058E-2</c:v>
                </c:pt>
                <c:pt idx="96">
                  <c:v>8.2703976607128471E-2</c:v>
                </c:pt>
                <c:pt idx="97">
                  <c:v>8.2022764206974144E-2</c:v>
                </c:pt>
                <c:pt idx="98">
                  <c:v>8.2275731569218344E-2</c:v>
                </c:pt>
                <c:pt idx="99">
                  <c:v>8.5301249499568049E-2</c:v>
                </c:pt>
                <c:pt idx="100">
                  <c:v>8.395645378723908E-2</c:v>
                </c:pt>
                <c:pt idx="101">
                  <c:v>8.3399407461744346E-2</c:v>
                </c:pt>
                <c:pt idx="102">
                  <c:v>7.9223164253053105E-2</c:v>
                </c:pt>
                <c:pt idx="103">
                  <c:v>7.9482240970912429E-2</c:v>
                </c:pt>
                <c:pt idx="104">
                  <c:v>7.9393815108359939E-2</c:v>
                </c:pt>
                <c:pt idx="105">
                  <c:v>7.7564057011642318E-2</c:v>
                </c:pt>
                <c:pt idx="106">
                  <c:v>8.0069559215944136E-2</c:v>
                </c:pt>
                <c:pt idx="107">
                  <c:v>7.8639128393930613E-2</c:v>
                </c:pt>
                <c:pt idx="108">
                  <c:v>7.4508304649617385E-2</c:v>
                </c:pt>
                <c:pt idx="109">
                  <c:v>7.3236269948359023E-2</c:v>
                </c:pt>
                <c:pt idx="110">
                  <c:v>7.509084161659367E-2</c:v>
                </c:pt>
                <c:pt idx="111">
                  <c:v>7.6333339990204502E-2</c:v>
                </c:pt>
                <c:pt idx="112">
                  <c:v>7.5590063889052442E-2</c:v>
                </c:pt>
                <c:pt idx="113">
                  <c:v>7.7019956760398273E-2</c:v>
                </c:pt>
                <c:pt idx="114">
                  <c:v>7.6505945304325321E-2</c:v>
                </c:pt>
                <c:pt idx="115">
                  <c:v>7.7875108398274023E-2</c:v>
                </c:pt>
                <c:pt idx="116">
                  <c:v>7.7084134056521342E-2</c:v>
                </c:pt>
                <c:pt idx="117">
                  <c:v>7.6668450848488293E-2</c:v>
                </c:pt>
                <c:pt idx="118">
                  <c:v>7.6717178022987859E-2</c:v>
                </c:pt>
                <c:pt idx="119">
                  <c:v>7.7893723771435427E-2</c:v>
                </c:pt>
                <c:pt idx="120">
                  <c:v>7.8329213732666089E-2</c:v>
                </c:pt>
                <c:pt idx="121">
                  <c:v>7.8748751349557222E-2</c:v>
                </c:pt>
                <c:pt idx="122">
                  <c:v>7.9268389329891484E-2</c:v>
                </c:pt>
                <c:pt idx="123">
                  <c:v>8.2203164909429943E-2</c:v>
                </c:pt>
                <c:pt idx="124">
                  <c:v>8.0402940313367241E-2</c:v>
                </c:pt>
                <c:pt idx="125">
                  <c:v>7.9794484673376409E-2</c:v>
                </c:pt>
                <c:pt idx="126">
                  <c:v>7.9636741258458016E-2</c:v>
                </c:pt>
                <c:pt idx="127">
                  <c:v>8.3269334769601494E-2</c:v>
                </c:pt>
                <c:pt idx="128">
                  <c:v>8.4544416096427211E-2</c:v>
                </c:pt>
                <c:pt idx="129">
                  <c:v>8.53178499225134E-2</c:v>
                </c:pt>
                <c:pt idx="130">
                  <c:v>8.6665352324421574E-2</c:v>
                </c:pt>
                <c:pt idx="131">
                  <c:v>8.8400363277288022E-2</c:v>
                </c:pt>
                <c:pt idx="132">
                  <c:v>8.7692345932647062E-2</c:v>
                </c:pt>
                <c:pt idx="133">
                  <c:v>9.0568208012013679E-2</c:v>
                </c:pt>
                <c:pt idx="134">
                  <c:v>8.9211859028608106E-2</c:v>
                </c:pt>
                <c:pt idx="135">
                  <c:v>9.2764714144671592E-2</c:v>
                </c:pt>
                <c:pt idx="136">
                  <c:v>9.0183440156120148E-2</c:v>
                </c:pt>
                <c:pt idx="137">
                  <c:v>9.0959391475544216E-2</c:v>
                </c:pt>
                <c:pt idx="138">
                  <c:v>9.3736907772031294E-2</c:v>
                </c:pt>
                <c:pt idx="139">
                  <c:v>9.7813457479117016E-2</c:v>
                </c:pt>
                <c:pt idx="140">
                  <c:v>9.8911163621631687E-2</c:v>
                </c:pt>
                <c:pt idx="141">
                  <c:v>9.6906602993023686E-2</c:v>
                </c:pt>
                <c:pt idx="142">
                  <c:v>9.7966748753641003E-2</c:v>
                </c:pt>
                <c:pt idx="143">
                  <c:v>0.10002644172310837</c:v>
                </c:pt>
                <c:pt idx="144">
                  <c:v>9.7791857104069332E-2</c:v>
                </c:pt>
                <c:pt idx="145">
                  <c:v>0.10039675599169216</c:v>
                </c:pt>
                <c:pt idx="146">
                  <c:v>9.731538423489812E-2</c:v>
                </c:pt>
                <c:pt idx="147">
                  <c:v>9.8202460551047005E-2</c:v>
                </c:pt>
                <c:pt idx="148">
                  <c:v>0.10035355666306008</c:v>
                </c:pt>
                <c:pt idx="149">
                  <c:v>0.10096190803570063</c:v>
                </c:pt>
                <c:pt idx="150">
                  <c:v>0.10157375865710425</c:v>
                </c:pt>
                <c:pt idx="151">
                  <c:v>0.10410592983943533</c:v>
                </c:pt>
                <c:pt idx="152">
                  <c:v>0.10214425716298201</c:v>
                </c:pt>
                <c:pt idx="153">
                  <c:v>9.770264564725363E-2</c:v>
                </c:pt>
                <c:pt idx="154">
                  <c:v>0.1004209815923861</c:v>
                </c:pt>
                <c:pt idx="155">
                  <c:v>0.10114385231370167</c:v>
                </c:pt>
                <c:pt idx="156">
                  <c:v>9.9754889284813908E-2</c:v>
                </c:pt>
                <c:pt idx="157">
                  <c:v>9.72775654168401E-2</c:v>
                </c:pt>
                <c:pt idx="158">
                  <c:v>9.8660096523485119E-2</c:v>
                </c:pt>
                <c:pt idx="159">
                  <c:v>0.10385488350964196</c:v>
                </c:pt>
                <c:pt idx="160">
                  <c:v>0.10546139242879388</c:v>
                </c:pt>
                <c:pt idx="161">
                  <c:v>0.10611001824955334</c:v>
                </c:pt>
                <c:pt idx="162">
                  <c:v>0.1054446398725065</c:v>
                </c:pt>
                <c:pt idx="163">
                  <c:v>0.10644142100476879</c:v>
                </c:pt>
                <c:pt idx="164">
                  <c:v>0.10543710261808988</c:v>
                </c:pt>
                <c:pt idx="165">
                  <c:v>0.10146663447193259</c:v>
                </c:pt>
                <c:pt idx="166">
                  <c:v>0.10451649437490274</c:v>
                </c:pt>
                <c:pt idx="167">
                  <c:v>0.10390908449862693</c:v>
                </c:pt>
                <c:pt idx="168">
                  <c:v>0.10241867259895192</c:v>
                </c:pt>
                <c:pt idx="169">
                  <c:v>0.10257092473752415</c:v>
                </c:pt>
                <c:pt idx="170">
                  <c:v>0.10179124178480975</c:v>
                </c:pt>
                <c:pt idx="171">
                  <c:v>0.10142397142631882</c:v>
                </c:pt>
                <c:pt idx="172">
                  <c:v>0.10033459175123552</c:v>
                </c:pt>
                <c:pt idx="173">
                  <c:v>9.9426701366143108E-2</c:v>
                </c:pt>
                <c:pt idx="174">
                  <c:v>0.10030936594177067</c:v>
                </c:pt>
                <c:pt idx="175">
                  <c:v>0.10565259077271004</c:v>
                </c:pt>
                <c:pt idx="176">
                  <c:v>0.10177001054029766</c:v>
                </c:pt>
                <c:pt idx="177">
                  <c:v>9.8681926867033767E-2</c:v>
                </c:pt>
                <c:pt idx="178">
                  <c:v>9.7899697112328085E-2</c:v>
                </c:pt>
                <c:pt idx="179">
                  <c:v>9.7487293137415304E-2</c:v>
                </c:pt>
                <c:pt idx="180">
                  <c:v>9.8045566482583599E-2</c:v>
                </c:pt>
                <c:pt idx="181">
                  <c:v>9.4622889996278714E-2</c:v>
                </c:pt>
                <c:pt idx="182">
                  <c:v>9.5947653010912515E-2</c:v>
                </c:pt>
                <c:pt idx="183">
                  <c:v>9.7271220905279912E-2</c:v>
                </c:pt>
                <c:pt idx="184">
                  <c:v>9.8439346814699652E-2</c:v>
                </c:pt>
                <c:pt idx="185">
                  <c:v>9.8353431028269517E-2</c:v>
                </c:pt>
                <c:pt idx="186">
                  <c:v>9.9903531508919799E-2</c:v>
                </c:pt>
                <c:pt idx="187">
                  <c:v>0.10098378488418255</c:v>
                </c:pt>
                <c:pt idx="188">
                  <c:v>0.10210575552047393</c:v>
                </c:pt>
                <c:pt idx="189">
                  <c:v>9.9229967507002054E-2</c:v>
                </c:pt>
                <c:pt idx="190">
                  <c:v>9.9905424871836901E-2</c:v>
                </c:pt>
                <c:pt idx="191">
                  <c:v>0.10233769539592699</c:v>
                </c:pt>
                <c:pt idx="192">
                  <c:v>0.1101767149233352</c:v>
                </c:pt>
                <c:pt idx="193">
                  <c:v>0.10809003315315263</c:v>
                </c:pt>
                <c:pt idx="194">
                  <c:v>0.11123202676302195</c:v>
                </c:pt>
                <c:pt idx="195">
                  <c:v>0.11706228560502352</c:v>
                </c:pt>
                <c:pt idx="196">
                  <c:v>0.12037024746979456</c:v>
                </c:pt>
                <c:pt idx="197">
                  <c:v>0.12082022975691395</c:v>
                </c:pt>
                <c:pt idx="198">
                  <c:v>0.12254481242140365</c:v>
                </c:pt>
                <c:pt idx="199">
                  <c:v>0.12108396518342464</c:v>
                </c:pt>
                <c:pt idx="200">
                  <c:v>0.11703097348619197</c:v>
                </c:pt>
                <c:pt idx="201">
                  <c:v>0.11406952780620587</c:v>
                </c:pt>
                <c:pt idx="202">
                  <c:v>0.11285771203253193</c:v>
                </c:pt>
                <c:pt idx="203">
                  <c:v>0.11214730485616256</c:v>
                </c:pt>
                <c:pt idx="204">
                  <c:v>0.1119936564104059</c:v>
                </c:pt>
                <c:pt idx="205">
                  <c:v>0.11206500701110479</c:v>
                </c:pt>
                <c:pt idx="206">
                  <c:v>0.11446962618272197</c:v>
                </c:pt>
                <c:pt idx="207">
                  <c:v>0.11405421112647428</c:v>
                </c:pt>
                <c:pt idx="208">
                  <c:v>0.11501011287726344</c:v>
                </c:pt>
                <c:pt idx="209">
                  <c:v>0.11436039311007508</c:v>
                </c:pt>
                <c:pt idx="210">
                  <c:v>0.11437661936326944</c:v>
                </c:pt>
                <c:pt idx="211">
                  <c:v>0.11271174613165445</c:v>
                </c:pt>
                <c:pt idx="212">
                  <c:v>0.11138550204683495</c:v>
                </c:pt>
                <c:pt idx="213">
                  <c:v>0.10538844138033017</c:v>
                </c:pt>
                <c:pt idx="214">
                  <c:v>0.10569525845537103</c:v>
                </c:pt>
                <c:pt idx="215">
                  <c:v>0.10806324659918058</c:v>
                </c:pt>
                <c:pt idx="216">
                  <c:v>0.11118670708974711</c:v>
                </c:pt>
                <c:pt idx="217">
                  <c:v>0.11010579426418608</c:v>
                </c:pt>
                <c:pt idx="218">
                  <c:v>0.11259436761174348</c:v>
                </c:pt>
                <c:pt idx="219">
                  <c:v>0.10907801697265197</c:v>
                </c:pt>
                <c:pt idx="220">
                  <c:v>0.10727877382886132</c:v>
                </c:pt>
                <c:pt idx="221">
                  <c:v>0.10525299214906277</c:v>
                </c:pt>
                <c:pt idx="222">
                  <c:v>0.10654659394308892</c:v>
                </c:pt>
                <c:pt idx="223">
                  <c:v>0.10537513138459591</c:v>
                </c:pt>
                <c:pt idx="224">
                  <c:v>0.10450484844214815</c:v>
                </c:pt>
                <c:pt idx="225">
                  <c:v>0.10480594663309568</c:v>
                </c:pt>
                <c:pt idx="226">
                  <c:v>0.10426248790884832</c:v>
                </c:pt>
                <c:pt idx="227">
                  <c:v>0.10329132215969812</c:v>
                </c:pt>
                <c:pt idx="228">
                  <c:v>0.10825935803780118</c:v>
                </c:pt>
                <c:pt idx="229">
                  <c:v>0.10437084235063611</c:v>
                </c:pt>
                <c:pt idx="230">
                  <c:v>0.10013070890580748</c:v>
                </c:pt>
                <c:pt idx="231">
                  <c:v>0.10229386571762525</c:v>
                </c:pt>
                <c:pt idx="232">
                  <c:v>0.10380059855368695</c:v>
                </c:pt>
                <c:pt idx="233">
                  <c:v>0.10537117424557568</c:v>
                </c:pt>
                <c:pt idx="234">
                  <c:v>0.1149389802975033</c:v>
                </c:pt>
                <c:pt idx="235">
                  <c:v>0.11163407964551864</c:v>
                </c:pt>
                <c:pt idx="236">
                  <c:v>0.11175622043817092</c:v>
                </c:pt>
                <c:pt idx="237">
                  <c:v>0.11234725247168469</c:v>
                </c:pt>
                <c:pt idx="238">
                  <c:v>0.11080385966635473</c:v>
                </c:pt>
                <c:pt idx="239">
                  <c:v>0.1104434975929094</c:v>
                </c:pt>
                <c:pt idx="240">
                  <c:v>0.11759457303962557</c:v>
                </c:pt>
                <c:pt idx="241">
                  <c:v>0.11401961204297884</c:v>
                </c:pt>
                <c:pt idx="242">
                  <c:v>0.11652114449632253</c:v>
                </c:pt>
                <c:pt idx="243">
                  <c:v>0.11591145550137587</c:v>
                </c:pt>
                <c:pt idx="244">
                  <c:v>0.11467724057069097</c:v>
                </c:pt>
                <c:pt idx="245">
                  <c:v>0.11340506818216038</c:v>
                </c:pt>
                <c:pt idx="246">
                  <c:v>0.11476687657354456</c:v>
                </c:pt>
                <c:pt idx="247">
                  <c:v>0.11568848383231459</c:v>
                </c:pt>
                <c:pt idx="248">
                  <c:v>0.11948897820290667</c:v>
                </c:pt>
                <c:pt idx="249">
                  <c:v>0.11868034821427256</c:v>
                </c:pt>
                <c:pt idx="250">
                  <c:v>0.11964918247204941</c:v>
                </c:pt>
                <c:pt idx="251">
                  <c:v>0.12161836449953854</c:v>
                </c:pt>
                <c:pt idx="252">
                  <c:v>0.11868727029748947</c:v>
                </c:pt>
                <c:pt idx="253">
                  <c:v>0.11736218667293799</c:v>
                </c:pt>
                <c:pt idx="254">
                  <c:v>0.11702260781720172</c:v>
                </c:pt>
                <c:pt idx="255">
                  <c:v>0.11688376435506594</c:v>
                </c:pt>
                <c:pt idx="256">
                  <c:v>0.11700206499359495</c:v>
                </c:pt>
                <c:pt idx="257">
                  <c:v>0.11714386638896657</c:v>
                </c:pt>
                <c:pt idx="258">
                  <c:v>0.12759679584588582</c:v>
                </c:pt>
                <c:pt idx="259">
                  <c:v>0.12733165468136207</c:v>
                </c:pt>
                <c:pt idx="260">
                  <c:v>0.12893848404503455</c:v>
                </c:pt>
                <c:pt idx="261">
                  <c:v>0.12549607303228544</c:v>
                </c:pt>
                <c:pt idx="262">
                  <c:v>0.12535434742335913</c:v>
                </c:pt>
                <c:pt idx="263">
                  <c:v>0.12587257202959756</c:v>
                </c:pt>
                <c:pt idx="264">
                  <c:v>0.12341556213687965</c:v>
                </c:pt>
                <c:pt idx="265">
                  <c:v>0.12213236327594554</c:v>
                </c:pt>
                <c:pt idx="266">
                  <c:v>0.12039053606470022</c:v>
                </c:pt>
                <c:pt idx="267">
                  <c:v>0.12107387188061691</c:v>
                </c:pt>
                <c:pt idx="268">
                  <c:v>0.1199368280285394</c:v>
                </c:pt>
                <c:pt idx="269">
                  <c:v>0.11675325193108219</c:v>
                </c:pt>
                <c:pt idx="270">
                  <c:v>0.11985078435742746</c:v>
                </c:pt>
                <c:pt idx="271">
                  <c:v>0.11951520025987844</c:v>
                </c:pt>
                <c:pt idx="272">
                  <c:v>0.12030008829917602</c:v>
                </c:pt>
                <c:pt idx="273">
                  <c:v>0.12003523231316307</c:v>
                </c:pt>
                <c:pt idx="274">
                  <c:v>0.11995726651899308</c:v>
                </c:pt>
                <c:pt idx="275">
                  <c:v>0.11855606517029942</c:v>
                </c:pt>
                <c:pt idx="276">
                  <c:v>0.11926642844308281</c:v>
                </c:pt>
                <c:pt idx="277">
                  <c:v>0.12146327400007503</c:v>
                </c:pt>
                <c:pt idx="278">
                  <c:v>0.12001185839254647</c:v>
                </c:pt>
                <c:pt idx="279">
                  <c:v>0.12269104400266574</c:v>
                </c:pt>
                <c:pt idx="280">
                  <c:v>0.11927866240923923</c:v>
                </c:pt>
                <c:pt idx="281">
                  <c:v>0.11393510077716151</c:v>
                </c:pt>
                <c:pt idx="282">
                  <c:v>0.11050513589433308</c:v>
                </c:pt>
                <c:pt idx="283">
                  <c:v>0.1087865386118004</c:v>
                </c:pt>
                <c:pt idx="284">
                  <c:v>0.10863407637213941</c:v>
                </c:pt>
                <c:pt idx="285">
                  <c:v>0.10695893212687167</c:v>
                </c:pt>
                <c:pt idx="286">
                  <c:v>0.1140725399511066</c:v>
                </c:pt>
                <c:pt idx="287">
                  <c:v>0.11485552448113376</c:v>
                </c:pt>
                <c:pt idx="288">
                  <c:v>0.11759392352515831</c:v>
                </c:pt>
                <c:pt idx="289">
                  <c:v>0.11979827857197302</c:v>
                </c:pt>
                <c:pt idx="290">
                  <c:v>0.11948808456681534</c:v>
                </c:pt>
                <c:pt idx="291">
                  <c:v>0.12592488837075275</c:v>
                </c:pt>
                <c:pt idx="292">
                  <c:v>0.12365098551585635</c:v>
                </c:pt>
                <c:pt idx="293">
                  <c:v>0.12411748407732866</c:v>
                </c:pt>
                <c:pt idx="294">
                  <c:v>0.13032712823096787</c:v>
                </c:pt>
                <c:pt idx="295">
                  <c:v>0.13231141632711174</c:v>
                </c:pt>
                <c:pt idx="296">
                  <c:v>0.13387009262406346</c:v>
                </c:pt>
                <c:pt idx="297">
                  <c:v>0.13180466411599057</c:v>
                </c:pt>
                <c:pt idx="298">
                  <c:v>0.1377303217575373</c:v>
                </c:pt>
                <c:pt idx="299">
                  <c:v>0.13414160045945647</c:v>
                </c:pt>
                <c:pt idx="300">
                  <c:v>0.12811182700969623</c:v>
                </c:pt>
                <c:pt idx="301">
                  <c:v>0.12990103904641967</c:v>
                </c:pt>
                <c:pt idx="302">
                  <c:v>0.13103428073200471</c:v>
                </c:pt>
                <c:pt idx="303">
                  <c:v>0.13202833184184973</c:v>
                </c:pt>
                <c:pt idx="304">
                  <c:v>0.12860058483048764</c:v>
                </c:pt>
                <c:pt idx="305">
                  <c:v>0.12833357283428024</c:v>
                </c:pt>
                <c:pt idx="306">
                  <c:v>0.13028243921310165</c:v>
                </c:pt>
                <c:pt idx="307">
                  <c:v>0.13204947644895187</c:v>
                </c:pt>
                <c:pt idx="308">
                  <c:v>0.13461768693587131</c:v>
                </c:pt>
                <c:pt idx="309">
                  <c:v>0.13221495088947705</c:v>
                </c:pt>
                <c:pt idx="310">
                  <c:v>0.13912633331079624</c:v>
                </c:pt>
                <c:pt idx="311">
                  <c:v>0.1369027798603546</c:v>
                </c:pt>
                <c:pt idx="312">
                  <c:v>0.14187250888402431</c:v>
                </c:pt>
                <c:pt idx="313">
                  <c:v>0.14299903308180398</c:v>
                </c:pt>
                <c:pt idx="314">
                  <c:v>0.14459087499429621</c:v>
                </c:pt>
                <c:pt idx="315">
                  <c:v>0.13871691407064382</c:v>
                </c:pt>
                <c:pt idx="316">
                  <c:v>0.138380022351345</c:v>
                </c:pt>
                <c:pt idx="317">
                  <c:v>0.13909181711767526</c:v>
                </c:pt>
                <c:pt idx="318">
                  <c:v>0.1393446576806304</c:v>
                </c:pt>
                <c:pt idx="319">
                  <c:v>0.13983452096826365</c:v>
                </c:pt>
                <c:pt idx="320">
                  <c:v>0.14015045423879291</c:v>
                </c:pt>
                <c:pt idx="321">
                  <c:v>0.13888531834223478</c:v>
                </c:pt>
                <c:pt idx="322">
                  <c:v>0.14587087339773838</c:v>
                </c:pt>
                <c:pt idx="323">
                  <c:v>0.14401642035640519</c:v>
                </c:pt>
                <c:pt idx="324">
                  <c:v>0.14292207914148961</c:v>
                </c:pt>
                <c:pt idx="325">
                  <c:v>0.1415871850053724</c:v>
                </c:pt>
                <c:pt idx="326">
                  <c:v>0.14373845101560448</c:v>
                </c:pt>
                <c:pt idx="327">
                  <c:v>0.14410433346362253</c:v>
                </c:pt>
                <c:pt idx="328">
                  <c:v>0.14191288245284017</c:v>
                </c:pt>
                <c:pt idx="329">
                  <c:v>0.14126745864172191</c:v>
                </c:pt>
                <c:pt idx="330">
                  <c:v>0.14174871383391058</c:v>
                </c:pt>
                <c:pt idx="331">
                  <c:v>0.14193388484565672</c:v>
                </c:pt>
                <c:pt idx="332">
                  <c:v>0.14121493331018542</c:v>
                </c:pt>
                <c:pt idx="333">
                  <c:v>0.1389572455951377</c:v>
                </c:pt>
                <c:pt idx="334">
                  <c:v>0.14435837671962076</c:v>
                </c:pt>
                <c:pt idx="335">
                  <c:v>0.13963612744180368</c:v>
                </c:pt>
                <c:pt idx="336">
                  <c:v>0.14156181518856062</c:v>
                </c:pt>
                <c:pt idx="337">
                  <c:v>0.13837320082233018</c:v>
                </c:pt>
                <c:pt idx="338">
                  <c:v>0.13890287227558154</c:v>
                </c:pt>
                <c:pt idx="339">
                  <c:v>0.13716703653359294</c:v>
                </c:pt>
                <c:pt idx="340">
                  <c:v>0.13533755200799577</c:v>
                </c:pt>
                <c:pt idx="341">
                  <c:v>0.13401439656209213</c:v>
                </c:pt>
                <c:pt idx="342">
                  <c:v>0.13506538744178767</c:v>
                </c:pt>
                <c:pt idx="343">
                  <c:v>0.13432650653316958</c:v>
                </c:pt>
                <c:pt idx="344">
                  <c:v>0.13391269122948707</c:v>
                </c:pt>
                <c:pt idx="345">
                  <c:v>0.13546843417565949</c:v>
                </c:pt>
                <c:pt idx="346">
                  <c:v>0.13991311258821562</c:v>
                </c:pt>
                <c:pt idx="347">
                  <c:v>0.13596393326458533</c:v>
                </c:pt>
                <c:pt idx="348">
                  <c:v>0.13769127675244439</c:v>
                </c:pt>
                <c:pt idx="349">
                  <c:v>0.13741000156639388</c:v>
                </c:pt>
                <c:pt idx="350">
                  <c:v>0.13747934263632089</c:v>
                </c:pt>
                <c:pt idx="351">
                  <c:v>0.13573231597482188</c:v>
                </c:pt>
                <c:pt idx="352">
                  <c:v>0.13466082358351225</c:v>
                </c:pt>
                <c:pt idx="353">
                  <c:v>0.13214019597960189</c:v>
                </c:pt>
                <c:pt idx="354">
                  <c:v>0.13525004258259146</c:v>
                </c:pt>
                <c:pt idx="355">
                  <c:v>0.1319487829888347</c:v>
                </c:pt>
                <c:pt idx="356">
                  <c:v>0.13052260715667885</c:v>
                </c:pt>
                <c:pt idx="357">
                  <c:v>0.1326680542037218</c:v>
                </c:pt>
                <c:pt idx="358">
                  <c:v>0.13437180585023512</c:v>
                </c:pt>
                <c:pt idx="359">
                  <c:v>0.13138284999965616</c:v>
                </c:pt>
                <c:pt idx="360">
                  <c:v>0.1321124460560951</c:v>
                </c:pt>
                <c:pt idx="361">
                  <c:v>0.13244732267510703</c:v>
                </c:pt>
                <c:pt idx="362">
                  <c:v>0.13157855155747875</c:v>
                </c:pt>
                <c:pt idx="363">
                  <c:v>0.13351888513179128</c:v>
                </c:pt>
                <c:pt idx="364">
                  <c:v>0.13315160659971909</c:v>
                </c:pt>
                <c:pt idx="365">
                  <c:v>0.13222833822328869</c:v>
                </c:pt>
                <c:pt idx="366">
                  <c:v>0.13472197921957063</c:v>
                </c:pt>
                <c:pt idx="367">
                  <c:v>0.1324478102392796</c:v>
                </c:pt>
                <c:pt idx="368">
                  <c:v>0.13403976467420028</c:v>
                </c:pt>
                <c:pt idx="369">
                  <c:v>0.13536720816482045</c:v>
                </c:pt>
                <c:pt idx="370">
                  <c:v>0.13560104119459745</c:v>
                </c:pt>
                <c:pt idx="371">
                  <c:v>0.13374748794977639</c:v>
                </c:pt>
                <c:pt idx="372">
                  <c:v>0.13157792637999455</c:v>
                </c:pt>
                <c:pt idx="373">
                  <c:v>0.13087155874463779</c:v>
                </c:pt>
                <c:pt idx="374">
                  <c:v>0.13056275604799175</c:v>
                </c:pt>
                <c:pt idx="375">
                  <c:v>0.13208667173238289</c:v>
                </c:pt>
                <c:pt idx="376">
                  <c:v>0.13088202182157138</c:v>
                </c:pt>
                <c:pt idx="377">
                  <c:v>0.1287940109437912</c:v>
                </c:pt>
                <c:pt idx="378">
                  <c:v>0.13099478513004717</c:v>
                </c:pt>
                <c:pt idx="379">
                  <c:v>0.12856403974764974</c:v>
                </c:pt>
                <c:pt idx="380">
                  <c:v>0.12953662827743229</c:v>
                </c:pt>
                <c:pt idx="381">
                  <c:v>0.13112946782525606</c:v>
                </c:pt>
                <c:pt idx="382">
                  <c:v>0.13093474642718061</c:v>
                </c:pt>
                <c:pt idx="383">
                  <c:v>0.131752382727085</c:v>
                </c:pt>
                <c:pt idx="384">
                  <c:v>0.13213830071783031</c:v>
                </c:pt>
                <c:pt idx="385">
                  <c:v>0.13039384639060458</c:v>
                </c:pt>
                <c:pt idx="386">
                  <c:v>0.13070363968358081</c:v>
                </c:pt>
              </c:numCache>
            </c:numRef>
          </c:val>
          <c:smooth val="1"/>
          <c:extLst xmlns:c16r2="http://schemas.microsoft.com/office/drawing/2015/06/chart">
            <c:ext xmlns:c16="http://schemas.microsoft.com/office/drawing/2014/chart" uri="{C3380CC4-5D6E-409C-BE32-E72D297353CC}">
              <c16:uniqueId val="{00000000-AB7A-44CB-A667-2ECFFCCC652A}"/>
            </c:ext>
          </c:extLst>
        </c:ser>
        <c:dLbls>
          <c:showLegendKey val="0"/>
          <c:showVal val="0"/>
          <c:showCatName val="0"/>
          <c:showSerName val="0"/>
          <c:showPercent val="0"/>
          <c:showBubbleSize val="0"/>
        </c:dLbls>
        <c:marker val="1"/>
        <c:smooth val="0"/>
        <c:axId val="79986048"/>
        <c:axId val="84264448"/>
      </c:lineChart>
      <c:catAx>
        <c:axId val="79986048"/>
        <c:scaling>
          <c:orientation val="minMax"/>
        </c:scaling>
        <c:delete val="0"/>
        <c:axPos val="b"/>
        <c:numFmt formatCode="yyyy" sourceLinked="0"/>
        <c:majorTickMark val="out"/>
        <c:minorTickMark val="none"/>
        <c:tickLblPos val="nextTo"/>
        <c:crossAx val="84264448"/>
        <c:crosses val="autoZero"/>
        <c:auto val="1"/>
        <c:lblAlgn val="ctr"/>
        <c:lblOffset val="100"/>
        <c:tickLblSkip val="12"/>
        <c:noMultiLvlLbl val="0"/>
      </c:catAx>
      <c:valAx>
        <c:axId val="84264448"/>
        <c:scaling>
          <c:orientation val="minMax"/>
        </c:scaling>
        <c:delete val="0"/>
        <c:axPos val="l"/>
        <c:numFmt formatCode="0%" sourceLinked="0"/>
        <c:majorTickMark val="out"/>
        <c:minorTickMark val="none"/>
        <c:tickLblPos val="nextTo"/>
        <c:crossAx val="79986048"/>
        <c:crosses val="autoZero"/>
        <c:crossBetween val="between"/>
      </c:valAx>
    </c:plotArea>
    <c:plotVisOnly val="1"/>
    <c:dispBlanksAs val="gap"/>
    <c:showDLblsOverMax val="0"/>
  </c:chart>
  <c:txPr>
    <a:bodyPr/>
    <a:lstStyle/>
    <a:p>
      <a:pPr>
        <a:defRPr sz="1200" b="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latin typeface="+mj-lt"/>
              </a:defRPr>
            </a:pPr>
            <a:r>
              <a:rPr lang="en-US" sz="1600" b="0">
                <a:latin typeface="+mj-lt"/>
              </a:rPr>
              <a:t>Cash + Treasuries / Total Assets</a:t>
            </a:r>
          </a:p>
        </c:rich>
      </c:tx>
      <c:layout/>
      <c:overlay val="0"/>
    </c:title>
    <c:autoTitleDeleted val="0"/>
    <c:plotArea>
      <c:layout>
        <c:manualLayout>
          <c:layoutTarget val="inner"/>
          <c:xMode val="edge"/>
          <c:yMode val="edge"/>
          <c:x val="6.0165670498616097E-2"/>
          <c:y val="5.1400554097404488E-2"/>
          <c:w val="0.90399980089003595"/>
          <c:h val="0.81871063744370387"/>
        </c:manualLayout>
      </c:layout>
      <c:lineChart>
        <c:grouping val="standard"/>
        <c:varyColors val="0"/>
        <c:ser>
          <c:idx val="0"/>
          <c:order val="0"/>
          <c:tx>
            <c:strRef>
              <c:f>Sheet1!$AE$6</c:f>
              <c:strCache>
                <c:ptCount val="1"/>
                <c:pt idx="0">
                  <c:v>Liquid assets</c:v>
                </c:pt>
              </c:strCache>
            </c:strRef>
          </c:tx>
          <c:marker>
            <c:symbol val="none"/>
          </c:marker>
          <c:cat>
            <c:strRef>
              <c:f>Sheet1!$F$7:$F$393</c:f>
              <c:strCache>
                <c:ptCount val="387"/>
                <c:pt idx="0">
                  <c:v>1985-04</c:v>
                </c:pt>
                <c:pt idx="1">
                  <c:v>1985-05</c:v>
                </c:pt>
                <c:pt idx="2">
                  <c:v>1985-06</c:v>
                </c:pt>
                <c:pt idx="3">
                  <c:v>1985-07</c:v>
                </c:pt>
                <c:pt idx="4">
                  <c:v>1985-08</c:v>
                </c:pt>
                <c:pt idx="5">
                  <c:v>1985-09</c:v>
                </c:pt>
                <c:pt idx="6">
                  <c:v>1985-10</c:v>
                </c:pt>
                <c:pt idx="7">
                  <c:v>1985-11</c:v>
                </c:pt>
                <c:pt idx="8">
                  <c:v>1985-12</c:v>
                </c:pt>
                <c:pt idx="9">
                  <c:v>1986-01</c:v>
                </c:pt>
                <c:pt idx="10">
                  <c:v>1986-02</c:v>
                </c:pt>
                <c:pt idx="11">
                  <c:v>1986-03</c:v>
                </c:pt>
                <c:pt idx="12">
                  <c:v>1986-04</c:v>
                </c:pt>
                <c:pt idx="13">
                  <c:v>1986-05</c:v>
                </c:pt>
                <c:pt idx="14">
                  <c:v>1986-06</c:v>
                </c:pt>
                <c:pt idx="15">
                  <c:v>1986-07</c:v>
                </c:pt>
                <c:pt idx="16">
                  <c:v>1986-08</c:v>
                </c:pt>
                <c:pt idx="17">
                  <c:v>1986-09</c:v>
                </c:pt>
                <c:pt idx="18">
                  <c:v>1986-10</c:v>
                </c:pt>
                <c:pt idx="19">
                  <c:v>1986-11</c:v>
                </c:pt>
                <c:pt idx="20">
                  <c:v>1986-12</c:v>
                </c:pt>
                <c:pt idx="21">
                  <c:v>1987-01</c:v>
                </c:pt>
                <c:pt idx="22">
                  <c:v>1987-02</c:v>
                </c:pt>
                <c:pt idx="23">
                  <c:v>1987-03</c:v>
                </c:pt>
                <c:pt idx="24">
                  <c:v>1987-04</c:v>
                </c:pt>
                <c:pt idx="25">
                  <c:v>1987-05</c:v>
                </c:pt>
                <c:pt idx="26">
                  <c:v>1987-06</c:v>
                </c:pt>
                <c:pt idx="27">
                  <c:v>1987-07</c:v>
                </c:pt>
                <c:pt idx="28">
                  <c:v>1987-08</c:v>
                </c:pt>
                <c:pt idx="29">
                  <c:v>1987-09</c:v>
                </c:pt>
                <c:pt idx="30">
                  <c:v>1987-10</c:v>
                </c:pt>
                <c:pt idx="31">
                  <c:v>1987-11</c:v>
                </c:pt>
                <c:pt idx="32">
                  <c:v>1987-12</c:v>
                </c:pt>
                <c:pt idx="33">
                  <c:v>1988-01</c:v>
                </c:pt>
                <c:pt idx="34">
                  <c:v>1988-02</c:v>
                </c:pt>
                <c:pt idx="35">
                  <c:v>1988-03</c:v>
                </c:pt>
                <c:pt idx="36">
                  <c:v>1988-04</c:v>
                </c:pt>
                <c:pt idx="37">
                  <c:v>1988-05</c:v>
                </c:pt>
                <c:pt idx="38">
                  <c:v>1988-06</c:v>
                </c:pt>
                <c:pt idx="39">
                  <c:v>1988-07</c:v>
                </c:pt>
                <c:pt idx="40">
                  <c:v>1988-08</c:v>
                </c:pt>
                <c:pt idx="41">
                  <c:v>1988-09</c:v>
                </c:pt>
                <c:pt idx="42">
                  <c:v>1988-10</c:v>
                </c:pt>
                <c:pt idx="43">
                  <c:v>1988-11</c:v>
                </c:pt>
                <c:pt idx="44">
                  <c:v>1988-12</c:v>
                </c:pt>
                <c:pt idx="45">
                  <c:v>1989-01</c:v>
                </c:pt>
                <c:pt idx="46">
                  <c:v>1989-02</c:v>
                </c:pt>
                <c:pt idx="47">
                  <c:v>1989-03</c:v>
                </c:pt>
                <c:pt idx="48">
                  <c:v>1989-04</c:v>
                </c:pt>
                <c:pt idx="49">
                  <c:v>1989-05</c:v>
                </c:pt>
                <c:pt idx="50">
                  <c:v>1989-06</c:v>
                </c:pt>
                <c:pt idx="51">
                  <c:v>1989-07</c:v>
                </c:pt>
                <c:pt idx="52">
                  <c:v>1989-08</c:v>
                </c:pt>
                <c:pt idx="53">
                  <c:v>1989-09</c:v>
                </c:pt>
                <c:pt idx="54">
                  <c:v>1989-10</c:v>
                </c:pt>
                <c:pt idx="55">
                  <c:v>1989-11</c:v>
                </c:pt>
                <c:pt idx="56">
                  <c:v>1989-12</c:v>
                </c:pt>
                <c:pt idx="57">
                  <c:v>1990-01</c:v>
                </c:pt>
                <c:pt idx="58">
                  <c:v>1990-02</c:v>
                </c:pt>
                <c:pt idx="59">
                  <c:v>1990-03</c:v>
                </c:pt>
                <c:pt idx="60">
                  <c:v>1990-04</c:v>
                </c:pt>
                <c:pt idx="61">
                  <c:v>1990-05</c:v>
                </c:pt>
                <c:pt idx="62">
                  <c:v>1990-06</c:v>
                </c:pt>
                <c:pt idx="63">
                  <c:v>1990-07</c:v>
                </c:pt>
                <c:pt idx="64">
                  <c:v>1990-08</c:v>
                </c:pt>
                <c:pt idx="65">
                  <c:v>1990-09</c:v>
                </c:pt>
                <c:pt idx="66">
                  <c:v>1990-10</c:v>
                </c:pt>
                <c:pt idx="67">
                  <c:v>1990-11</c:v>
                </c:pt>
                <c:pt idx="68">
                  <c:v>1990-12</c:v>
                </c:pt>
                <c:pt idx="69">
                  <c:v>1991-01</c:v>
                </c:pt>
                <c:pt idx="70">
                  <c:v>1991-02</c:v>
                </c:pt>
                <c:pt idx="71">
                  <c:v>1991-03</c:v>
                </c:pt>
                <c:pt idx="72">
                  <c:v>1991-04</c:v>
                </c:pt>
                <c:pt idx="73">
                  <c:v>1991-05</c:v>
                </c:pt>
                <c:pt idx="74">
                  <c:v>1991-06</c:v>
                </c:pt>
                <c:pt idx="75">
                  <c:v>1991-07</c:v>
                </c:pt>
                <c:pt idx="76">
                  <c:v>1991-08</c:v>
                </c:pt>
                <c:pt idx="77">
                  <c:v>1991-09</c:v>
                </c:pt>
                <c:pt idx="78">
                  <c:v>1991-10</c:v>
                </c:pt>
                <c:pt idx="79">
                  <c:v>1991-11</c:v>
                </c:pt>
                <c:pt idx="80">
                  <c:v>1991-12</c:v>
                </c:pt>
                <c:pt idx="81">
                  <c:v>1992-01</c:v>
                </c:pt>
                <c:pt idx="82">
                  <c:v>1992-02</c:v>
                </c:pt>
                <c:pt idx="83">
                  <c:v>1992-03</c:v>
                </c:pt>
                <c:pt idx="84">
                  <c:v>1992-04</c:v>
                </c:pt>
                <c:pt idx="85">
                  <c:v>1992-05</c:v>
                </c:pt>
                <c:pt idx="86">
                  <c:v>1992-06</c:v>
                </c:pt>
                <c:pt idx="87">
                  <c:v>1992-07</c:v>
                </c:pt>
                <c:pt idx="88">
                  <c:v>1992-08</c:v>
                </c:pt>
                <c:pt idx="89">
                  <c:v>1992-09</c:v>
                </c:pt>
                <c:pt idx="90">
                  <c:v>1992-10</c:v>
                </c:pt>
                <c:pt idx="91">
                  <c:v>1992-11</c:v>
                </c:pt>
                <c:pt idx="92">
                  <c:v>1992-12</c:v>
                </c:pt>
                <c:pt idx="93">
                  <c:v>1993-01</c:v>
                </c:pt>
                <c:pt idx="94">
                  <c:v>1993-02</c:v>
                </c:pt>
                <c:pt idx="95">
                  <c:v>1993-03</c:v>
                </c:pt>
                <c:pt idx="96">
                  <c:v>1993-04</c:v>
                </c:pt>
                <c:pt idx="97">
                  <c:v>1993-05</c:v>
                </c:pt>
                <c:pt idx="98">
                  <c:v>1993-06</c:v>
                </c:pt>
                <c:pt idx="99">
                  <c:v>1993-07</c:v>
                </c:pt>
                <c:pt idx="100">
                  <c:v>1993-08</c:v>
                </c:pt>
                <c:pt idx="101">
                  <c:v>1993-09</c:v>
                </c:pt>
                <c:pt idx="102">
                  <c:v>1993-10</c:v>
                </c:pt>
                <c:pt idx="103">
                  <c:v>1993-11</c:v>
                </c:pt>
                <c:pt idx="104">
                  <c:v>1993-12</c:v>
                </c:pt>
                <c:pt idx="105">
                  <c:v>1994-01</c:v>
                </c:pt>
                <c:pt idx="106">
                  <c:v>1994-02</c:v>
                </c:pt>
                <c:pt idx="107">
                  <c:v>1994-03</c:v>
                </c:pt>
                <c:pt idx="108">
                  <c:v>1994-04</c:v>
                </c:pt>
                <c:pt idx="109">
                  <c:v>1994-05</c:v>
                </c:pt>
                <c:pt idx="110">
                  <c:v>1994-06</c:v>
                </c:pt>
                <c:pt idx="111">
                  <c:v>1994-07</c:v>
                </c:pt>
                <c:pt idx="112">
                  <c:v>1994-08</c:v>
                </c:pt>
                <c:pt idx="113">
                  <c:v>1994-09</c:v>
                </c:pt>
                <c:pt idx="114">
                  <c:v>1994-10</c:v>
                </c:pt>
                <c:pt idx="115">
                  <c:v>1994-11</c:v>
                </c:pt>
                <c:pt idx="116">
                  <c:v>1994-12</c:v>
                </c:pt>
                <c:pt idx="117">
                  <c:v>1995-01</c:v>
                </c:pt>
                <c:pt idx="118">
                  <c:v>1995-02</c:v>
                </c:pt>
                <c:pt idx="119">
                  <c:v>1995-03</c:v>
                </c:pt>
                <c:pt idx="120">
                  <c:v>1995-04</c:v>
                </c:pt>
                <c:pt idx="121">
                  <c:v>1995-05</c:v>
                </c:pt>
                <c:pt idx="122">
                  <c:v>1995-06</c:v>
                </c:pt>
                <c:pt idx="123">
                  <c:v>1995-07</c:v>
                </c:pt>
                <c:pt idx="124">
                  <c:v>1995-08</c:v>
                </c:pt>
                <c:pt idx="125">
                  <c:v>1995-09</c:v>
                </c:pt>
                <c:pt idx="126">
                  <c:v>1995-10</c:v>
                </c:pt>
                <c:pt idx="127">
                  <c:v>1995-11</c:v>
                </c:pt>
                <c:pt idx="128">
                  <c:v>1995-12</c:v>
                </c:pt>
                <c:pt idx="129">
                  <c:v>1996-01</c:v>
                </c:pt>
                <c:pt idx="130">
                  <c:v>1996-02</c:v>
                </c:pt>
                <c:pt idx="131">
                  <c:v>1996-03</c:v>
                </c:pt>
                <c:pt idx="132">
                  <c:v>1996-04</c:v>
                </c:pt>
                <c:pt idx="133">
                  <c:v>1996-05</c:v>
                </c:pt>
                <c:pt idx="134">
                  <c:v>1996-06</c:v>
                </c:pt>
                <c:pt idx="135">
                  <c:v>1996-07</c:v>
                </c:pt>
                <c:pt idx="136">
                  <c:v>1996-08</c:v>
                </c:pt>
                <c:pt idx="137">
                  <c:v>1996-09</c:v>
                </c:pt>
                <c:pt idx="138">
                  <c:v>1996-10</c:v>
                </c:pt>
                <c:pt idx="139">
                  <c:v>1996-11</c:v>
                </c:pt>
                <c:pt idx="140">
                  <c:v>1996-12</c:v>
                </c:pt>
                <c:pt idx="141">
                  <c:v>1997-01</c:v>
                </c:pt>
                <c:pt idx="142">
                  <c:v>1997-02</c:v>
                </c:pt>
                <c:pt idx="143">
                  <c:v>1997-03</c:v>
                </c:pt>
                <c:pt idx="144">
                  <c:v>1997-04</c:v>
                </c:pt>
                <c:pt idx="145">
                  <c:v>1997-05</c:v>
                </c:pt>
                <c:pt idx="146">
                  <c:v>1997-06</c:v>
                </c:pt>
                <c:pt idx="147">
                  <c:v>1997-07</c:v>
                </c:pt>
                <c:pt idx="148">
                  <c:v>1997-08</c:v>
                </c:pt>
                <c:pt idx="149">
                  <c:v>1997-09</c:v>
                </c:pt>
                <c:pt idx="150">
                  <c:v>1997-10</c:v>
                </c:pt>
                <c:pt idx="151">
                  <c:v>1997-11</c:v>
                </c:pt>
                <c:pt idx="152">
                  <c:v>1997-12</c:v>
                </c:pt>
                <c:pt idx="153">
                  <c:v>1998-01</c:v>
                </c:pt>
                <c:pt idx="154">
                  <c:v>1998-02</c:v>
                </c:pt>
                <c:pt idx="155">
                  <c:v>1998-03</c:v>
                </c:pt>
                <c:pt idx="156">
                  <c:v>1998-04</c:v>
                </c:pt>
                <c:pt idx="157">
                  <c:v>1998-05</c:v>
                </c:pt>
                <c:pt idx="158">
                  <c:v>1998-06</c:v>
                </c:pt>
                <c:pt idx="159">
                  <c:v>1998-07</c:v>
                </c:pt>
                <c:pt idx="160">
                  <c:v>1998-08</c:v>
                </c:pt>
                <c:pt idx="161">
                  <c:v>1998-09</c:v>
                </c:pt>
                <c:pt idx="162">
                  <c:v>1998-10</c:v>
                </c:pt>
                <c:pt idx="163">
                  <c:v>1998-11</c:v>
                </c:pt>
                <c:pt idx="164">
                  <c:v>1998-12</c:v>
                </c:pt>
                <c:pt idx="165">
                  <c:v>1999-01</c:v>
                </c:pt>
                <c:pt idx="166">
                  <c:v>1999-02</c:v>
                </c:pt>
                <c:pt idx="167">
                  <c:v>1999-03</c:v>
                </c:pt>
                <c:pt idx="168">
                  <c:v>1999-04</c:v>
                </c:pt>
                <c:pt idx="169">
                  <c:v>1999-05</c:v>
                </c:pt>
                <c:pt idx="170">
                  <c:v>1999-06</c:v>
                </c:pt>
                <c:pt idx="171">
                  <c:v>1999-07</c:v>
                </c:pt>
                <c:pt idx="172">
                  <c:v>1999-08</c:v>
                </c:pt>
                <c:pt idx="173">
                  <c:v>1999-09</c:v>
                </c:pt>
                <c:pt idx="174">
                  <c:v>1999-10</c:v>
                </c:pt>
                <c:pt idx="175">
                  <c:v>1999-11</c:v>
                </c:pt>
                <c:pt idx="176">
                  <c:v>1999-12</c:v>
                </c:pt>
                <c:pt idx="177">
                  <c:v>2000-01</c:v>
                </c:pt>
                <c:pt idx="178">
                  <c:v>2000-02</c:v>
                </c:pt>
                <c:pt idx="179">
                  <c:v>2000-03</c:v>
                </c:pt>
                <c:pt idx="180">
                  <c:v>2000-04</c:v>
                </c:pt>
                <c:pt idx="181">
                  <c:v>2000-05</c:v>
                </c:pt>
                <c:pt idx="182">
                  <c:v>2000-06</c:v>
                </c:pt>
                <c:pt idx="183">
                  <c:v>2000-07</c:v>
                </c:pt>
                <c:pt idx="184">
                  <c:v>2000-08</c:v>
                </c:pt>
                <c:pt idx="185">
                  <c:v>2000-09</c:v>
                </c:pt>
                <c:pt idx="186">
                  <c:v>2000-10</c:v>
                </c:pt>
                <c:pt idx="187">
                  <c:v>2000-11</c:v>
                </c:pt>
                <c:pt idx="188">
                  <c:v>2000-12</c:v>
                </c:pt>
                <c:pt idx="189">
                  <c:v>2001-01</c:v>
                </c:pt>
                <c:pt idx="190">
                  <c:v>2001-02</c:v>
                </c:pt>
                <c:pt idx="191">
                  <c:v>2001-03</c:v>
                </c:pt>
                <c:pt idx="192">
                  <c:v>2001-04</c:v>
                </c:pt>
                <c:pt idx="193">
                  <c:v>2001-05</c:v>
                </c:pt>
                <c:pt idx="194">
                  <c:v>2001-06</c:v>
                </c:pt>
                <c:pt idx="195">
                  <c:v>2001-07</c:v>
                </c:pt>
                <c:pt idx="196">
                  <c:v>2001-08</c:v>
                </c:pt>
                <c:pt idx="197">
                  <c:v>2001-09</c:v>
                </c:pt>
                <c:pt idx="198">
                  <c:v>2001-10</c:v>
                </c:pt>
                <c:pt idx="199">
                  <c:v>2001-11</c:v>
                </c:pt>
                <c:pt idx="200">
                  <c:v>2001-12</c:v>
                </c:pt>
                <c:pt idx="201">
                  <c:v>2002-01</c:v>
                </c:pt>
                <c:pt idx="202">
                  <c:v>2002-02</c:v>
                </c:pt>
                <c:pt idx="203">
                  <c:v>2002-03</c:v>
                </c:pt>
                <c:pt idx="204">
                  <c:v>2002-04</c:v>
                </c:pt>
                <c:pt idx="205">
                  <c:v>2002-05</c:v>
                </c:pt>
                <c:pt idx="206">
                  <c:v>2002-06</c:v>
                </c:pt>
                <c:pt idx="207">
                  <c:v>2002-07</c:v>
                </c:pt>
                <c:pt idx="208">
                  <c:v>2002-08</c:v>
                </c:pt>
                <c:pt idx="209">
                  <c:v>2002-09</c:v>
                </c:pt>
                <c:pt idx="210">
                  <c:v>2002-10</c:v>
                </c:pt>
                <c:pt idx="211">
                  <c:v>2002-11</c:v>
                </c:pt>
                <c:pt idx="212">
                  <c:v>2002-12</c:v>
                </c:pt>
                <c:pt idx="213">
                  <c:v>2003-01</c:v>
                </c:pt>
                <c:pt idx="214">
                  <c:v>2003-02</c:v>
                </c:pt>
                <c:pt idx="215">
                  <c:v>2003-03</c:v>
                </c:pt>
                <c:pt idx="216">
                  <c:v>2003-04</c:v>
                </c:pt>
                <c:pt idx="217">
                  <c:v>2003-05</c:v>
                </c:pt>
                <c:pt idx="218">
                  <c:v>2003-06</c:v>
                </c:pt>
                <c:pt idx="219">
                  <c:v>2003-07</c:v>
                </c:pt>
                <c:pt idx="220">
                  <c:v>2003-08</c:v>
                </c:pt>
                <c:pt idx="221">
                  <c:v>2003-09</c:v>
                </c:pt>
                <c:pt idx="222">
                  <c:v>2003-10</c:v>
                </c:pt>
                <c:pt idx="223">
                  <c:v>2003-11</c:v>
                </c:pt>
                <c:pt idx="224">
                  <c:v>2003-12</c:v>
                </c:pt>
                <c:pt idx="225">
                  <c:v>2004-01</c:v>
                </c:pt>
                <c:pt idx="226">
                  <c:v>2004-02</c:v>
                </c:pt>
                <c:pt idx="227">
                  <c:v>2004-03</c:v>
                </c:pt>
                <c:pt idx="228">
                  <c:v>2004-04</c:v>
                </c:pt>
                <c:pt idx="229">
                  <c:v>2004-05</c:v>
                </c:pt>
                <c:pt idx="230">
                  <c:v>2004-06</c:v>
                </c:pt>
                <c:pt idx="231">
                  <c:v>2004-07</c:v>
                </c:pt>
                <c:pt idx="232">
                  <c:v>2004-08</c:v>
                </c:pt>
                <c:pt idx="233">
                  <c:v>2004-09</c:v>
                </c:pt>
                <c:pt idx="234">
                  <c:v>2004-10</c:v>
                </c:pt>
                <c:pt idx="235">
                  <c:v>2004-11</c:v>
                </c:pt>
                <c:pt idx="236">
                  <c:v>2004-12</c:v>
                </c:pt>
                <c:pt idx="237">
                  <c:v>2005-01</c:v>
                </c:pt>
                <c:pt idx="238">
                  <c:v>2005-02</c:v>
                </c:pt>
                <c:pt idx="239">
                  <c:v>2005-03</c:v>
                </c:pt>
                <c:pt idx="240">
                  <c:v>2005-04</c:v>
                </c:pt>
                <c:pt idx="241">
                  <c:v>2005-05</c:v>
                </c:pt>
                <c:pt idx="242">
                  <c:v>2005-06</c:v>
                </c:pt>
                <c:pt idx="243">
                  <c:v>2005-07</c:v>
                </c:pt>
                <c:pt idx="244">
                  <c:v>2005-08</c:v>
                </c:pt>
                <c:pt idx="245">
                  <c:v>2005-09</c:v>
                </c:pt>
                <c:pt idx="246">
                  <c:v>2005-10</c:v>
                </c:pt>
                <c:pt idx="247">
                  <c:v>2005-11</c:v>
                </c:pt>
                <c:pt idx="248">
                  <c:v>2005-12</c:v>
                </c:pt>
                <c:pt idx="249">
                  <c:v>2006-01</c:v>
                </c:pt>
                <c:pt idx="250">
                  <c:v>2006-02</c:v>
                </c:pt>
                <c:pt idx="251">
                  <c:v>2006-03</c:v>
                </c:pt>
                <c:pt idx="252">
                  <c:v>2006-04</c:v>
                </c:pt>
                <c:pt idx="253">
                  <c:v>2006-05</c:v>
                </c:pt>
                <c:pt idx="254">
                  <c:v>2006-06</c:v>
                </c:pt>
                <c:pt idx="255">
                  <c:v>2006-07</c:v>
                </c:pt>
                <c:pt idx="256">
                  <c:v>2006-08</c:v>
                </c:pt>
                <c:pt idx="257">
                  <c:v>2006-09</c:v>
                </c:pt>
                <c:pt idx="258">
                  <c:v>2006-10</c:v>
                </c:pt>
                <c:pt idx="259">
                  <c:v>2006-11</c:v>
                </c:pt>
                <c:pt idx="260">
                  <c:v>2006-12</c:v>
                </c:pt>
                <c:pt idx="261">
                  <c:v>2007-01</c:v>
                </c:pt>
                <c:pt idx="262">
                  <c:v>2007-02</c:v>
                </c:pt>
                <c:pt idx="263">
                  <c:v>2007-03</c:v>
                </c:pt>
                <c:pt idx="264">
                  <c:v>2007-04</c:v>
                </c:pt>
                <c:pt idx="265">
                  <c:v>2007-05</c:v>
                </c:pt>
                <c:pt idx="266">
                  <c:v>2007-06</c:v>
                </c:pt>
                <c:pt idx="267">
                  <c:v>2007-07</c:v>
                </c:pt>
                <c:pt idx="268">
                  <c:v>2007-08</c:v>
                </c:pt>
                <c:pt idx="269">
                  <c:v>2007-09</c:v>
                </c:pt>
                <c:pt idx="270">
                  <c:v>2007-10</c:v>
                </c:pt>
                <c:pt idx="271">
                  <c:v>2007-11</c:v>
                </c:pt>
                <c:pt idx="272">
                  <c:v>2007-12</c:v>
                </c:pt>
                <c:pt idx="273">
                  <c:v>2008-01</c:v>
                </c:pt>
                <c:pt idx="274">
                  <c:v>2008-02</c:v>
                </c:pt>
                <c:pt idx="275">
                  <c:v>2008-03</c:v>
                </c:pt>
                <c:pt idx="276">
                  <c:v>2008-04</c:v>
                </c:pt>
                <c:pt idx="277">
                  <c:v>2008-05</c:v>
                </c:pt>
                <c:pt idx="278">
                  <c:v>2008-06</c:v>
                </c:pt>
                <c:pt idx="279">
                  <c:v>2008-07</c:v>
                </c:pt>
                <c:pt idx="280">
                  <c:v>2008-08</c:v>
                </c:pt>
                <c:pt idx="281">
                  <c:v>2008-09</c:v>
                </c:pt>
                <c:pt idx="282">
                  <c:v>2008-10</c:v>
                </c:pt>
                <c:pt idx="283">
                  <c:v>2008-11</c:v>
                </c:pt>
                <c:pt idx="284">
                  <c:v>2008-12</c:v>
                </c:pt>
                <c:pt idx="285">
                  <c:v>2009-01</c:v>
                </c:pt>
                <c:pt idx="286">
                  <c:v>2009-02</c:v>
                </c:pt>
                <c:pt idx="287">
                  <c:v>2009-03</c:v>
                </c:pt>
                <c:pt idx="288">
                  <c:v>2009-04</c:v>
                </c:pt>
                <c:pt idx="289">
                  <c:v>2009-05</c:v>
                </c:pt>
                <c:pt idx="290">
                  <c:v>2009-06</c:v>
                </c:pt>
                <c:pt idx="291">
                  <c:v>2009-07</c:v>
                </c:pt>
                <c:pt idx="292">
                  <c:v>2009-08</c:v>
                </c:pt>
                <c:pt idx="293">
                  <c:v>2009-09</c:v>
                </c:pt>
                <c:pt idx="294">
                  <c:v>2009-10</c:v>
                </c:pt>
                <c:pt idx="295">
                  <c:v>2009-11</c:v>
                </c:pt>
                <c:pt idx="296">
                  <c:v>2009-12</c:v>
                </c:pt>
                <c:pt idx="297">
                  <c:v>2010-01</c:v>
                </c:pt>
                <c:pt idx="298">
                  <c:v>2010-02</c:v>
                </c:pt>
                <c:pt idx="299">
                  <c:v>2010-03</c:v>
                </c:pt>
                <c:pt idx="300">
                  <c:v>2010-04</c:v>
                </c:pt>
                <c:pt idx="301">
                  <c:v>2010-05</c:v>
                </c:pt>
                <c:pt idx="302">
                  <c:v>2010-06</c:v>
                </c:pt>
                <c:pt idx="303">
                  <c:v>2010-07</c:v>
                </c:pt>
                <c:pt idx="304">
                  <c:v>2010-08</c:v>
                </c:pt>
                <c:pt idx="305">
                  <c:v>2010-09</c:v>
                </c:pt>
                <c:pt idx="306">
                  <c:v>2010-10</c:v>
                </c:pt>
                <c:pt idx="307">
                  <c:v>2010-11</c:v>
                </c:pt>
                <c:pt idx="308">
                  <c:v>2010-12</c:v>
                </c:pt>
                <c:pt idx="309">
                  <c:v>2011-01</c:v>
                </c:pt>
                <c:pt idx="310">
                  <c:v>2011-02</c:v>
                </c:pt>
                <c:pt idx="311">
                  <c:v>2011-03</c:v>
                </c:pt>
                <c:pt idx="312">
                  <c:v>2011-04</c:v>
                </c:pt>
                <c:pt idx="313">
                  <c:v>2011-05</c:v>
                </c:pt>
                <c:pt idx="314">
                  <c:v>2011-06</c:v>
                </c:pt>
                <c:pt idx="315">
                  <c:v>2011-07</c:v>
                </c:pt>
                <c:pt idx="316">
                  <c:v>2011-08</c:v>
                </c:pt>
                <c:pt idx="317">
                  <c:v>2011-09</c:v>
                </c:pt>
                <c:pt idx="318">
                  <c:v>2011-10</c:v>
                </c:pt>
                <c:pt idx="319">
                  <c:v>2011-11</c:v>
                </c:pt>
                <c:pt idx="320">
                  <c:v>2011-12</c:v>
                </c:pt>
                <c:pt idx="321">
                  <c:v>2012-01</c:v>
                </c:pt>
                <c:pt idx="322">
                  <c:v>2012-02</c:v>
                </c:pt>
                <c:pt idx="323">
                  <c:v>2012-03</c:v>
                </c:pt>
                <c:pt idx="324">
                  <c:v>2012-04</c:v>
                </c:pt>
                <c:pt idx="325">
                  <c:v>2012-05</c:v>
                </c:pt>
                <c:pt idx="326">
                  <c:v>2012-06</c:v>
                </c:pt>
                <c:pt idx="327">
                  <c:v>2012-07</c:v>
                </c:pt>
                <c:pt idx="328">
                  <c:v>2012-08</c:v>
                </c:pt>
                <c:pt idx="329">
                  <c:v>2012-09</c:v>
                </c:pt>
                <c:pt idx="330">
                  <c:v>2012-10</c:v>
                </c:pt>
                <c:pt idx="331">
                  <c:v>2012-11</c:v>
                </c:pt>
                <c:pt idx="332">
                  <c:v>2012-12</c:v>
                </c:pt>
                <c:pt idx="333">
                  <c:v>2013-01</c:v>
                </c:pt>
                <c:pt idx="334">
                  <c:v>2013-02</c:v>
                </c:pt>
                <c:pt idx="335">
                  <c:v>2013-03</c:v>
                </c:pt>
                <c:pt idx="336">
                  <c:v>2013-04</c:v>
                </c:pt>
                <c:pt idx="337">
                  <c:v>2013-05</c:v>
                </c:pt>
                <c:pt idx="338">
                  <c:v>2013-06</c:v>
                </c:pt>
                <c:pt idx="339">
                  <c:v>2013-07</c:v>
                </c:pt>
                <c:pt idx="340">
                  <c:v>2013-08</c:v>
                </c:pt>
                <c:pt idx="341">
                  <c:v>2013-09</c:v>
                </c:pt>
                <c:pt idx="342">
                  <c:v>2013-10</c:v>
                </c:pt>
                <c:pt idx="343">
                  <c:v>2013-11</c:v>
                </c:pt>
                <c:pt idx="344">
                  <c:v>2013-12</c:v>
                </c:pt>
                <c:pt idx="345">
                  <c:v>2014-01</c:v>
                </c:pt>
                <c:pt idx="346">
                  <c:v>2014-02</c:v>
                </c:pt>
                <c:pt idx="347">
                  <c:v>2014-03</c:v>
                </c:pt>
                <c:pt idx="348">
                  <c:v>2014-04</c:v>
                </c:pt>
                <c:pt idx="349">
                  <c:v>2014-05</c:v>
                </c:pt>
                <c:pt idx="350">
                  <c:v>2014-06</c:v>
                </c:pt>
                <c:pt idx="351">
                  <c:v>2014-07</c:v>
                </c:pt>
                <c:pt idx="352">
                  <c:v>2014-08</c:v>
                </c:pt>
                <c:pt idx="353">
                  <c:v>2014-09</c:v>
                </c:pt>
                <c:pt idx="354">
                  <c:v>2014-10</c:v>
                </c:pt>
                <c:pt idx="355">
                  <c:v>2014-11</c:v>
                </c:pt>
                <c:pt idx="356">
                  <c:v>2014-12</c:v>
                </c:pt>
                <c:pt idx="357">
                  <c:v>2015-01</c:v>
                </c:pt>
                <c:pt idx="358">
                  <c:v>2015-02</c:v>
                </c:pt>
                <c:pt idx="359">
                  <c:v>2015-03</c:v>
                </c:pt>
                <c:pt idx="360">
                  <c:v>2015-04</c:v>
                </c:pt>
                <c:pt idx="361">
                  <c:v>2015-05</c:v>
                </c:pt>
                <c:pt idx="362">
                  <c:v>2015-06</c:v>
                </c:pt>
                <c:pt idx="363">
                  <c:v>2015-07</c:v>
                </c:pt>
                <c:pt idx="364">
                  <c:v>2015-08</c:v>
                </c:pt>
                <c:pt idx="365">
                  <c:v>2015-09</c:v>
                </c:pt>
                <c:pt idx="366">
                  <c:v>2015-10</c:v>
                </c:pt>
                <c:pt idx="367">
                  <c:v>2015-11</c:v>
                </c:pt>
                <c:pt idx="368">
                  <c:v>2015-12</c:v>
                </c:pt>
                <c:pt idx="369">
                  <c:v>2016-01</c:v>
                </c:pt>
                <c:pt idx="370">
                  <c:v>2016-02</c:v>
                </c:pt>
                <c:pt idx="371">
                  <c:v>2016-03</c:v>
                </c:pt>
                <c:pt idx="372">
                  <c:v>2016-04</c:v>
                </c:pt>
                <c:pt idx="373">
                  <c:v>2016-05</c:v>
                </c:pt>
                <c:pt idx="374">
                  <c:v>2016-06</c:v>
                </c:pt>
                <c:pt idx="375">
                  <c:v>2016-07</c:v>
                </c:pt>
                <c:pt idx="376">
                  <c:v>2016-08</c:v>
                </c:pt>
                <c:pt idx="377">
                  <c:v>2016-09</c:v>
                </c:pt>
                <c:pt idx="378">
                  <c:v>2016-10</c:v>
                </c:pt>
                <c:pt idx="379">
                  <c:v>2016-11</c:v>
                </c:pt>
                <c:pt idx="380">
                  <c:v>2016-12</c:v>
                </c:pt>
                <c:pt idx="381">
                  <c:v>2017-01</c:v>
                </c:pt>
                <c:pt idx="382">
                  <c:v>2017-02</c:v>
                </c:pt>
                <c:pt idx="383">
                  <c:v>2017-03</c:v>
                </c:pt>
                <c:pt idx="384">
                  <c:v>2017-04</c:v>
                </c:pt>
                <c:pt idx="385">
                  <c:v>2017-05</c:v>
                </c:pt>
                <c:pt idx="386">
                  <c:v>2017-06</c:v>
                </c:pt>
              </c:strCache>
            </c:strRef>
          </c:cat>
          <c:val>
            <c:numRef>
              <c:f>Sheet1!$AE$7:$AE$393</c:f>
              <c:numCache>
                <c:formatCode>_(* #,##0.00_);_(* \(#,##0.00\);_(* "-"??_);_(@_)</c:formatCode>
                <c:ptCount val="387"/>
                <c:pt idx="0">
                  <c:v>0.20704895437585902</c:v>
                </c:pt>
                <c:pt idx="1">
                  <c:v>0.20699156281745371</c:v>
                </c:pt>
                <c:pt idx="2">
                  <c:v>0.20719999768497316</c:v>
                </c:pt>
                <c:pt idx="3">
                  <c:v>0.2060813403372681</c:v>
                </c:pt>
                <c:pt idx="4">
                  <c:v>0.20446064538255113</c:v>
                </c:pt>
                <c:pt idx="5">
                  <c:v>0.20315369446843554</c:v>
                </c:pt>
                <c:pt idx="6">
                  <c:v>0.20087134545724952</c:v>
                </c:pt>
                <c:pt idx="7">
                  <c:v>0.19630691089892097</c:v>
                </c:pt>
                <c:pt idx="8">
                  <c:v>0.194037293225925</c:v>
                </c:pt>
                <c:pt idx="9">
                  <c:v>0.18893042751025516</c:v>
                </c:pt>
                <c:pt idx="10">
                  <c:v>0.19079569758593712</c:v>
                </c:pt>
                <c:pt idx="11">
                  <c:v>0.19071032301264765</c:v>
                </c:pt>
                <c:pt idx="12">
                  <c:v>0.19194866540001335</c:v>
                </c:pt>
                <c:pt idx="13">
                  <c:v>0.19334016080181987</c:v>
                </c:pt>
                <c:pt idx="14">
                  <c:v>0.19465066846718743</c:v>
                </c:pt>
                <c:pt idx="15">
                  <c:v>0.19413596871889055</c:v>
                </c:pt>
                <c:pt idx="16">
                  <c:v>0.19634915621087187</c:v>
                </c:pt>
                <c:pt idx="17">
                  <c:v>0.19761626517081343</c:v>
                </c:pt>
                <c:pt idx="18">
                  <c:v>0.20047572621629486</c:v>
                </c:pt>
                <c:pt idx="19">
                  <c:v>0.20232895603076895</c:v>
                </c:pt>
                <c:pt idx="20">
                  <c:v>0.20268334737916008</c:v>
                </c:pt>
                <c:pt idx="21">
                  <c:v>0.20008841883116901</c:v>
                </c:pt>
                <c:pt idx="22">
                  <c:v>0.2036649316609338</c:v>
                </c:pt>
                <c:pt idx="23">
                  <c:v>0.20315238623667028</c:v>
                </c:pt>
                <c:pt idx="24">
                  <c:v>0.20434818795872736</c:v>
                </c:pt>
                <c:pt idx="25">
                  <c:v>0.20422265264317591</c:v>
                </c:pt>
                <c:pt idx="26">
                  <c:v>0.20459334779530072</c:v>
                </c:pt>
                <c:pt idx="27">
                  <c:v>0.20212840884348768</c:v>
                </c:pt>
                <c:pt idx="28">
                  <c:v>0.20273205142622336</c:v>
                </c:pt>
                <c:pt idx="29">
                  <c:v>0.20252808461956828</c:v>
                </c:pt>
                <c:pt idx="30">
                  <c:v>0.20131569066501989</c:v>
                </c:pt>
                <c:pt idx="31">
                  <c:v>0.20136932303889413</c:v>
                </c:pt>
                <c:pt idx="32">
                  <c:v>0.20238136781242666</c:v>
                </c:pt>
                <c:pt idx="33">
                  <c:v>0.20269232357477809</c:v>
                </c:pt>
                <c:pt idx="34">
                  <c:v>0.20183908683623389</c:v>
                </c:pt>
                <c:pt idx="35">
                  <c:v>0.2008604662898901</c:v>
                </c:pt>
                <c:pt idx="36">
                  <c:v>0.20007117622338513</c:v>
                </c:pt>
                <c:pt idx="37">
                  <c:v>0.2009334305488745</c:v>
                </c:pt>
                <c:pt idx="38">
                  <c:v>0.20049139963110016</c:v>
                </c:pt>
                <c:pt idx="39">
                  <c:v>0.2005774225941597</c:v>
                </c:pt>
                <c:pt idx="40">
                  <c:v>0.20008448044869756</c:v>
                </c:pt>
                <c:pt idx="41">
                  <c:v>0.19970317129635101</c:v>
                </c:pt>
                <c:pt idx="42">
                  <c:v>0.1996008307288962</c:v>
                </c:pt>
                <c:pt idx="43">
                  <c:v>0.19862164934566739</c:v>
                </c:pt>
                <c:pt idx="44">
                  <c:v>0.20042427276159203</c:v>
                </c:pt>
                <c:pt idx="45">
                  <c:v>0.20115867651911823</c:v>
                </c:pt>
                <c:pt idx="46">
                  <c:v>0.20032983631239626</c:v>
                </c:pt>
                <c:pt idx="47">
                  <c:v>0.20005194595117659</c:v>
                </c:pt>
                <c:pt idx="48">
                  <c:v>0.19903788049553636</c:v>
                </c:pt>
                <c:pt idx="49">
                  <c:v>0.19969732357291006</c:v>
                </c:pt>
                <c:pt idx="50">
                  <c:v>0.19883973839852087</c:v>
                </c:pt>
                <c:pt idx="51">
                  <c:v>0.19958938203779705</c:v>
                </c:pt>
                <c:pt idx="52">
                  <c:v>0.19918055395551376</c:v>
                </c:pt>
                <c:pt idx="53">
                  <c:v>0.2003345227899388</c:v>
                </c:pt>
                <c:pt idx="54">
                  <c:v>0.20064407714685681</c:v>
                </c:pt>
                <c:pt idx="55">
                  <c:v>0.19894377826059687</c:v>
                </c:pt>
                <c:pt idx="56">
                  <c:v>0.20186373360018481</c:v>
                </c:pt>
                <c:pt idx="57">
                  <c:v>0.20274423181201193</c:v>
                </c:pt>
                <c:pt idx="58">
                  <c:v>0.2049547677963712</c:v>
                </c:pt>
                <c:pt idx="59">
                  <c:v>0.2063434241667933</c:v>
                </c:pt>
                <c:pt idx="60">
                  <c:v>0.20990316549485044</c:v>
                </c:pt>
                <c:pt idx="61">
                  <c:v>0.21170940474936309</c:v>
                </c:pt>
                <c:pt idx="62">
                  <c:v>0.21217550692845769</c:v>
                </c:pt>
                <c:pt idx="63">
                  <c:v>0.21127896972056454</c:v>
                </c:pt>
                <c:pt idx="64">
                  <c:v>0.20966887910972723</c:v>
                </c:pt>
                <c:pt idx="65">
                  <c:v>0.20980605381071837</c:v>
                </c:pt>
                <c:pt idx="66">
                  <c:v>0.21030569244545602</c:v>
                </c:pt>
                <c:pt idx="67">
                  <c:v>0.21146822857314701</c:v>
                </c:pt>
                <c:pt idx="68">
                  <c:v>0.21201069021782712</c:v>
                </c:pt>
                <c:pt idx="69">
                  <c:v>0.21104801392867936</c:v>
                </c:pt>
                <c:pt idx="70">
                  <c:v>0.21165624153262183</c:v>
                </c:pt>
                <c:pt idx="71">
                  <c:v>0.21471179931272535</c:v>
                </c:pt>
                <c:pt idx="72">
                  <c:v>0.21671007568960932</c:v>
                </c:pt>
                <c:pt idx="73">
                  <c:v>0.21827023518732105</c:v>
                </c:pt>
                <c:pt idx="74">
                  <c:v>0.21946725896339137</c:v>
                </c:pt>
                <c:pt idx="75">
                  <c:v>0.22336604443270455</c:v>
                </c:pt>
                <c:pt idx="76">
                  <c:v>0.22568631410949999</c:v>
                </c:pt>
                <c:pt idx="77">
                  <c:v>0.22758110548311239</c:v>
                </c:pt>
                <c:pt idx="78">
                  <c:v>0.23026662081917132</c:v>
                </c:pt>
                <c:pt idx="79">
                  <c:v>0.23245249985835773</c:v>
                </c:pt>
                <c:pt idx="80">
                  <c:v>0.23510214714207406</c:v>
                </c:pt>
                <c:pt idx="81">
                  <c:v>0.23528876760974976</c:v>
                </c:pt>
                <c:pt idx="82">
                  <c:v>0.23946289349313754</c:v>
                </c:pt>
                <c:pt idx="83">
                  <c:v>0.24334432119734467</c:v>
                </c:pt>
                <c:pt idx="84">
                  <c:v>0.24163885184520162</c:v>
                </c:pt>
                <c:pt idx="85">
                  <c:v>0.24339295175956113</c:v>
                </c:pt>
                <c:pt idx="86">
                  <c:v>0.24618474826943437</c:v>
                </c:pt>
                <c:pt idx="87">
                  <c:v>0.24941045654456684</c:v>
                </c:pt>
                <c:pt idx="88">
                  <c:v>0.25099244278146132</c:v>
                </c:pt>
                <c:pt idx="89">
                  <c:v>0.25228927229248699</c:v>
                </c:pt>
                <c:pt idx="90">
                  <c:v>0.25252166730181574</c:v>
                </c:pt>
                <c:pt idx="91">
                  <c:v>0.25451357435704219</c:v>
                </c:pt>
                <c:pt idx="92">
                  <c:v>0.25792461928674548</c:v>
                </c:pt>
                <c:pt idx="93">
                  <c:v>0.2560890536488894</c:v>
                </c:pt>
                <c:pt idx="94">
                  <c:v>0.25735093591444719</c:v>
                </c:pt>
                <c:pt idx="95">
                  <c:v>0.25793887533655435</c:v>
                </c:pt>
                <c:pt idx="96">
                  <c:v>0.25911200686735547</c:v>
                </c:pt>
                <c:pt idx="97">
                  <c:v>0.25936098310977879</c:v>
                </c:pt>
                <c:pt idx="98">
                  <c:v>0.25966554029295741</c:v>
                </c:pt>
                <c:pt idx="99">
                  <c:v>0.26227729197833921</c:v>
                </c:pt>
                <c:pt idx="100">
                  <c:v>0.26236969434355106</c:v>
                </c:pt>
                <c:pt idx="101">
                  <c:v>0.26381861469960216</c:v>
                </c:pt>
                <c:pt idx="102">
                  <c:v>0.2628103846974752</c:v>
                </c:pt>
                <c:pt idx="103">
                  <c:v>0.26268069413786105</c:v>
                </c:pt>
                <c:pt idx="104">
                  <c:v>0.26224794564798676</c:v>
                </c:pt>
                <c:pt idx="105">
                  <c:v>0.25886569479017707</c:v>
                </c:pt>
                <c:pt idx="106">
                  <c:v>0.25876876909730584</c:v>
                </c:pt>
                <c:pt idx="107">
                  <c:v>0.25925111119078442</c:v>
                </c:pt>
                <c:pt idx="108">
                  <c:v>0.25905715100613652</c:v>
                </c:pt>
                <c:pt idx="109">
                  <c:v>0.25855252471481666</c:v>
                </c:pt>
                <c:pt idx="110">
                  <c:v>0.25726637904906136</c:v>
                </c:pt>
                <c:pt idx="111">
                  <c:v>0.25400449358577504</c:v>
                </c:pt>
                <c:pt idx="112">
                  <c:v>0.25098794273562053</c:v>
                </c:pt>
                <c:pt idx="113">
                  <c:v>0.24910105893967563</c:v>
                </c:pt>
                <c:pt idx="114">
                  <c:v>0.24606470890104851</c:v>
                </c:pt>
                <c:pt idx="115">
                  <c:v>0.24276332556396873</c:v>
                </c:pt>
                <c:pt idx="116">
                  <c:v>0.24092140518490912</c:v>
                </c:pt>
                <c:pt idx="117">
                  <c:v>0.24104230900102389</c:v>
                </c:pt>
                <c:pt idx="118">
                  <c:v>0.23763028516864723</c:v>
                </c:pt>
                <c:pt idx="119">
                  <c:v>0.23347959635111051</c:v>
                </c:pt>
                <c:pt idx="120">
                  <c:v>0.22859874185155082</c:v>
                </c:pt>
                <c:pt idx="121">
                  <c:v>0.22696555621749731</c:v>
                </c:pt>
                <c:pt idx="122">
                  <c:v>0.22606610153665613</c:v>
                </c:pt>
                <c:pt idx="123">
                  <c:v>0.22524925509026741</c:v>
                </c:pt>
                <c:pt idx="124">
                  <c:v>0.22444660436947128</c:v>
                </c:pt>
                <c:pt idx="125">
                  <c:v>0.22374431082139878</c:v>
                </c:pt>
                <c:pt idx="126">
                  <c:v>0.22324432666425623</c:v>
                </c:pt>
                <c:pt idx="127">
                  <c:v>0.22026796478697028</c:v>
                </c:pt>
                <c:pt idx="128">
                  <c:v>0.22020158503991349</c:v>
                </c:pt>
                <c:pt idx="129">
                  <c:v>0.21869215176338455</c:v>
                </c:pt>
                <c:pt idx="130">
                  <c:v>0.21740574055724576</c:v>
                </c:pt>
                <c:pt idx="131">
                  <c:v>0.2171266984182168</c:v>
                </c:pt>
                <c:pt idx="132">
                  <c:v>0.21821137766385082</c:v>
                </c:pt>
                <c:pt idx="133">
                  <c:v>0.2175825112125655</c:v>
                </c:pt>
                <c:pt idx="134">
                  <c:v>0.21720792153130369</c:v>
                </c:pt>
                <c:pt idx="135">
                  <c:v>0.21594518050857828</c:v>
                </c:pt>
                <c:pt idx="136">
                  <c:v>0.21585650905948245</c:v>
                </c:pt>
                <c:pt idx="137">
                  <c:v>0.21429931312589298</c:v>
                </c:pt>
                <c:pt idx="138">
                  <c:v>0.21260283789019715</c:v>
                </c:pt>
                <c:pt idx="139">
                  <c:v>0.21100001205460539</c:v>
                </c:pt>
                <c:pt idx="140">
                  <c:v>0.2108083922199423</c:v>
                </c:pt>
                <c:pt idx="141">
                  <c:v>0.21021798717754811</c:v>
                </c:pt>
                <c:pt idx="142">
                  <c:v>0.20780161514820103</c:v>
                </c:pt>
                <c:pt idx="143">
                  <c:v>0.2083325659902304</c:v>
                </c:pt>
                <c:pt idx="144">
                  <c:v>0.20876402118946066</c:v>
                </c:pt>
                <c:pt idx="145">
                  <c:v>0.20699891145424049</c:v>
                </c:pt>
                <c:pt idx="146">
                  <c:v>0.21013343995571337</c:v>
                </c:pt>
                <c:pt idx="147">
                  <c:v>0.21203940354124134</c:v>
                </c:pt>
                <c:pt idx="148">
                  <c:v>0.21200665704666552</c:v>
                </c:pt>
                <c:pt idx="149">
                  <c:v>0.21164865398133545</c:v>
                </c:pt>
                <c:pt idx="150">
                  <c:v>0.21088424868945499</c:v>
                </c:pt>
                <c:pt idx="151">
                  <c:v>0.21381786401958058</c:v>
                </c:pt>
                <c:pt idx="152">
                  <c:v>0.21335031540166119</c:v>
                </c:pt>
                <c:pt idx="153">
                  <c:v>0.2138404520423893</c:v>
                </c:pt>
                <c:pt idx="154">
                  <c:v>0.21349303598983665</c:v>
                </c:pt>
                <c:pt idx="155">
                  <c:v>0.21444159340422259</c:v>
                </c:pt>
                <c:pt idx="156">
                  <c:v>0.20985382841841269</c:v>
                </c:pt>
                <c:pt idx="157">
                  <c:v>0.20775533979027594</c:v>
                </c:pt>
                <c:pt idx="158">
                  <c:v>0.20504770703012601</c:v>
                </c:pt>
                <c:pt idx="159">
                  <c:v>0.20274427261672789</c:v>
                </c:pt>
                <c:pt idx="160">
                  <c:v>0.20236463723141934</c:v>
                </c:pt>
                <c:pt idx="161">
                  <c:v>0.20223602889501832</c:v>
                </c:pt>
                <c:pt idx="162">
                  <c:v>0.19987969554874541</c:v>
                </c:pt>
                <c:pt idx="163">
                  <c:v>0.20145155395251779</c:v>
                </c:pt>
                <c:pt idx="164">
                  <c:v>0.20059401455963896</c:v>
                </c:pt>
                <c:pt idx="165">
                  <c:v>0.20431516649784423</c:v>
                </c:pt>
                <c:pt idx="166">
                  <c:v>0.20322431847017994</c:v>
                </c:pt>
                <c:pt idx="167">
                  <c:v>0.20545793478191193</c:v>
                </c:pt>
                <c:pt idx="168">
                  <c:v>0.203266542903321</c:v>
                </c:pt>
                <c:pt idx="169">
                  <c:v>0.20300570087970471</c:v>
                </c:pt>
                <c:pt idx="170">
                  <c:v>0.20313329517138448</c:v>
                </c:pt>
                <c:pt idx="171">
                  <c:v>0.20175105114534378</c:v>
                </c:pt>
                <c:pt idx="172">
                  <c:v>0.19937450345034677</c:v>
                </c:pt>
                <c:pt idx="173">
                  <c:v>0.19899488486222888</c:v>
                </c:pt>
                <c:pt idx="174">
                  <c:v>0.19678727106188568</c:v>
                </c:pt>
                <c:pt idx="175">
                  <c:v>0.19259101410309465</c:v>
                </c:pt>
                <c:pt idx="176">
                  <c:v>0.19067947540360192</c:v>
                </c:pt>
                <c:pt idx="177">
                  <c:v>0.19008863385344779</c:v>
                </c:pt>
                <c:pt idx="178">
                  <c:v>0.1891762876745226</c:v>
                </c:pt>
                <c:pt idx="179">
                  <c:v>0.18774498204565501</c:v>
                </c:pt>
                <c:pt idx="180">
                  <c:v>0.18801713748202617</c:v>
                </c:pt>
                <c:pt idx="181">
                  <c:v>0.18632312853242855</c:v>
                </c:pt>
                <c:pt idx="182">
                  <c:v>0.18406231252669603</c:v>
                </c:pt>
                <c:pt idx="183">
                  <c:v>0.17958874745098585</c:v>
                </c:pt>
                <c:pt idx="184">
                  <c:v>0.1764002747261651</c:v>
                </c:pt>
                <c:pt idx="185">
                  <c:v>0.17418301009204612</c:v>
                </c:pt>
                <c:pt idx="186">
                  <c:v>0.17419866062003764</c:v>
                </c:pt>
                <c:pt idx="187">
                  <c:v>0.17208935866626915</c:v>
                </c:pt>
                <c:pt idx="188">
                  <c:v>0.17299181857514231</c:v>
                </c:pt>
                <c:pt idx="189">
                  <c:v>0.17462313412429117</c:v>
                </c:pt>
                <c:pt idx="190">
                  <c:v>0.16996163213663867</c:v>
                </c:pt>
                <c:pt idx="191">
                  <c:v>0.16672278722258665</c:v>
                </c:pt>
                <c:pt idx="192">
                  <c:v>0.16369993739679894</c:v>
                </c:pt>
                <c:pt idx="193">
                  <c:v>0.1647612979055581</c:v>
                </c:pt>
                <c:pt idx="194">
                  <c:v>0.16480618939873762</c:v>
                </c:pt>
                <c:pt idx="195">
                  <c:v>0.1678857366362167</c:v>
                </c:pt>
                <c:pt idx="196">
                  <c:v>0.16961065721892693</c:v>
                </c:pt>
                <c:pt idx="197">
                  <c:v>0.1719124553938445</c:v>
                </c:pt>
                <c:pt idx="198">
                  <c:v>0.17333078249602632</c:v>
                </c:pt>
                <c:pt idx="199">
                  <c:v>0.17336771042587265</c:v>
                </c:pt>
                <c:pt idx="200">
                  <c:v>0.1785937922332014</c:v>
                </c:pt>
                <c:pt idx="201">
                  <c:v>0.17737150235160701</c:v>
                </c:pt>
                <c:pt idx="202">
                  <c:v>0.17586299338870159</c:v>
                </c:pt>
                <c:pt idx="203">
                  <c:v>0.17848448858421148</c:v>
                </c:pt>
                <c:pt idx="204">
                  <c:v>0.17721633080288701</c:v>
                </c:pt>
                <c:pt idx="205">
                  <c:v>0.17795165035301055</c:v>
                </c:pt>
                <c:pt idx="206">
                  <c:v>0.17947260993395522</c:v>
                </c:pt>
                <c:pt idx="207">
                  <c:v>0.18105632943387928</c:v>
                </c:pt>
                <c:pt idx="208">
                  <c:v>0.18512915329196239</c:v>
                </c:pt>
                <c:pt idx="209">
                  <c:v>0.18539138397379654</c:v>
                </c:pt>
                <c:pt idx="210">
                  <c:v>0.18689803182446341</c:v>
                </c:pt>
                <c:pt idx="211">
                  <c:v>0.18659919048483711</c:v>
                </c:pt>
                <c:pt idx="212">
                  <c:v>0.18669066119357769</c:v>
                </c:pt>
                <c:pt idx="213">
                  <c:v>0.18805970381657428</c:v>
                </c:pt>
                <c:pt idx="214">
                  <c:v>0.18837077697516305</c:v>
                </c:pt>
                <c:pt idx="215">
                  <c:v>0.18925778564722615</c:v>
                </c:pt>
                <c:pt idx="216">
                  <c:v>0.19091737528123404</c:v>
                </c:pt>
                <c:pt idx="217">
                  <c:v>0.19077783060377226</c:v>
                </c:pt>
                <c:pt idx="218">
                  <c:v>0.19287150476150386</c:v>
                </c:pt>
                <c:pt idx="219">
                  <c:v>0.19104024522422786</c:v>
                </c:pt>
                <c:pt idx="220">
                  <c:v>0.18948615426701945</c:v>
                </c:pt>
                <c:pt idx="221">
                  <c:v>0.18678016928332616</c:v>
                </c:pt>
                <c:pt idx="222">
                  <c:v>0.18919673114260438</c:v>
                </c:pt>
                <c:pt idx="223">
                  <c:v>0.19088362704821174</c:v>
                </c:pt>
                <c:pt idx="224">
                  <c:v>0.18921978551082733</c:v>
                </c:pt>
                <c:pt idx="225">
                  <c:v>0.18499792979637741</c:v>
                </c:pt>
                <c:pt idx="226">
                  <c:v>0.18979821011038966</c:v>
                </c:pt>
                <c:pt idx="227">
                  <c:v>0.19524581464267668</c:v>
                </c:pt>
                <c:pt idx="228">
                  <c:v>0.19350835301757344</c:v>
                </c:pt>
                <c:pt idx="229">
                  <c:v>0.19148063629728559</c:v>
                </c:pt>
                <c:pt idx="230">
                  <c:v>0.18920465196492109</c:v>
                </c:pt>
                <c:pt idx="231">
                  <c:v>0.18562753213374047</c:v>
                </c:pt>
                <c:pt idx="232">
                  <c:v>0.1849641190108168</c:v>
                </c:pt>
                <c:pt idx="233">
                  <c:v>0.18282412301665663</c:v>
                </c:pt>
                <c:pt idx="234">
                  <c:v>0.18155699052087493</c:v>
                </c:pt>
                <c:pt idx="235">
                  <c:v>0.1801627346428043</c:v>
                </c:pt>
                <c:pt idx="236">
                  <c:v>0.18182522404191401</c:v>
                </c:pt>
                <c:pt idx="237">
                  <c:v>0.18413681013203603</c:v>
                </c:pt>
                <c:pt idx="238">
                  <c:v>0.18301732845626406</c:v>
                </c:pt>
                <c:pt idx="239">
                  <c:v>0.1831238931690132</c:v>
                </c:pt>
                <c:pt idx="240">
                  <c:v>0.18136869596031838</c:v>
                </c:pt>
                <c:pt idx="241">
                  <c:v>0.18214066308179083</c:v>
                </c:pt>
                <c:pt idx="242">
                  <c:v>0.17692653799298719</c:v>
                </c:pt>
                <c:pt idx="243">
                  <c:v>0.17668940593821852</c:v>
                </c:pt>
                <c:pt idx="244">
                  <c:v>0.17530007827426361</c:v>
                </c:pt>
                <c:pt idx="245">
                  <c:v>0.17461272149955584</c:v>
                </c:pt>
                <c:pt idx="246">
                  <c:v>0.17456936450643609</c:v>
                </c:pt>
                <c:pt idx="247">
                  <c:v>0.17072395271645066</c:v>
                </c:pt>
                <c:pt idx="248">
                  <c:v>0.17130874701087551</c:v>
                </c:pt>
                <c:pt idx="249">
                  <c:v>0.17125436449708414</c:v>
                </c:pt>
                <c:pt idx="250">
                  <c:v>0.17105572147400741</c:v>
                </c:pt>
                <c:pt idx="251">
                  <c:v>0.16986547475714209</c:v>
                </c:pt>
                <c:pt idx="252">
                  <c:v>0.17123789701066827</c:v>
                </c:pt>
                <c:pt idx="253">
                  <c:v>0.16914960520306924</c:v>
                </c:pt>
                <c:pt idx="254">
                  <c:v>0.16922227683066032</c:v>
                </c:pt>
                <c:pt idx="255">
                  <c:v>0.16979934473893391</c:v>
                </c:pt>
                <c:pt idx="256">
                  <c:v>0.17005983959541557</c:v>
                </c:pt>
                <c:pt idx="257">
                  <c:v>0.16774241417589683</c:v>
                </c:pt>
                <c:pt idx="258">
                  <c:v>0.16715530553139005</c:v>
                </c:pt>
                <c:pt idx="259">
                  <c:v>0.16457587818377598</c:v>
                </c:pt>
                <c:pt idx="260">
                  <c:v>0.1625661649888748</c:v>
                </c:pt>
                <c:pt idx="261">
                  <c:v>0.16268978761022301</c:v>
                </c:pt>
                <c:pt idx="262">
                  <c:v>0.16214442662576592</c:v>
                </c:pt>
                <c:pt idx="263">
                  <c:v>0.15964987672699199</c:v>
                </c:pt>
                <c:pt idx="264">
                  <c:v>0.15572704123200393</c:v>
                </c:pt>
                <c:pt idx="265">
                  <c:v>0.15331024700560195</c:v>
                </c:pt>
                <c:pt idx="266">
                  <c:v>0.15120481879415282</c:v>
                </c:pt>
                <c:pt idx="267">
                  <c:v>0.15031654912707812</c:v>
                </c:pt>
                <c:pt idx="268">
                  <c:v>0.14715848326478093</c:v>
                </c:pt>
                <c:pt idx="269">
                  <c:v>0.14445968463522646</c:v>
                </c:pt>
                <c:pt idx="270">
                  <c:v>0.13794062060213325</c:v>
                </c:pt>
                <c:pt idx="271">
                  <c:v>0.13645664530382126</c:v>
                </c:pt>
                <c:pt idx="272">
                  <c:v>0.13545915054337165</c:v>
                </c:pt>
                <c:pt idx="273">
                  <c:v>0.13270757880362188</c:v>
                </c:pt>
                <c:pt idx="274">
                  <c:v>0.13167348816538652</c:v>
                </c:pt>
                <c:pt idx="275">
                  <c:v>0.1312829888197202</c:v>
                </c:pt>
                <c:pt idx="276">
                  <c:v>0.13152879568239204</c:v>
                </c:pt>
                <c:pt idx="277">
                  <c:v>0.13363089757249244</c:v>
                </c:pt>
                <c:pt idx="278">
                  <c:v>0.13454553417340928</c:v>
                </c:pt>
                <c:pt idx="279">
                  <c:v>0.13340070201406101</c:v>
                </c:pt>
                <c:pt idx="280">
                  <c:v>0.13561767482242543</c:v>
                </c:pt>
                <c:pt idx="281">
                  <c:v>0.14142675093747403</c:v>
                </c:pt>
                <c:pt idx="282">
                  <c:v>0.15663233404777532</c:v>
                </c:pt>
                <c:pt idx="283">
                  <c:v>0.17257583513014707</c:v>
                </c:pt>
                <c:pt idx="284">
                  <c:v>0.17391198208821987</c:v>
                </c:pt>
                <c:pt idx="285">
                  <c:v>0.17955698650961444</c:v>
                </c:pt>
                <c:pt idx="286">
                  <c:v>0.1732877373439036</c:v>
                </c:pt>
                <c:pt idx="287">
                  <c:v>0.18152582814699042</c:v>
                </c:pt>
                <c:pt idx="288">
                  <c:v>0.18671598534481493</c:v>
                </c:pt>
                <c:pt idx="289">
                  <c:v>0.18846028684334337</c:v>
                </c:pt>
                <c:pt idx="290">
                  <c:v>0.18934427742351384</c:v>
                </c:pt>
                <c:pt idx="291">
                  <c:v>0.19310983380138869</c:v>
                </c:pt>
                <c:pt idx="292">
                  <c:v>0.19830818697661468</c:v>
                </c:pt>
                <c:pt idx="293">
                  <c:v>0.20562947036116283</c:v>
                </c:pt>
                <c:pt idx="294">
                  <c:v>0.21357848189514572</c:v>
                </c:pt>
                <c:pt idx="295">
                  <c:v>0.2193674637931039</c:v>
                </c:pt>
                <c:pt idx="296">
                  <c:v>0.21673225490368911</c:v>
                </c:pt>
                <c:pt idx="297">
                  <c:v>0.21335359833425516</c:v>
                </c:pt>
                <c:pt idx="298">
                  <c:v>0.22180022605817462</c:v>
                </c:pt>
                <c:pt idx="299">
                  <c:v>0.2220847400628114</c:v>
                </c:pt>
                <c:pt idx="300">
                  <c:v>0.21911744549510898</c:v>
                </c:pt>
                <c:pt idx="301">
                  <c:v>0.22022154063747784</c:v>
                </c:pt>
                <c:pt idx="302">
                  <c:v>0.21592562625830838</c:v>
                </c:pt>
                <c:pt idx="303">
                  <c:v>0.21933589965582009</c:v>
                </c:pt>
                <c:pt idx="304">
                  <c:v>0.2175240960462366</c:v>
                </c:pt>
                <c:pt idx="305">
                  <c:v>0.21913618561582887</c:v>
                </c:pt>
                <c:pt idx="306">
                  <c:v>0.22108682326166407</c:v>
                </c:pt>
                <c:pt idx="307">
                  <c:v>0.22134181660413726</c:v>
                </c:pt>
                <c:pt idx="308">
                  <c:v>0.21965784296053195</c:v>
                </c:pt>
                <c:pt idx="309">
                  <c:v>0.21954570092721207</c:v>
                </c:pt>
                <c:pt idx="310">
                  <c:v>0.22817683126486271</c:v>
                </c:pt>
                <c:pt idx="311">
                  <c:v>0.22943942800082545</c:v>
                </c:pt>
                <c:pt idx="312">
                  <c:v>0.22833652907200758</c:v>
                </c:pt>
                <c:pt idx="313">
                  <c:v>0.22698808418700586</c:v>
                </c:pt>
                <c:pt idx="314">
                  <c:v>0.23119393657998585</c:v>
                </c:pt>
                <c:pt idx="315">
                  <c:v>0.23852712561520861</c:v>
                </c:pt>
                <c:pt idx="316">
                  <c:v>0.23434150820717745</c:v>
                </c:pt>
                <c:pt idx="317">
                  <c:v>0.23222994288023635</c:v>
                </c:pt>
                <c:pt idx="318">
                  <c:v>0.22835176222437459</c:v>
                </c:pt>
                <c:pt idx="319">
                  <c:v>0.22618263861603563</c:v>
                </c:pt>
                <c:pt idx="320">
                  <c:v>0.22930959604172757</c:v>
                </c:pt>
                <c:pt idx="321">
                  <c:v>0.23219851953692341</c:v>
                </c:pt>
                <c:pt idx="322">
                  <c:v>0.23714551449031182</c:v>
                </c:pt>
                <c:pt idx="323">
                  <c:v>0.23586114980616427</c:v>
                </c:pt>
                <c:pt idx="324">
                  <c:v>0.23441992025210204</c:v>
                </c:pt>
                <c:pt idx="325">
                  <c:v>0.23460920404809354</c:v>
                </c:pt>
                <c:pt idx="326">
                  <c:v>0.23817865133151059</c:v>
                </c:pt>
                <c:pt idx="327">
                  <c:v>0.24105231957503734</c:v>
                </c:pt>
                <c:pt idx="328">
                  <c:v>0.24139020125613866</c:v>
                </c:pt>
                <c:pt idx="329">
                  <c:v>0.23947124178095466</c:v>
                </c:pt>
                <c:pt idx="330">
                  <c:v>0.23921516503024576</c:v>
                </c:pt>
                <c:pt idx="331">
                  <c:v>0.24232496731373915</c:v>
                </c:pt>
                <c:pt idx="332">
                  <c:v>0.24439045543519522</c:v>
                </c:pt>
                <c:pt idx="333">
                  <c:v>0.23762997190595597</c:v>
                </c:pt>
                <c:pt idx="334">
                  <c:v>0.24185703341232137</c:v>
                </c:pt>
                <c:pt idx="335">
                  <c:v>0.24686855244786268</c:v>
                </c:pt>
                <c:pt idx="336">
                  <c:v>0.25236739574906897</c:v>
                </c:pt>
                <c:pt idx="337">
                  <c:v>0.2556314960975124</c:v>
                </c:pt>
                <c:pt idx="338">
                  <c:v>0.25607160473911467</c:v>
                </c:pt>
                <c:pt idx="339">
                  <c:v>0.25834745542944371</c:v>
                </c:pt>
                <c:pt idx="340">
                  <c:v>0.26088952761573708</c:v>
                </c:pt>
                <c:pt idx="341">
                  <c:v>0.26439145055007113</c:v>
                </c:pt>
                <c:pt idx="342">
                  <c:v>0.275831722962668</c:v>
                </c:pt>
                <c:pt idx="343">
                  <c:v>0.27523827331681971</c:v>
                </c:pt>
                <c:pt idx="344">
                  <c:v>0.27514282303174975</c:v>
                </c:pt>
                <c:pt idx="345">
                  <c:v>0.27843126300162474</c:v>
                </c:pt>
                <c:pt idx="346">
                  <c:v>0.27895858888121083</c:v>
                </c:pt>
                <c:pt idx="347">
                  <c:v>0.27747562437607121</c:v>
                </c:pt>
                <c:pt idx="348">
                  <c:v>0.28230921434728923</c:v>
                </c:pt>
                <c:pt idx="349">
                  <c:v>0.28445229186310678</c:v>
                </c:pt>
                <c:pt idx="350">
                  <c:v>0.28660222264441848</c:v>
                </c:pt>
                <c:pt idx="351">
                  <c:v>0.28991067723840419</c:v>
                </c:pt>
                <c:pt idx="352">
                  <c:v>0.29173796610724223</c:v>
                </c:pt>
                <c:pt idx="353">
                  <c:v>0.29907384297846573</c:v>
                </c:pt>
                <c:pt idx="354">
                  <c:v>0.29873035671338899</c:v>
                </c:pt>
                <c:pt idx="355">
                  <c:v>0.30247921603452771</c:v>
                </c:pt>
                <c:pt idx="356">
                  <c:v>0.30671313987829302</c:v>
                </c:pt>
                <c:pt idx="357">
                  <c:v>0.30810683753182505</c:v>
                </c:pt>
                <c:pt idx="358">
                  <c:v>0.31140060281062903</c:v>
                </c:pt>
                <c:pt idx="359">
                  <c:v>0.30931763815378227</c:v>
                </c:pt>
                <c:pt idx="360">
                  <c:v>0.30805053785516839</c:v>
                </c:pt>
                <c:pt idx="361">
                  <c:v>0.30476581281583998</c:v>
                </c:pt>
                <c:pt idx="362">
                  <c:v>0.30106711138418646</c:v>
                </c:pt>
                <c:pt idx="363">
                  <c:v>0.3024325128337077</c:v>
                </c:pt>
                <c:pt idx="364">
                  <c:v>0.30321302834221864</c:v>
                </c:pt>
                <c:pt idx="365">
                  <c:v>0.30003849668356597</c:v>
                </c:pt>
                <c:pt idx="366">
                  <c:v>0.30143685176848878</c:v>
                </c:pt>
                <c:pt idx="367">
                  <c:v>0.30012977872140223</c:v>
                </c:pt>
                <c:pt idx="368">
                  <c:v>0.29581469329795496</c:v>
                </c:pt>
                <c:pt idx="369">
                  <c:v>0.29763347240211507</c:v>
                </c:pt>
                <c:pt idx="370">
                  <c:v>0.29802972730444044</c:v>
                </c:pt>
                <c:pt idx="371">
                  <c:v>0.29525966380863283</c:v>
                </c:pt>
                <c:pt idx="372">
                  <c:v>0.29972926991785215</c:v>
                </c:pt>
                <c:pt idx="373">
                  <c:v>0.30076394702625708</c:v>
                </c:pt>
                <c:pt idx="374">
                  <c:v>0.29915944578467568</c:v>
                </c:pt>
                <c:pt idx="375">
                  <c:v>0.29781448398464888</c:v>
                </c:pt>
                <c:pt idx="376">
                  <c:v>0.29978318615013333</c:v>
                </c:pt>
                <c:pt idx="377">
                  <c:v>0.29970238584713094</c:v>
                </c:pt>
                <c:pt idx="378">
                  <c:v>0.29854010689401478</c:v>
                </c:pt>
                <c:pt idx="379">
                  <c:v>0.2971024497496379</c:v>
                </c:pt>
                <c:pt idx="380">
                  <c:v>0.29559447074565798</c:v>
                </c:pt>
                <c:pt idx="381">
                  <c:v>0.30043754500477965</c:v>
                </c:pt>
                <c:pt idx="382">
                  <c:v>0.30233153412921598</c:v>
                </c:pt>
                <c:pt idx="383">
                  <c:v>0.30482271288785301</c:v>
                </c:pt>
                <c:pt idx="384">
                  <c:v>0.30158784292410296</c:v>
                </c:pt>
                <c:pt idx="385">
                  <c:v>0.30099542129750317</c:v>
                </c:pt>
                <c:pt idx="386">
                  <c:v>0.3016460050641897</c:v>
                </c:pt>
              </c:numCache>
            </c:numRef>
          </c:val>
          <c:smooth val="1"/>
          <c:extLst xmlns:c16r2="http://schemas.microsoft.com/office/drawing/2015/06/chart">
            <c:ext xmlns:c16="http://schemas.microsoft.com/office/drawing/2014/chart" uri="{C3380CC4-5D6E-409C-BE32-E72D297353CC}">
              <c16:uniqueId val="{00000000-A5CE-4F15-BF38-93B06612E044}"/>
            </c:ext>
          </c:extLst>
        </c:ser>
        <c:dLbls>
          <c:showLegendKey val="0"/>
          <c:showVal val="0"/>
          <c:showCatName val="0"/>
          <c:showSerName val="0"/>
          <c:showPercent val="0"/>
          <c:showBubbleSize val="0"/>
        </c:dLbls>
        <c:marker val="1"/>
        <c:smooth val="0"/>
        <c:axId val="94392704"/>
        <c:axId val="94394240"/>
      </c:lineChart>
      <c:catAx>
        <c:axId val="94392704"/>
        <c:scaling>
          <c:orientation val="minMax"/>
        </c:scaling>
        <c:delete val="0"/>
        <c:axPos val="b"/>
        <c:numFmt formatCode="General" sourceLinked="0"/>
        <c:majorTickMark val="out"/>
        <c:minorTickMark val="none"/>
        <c:tickLblPos val="nextTo"/>
        <c:crossAx val="94394240"/>
        <c:crosses val="autoZero"/>
        <c:auto val="1"/>
        <c:lblAlgn val="ctr"/>
        <c:lblOffset val="100"/>
        <c:tickLblSkip val="12"/>
        <c:noMultiLvlLbl val="0"/>
      </c:catAx>
      <c:valAx>
        <c:axId val="94394240"/>
        <c:scaling>
          <c:orientation val="minMax"/>
        </c:scaling>
        <c:delete val="0"/>
        <c:axPos val="l"/>
        <c:numFmt formatCode="0%" sourceLinked="0"/>
        <c:majorTickMark val="out"/>
        <c:minorTickMark val="none"/>
        <c:tickLblPos val="nextTo"/>
        <c:crossAx val="9439270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latin typeface="+mj-lt"/>
              </a:defRPr>
            </a:pPr>
            <a:r>
              <a:rPr lang="en-US" sz="1600" b="0" dirty="0">
                <a:latin typeface="+mj-lt"/>
              </a:rPr>
              <a:t> Equity / (Total Assets</a:t>
            </a:r>
            <a:r>
              <a:rPr lang="en-US" sz="1600" b="0" baseline="0" dirty="0">
                <a:latin typeface="+mj-lt"/>
              </a:rPr>
              <a:t> – minus Cash and Treasuries)</a:t>
            </a:r>
            <a:endParaRPr lang="en-US" sz="1600" b="0" dirty="0">
              <a:latin typeface="+mj-lt"/>
            </a:endParaRPr>
          </a:p>
        </c:rich>
      </c:tx>
      <c:layout/>
      <c:overlay val="0"/>
    </c:title>
    <c:autoTitleDeleted val="0"/>
    <c:plotArea>
      <c:layout>
        <c:manualLayout>
          <c:layoutTarget val="inner"/>
          <c:xMode val="edge"/>
          <c:yMode val="edge"/>
          <c:x val="6.1581219085063102E-2"/>
          <c:y val="3.9676495182304719E-2"/>
          <c:w val="0.90258415843439588"/>
          <c:h val="0.83260708333310252"/>
        </c:manualLayout>
      </c:layout>
      <c:lineChart>
        <c:grouping val="standard"/>
        <c:varyColors val="0"/>
        <c:ser>
          <c:idx val="0"/>
          <c:order val="0"/>
          <c:tx>
            <c:strRef>
              <c:f>Sheet1!$H$6</c:f>
              <c:strCache>
                <c:ptCount val="1"/>
                <c:pt idx="0">
                  <c:v>Adjusted capital ratio</c:v>
                </c:pt>
              </c:strCache>
            </c:strRef>
          </c:tx>
          <c:marker>
            <c:symbol val="none"/>
          </c:marker>
          <c:cat>
            <c:strRef>
              <c:f>Sheet1!$F$7:$F$393</c:f>
              <c:strCache>
                <c:ptCount val="387"/>
                <c:pt idx="0">
                  <c:v>1985-04</c:v>
                </c:pt>
                <c:pt idx="1">
                  <c:v>1985-05</c:v>
                </c:pt>
                <c:pt idx="2">
                  <c:v>1985-06</c:v>
                </c:pt>
                <c:pt idx="3">
                  <c:v>1985-07</c:v>
                </c:pt>
                <c:pt idx="4">
                  <c:v>1985-08</c:v>
                </c:pt>
                <c:pt idx="5">
                  <c:v>1985-09</c:v>
                </c:pt>
                <c:pt idx="6">
                  <c:v>1985-10</c:v>
                </c:pt>
                <c:pt idx="7">
                  <c:v>1985-11</c:v>
                </c:pt>
                <c:pt idx="8">
                  <c:v>1985-12</c:v>
                </c:pt>
                <c:pt idx="9">
                  <c:v>1986-01</c:v>
                </c:pt>
                <c:pt idx="10">
                  <c:v>1986-02</c:v>
                </c:pt>
                <c:pt idx="11">
                  <c:v>1986-03</c:v>
                </c:pt>
                <c:pt idx="12">
                  <c:v>1986-04</c:v>
                </c:pt>
                <c:pt idx="13">
                  <c:v>1986-05</c:v>
                </c:pt>
                <c:pt idx="14">
                  <c:v>1986-06</c:v>
                </c:pt>
                <c:pt idx="15">
                  <c:v>1986-07</c:v>
                </c:pt>
                <c:pt idx="16">
                  <c:v>1986-08</c:v>
                </c:pt>
                <c:pt idx="17">
                  <c:v>1986-09</c:v>
                </c:pt>
                <c:pt idx="18">
                  <c:v>1986-10</c:v>
                </c:pt>
                <c:pt idx="19">
                  <c:v>1986-11</c:v>
                </c:pt>
                <c:pt idx="20">
                  <c:v>1986-12</c:v>
                </c:pt>
                <c:pt idx="21">
                  <c:v>1987-01</c:v>
                </c:pt>
                <c:pt idx="22">
                  <c:v>1987-02</c:v>
                </c:pt>
                <c:pt idx="23">
                  <c:v>1987-03</c:v>
                </c:pt>
                <c:pt idx="24">
                  <c:v>1987-04</c:v>
                </c:pt>
                <c:pt idx="25">
                  <c:v>1987-05</c:v>
                </c:pt>
                <c:pt idx="26">
                  <c:v>1987-06</c:v>
                </c:pt>
                <c:pt idx="27">
                  <c:v>1987-07</c:v>
                </c:pt>
                <c:pt idx="28">
                  <c:v>1987-08</c:v>
                </c:pt>
                <c:pt idx="29">
                  <c:v>1987-09</c:v>
                </c:pt>
                <c:pt idx="30">
                  <c:v>1987-10</c:v>
                </c:pt>
                <c:pt idx="31">
                  <c:v>1987-11</c:v>
                </c:pt>
                <c:pt idx="32">
                  <c:v>1987-12</c:v>
                </c:pt>
                <c:pt idx="33">
                  <c:v>1988-01</c:v>
                </c:pt>
                <c:pt idx="34">
                  <c:v>1988-02</c:v>
                </c:pt>
                <c:pt idx="35">
                  <c:v>1988-03</c:v>
                </c:pt>
                <c:pt idx="36">
                  <c:v>1988-04</c:v>
                </c:pt>
                <c:pt idx="37">
                  <c:v>1988-05</c:v>
                </c:pt>
                <c:pt idx="38">
                  <c:v>1988-06</c:v>
                </c:pt>
                <c:pt idx="39">
                  <c:v>1988-07</c:v>
                </c:pt>
                <c:pt idx="40">
                  <c:v>1988-08</c:v>
                </c:pt>
                <c:pt idx="41">
                  <c:v>1988-09</c:v>
                </c:pt>
                <c:pt idx="42">
                  <c:v>1988-10</c:v>
                </c:pt>
                <c:pt idx="43">
                  <c:v>1988-11</c:v>
                </c:pt>
                <c:pt idx="44">
                  <c:v>1988-12</c:v>
                </c:pt>
                <c:pt idx="45">
                  <c:v>1989-01</c:v>
                </c:pt>
                <c:pt idx="46">
                  <c:v>1989-02</c:v>
                </c:pt>
                <c:pt idx="47">
                  <c:v>1989-03</c:v>
                </c:pt>
                <c:pt idx="48">
                  <c:v>1989-04</c:v>
                </c:pt>
                <c:pt idx="49">
                  <c:v>1989-05</c:v>
                </c:pt>
                <c:pt idx="50">
                  <c:v>1989-06</c:v>
                </c:pt>
                <c:pt idx="51">
                  <c:v>1989-07</c:v>
                </c:pt>
                <c:pt idx="52">
                  <c:v>1989-08</c:v>
                </c:pt>
                <c:pt idx="53">
                  <c:v>1989-09</c:v>
                </c:pt>
                <c:pt idx="54">
                  <c:v>1989-10</c:v>
                </c:pt>
                <c:pt idx="55">
                  <c:v>1989-11</c:v>
                </c:pt>
                <c:pt idx="56">
                  <c:v>1989-12</c:v>
                </c:pt>
                <c:pt idx="57">
                  <c:v>1990-01</c:v>
                </c:pt>
                <c:pt idx="58">
                  <c:v>1990-02</c:v>
                </c:pt>
                <c:pt idx="59">
                  <c:v>1990-03</c:v>
                </c:pt>
                <c:pt idx="60">
                  <c:v>1990-04</c:v>
                </c:pt>
                <c:pt idx="61">
                  <c:v>1990-05</c:v>
                </c:pt>
                <c:pt idx="62">
                  <c:v>1990-06</c:v>
                </c:pt>
                <c:pt idx="63">
                  <c:v>1990-07</c:v>
                </c:pt>
                <c:pt idx="64">
                  <c:v>1990-08</c:v>
                </c:pt>
                <c:pt idx="65">
                  <c:v>1990-09</c:v>
                </c:pt>
                <c:pt idx="66">
                  <c:v>1990-10</c:v>
                </c:pt>
                <c:pt idx="67">
                  <c:v>1990-11</c:v>
                </c:pt>
                <c:pt idx="68">
                  <c:v>1990-12</c:v>
                </c:pt>
                <c:pt idx="69">
                  <c:v>1991-01</c:v>
                </c:pt>
                <c:pt idx="70">
                  <c:v>1991-02</c:v>
                </c:pt>
                <c:pt idx="71">
                  <c:v>1991-03</c:v>
                </c:pt>
                <c:pt idx="72">
                  <c:v>1991-04</c:v>
                </c:pt>
                <c:pt idx="73">
                  <c:v>1991-05</c:v>
                </c:pt>
                <c:pt idx="74">
                  <c:v>1991-06</c:v>
                </c:pt>
                <c:pt idx="75">
                  <c:v>1991-07</c:v>
                </c:pt>
                <c:pt idx="76">
                  <c:v>1991-08</c:v>
                </c:pt>
                <c:pt idx="77">
                  <c:v>1991-09</c:v>
                </c:pt>
                <c:pt idx="78">
                  <c:v>1991-10</c:v>
                </c:pt>
                <c:pt idx="79">
                  <c:v>1991-11</c:v>
                </c:pt>
                <c:pt idx="80">
                  <c:v>1991-12</c:v>
                </c:pt>
                <c:pt idx="81">
                  <c:v>1992-01</c:v>
                </c:pt>
                <c:pt idx="82">
                  <c:v>1992-02</c:v>
                </c:pt>
                <c:pt idx="83">
                  <c:v>1992-03</c:v>
                </c:pt>
                <c:pt idx="84">
                  <c:v>1992-04</c:v>
                </c:pt>
                <c:pt idx="85">
                  <c:v>1992-05</c:v>
                </c:pt>
                <c:pt idx="86">
                  <c:v>1992-06</c:v>
                </c:pt>
                <c:pt idx="87">
                  <c:v>1992-07</c:v>
                </c:pt>
                <c:pt idx="88">
                  <c:v>1992-08</c:v>
                </c:pt>
                <c:pt idx="89">
                  <c:v>1992-09</c:v>
                </c:pt>
                <c:pt idx="90">
                  <c:v>1992-10</c:v>
                </c:pt>
                <c:pt idx="91">
                  <c:v>1992-11</c:v>
                </c:pt>
                <c:pt idx="92">
                  <c:v>1992-12</c:v>
                </c:pt>
                <c:pt idx="93">
                  <c:v>1993-01</c:v>
                </c:pt>
                <c:pt idx="94">
                  <c:v>1993-02</c:v>
                </c:pt>
                <c:pt idx="95">
                  <c:v>1993-03</c:v>
                </c:pt>
                <c:pt idx="96">
                  <c:v>1993-04</c:v>
                </c:pt>
                <c:pt idx="97">
                  <c:v>1993-05</c:v>
                </c:pt>
                <c:pt idx="98">
                  <c:v>1993-06</c:v>
                </c:pt>
                <c:pt idx="99">
                  <c:v>1993-07</c:v>
                </c:pt>
                <c:pt idx="100">
                  <c:v>1993-08</c:v>
                </c:pt>
                <c:pt idx="101">
                  <c:v>1993-09</c:v>
                </c:pt>
                <c:pt idx="102">
                  <c:v>1993-10</c:v>
                </c:pt>
                <c:pt idx="103">
                  <c:v>1993-11</c:v>
                </c:pt>
                <c:pt idx="104">
                  <c:v>1993-12</c:v>
                </c:pt>
                <c:pt idx="105">
                  <c:v>1994-01</c:v>
                </c:pt>
                <c:pt idx="106">
                  <c:v>1994-02</c:v>
                </c:pt>
                <c:pt idx="107">
                  <c:v>1994-03</c:v>
                </c:pt>
                <c:pt idx="108">
                  <c:v>1994-04</c:v>
                </c:pt>
                <c:pt idx="109">
                  <c:v>1994-05</c:v>
                </c:pt>
                <c:pt idx="110">
                  <c:v>1994-06</c:v>
                </c:pt>
                <c:pt idx="111">
                  <c:v>1994-07</c:v>
                </c:pt>
                <c:pt idx="112">
                  <c:v>1994-08</c:v>
                </c:pt>
                <c:pt idx="113">
                  <c:v>1994-09</c:v>
                </c:pt>
                <c:pt idx="114">
                  <c:v>1994-10</c:v>
                </c:pt>
                <c:pt idx="115">
                  <c:v>1994-11</c:v>
                </c:pt>
                <c:pt idx="116">
                  <c:v>1994-12</c:v>
                </c:pt>
                <c:pt idx="117">
                  <c:v>1995-01</c:v>
                </c:pt>
                <c:pt idx="118">
                  <c:v>1995-02</c:v>
                </c:pt>
                <c:pt idx="119">
                  <c:v>1995-03</c:v>
                </c:pt>
                <c:pt idx="120">
                  <c:v>1995-04</c:v>
                </c:pt>
                <c:pt idx="121">
                  <c:v>1995-05</c:v>
                </c:pt>
                <c:pt idx="122">
                  <c:v>1995-06</c:v>
                </c:pt>
                <c:pt idx="123">
                  <c:v>1995-07</c:v>
                </c:pt>
                <c:pt idx="124">
                  <c:v>1995-08</c:v>
                </c:pt>
                <c:pt idx="125">
                  <c:v>1995-09</c:v>
                </c:pt>
                <c:pt idx="126">
                  <c:v>1995-10</c:v>
                </c:pt>
                <c:pt idx="127">
                  <c:v>1995-11</c:v>
                </c:pt>
                <c:pt idx="128">
                  <c:v>1995-12</c:v>
                </c:pt>
                <c:pt idx="129">
                  <c:v>1996-01</c:v>
                </c:pt>
                <c:pt idx="130">
                  <c:v>1996-02</c:v>
                </c:pt>
                <c:pt idx="131">
                  <c:v>1996-03</c:v>
                </c:pt>
                <c:pt idx="132">
                  <c:v>1996-04</c:v>
                </c:pt>
                <c:pt idx="133">
                  <c:v>1996-05</c:v>
                </c:pt>
                <c:pt idx="134">
                  <c:v>1996-06</c:v>
                </c:pt>
                <c:pt idx="135">
                  <c:v>1996-07</c:v>
                </c:pt>
                <c:pt idx="136">
                  <c:v>1996-08</c:v>
                </c:pt>
                <c:pt idx="137">
                  <c:v>1996-09</c:v>
                </c:pt>
                <c:pt idx="138">
                  <c:v>1996-10</c:v>
                </c:pt>
                <c:pt idx="139">
                  <c:v>1996-11</c:v>
                </c:pt>
                <c:pt idx="140">
                  <c:v>1996-12</c:v>
                </c:pt>
                <c:pt idx="141">
                  <c:v>1997-01</c:v>
                </c:pt>
                <c:pt idx="142">
                  <c:v>1997-02</c:v>
                </c:pt>
                <c:pt idx="143">
                  <c:v>1997-03</c:v>
                </c:pt>
                <c:pt idx="144">
                  <c:v>1997-04</c:v>
                </c:pt>
                <c:pt idx="145">
                  <c:v>1997-05</c:v>
                </c:pt>
                <c:pt idx="146">
                  <c:v>1997-06</c:v>
                </c:pt>
                <c:pt idx="147">
                  <c:v>1997-07</c:v>
                </c:pt>
                <c:pt idx="148">
                  <c:v>1997-08</c:v>
                </c:pt>
                <c:pt idx="149">
                  <c:v>1997-09</c:v>
                </c:pt>
                <c:pt idx="150">
                  <c:v>1997-10</c:v>
                </c:pt>
                <c:pt idx="151">
                  <c:v>1997-11</c:v>
                </c:pt>
                <c:pt idx="152">
                  <c:v>1997-12</c:v>
                </c:pt>
                <c:pt idx="153">
                  <c:v>1998-01</c:v>
                </c:pt>
                <c:pt idx="154">
                  <c:v>1998-02</c:v>
                </c:pt>
                <c:pt idx="155">
                  <c:v>1998-03</c:v>
                </c:pt>
                <c:pt idx="156">
                  <c:v>1998-04</c:v>
                </c:pt>
                <c:pt idx="157">
                  <c:v>1998-05</c:v>
                </c:pt>
                <c:pt idx="158">
                  <c:v>1998-06</c:v>
                </c:pt>
                <c:pt idx="159">
                  <c:v>1998-07</c:v>
                </c:pt>
                <c:pt idx="160">
                  <c:v>1998-08</c:v>
                </c:pt>
                <c:pt idx="161">
                  <c:v>1998-09</c:v>
                </c:pt>
                <c:pt idx="162">
                  <c:v>1998-10</c:v>
                </c:pt>
                <c:pt idx="163">
                  <c:v>1998-11</c:v>
                </c:pt>
                <c:pt idx="164">
                  <c:v>1998-12</c:v>
                </c:pt>
                <c:pt idx="165">
                  <c:v>1999-01</c:v>
                </c:pt>
                <c:pt idx="166">
                  <c:v>1999-02</c:v>
                </c:pt>
                <c:pt idx="167">
                  <c:v>1999-03</c:v>
                </c:pt>
                <c:pt idx="168">
                  <c:v>1999-04</c:v>
                </c:pt>
                <c:pt idx="169">
                  <c:v>1999-05</c:v>
                </c:pt>
                <c:pt idx="170">
                  <c:v>1999-06</c:v>
                </c:pt>
                <c:pt idx="171">
                  <c:v>1999-07</c:v>
                </c:pt>
                <c:pt idx="172">
                  <c:v>1999-08</c:v>
                </c:pt>
                <c:pt idx="173">
                  <c:v>1999-09</c:v>
                </c:pt>
                <c:pt idx="174">
                  <c:v>1999-10</c:v>
                </c:pt>
                <c:pt idx="175">
                  <c:v>1999-11</c:v>
                </c:pt>
                <c:pt idx="176">
                  <c:v>1999-12</c:v>
                </c:pt>
                <c:pt idx="177">
                  <c:v>2000-01</c:v>
                </c:pt>
                <c:pt idx="178">
                  <c:v>2000-02</c:v>
                </c:pt>
                <c:pt idx="179">
                  <c:v>2000-03</c:v>
                </c:pt>
                <c:pt idx="180">
                  <c:v>2000-04</c:v>
                </c:pt>
                <c:pt idx="181">
                  <c:v>2000-05</c:v>
                </c:pt>
                <c:pt idx="182">
                  <c:v>2000-06</c:v>
                </c:pt>
                <c:pt idx="183">
                  <c:v>2000-07</c:v>
                </c:pt>
                <c:pt idx="184">
                  <c:v>2000-08</c:v>
                </c:pt>
                <c:pt idx="185">
                  <c:v>2000-09</c:v>
                </c:pt>
                <c:pt idx="186">
                  <c:v>2000-10</c:v>
                </c:pt>
                <c:pt idx="187">
                  <c:v>2000-11</c:v>
                </c:pt>
                <c:pt idx="188">
                  <c:v>2000-12</c:v>
                </c:pt>
                <c:pt idx="189">
                  <c:v>2001-01</c:v>
                </c:pt>
                <c:pt idx="190">
                  <c:v>2001-02</c:v>
                </c:pt>
                <c:pt idx="191">
                  <c:v>2001-03</c:v>
                </c:pt>
                <c:pt idx="192">
                  <c:v>2001-04</c:v>
                </c:pt>
                <c:pt idx="193">
                  <c:v>2001-05</c:v>
                </c:pt>
                <c:pt idx="194">
                  <c:v>2001-06</c:v>
                </c:pt>
                <c:pt idx="195">
                  <c:v>2001-07</c:v>
                </c:pt>
                <c:pt idx="196">
                  <c:v>2001-08</c:v>
                </c:pt>
                <c:pt idx="197">
                  <c:v>2001-09</c:v>
                </c:pt>
                <c:pt idx="198">
                  <c:v>2001-10</c:v>
                </c:pt>
                <c:pt idx="199">
                  <c:v>2001-11</c:v>
                </c:pt>
                <c:pt idx="200">
                  <c:v>2001-12</c:v>
                </c:pt>
                <c:pt idx="201">
                  <c:v>2002-01</c:v>
                </c:pt>
                <c:pt idx="202">
                  <c:v>2002-02</c:v>
                </c:pt>
                <c:pt idx="203">
                  <c:v>2002-03</c:v>
                </c:pt>
                <c:pt idx="204">
                  <c:v>2002-04</c:v>
                </c:pt>
                <c:pt idx="205">
                  <c:v>2002-05</c:v>
                </c:pt>
                <c:pt idx="206">
                  <c:v>2002-06</c:v>
                </c:pt>
                <c:pt idx="207">
                  <c:v>2002-07</c:v>
                </c:pt>
                <c:pt idx="208">
                  <c:v>2002-08</c:v>
                </c:pt>
                <c:pt idx="209">
                  <c:v>2002-09</c:v>
                </c:pt>
                <c:pt idx="210">
                  <c:v>2002-10</c:v>
                </c:pt>
                <c:pt idx="211">
                  <c:v>2002-11</c:v>
                </c:pt>
                <c:pt idx="212">
                  <c:v>2002-12</c:v>
                </c:pt>
                <c:pt idx="213">
                  <c:v>2003-01</c:v>
                </c:pt>
                <c:pt idx="214">
                  <c:v>2003-02</c:v>
                </c:pt>
                <c:pt idx="215">
                  <c:v>2003-03</c:v>
                </c:pt>
                <c:pt idx="216">
                  <c:v>2003-04</c:v>
                </c:pt>
                <c:pt idx="217">
                  <c:v>2003-05</c:v>
                </c:pt>
                <c:pt idx="218">
                  <c:v>2003-06</c:v>
                </c:pt>
                <c:pt idx="219">
                  <c:v>2003-07</c:v>
                </c:pt>
                <c:pt idx="220">
                  <c:v>2003-08</c:v>
                </c:pt>
                <c:pt idx="221">
                  <c:v>2003-09</c:v>
                </c:pt>
                <c:pt idx="222">
                  <c:v>2003-10</c:v>
                </c:pt>
                <c:pt idx="223">
                  <c:v>2003-11</c:v>
                </c:pt>
                <c:pt idx="224">
                  <c:v>2003-12</c:v>
                </c:pt>
                <c:pt idx="225">
                  <c:v>2004-01</c:v>
                </c:pt>
                <c:pt idx="226">
                  <c:v>2004-02</c:v>
                </c:pt>
                <c:pt idx="227">
                  <c:v>2004-03</c:v>
                </c:pt>
                <c:pt idx="228">
                  <c:v>2004-04</c:v>
                </c:pt>
                <c:pt idx="229">
                  <c:v>2004-05</c:v>
                </c:pt>
                <c:pt idx="230">
                  <c:v>2004-06</c:v>
                </c:pt>
                <c:pt idx="231">
                  <c:v>2004-07</c:v>
                </c:pt>
                <c:pt idx="232">
                  <c:v>2004-08</c:v>
                </c:pt>
                <c:pt idx="233">
                  <c:v>2004-09</c:v>
                </c:pt>
                <c:pt idx="234">
                  <c:v>2004-10</c:v>
                </c:pt>
                <c:pt idx="235">
                  <c:v>2004-11</c:v>
                </c:pt>
                <c:pt idx="236">
                  <c:v>2004-12</c:v>
                </c:pt>
                <c:pt idx="237">
                  <c:v>2005-01</c:v>
                </c:pt>
                <c:pt idx="238">
                  <c:v>2005-02</c:v>
                </c:pt>
                <c:pt idx="239">
                  <c:v>2005-03</c:v>
                </c:pt>
                <c:pt idx="240">
                  <c:v>2005-04</c:v>
                </c:pt>
                <c:pt idx="241">
                  <c:v>2005-05</c:v>
                </c:pt>
                <c:pt idx="242">
                  <c:v>2005-06</c:v>
                </c:pt>
                <c:pt idx="243">
                  <c:v>2005-07</c:v>
                </c:pt>
                <c:pt idx="244">
                  <c:v>2005-08</c:v>
                </c:pt>
                <c:pt idx="245">
                  <c:v>2005-09</c:v>
                </c:pt>
                <c:pt idx="246">
                  <c:v>2005-10</c:v>
                </c:pt>
                <c:pt idx="247">
                  <c:v>2005-11</c:v>
                </c:pt>
                <c:pt idx="248">
                  <c:v>2005-12</c:v>
                </c:pt>
                <c:pt idx="249">
                  <c:v>2006-01</c:v>
                </c:pt>
                <c:pt idx="250">
                  <c:v>2006-02</c:v>
                </c:pt>
                <c:pt idx="251">
                  <c:v>2006-03</c:v>
                </c:pt>
                <c:pt idx="252">
                  <c:v>2006-04</c:v>
                </c:pt>
                <c:pt idx="253">
                  <c:v>2006-05</c:v>
                </c:pt>
                <c:pt idx="254">
                  <c:v>2006-06</c:v>
                </c:pt>
                <c:pt idx="255">
                  <c:v>2006-07</c:v>
                </c:pt>
                <c:pt idx="256">
                  <c:v>2006-08</c:v>
                </c:pt>
                <c:pt idx="257">
                  <c:v>2006-09</c:v>
                </c:pt>
                <c:pt idx="258">
                  <c:v>2006-10</c:v>
                </c:pt>
                <c:pt idx="259">
                  <c:v>2006-11</c:v>
                </c:pt>
                <c:pt idx="260">
                  <c:v>2006-12</c:v>
                </c:pt>
                <c:pt idx="261">
                  <c:v>2007-01</c:v>
                </c:pt>
                <c:pt idx="262">
                  <c:v>2007-02</c:v>
                </c:pt>
                <c:pt idx="263">
                  <c:v>2007-03</c:v>
                </c:pt>
                <c:pt idx="264">
                  <c:v>2007-04</c:v>
                </c:pt>
                <c:pt idx="265">
                  <c:v>2007-05</c:v>
                </c:pt>
                <c:pt idx="266">
                  <c:v>2007-06</c:v>
                </c:pt>
                <c:pt idx="267">
                  <c:v>2007-07</c:v>
                </c:pt>
                <c:pt idx="268">
                  <c:v>2007-08</c:v>
                </c:pt>
                <c:pt idx="269">
                  <c:v>2007-09</c:v>
                </c:pt>
                <c:pt idx="270">
                  <c:v>2007-10</c:v>
                </c:pt>
                <c:pt idx="271">
                  <c:v>2007-11</c:v>
                </c:pt>
                <c:pt idx="272">
                  <c:v>2007-12</c:v>
                </c:pt>
                <c:pt idx="273">
                  <c:v>2008-01</c:v>
                </c:pt>
                <c:pt idx="274">
                  <c:v>2008-02</c:v>
                </c:pt>
                <c:pt idx="275">
                  <c:v>2008-03</c:v>
                </c:pt>
                <c:pt idx="276">
                  <c:v>2008-04</c:v>
                </c:pt>
                <c:pt idx="277">
                  <c:v>2008-05</c:v>
                </c:pt>
                <c:pt idx="278">
                  <c:v>2008-06</c:v>
                </c:pt>
                <c:pt idx="279">
                  <c:v>2008-07</c:v>
                </c:pt>
                <c:pt idx="280">
                  <c:v>2008-08</c:v>
                </c:pt>
                <c:pt idx="281">
                  <c:v>2008-09</c:v>
                </c:pt>
                <c:pt idx="282">
                  <c:v>2008-10</c:v>
                </c:pt>
                <c:pt idx="283">
                  <c:v>2008-11</c:v>
                </c:pt>
                <c:pt idx="284">
                  <c:v>2008-12</c:v>
                </c:pt>
                <c:pt idx="285">
                  <c:v>2009-01</c:v>
                </c:pt>
                <c:pt idx="286">
                  <c:v>2009-02</c:v>
                </c:pt>
                <c:pt idx="287">
                  <c:v>2009-03</c:v>
                </c:pt>
                <c:pt idx="288">
                  <c:v>2009-04</c:v>
                </c:pt>
                <c:pt idx="289">
                  <c:v>2009-05</c:v>
                </c:pt>
                <c:pt idx="290">
                  <c:v>2009-06</c:v>
                </c:pt>
                <c:pt idx="291">
                  <c:v>2009-07</c:v>
                </c:pt>
                <c:pt idx="292">
                  <c:v>2009-08</c:v>
                </c:pt>
                <c:pt idx="293">
                  <c:v>2009-09</c:v>
                </c:pt>
                <c:pt idx="294">
                  <c:v>2009-10</c:v>
                </c:pt>
                <c:pt idx="295">
                  <c:v>2009-11</c:v>
                </c:pt>
                <c:pt idx="296">
                  <c:v>2009-12</c:v>
                </c:pt>
                <c:pt idx="297">
                  <c:v>2010-01</c:v>
                </c:pt>
                <c:pt idx="298">
                  <c:v>2010-02</c:v>
                </c:pt>
                <c:pt idx="299">
                  <c:v>2010-03</c:v>
                </c:pt>
                <c:pt idx="300">
                  <c:v>2010-04</c:v>
                </c:pt>
                <c:pt idx="301">
                  <c:v>2010-05</c:v>
                </c:pt>
                <c:pt idx="302">
                  <c:v>2010-06</c:v>
                </c:pt>
                <c:pt idx="303">
                  <c:v>2010-07</c:v>
                </c:pt>
                <c:pt idx="304">
                  <c:v>2010-08</c:v>
                </c:pt>
                <c:pt idx="305">
                  <c:v>2010-09</c:v>
                </c:pt>
                <c:pt idx="306">
                  <c:v>2010-10</c:v>
                </c:pt>
                <c:pt idx="307">
                  <c:v>2010-11</c:v>
                </c:pt>
                <c:pt idx="308">
                  <c:v>2010-12</c:v>
                </c:pt>
                <c:pt idx="309">
                  <c:v>2011-01</c:v>
                </c:pt>
                <c:pt idx="310">
                  <c:v>2011-02</c:v>
                </c:pt>
                <c:pt idx="311">
                  <c:v>2011-03</c:v>
                </c:pt>
                <c:pt idx="312">
                  <c:v>2011-04</c:v>
                </c:pt>
                <c:pt idx="313">
                  <c:v>2011-05</c:v>
                </c:pt>
                <c:pt idx="314">
                  <c:v>2011-06</c:v>
                </c:pt>
                <c:pt idx="315">
                  <c:v>2011-07</c:v>
                </c:pt>
                <c:pt idx="316">
                  <c:v>2011-08</c:v>
                </c:pt>
                <c:pt idx="317">
                  <c:v>2011-09</c:v>
                </c:pt>
                <c:pt idx="318">
                  <c:v>2011-10</c:v>
                </c:pt>
                <c:pt idx="319">
                  <c:v>2011-11</c:v>
                </c:pt>
                <c:pt idx="320">
                  <c:v>2011-12</c:v>
                </c:pt>
                <c:pt idx="321">
                  <c:v>2012-01</c:v>
                </c:pt>
                <c:pt idx="322">
                  <c:v>2012-02</c:v>
                </c:pt>
                <c:pt idx="323">
                  <c:v>2012-03</c:v>
                </c:pt>
                <c:pt idx="324">
                  <c:v>2012-04</c:v>
                </c:pt>
                <c:pt idx="325">
                  <c:v>2012-05</c:v>
                </c:pt>
                <c:pt idx="326">
                  <c:v>2012-06</c:v>
                </c:pt>
                <c:pt idx="327">
                  <c:v>2012-07</c:v>
                </c:pt>
                <c:pt idx="328">
                  <c:v>2012-08</c:v>
                </c:pt>
                <c:pt idx="329">
                  <c:v>2012-09</c:v>
                </c:pt>
                <c:pt idx="330">
                  <c:v>2012-10</c:v>
                </c:pt>
                <c:pt idx="331">
                  <c:v>2012-11</c:v>
                </c:pt>
                <c:pt idx="332">
                  <c:v>2012-12</c:v>
                </c:pt>
                <c:pt idx="333">
                  <c:v>2013-01</c:v>
                </c:pt>
                <c:pt idx="334">
                  <c:v>2013-02</c:v>
                </c:pt>
                <c:pt idx="335">
                  <c:v>2013-03</c:v>
                </c:pt>
                <c:pt idx="336">
                  <c:v>2013-04</c:v>
                </c:pt>
                <c:pt idx="337">
                  <c:v>2013-05</c:v>
                </c:pt>
                <c:pt idx="338">
                  <c:v>2013-06</c:v>
                </c:pt>
                <c:pt idx="339">
                  <c:v>2013-07</c:v>
                </c:pt>
                <c:pt idx="340">
                  <c:v>2013-08</c:v>
                </c:pt>
                <c:pt idx="341">
                  <c:v>2013-09</c:v>
                </c:pt>
                <c:pt idx="342">
                  <c:v>2013-10</c:v>
                </c:pt>
                <c:pt idx="343">
                  <c:v>2013-11</c:v>
                </c:pt>
                <c:pt idx="344">
                  <c:v>2013-12</c:v>
                </c:pt>
                <c:pt idx="345">
                  <c:v>2014-01</c:v>
                </c:pt>
                <c:pt idx="346">
                  <c:v>2014-02</c:v>
                </c:pt>
                <c:pt idx="347">
                  <c:v>2014-03</c:v>
                </c:pt>
                <c:pt idx="348">
                  <c:v>2014-04</c:v>
                </c:pt>
                <c:pt idx="349">
                  <c:v>2014-05</c:v>
                </c:pt>
                <c:pt idx="350">
                  <c:v>2014-06</c:v>
                </c:pt>
                <c:pt idx="351">
                  <c:v>2014-07</c:v>
                </c:pt>
                <c:pt idx="352">
                  <c:v>2014-08</c:v>
                </c:pt>
                <c:pt idx="353">
                  <c:v>2014-09</c:v>
                </c:pt>
                <c:pt idx="354">
                  <c:v>2014-10</c:v>
                </c:pt>
                <c:pt idx="355">
                  <c:v>2014-11</c:v>
                </c:pt>
                <c:pt idx="356">
                  <c:v>2014-12</c:v>
                </c:pt>
                <c:pt idx="357">
                  <c:v>2015-01</c:v>
                </c:pt>
                <c:pt idx="358">
                  <c:v>2015-02</c:v>
                </c:pt>
                <c:pt idx="359">
                  <c:v>2015-03</c:v>
                </c:pt>
                <c:pt idx="360">
                  <c:v>2015-04</c:v>
                </c:pt>
                <c:pt idx="361">
                  <c:v>2015-05</c:v>
                </c:pt>
                <c:pt idx="362">
                  <c:v>2015-06</c:v>
                </c:pt>
                <c:pt idx="363">
                  <c:v>2015-07</c:v>
                </c:pt>
                <c:pt idx="364">
                  <c:v>2015-08</c:v>
                </c:pt>
                <c:pt idx="365">
                  <c:v>2015-09</c:v>
                </c:pt>
                <c:pt idx="366">
                  <c:v>2015-10</c:v>
                </c:pt>
                <c:pt idx="367">
                  <c:v>2015-11</c:v>
                </c:pt>
                <c:pt idx="368">
                  <c:v>2015-12</c:v>
                </c:pt>
                <c:pt idx="369">
                  <c:v>2016-01</c:v>
                </c:pt>
                <c:pt idx="370">
                  <c:v>2016-02</c:v>
                </c:pt>
                <c:pt idx="371">
                  <c:v>2016-03</c:v>
                </c:pt>
                <c:pt idx="372">
                  <c:v>2016-04</c:v>
                </c:pt>
                <c:pt idx="373">
                  <c:v>2016-05</c:v>
                </c:pt>
                <c:pt idx="374">
                  <c:v>2016-06</c:v>
                </c:pt>
                <c:pt idx="375">
                  <c:v>2016-07</c:v>
                </c:pt>
                <c:pt idx="376">
                  <c:v>2016-08</c:v>
                </c:pt>
                <c:pt idx="377">
                  <c:v>2016-09</c:v>
                </c:pt>
                <c:pt idx="378">
                  <c:v>2016-10</c:v>
                </c:pt>
                <c:pt idx="379">
                  <c:v>2016-11</c:v>
                </c:pt>
                <c:pt idx="380">
                  <c:v>2016-12</c:v>
                </c:pt>
                <c:pt idx="381">
                  <c:v>2017-01</c:v>
                </c:pt>
                <c:pt idx="382">
                  <c:v>2017-02</c:v>
                </c:pt>
                <c:pt idx="383">
                  <c:v>2017-03</c:v>
                </c:pt>
                <c:pt idx="384">
                  <c:v>2017-04</c:v>
                </c:pt>
                <c:pt idx="385">
                  <c:v>2017-05</c:v>
                </c:pt>
                <c:pt idx="386">
                  <c:v>2017-06</c:v>
                </c:pt>
              </c:strCache>
            </c:strRef>
          </c:cat>
          <c:val>
            <c:numRef>
              <c:f>Sheet1!$H$7:$H$393</c:f>
              <c:numCache>
                <c:formatCode>0.00%</c:formatCode>
                <c:ptCount val="387"/>
                <c:pt idx="0">
                  <c:v>9.3599647792246679E-2</c:v>
                </c:pt>
                <c:pt idx="1">
                  <c:v>9.1465139168046231E-2</c:v>
                </c:pt>
                <c:pt idx="2">
                  <c:v>9.1553135287919529E-2</c:v>
                </c:pt>
                <c:pt idx="3">
                  <c:v>9.148192525335655E-2</c:v>
                </c:pt>
                <c:pt idx="4">
                  <c:v>9.3521019121436358E-2</c:v>
                </c:pt>
                <c:pt idx="5">
                  <c:v>9.6151739375078385E-2</c:v>
                </c:pt>
                <c:pt idx="6">
                  <c:v>9.7705483590061953E-2</c:v>
                </c:pt>
                <c:pt idx="7">
                  <c:v>9.6428626064560624E-2</c:v>
                </c:pt>
                <c:pt idx="8">
                  <c:v>9.4813696505644821E-2</c:v>
                </c:pt>
                <c:pt idx="9">
                  <c:v>9.4023925826252047E-2</c:v>
                </c:pt>
                <c:pt idx="10">
                  <c:v>9.3947714647300187E-2</c:v>
                </c:pt>
                <c:pt idx="11">
                  <c:v>9.4530012692996782E-2</c:v>
                </c:pt>
                <c:pt idx="12">
                  <c:v>9.7884509806797124E-2</c:v>
                </c:pt>
                <c:pt idx="13">
                  <c:v>9.4294912922431265E-2</c:v>
                </c:pt>
                <c:pt idx="14">
                  <c:v>9.5489412840109367E-2</c:v>
                </c:pt>
                <c:pt idx="15">
                  <c:v>9.5603820213057231E-2</c:v>
                </c:pt>
                <c:pt idx="16">
                  <c:v>9.6278484920767779E-2</c:v>
                </c:pt>
                <c:pt idx="17">
                  <c:v>9.5551651755001799E-2</c:v>
                </c:pt>
                <c:pt idx="18">
                  <c:v>9.6102406259600939E-2</c:v>
                </c:pt>
                <c:pt idx="19">
                  <c:v>9.6797247289343566E-2</c:v>
                </c:pt>
                <c:pt idx="20">
                  <c:v>9.5431253211671938E-2</c:v>
                </c:pt>
                <c:pt idx="21">
                  <c:v>9.8891072589309972E-2</c:v>
                </c:pt>
                <c:pt idx="22">
                  <c:v>9.9661336295579092E-2</c:v>
                </c:pt>
                <c:pt idx="23">
                  <c:v>0.10076812446640042</c:v>
                </c:pt>
                <c:pt idx="24">
                  <c:v>0.10316650901184994</c:v>
                </c:pt>
                <c:pt idx="25">
                  <c:v>9.8397072449042097E-2</c:v>
                </c:pt>
                <c:pt idx="26">
                  <c:v>9.8678896314014802E-2</c:v>
                </c:pt>
                <c:pt idx="27">
                  <c:v>9.791115430611555E-2</c:v>
                </c:pt>
                <c:pt idx="28">
                  <c:v>9.7456296388398117E-2</c:v>
                </c:pt>
                <c:pt idx="29">
                  <c:v>9.752618584676806E-2</c:v>
                </c:pt>
                <c:pt idx="30">
                  <c:v>0.10006453655783416</c:v>
                </c:pt>
                <c:pt idx="31">
                  <c:v>9.881996347961719E-2</c:v>
                </c:pt>
                <c:pt idx="32">
                  <c:v>9.6340782447205675E-2</c:v>
                </c:pt>
                <c:pt idx="33">
                  <c:v>9.8374901462481054E-2</c:v>
                </c:pt>
                <c:pt idx="34">
                  <c:v>9.8927345942053019E-2</c:v>
                </c:pt>
                <c:pt idx="35">
                  <c:v>9.9992663606709692E-2</c:v>
                </c:pt>
                <c:pt idx="36">
                  <c:v>0.10135207895314126</c:v>
                </c:pt>
                <c:pt idx="37">
                  <c:v>9.7952491988522419E-2</c:v>
                </c:pt>
                <c:pt idx="38">
                  <c:v>9.7720011341571253E-2</c:v>
                </c:pt>
                <c:pt idx="39">
                  <c:v>9.6940438868363427E-2</c:v>
                </c:pt>
                <c:pt idx="40">
                  <c:v>9.6644225772480899E-2</c:v>
                </c:pt>
                <c:pt idx="41">
                  <c:v>9.7080274986232576E-2</c:v>
                </c:pt>
                <c:pt idx="42">
                  <c:v>9.7281581927422381E-2</c:v>
                </c:pt>
                <c:pt idx="43">
                  <c:v>9.5920872636631557E-2</c:v>
                </c:pt>
                <c:pt idx="44">
                  <c:v>9.4036730724754575E-2</c:v>
                </c:pt>
                <c:pt idx="45">
                  <c:v>9.6488439534209602E-2</c:v>
                </c:pt>
                <c:pt idx="46">
                  <c:v>9.7395131338714386E-2</c:v>
                </c:pt>
                <c:pt idx="47">
                  <c:v>9.6459279210346208E-2</c:v>
                </c:pt>
                <c:pt idx="48">
                  <c:v>0.10031715861998285</c:v>
                </c:pt>
                <c:pt idx="49">
                  <c:v>9.8506968158602382E-2</c:v>
                </c:pt>
                <c:pt idx="50">
                  <c:v>0.10009761152999763</c:v>
                </c:pt>
                <c:pt idx="51">
                  <c:v>0.10197739057599019</c:v>
                </c:pt>
                <c:pt idx="52">
                  <c:v>0.10265664337100301</c:v>
                </c:pt>
                <c:pt idx="53">
                  <c:v>0.10196594178014586</c:v>
                </c:pt>
                <c:pt idx="54">
                  <c:v>0.10035502805254892</c:v>
                </c:pt>
                <c:pt idx="55">
                  <c:v>0.10038529199238679</c:v>
                </c:pt>
                <c:pt idx="56">
                  <c:v>0.10033505988714073</c:v>
                </c:pt>
                <c:pt idx="57">
                  <c:v>0.10155161098391154</c:v>
                </c:pt>
                <c:pt idx="58">
                  <c:v>0.10241913109468588</c:v>
                </c:pt>
                <c:pt idx="59">
                  <c:v>0.10415527991036939</c:v>
                </c:pt>
                <c:pt idx="60">
                  <c:v>0.10594164686231802</c:v>
                </c:pt>
                <c:pt idx="61">
                  <c:v>0.10434995888032565</c:v>
                </c:pt>
                <c:pt idx="62">
                  <c:v>0.10639998222184534</c:v>
                </c:pt>
                <c:pt idx="63">
                  <c:v>0.10905177332039223</c:v>
                </c:pt>
                <c:pt idx="64">
                  <c:v>0.10834485804237284</c:v>
                </c:pt>
                <c:pt idx="65">
                  <c:v>0.10746964899123974</c:v>
                </c:pt>
                <c:pt idx="66">
                  <c:v>0.10770845851317529</c:v>
                </c:pt>
                <c:pt idx="67">
                  <c:v>0.1103066702456046</c:v>
                </c:pt>
                <c:pt idx="68">
                  <c:v>0.10978996803817713</c:v>
                </c:pt>
                <c:pt idx="69">
                  <c:v>0.1111050035026947</c:v>
                </c:pt>
                <c:pt idx="70">
                  <c:v>0.11194326223374969</c:v>
                </c:pt>
                <c:pt idx="71">
                  <c:v>0.11255554737178071</c:v>
                </c:pt>
                <c:pt idx="72">
                  <c:v>0.11356246551471839</c:v>
                </c:pt>
                <c:pt idx="73">
                  <c:v>0.11279690149065441</c:v>
                </c:pt>
                <c:pt idx="74">
                  <c:v>0.11335159351003027</c:v>
                </c:pt>
                <c:pt idx="75">
                  <c:v>0.11611056234510378</c:v>
                </c:pt>
                <c:pt idx="76">
                  <c:v>0.11550702090152019</c:v>
                </c:pt>
                <c:pt idx="77">
                  <c:v>0.11530137328799898</c:v>
                </c:pt>
                <c:pt idx="78">
                  <c:v>0.11474280170361136</c:v>
                </c:pt>
                <c:pt idx="79">
                  <c:v>0.11443783590119259</c:v>
                </c:pt>
                <c:pt idx="80">
                  <c:v>0.11231238307368292</c:v>
                </c:pt>
                <c:pt idx="81">
                  <c:v>0.11094951613397055</c:v>
                </c:pt>
                <c:pt idx="82">
                  <c:v>0.11056859037694593</c:v>
                </c:pt>
                <c:pt idx="83">
                  <c:v>0.1098190020997955</c:v>
                </c:pt>
                <c:pt idx="84">
                  <c:v>0.1104526275258455</c:v>
                </c:pt>
                <c:pt idx="85">
                  <c:v>0.10810591076841011</c:v>
                </c:pt>
                <c:pt idx="86">
                  <c:v>0.10887634992407218</c:v>
                </c:pt>
                <c:pt idx="87">
                  <c:v>0.11061708975378143</c:v>
                </c:pt>
                <c:pt idx="88">
                  <c:v>0.10906804632574989</c:v>
                </c:pt>
                <c:pt idx="89">
                  <c:v>0.10936327366535557</c:v>
                </c:pt>
                <c:pt idx="90">
                  <c:v>0.10891567305505029</c:v>
                </c:pt>
                <c:pt idx="91">
                  <c:v>0.1090505494140717</c:v>
                </c:pt>
                <c:pt idx="92">
                  <c:v>0.11106165361064864</c:v>
                </c:pt>
                <c:pt idx="93">
                  <c:v>0.11134941573115725</c:v>
                </c:pt>
                <c:pt idx="94">
                  <c:v>0.11100441217080946</c:v>
                </c:pt>
                <c:pt idx="95">
                  <c:v>0.11033020446668886</c:v>
                </c:pt>
                <c:pt idx="96">
                  <c:v>0.11162817777277922</c:v>
                </c:pt>
                <c:pt idx="97">
                  <c:v>0.11074594010908245</c:v>
                </c:pt>
                <c:pt idx="98">
                  <c:v>0.11113319188434864</c:v>
                </c:pt>
                <c:pt idx="99">
                  <c:v>0.11562779425391288</c:v>
                </c:pt>
                <c:pt idx="100">
                  <c:v>0.11381914916378419</c:v>
                </c:pt>
                <c:pt idx="101">
                  <c:v>0.11328649314830655</c:v>
                </c:pt>
                <c:pt idx="102">
                  <c:v>0.10746646806811276</c:v>
                </c:pt>
                <c:pt idx="103">
                  <c:v>0.10779894184104506</c:v>
                </c:pt>
                <c:pt idx="104">
                  <c:v>0.10761585093530317</c:v>
                </c:pt>
                <c:pt idx="105">
                  <c:v>0.10465587204155004</c:v>
                </c:pt>
                <c:pt idx="106">
                  <c:v>0.10802237665894482</c:v>
                </c:pt>
                <c:pt idx="107">
                  <c:v>0.10616165556501375</c:v>
                </c:pt>
                <c:pt idx="108">
                  <c:v>0.10055877420342639</c:v>
                </c:pt>
                <c:pt idx="109">
                  <c:v>9.8774724292088417E-2</c:v>
                </c:pt>
                <c:pt idx="110">
                  <c:v>0.10110063621524654</c:v>
                </c:pt>
                <c:pt idx="111">
                  <c:v>0.10232412840811309</c:v>
                </c:pt>
                <c:pt idx="112">
                  <c:v>0.10091968901693041</c:v>
                </c:pt>
                <c:pt idx="113">
                  <c:v>0.10257033609827768</c:v>
                </c:pt>
                <c:pt idx="114">
                  <c:v>0.10147547966989143</c:v>
                </c:pt>
                <c:pt idx="115">
                  <c:v>0.10284117374039395</c:v>
                </c:pt>
                <c:pt idx="116">
                  <c:v>0.10154960841083763</c:v>
                </c:pt>
                <c:pt idx="117">
                  <c:v>0.10101808277029729</c:v>
                </c:pt>
                <c:pt idx="118">
                  <c:v>0.10062988669474997</c:v>
                </c:pt>
                <c:pt idx="119">
                  <c:v>0.10161989609230969</c:v>
                </c:pt>
                <c:pt idx="120">
                  <c:v>0.10154146484110652</c:v>
                </c:pt>
                <c:pt idx="121">
                  <c:v>0.10186965404055606</c:v>
                </c:pt>
                <c:pt idx="122">
                  <c:v>0.1024226868564356</c:v>
                </c:pt>
                <c:pt idx="123">
                  <c:v>0.1061027245853214</c:v>
                </c:pt>
                <c:pt idx="124">
                  <c:v>0.10367170173756927</c:v>
                </c:pt>
                <c:pt idx="125">
                  <c:v>0.10279407389311546</c:v>
                </c:pt>
                <c:pt idx="126">
                  <c:v>0.10252482729409809</c:v>
                </c:pt>
                <c:pt idx="127">
                  <c:v>0.10679224529597732</c:v>
                </c:pt>
                <c:pt idx="128">
                  <c:v>0.10841829692710335</c:v>
                </c:pt>
                <c:pt idx="129">
                  <c:v>0.10919876219735002</c:v>
                </c:pt>
                <c:pt idx="130">
                  <c:v>0.11074110406346654</c:v>
                </c:pt>
                <c:pt idx="131">
                  <c:v>0.11291784136548848</c:v>
                </c:pt>
                <c:pt idx="132">
                  <c:v>0.1121688694708857</c:v>
                </c:pt>
                <c:pt idx="133">
                  <c:v>0.11575432465393046</c:v>
                </c:pt>
                <c:pt idx="134">
                  <c:v>0.11396622613136942</c:v>
                </c:pt>
                <c:pt idx="135">
                  <c:v>0.11831406661697909</c:v>
                </c:pt>
                <c:pt idx="136">
                  <c:v>0.11500884876051486</c:v>
                </c:pt>
                <c:pt idx="137">
                  <c:v>0.11576850191823575</c:v>
                </c:pt>
                <c:pt idx="138">
                  <c:v>0.11904654002164114</c:v>
                </c:pt>
                <c:pt idx="139">
                  <c:v>0.12397143089169034</c:v>
                </c:pt>
                <c:pt idx="140">
                  <c:v>0.12533225473578219</c:v>
                </c:pt>
                <c:pt idx="141">
                  <c:v>0.12270044318521205</c:v>
                </c:pt>
                <c:pt idx="142">
                  <c:v>0.12366441364553929</c:v>
                </c:pt>
                <c:pt idx="143">
                  <c:v>0.12634906707792404</c:v>
                </c:pt>
                <c:pt idx="144">
                  <c:v>0.1235937946743515</c:v>
                </c:pt>
                <c:pt idx="145">
                  <c:v>0.1266035538183235</c:v>
                </c:pt>
                <c:pt idx="146">
                  <c:v>0.12320484137148659</c:v>
                </c:pt>
                <c:pt idx="147">
                  <c:v>0.12462864385908017</c:v>
                </c:pt>
                <c:pt idx="148">
                  <c:v>0.12735330515222779</c:v>
                </c:pt>
                <c:pt idx="149">
                  <c:v>0.12806714740271438</c:v>
                </c:pt>
                <c:pt idx="150">
                  <c:v>0.12871845288655426</c:v>
                </c:pt>
                <c:pt idx="151">
                  <c:v>0.13241960746107337</c:v>
                </c:pt>
                <c:pt idx="152">
                  <c:v>0.12984719775885573</c:v>
                </c:pt>
                <c:pt idx="153">
                  <c:v>0.12427839349032711</c:v>
                </c:pt>
                <c:pt idx="154">
                  <c:v>0.12767971065427011</c:v>
                </c:pt>
                <c:pt idx="155">
                  <c:v>0.12875408303757988</c:v>
                </c:pt>
                <c:pt idx="156">
                  <c:v>0.12624865230333351</c:v>
                </c:pt>
                <c:pt idx="157">
                  <c:v>0.12278727810054112</c:v>
                </c:pt>
                <c:pt idx="158">
                  <c:v>0.124108197933362</c:v>
                </c:pt>
                <c:pt idx="159">
                  <c:v>0.13026545930314129</c:v>
                </c:pt>
                <c:pt idx="160">
                  <c:v>0.1322175487088974</c:v>
                </c:pt>
                <c:pt idx="161">
                  <c:v>0.13300928857764849</c:v>
                </c:pt>
                <c:pt idx="162">
                  <c:v>0.13178598179035519</c:v>
                </c:pt>
                <c:pt idx="163">
                  <c:v>0.13329362987507426</c:v>
                </c:pt>
                <c:pt idx="164">
                  <c:v>0.13189431219983772</c:v>
                </c:pt>
                <c:pt idx="165">
                  <c:v>0.12752113676131502</c:v>
                </c:pt>
                <c:pt idx="166">
                  <c:v>0.13117430262709534</c:v>
                </c:pt>
                <c:pt idx="167">
                  <c:v>0.1307785818364515</c:v>
                </c:pt>
                <c:pt idx="168">
                  <c:v>0.12854822611839184</c:v>
                </c:pt>
                <c:pt idx="169">
                  <c:v>0.1286971874839502</c:v>
                </c:pt>
                <c:pt idx="170">
                  <c:v>0.12773935862548341</c:v>
                </c:pt>
                <c:pt idx="171">
                  <c:v>0.12705807075830666</c:v>
                </c:pt>
                <c:pt idx="172">
                  <c:v>0.1253202554548086</c:v>
                </c:pt>
                <c:pt idx="173">
                  <c:v>0.12412742376687812</c:v>
                </c:pt>
                <c:pt idx="174">
                  <c:v>0.12488517963900354</c:v>
                </c:pt>
                <c:pt idx="175">
                  <c:v>0.13085387036576823</c:v>
                </c:pt>
                <c:pt idx="176">
                  <c:v>0.12574747266053776</c:v>
                </c:pt>
                <c:pt idx="177">
                  <c:v>0.12184287193862821</c:v>
                </c:pt>
                <c:pt idx="178">
                  <c:v>0.1207410385563929</c:v>
                </c:pt>
                <c:pt idx="179">
                  <c:v>0.12002054894402001</c:v>
                </c:pt>
                <c:pt idx="180">
                  <c:v>0.12074831995658443</c:v>
                </c:pt>
                <c:pt idx="181">
                  <c:v>0.11629049972332887</c:v>
                </c:pt>
                <c:pt idx="182">
                  <c:v>0.11759188781686439</c:v>
                </c:pt>
                <c:pt idx="183">
                  <c:v>0.11856397703354098</c:v>
                </c:pt>
                <c:pt idx="184">
                  <c:v>0.11952328757998311</c:v>
                </c:pt>
                <c:pt idx="185">
                  <c:v>0.11909833804609912</c:v>
                </c:pt>
                <c:pt idx="186">
                  <c:v>0.12097768161036226</c:v>
                </c:pt>
                <c:pt idx="187">
                  <c:v>0.12197425645055331</c:v>
                </c:pt>
                <c:pt idx="188">
                  <c:v>0.1234640210506204</c:v>
                </c:pt>
                <c:pt idx="189">
                  <c:v>0.12022382939182695</c:v>
                </c:pt>
                <c:pt idx="190">
                  <c:v>0.12036241785907789</c:v>
                </c:pt>
                <c:pt idx="191">
                  <c:v>0.12281350530974336</c:v>
                </c:pt>
                <c:pt idx="192">
                  <c:v>0.13174304277866675</c:v>
                </c:pt>
                <c:pt idx="193">
                  <c:v>0.12941214635062578</c:v>
                </c:pt>
                <c:pt idx="194">
                  <c:v>0.13318109563449132</c:v>
                </c:pt>
                <c:pt idx="195">
                  <c:v>0.14068054203494201</c:v>
                </c:pt>
                <c:pt idx="196">
                  <c:v>0.14495639728065418</c:v>
                </c:pt>
                <c:pt idx="197">
                  <c:v>0.14590272555587941</c:v>
                </c:pt>
                <c:pt idx="198">
                  <c:v>0.14823923502487815</c:v>
                </c:pt>
                <c:pt idx="199">
                  <c:v>0.14647862987036941</c:v>
                </c:pt>
                <c:pt idx="200">
                  <c:v>0.14247636842722483</c:v>
                </c:pt>
                <c:pt idx="201">
                  <c:v>0.13866469266782119</c:v>
                </c:pt>
                <c:pt idx="202">
                  <c:v>0.13694047364355391</c:v>
                </c:pt>
                <c:pt idx="203">
                  <c:v>0.13651270523533932</c:v>
                </c:pt>
                <c:pt idx="204">
                  <c:v>0.13611555576898035</c:v>
                </c:pt>
                <c:pt idx="205">
                  <c:v>0.13632410679886242</c:v>
                </c:pt>
                <c:pt idx="206">
                  <c:v>0.1395073797274558</c:v>
                </c:pt>
                <c:pt idx="207">
                  <c:v>0.13926990979444373</c:v>
                </c:pt>
                <c:pt idx="208">
                  <c:v>0.14113906926709666</c:v>
                </c:pt>
                <c:pt idx="209">
                  <c:v>0.14038691815947654</c:v>
                </c:pt>
                <c:pt idx="210">
                  <c:v>0.14066700591060091</c:v>
                </c:pt>
                <c:pt idx="211">
                  <c:v>0.1385685197422383</c:v>
                </c:pt>
                <c:pt idx="212">
                  <c:v>0.13695342808961164</c:v>
                </c:pt>
                <c:pt idx="213">
                  <c:v>0.12979826457156382</c:v>
                </c:pt>
                <c:pt idx="214">
                  <c:v>0.13022603851233758</c:v>
                </c:pt>
                <c:pt idx="215">
                  <c:v>0.13328928071846965</c:v>
                </c:pt>
                <c:pt idx="216">
                  <c:v>0.13742317989883318</c:v>
                </c:pt>
                <c:pt idx="217">
                  <c:v>0.13606373926500009</c:v>
                </c:pt>
                <c:pt idx="218">
                  <c:v>0.13949992879197418</c:v>
                </c:pt>
                <c:pt idx="219">
                  <c:v>0.13483738384845395</c:v>
                </c:pt>
                <c:pt idx="220">
                  <c:v>0.13235896511039213</c:v>
                </c:pt>
                <c:pt idx="221">
                  <c:v>0.12942747849164657</c:v>
                </c:pt>
                <c:pt idx="222">
                  <c:v>0.13140868819292881</c:v>
                </c:pt>
                <c:pt idx="223">
                  <c:v>0.13023482765547095</c:v>
                </c:pt>
                <c:pt idx="224">
                  <c:v>0.12889417696014058</c:v>
                </c:pt>
                <c:pt idx="225">
                  <c:v>0.12859592688753618</c:v>
                </c:pt>
                <c:pt idx="226">
                  <c:v>0.1286870619269479</c:v>
                </c:pt>
                <c:pt idx="227">
                  <c:v>0.12835139479745006</c:v>
                </c:pt>
                <c:pt idx="228">
                  <c:v>0.13423494024130933</c:v>
                </c:pt>
                <c:pt idx="229">
                  <c:v>0.12908885926078123</c:v>
                </c:pt>
                <c:pt idx="230">
                  <c:v>0.1234968961630936</c:v>
                </c:pt>
                <c:pt idx="231">
                  <c:v>0.12561066312279173</c:v>
                </c:pt>
                <c:pt idx="232">
                  <c:v>0.12735709061999509</c:v>
                </c:pt>
                <c:pt idx="233">
                  <c:v>0.12894552716675883</c:v>
                </c:pt>
                <c:pt idx="234">
                  <c:v>0.14043614395418072</c:v>
                </c:pt>
                <c:pt idx="235">
                  <c:v>0.13616614462734949</c:v>
                </c:pt>
                <c:pt idx="236">
                  <c:v>0.13659211176157801</c:v>
                </c:pt>
                <c:pt idx="237">
                  <c:v>0.13770354376432467</c:v>
                </c:pt>
                <c:pt idx="238">
                  <c:v>0.13562571585145672</c:v>
                </c:pt>
                <c:pt idx="239">
                  <c:v>0.13520226221497303</c:v>
                </c:pt>
                <c:pt idx="240">
                  <c:v>0.14364778436804732</c:v>
                </c:pt>
                <c:pt idx="241">
                  <c:v>0.13941225207823418</c:v>
                </c:pt>
                <c:pt idx="242">
                  <c:v>0.14156834095002049</c:v>
                </c:pt>
                <c:pt idx="243">
                  <c:v>0.14078703266713682</c:v>
                </c:pt>
                <c:pt idx="244">
                  <c:v>0.13905329387048035</c:v>
                </c:pt>
                <c:pt idx="245">
                  <c:v>0.13739619101980061</c:v>
                </c:pt>
                <c:pt idx="246">
                  <c:v>0.1390387897402427</c:v>
                </c:pt>
                <c:pt idx="247">
                  <c:v>0.13950539655796657</c:v>
                </c:pt>
                <c:pt idx="248">
                  <c:v>0.14418998363009727</c:v>
                </c:pt>
                <c:pt idx="249">
                  <c:v>0.1432047942457671</c:v>
                </c:pt>
                <c:pt idx="250">
                  <c:v>0.1443392343388949</c:v>
                </c:pt>
                <c:pt idx="251">
                  <c:v>0.14650440476976764</c:v>
                </c:pt>
                <c:pt idx="252">
                  <c:v>0.14321030108566302</c:v>
                </c:pt>
                <c:pt idx="253">
                  <c:v>0.1412554984722883</c:v>
                </c:pt>
                <c:pt idx="254">
                  <c:v>0.14085910653787317</c:v>
                </c:pt>
                <c:pt idx="255">
                  <c:v>0.14078977607926663</c:v>
                </c:pt>
                <c:pt idx="256">
                  <c:v>0.14097650719367291</c:v>
                </c:pt>
                <c:pt idx="257">
                  <c:v>0.14075433902229978</c:v>
                </c:pt>
                <c:pt idx="258">
                  <c:v>0.15320598989622902</c:v>
                </c:pt>
                <c:pt idx="259">
                  <c:v>0.15241558312266737</c:v>
                </c:pt>
                <c:pt idx="260">
                  <c:v>0.153968562833769</c:v>
                </c:pt>
                <c:pt idx="261">
                  <c:v>0.14988002197429984</c:v>
                </c:pt>
                <c:pt idx="262">
                  <c:v>0.14961331213508408</c:v>
                </c:pt>
                <c:pt idx="263">
                  <c:v>0.14978586727559129</c:v>
                </c:pt>
                <c:pt idx="264">
                  <c:v>0.14617969325580865</c:v>
                </c:pt>
                <c:pt idx="265">
                  <c:v>0.14424688954131418</c:v>
                </c:pt>
                <c:pt idx="266">
                  <c:v>0.14183696930709069</c:v>
                </c:pt>
                <c:pt idx="267">
                  <c:v>0.14249291516297241</c:v>
                </c:pt>
                <c:pt idx="268">
                  <c:v>0.14063202327165328</c:v>
                </c:pt>
                <c:pt idx="269">
                  <c:v>0.13646727083960097</c:v>
                </c:pt>
                <c:pt idx="270">
                  <c:v>0.13902845583692985</c:v>
                </c:pt>
                <c:pt idx="271">
                  <c:v>0.13840092638073465</c:v>
                </c:pt>
                <c:pt idx="272">
                  <c:v>0.13914910830967178</c:v>
                </c:pt>
                <c:pt idx="273">
                  <c:v>0.13840226131295097</c:v>
                </c:pt>
                <c:pt idx="274">
                  <c:v>0.13814764939693658</c:v>
                </c:pt>
                <c:pt idx="275">
                  <c:v>0.13647259538433992</c:v>
                </c:pt>
                <c:pt idx="276">
                  <c:v>0.13732916860127234</c:v>
                </c:pt>
                <c:pt idx="277">
                  <c:v>0.14019806761314912</c:v>
                </c:pt>
                <c:pt idx="278">
                  <c:v>0.13866917686758229</c:v>
                </c:pt>
                <c:pt idx="279">
                  <c:v>0.14157759449818577</c:v>
                </c:pt>
                <c:pt idx="280">
                  <c:v>0.13799294471313397</c:v>
                </c:pt>
                <c:pt idx="281">
                  <c:v>0.13270283100663452</c:v>
                </c:pt>
                <c:pt idx="282">
                  <c:v>0.13102842372972007</c:v>
                </c:pt>
                <c:pt idx="283">
                  <c:v>0.13147614395442708</c:v>
                </c:pt>
                <c:pt idx="284">
                  <c:v>0.13150423927797572</c:v>
                </c:pt>
                <c:pt idx="285">
                  <c:v>0.1303672898277719</c:v>
                </c:pt>
                <c:pt idx="286">
                  <c:v>0.13798336507627151</c:v>
                </c:pt>
                <c:pt idx="287">
                  <c:v>0.14032883190571924</c:v>
                </c:pt>
                <c:pt idx="288">
                  <c:v>0.14459146055516114</c:v>
                </c:pt>
                <c:pt idx="289">
                  <c:v>0.14761850422081269</c:v>
                </c:pt>
                <c:pt idx="290">
                  <c:v>0.14739683103333859</c:v>
                </c:pt>
                <c:pt idx="291">
                  <c:v>0.15606199411749563</c:v>
                </c:pt>
                <c:pt idx="292">
                  <c:v>0.15423755551342952</c:v>
                </c:pt>
                <c:pt idx="293">
                  <c:v>0.1562463352382408</c:v>
                </c:pt>
                <c:pt idx="294">
                  <c:v>0.16572172204167901</c:v>
                </c:pt>
                <c:pt idx="295">
                  <c:v>0.16949257197248618</c:v>
                </c:pt>
                <c:pt idx="296">
                  <c:v>0.17091230101349666</c:v>
                </c:pt>
                <c:pt idx="297">
                  <c:v>0.16755261809739505</c:v>
                </c:pt>
                <c:pt idx="298">
                  <c:v>0.17698581568572053</c:v>
                </c:pt>
                <c:pt idx="299">
                  <c:v>0.17243729152489889</c:v>
                </c:pt>
                <c:pt idx="300">
                  <c:v>0.16406030109217123</c:v>
                </c:pt>
                <c:pt idx="301">
                  <c:v>0.16658710879576652</c:v>
                </c:pt>
                <c:pt idx="302">
                  <c:v>0.16711970843619631</c:v>
                </c:pt>
                <c:pt idx="303">
                  <c:v>0.16912309888931867</c:v>
                </c:pt>
                <c:pt idx="304">
                  <c:v>0.16435085627644666</c:v>
                </c:pt>
                <c:pt idx="305">
                  <c:v>0.16434821344038156</c:v>
                </c:pt>
                <c:pt idx="306">
                  <c:v>0.16726182468584436</c:v>
                </c:pt>
                <c:pt idx="307">
                  <c:v>0.16958593547821113</c:v>
                </c:pt>
                <c:pt idx="308">
                  <c:v>0.17251110390677335</c:v>
                </c:pt>
                <c:pt idx="309">
                  <c:v>0.16940767838239071</c:v>
                </c:pt>
                <c:pt idx="310">
                  <c:v>0.18025674655348356</c:v>
                </c:pt>
                <c:pt idx="311">
                  <c:v>0.17766647403872263</c:v>
                </c:pt>
                <c:pt idx="312">
                  <c:v>0.18385282474679054</c:v>
                </c:pt>
                <c:pt idx="313">
                  <c:v>0.18498942921391923</c:v>
                </c:pt>
                <c:pt idx="314">
                  <c:v>0.18807197533157766</c:v>
                </c:pt>
                <c:pt idx="315">
                  <c:v>0.18216921276771139</c:v>
                </c:pt>
                <c:pt idx="316">
                  <c:v>0.18073334761470769</c:v>
                </c:pt>
                <c:pt idx="317">
                  <c:v>0.1811633780554931</c:v>
                </c:pt>
                <c:pt idx="318">
                  <c:v>0.18058054286796427</c:v>
                </c:pt>
                <c:pt idx="319">
                  <c:v>0.18070739679214623</c:v>
                </c:pt>
                <c:pt idx="320">
                  <c:v>0.18185052456729575</c:v>
                </c:pt>
                <c:pt idx="321">
                  <c:v>0.18088701555833187</c:v>
                </c:pt>
                <c:pt idx="322">
                  <c:v>0.19121716679725265</c:v>
                </c:pt>
                <c:pt idx="323">
                  <c:v>0.18846891545937389</c:v>
                </c:pt>
                <c:pt idx="324">
                  <c:v>0.18668468906421021</c:v>
                </c:pt>
                <c:pt idx="325">
                  <c:v>0.18498678812734126</c:v>
                </c:pt>
                <c:pt idx="326">
                  <c:v>0.18867737333277726</c:v>
                </c:pt>
                <c:pt idx="327">
                  <c:v>0.18987387033442571</c:v>
                </c:pt>
                <c:pt idx="328">
                  <c:v>0.18706966702489952</c:v>
                </c:pt>
                <c:pt idx="329">
                  <c:v>0.18574900306535738</c:v>
                </c:pt>
                <c:pt idx="330">
                  <c:v>0.1863190580547599</c:v>
                </c:pt>
                <c:pt idx="331">
                  <c:v>0.18732817992226081</c:v>
                </c:pt>
                <c:pt idx="332">
                  <c:v>0.18688876328516804</c:v>
                </c:pt>
                <c:pt idx="333">
                  <c:v>0.18227007945542723</c:v>
                </c:pt>
                <c:pt idx="334">
                  <c:v>0.19041049390639678</c:v>
                </c:pt>
                <c:pt idx="335">
                  <c:v>0.18540737861319623</c:v>
                </c:pt>
                <c:pt idx="336">
                  <c:v>0.18934676522085922</c:v>
                </c:pt>
                <c:pt idx="337">
                  <c:v>0.18589341179386748</c:v>
                </c:pt>
                <c:pt idx="338">
                  <c:v>0.18671537900750546</c:v>
                </c:pt>
                <c:pt idx="339">
                  <c:v>0.1849478405187939</c:v>
                </c:pt>
                <c:pt idx="340">
                  <c:v>0.18310869222488016</c:v>
                </c:pt>
                <c:pt idx="341">
                  <c:v>0.18218167347606959</c:v>
                </c:pt>
                <c:pt idx="342">
                  <c:v>0.18651105236804627</c:v>
                </c:pt>
                <c:pt idx="343">
                  <c:v>0.18533885218788407</c:v>
                </c:pt>
                <c:pt idx="344">
                  <c:v>0.18474355429518308</c:v>
                </c:pt>
                <c:pt idx="345">
                  <c:v>0.18774155146907995</c:v>
                </c:pt>
                <c:pt idx="346">
                  <c:v>0.19404310269936131</c:v>
                </c:pt>
                <c:pt idx="347">
                  <c:v>0.18817902599780806</c:v>
                </c:pt>
                <c:pt idx="348">
                  <c:v>0.19185320406088219</c:v>
                </c:pt>
                <c:pt idx="349">
                  <c:v>0.19203471690821994</c:v>
                </c:pt>
                <c:pt idx="350">
                  <c:v>0.1927106405432443</c:v>
                </c:pt>
                <c:pt idx="351">
                  <c:v>0.1911482282918264</c:v>
                </c:pt>
                <c:pt idx="352">
                  <c:v>0.1901285359648433</c:v>
                </c:pt>
                <c:pt idx="353">
                  <c:v>0.18852227821131551</c:v>
                </c:pt>
                <c:pt idx="354">
                  <c:v>0.19286453346065399</c:v>
                </c:pt>
                <c:pt idx="355">
                  <c:v>0.18916824562372644</c:v>
                </c:pt>
                <c:pt idx="356">
                  <c:v>0.18826637956727685</c:v>
                </c:pt>
                <c:pt idx="357">
                  <c:v>0.19174644497202142</c:v>
                </c:pt>
                <c:pt idx="358">
                  <c:v>0.195137849958474</c:v>
                </c:pt>
                <c:pt idx="359">
                  <c:v>0.19022181143943692</c:v>
                </c:pt>
                <c:pt idx="360">
                  <c:v>0.19092788315289233</c:v>
                </c:pt>
                <c:pt idx="361">
                  <c:v>0.19050749390150912</c:v>
                </c:pt>
                <c:pt idx="362">
                  <c:v>0.1882563457817254</c:v>
                </c:pt>
                <c:pt idx="363">
                  <c:v>0.1914064052414213</c:v>
                </c:pt>
                <c:pt idx="364">
                  <c:v>0.19109370871692319</c:v>
                </c:pt>
                <c:pt idx="365">
                  <c:v>0.18890801507909755</c:v>
                </c:pt>
                <c:pt idx="366">
                  <c:v>0.19285583495298031</c:v>
                </c:pt>
                <c:pt idx="367">
                  <c:v>0.18924624339253898</c:v>
                </c:pt>
                <c:pt idx="368">
                  <c:v>0.19034728983760976</c:v>
                </c:pt>
                <c:pt idx="369">
                  <c:v>0.19273015277049219</c:v>
                </c:pt>
                <c:pt idx="370">
                  <c:v>0.19317205652297875</c:v>
                </c:pt>
                <c:pt idx="371">
                  <c:v>0.18978264912803033</c:v>
                </c:pt>
                <c:pt idx="372">
                  <c:v>0.18789579619379396</c:v>
                </c:pt>
                <c:pt idx="373">
                  <c:v>0.18716363120588719</c:v>
                </c:pt>
                <c:pt idx="374">
                  <c:v>0.18629452200318597</c:v>
                </c:pt>
                <c:pt idx="375">
                  <c:v>0.18810794116336518</c:v>
                </c:pt>
                <c:pt idx="376">
                  <c:v>0.18691642250343588</c:v>
                </c:pt>
                <c:pt idx="377">
                  <c:v>0.18391325108195578</c:v>
                </c:pt>
                <c:pt idx="378">
                  <c:v>0.18674593717684565</c:v>
                </c:pt>
                <c:pt idx="379">
                  <c:v>0.18290580142420054</c:v>
                </c:pt>
                <c:pt idx="380">
                  <c:v>0.1838949623444254</c:v>
                </c:pt>
                <c:pt idx="381">
                  <c:v>0.18744497634046411</c:v>
                </c:pt>
                <c:pt idx="382">
                  <c:v>0.18767473783375954</c:v>
                </c:pt>
                <c:pt idx="383">
                  <c:v>0.18952342829611252</c:v>
                </c:pt>
                <c:pt idx="384">
                  <c:v>0.18919816812906759</c:v>
                </c:pt>
                <c:pt idx="385">
                  <c:v>0.18654219208784537</c:v>
                </c:pt>
                <c:pt idx="386">
                  <c:v>0.18715957899774674</c:v>
                </c:pt>
              </c:numCache>
            </c:numRef>
          </c:val>
          <c:smooth val="1"/>
          <c:extLst xmlns:c16r2="http://schemas.microsoft.com/office/drawing/2015/06/chart">
            <c:ext xmlns:c16="http://schemas.microsoft.com/office/drawing/2014/chart" uri="{C3380CC4-5D6E-409C-BE32-E72D297353CC}">
              <c16:uniqueId val="{00000000-E8FF-41C1-B89A-21565625C3C9}"/>
            </c:ext>
          </c:extLst>
        </c:ser>
        <c:dLbls>
          <c:showLegendKey val="0"/>
          <c:showVal val="0"/>
          <c:showCatName val="0"/>
          <c:showSerName val="0"/>
          <c:showPercent val="0"/>
          <c:showBubbleSize val="0"/>
        </c:dLbls>
        <c:marker val="1"/>
        <c:smooth val="0"/>
        <c:axId val="140265344"/>
        <c:axId val="140288384"/>
      </c:lineChart>
      <c:catAx>
        <c:axId val="140265344"/>
        <c:scaling>
          <c:orientation val="minMax"/>
        </c:scaling>
        <c:delete val="0"/>
        <c:axPos val="b"/>
        <c:numFmt formatCode="General" sourceLinked="0"/>
        <c:majorTickMark val="out"/>
        <c:minorTickMark val="none"/>
        <c:tickLblPos val="nextTo"/>
        <c:crossAx val="140288384"/>
        <c:crosses val="autoZero"/>
        <c:auto val="1"/>
        <c:lblAlgn val="ctr"/>
        <c:lblOffset val="100"/>
        <c:tickLblSkip val="12"/>
        <c:noMultiLvlLbl val="0"/>
      </c:catAx>
      <c:valAx>
        <c:axId val="140288384"/>
        <c:scaling>
          <c:orientation val="minMax"/>
        </c:scaling>
        <c:delete val="0"/>
        <c:axPos val="l"/>
        <c:numFmt formatCode="0%" sourceLinked="0"/>
        <c:majorTickMark val="out"/>
        <c:minorTickMark val="none"/>
        <c:tickLblPos val="nextTo"/>
        <c:crossAx val="14026534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drawings/_rels/drawing3.xml.rels><?xml version="1.0" encoding="UTF-8" standalone="yes"?>
<Relationships xmlns="http://schemas.openxmlformats.org/package/2006/relationships"><Relationship Id="rId1"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0.49563</cdr:x>
      <cdr:y>0.08087</cdr:y>
    </cdr:from>
    <cdr:to>
      <cdr:x>0.51681</cdr:x>
      <cdr:y>0.84813</cdr:y>
    </cdr:to>
    <cdr:sp macro="" textlink="">
      <cdr:nvSpPr>
        <cdr:cNvPr id="2" name="Rectangle 1"/>
        <cdr:cNvSpPr/>
      </cdr:nvSpPr>
      <cdr:spPr bwMode="auto">
        <a:xfrm xmlns:a="http://schemas.openxmlformats.org/drawingml/2006/main">
          <a:off x="4221125" y="435935"/>
          <a:ext cx="180414" cy="4136065"/>
        </a:xfrm>
        <a:prstGeom xmlns:a="http://schemas.openxmlformats.org/drawingml/2006/main" prst="rect">
          <a:avLst/>
        </a:prstGeom>
        <a:solidFill xmlns:a="http://schemas.openxmlformats.org/drawingml/2006/main">
          <a:schemeClr val="accent2">
            <a:lumMod val="20000"/>
            <a:lumOff val="80000"/>
            <a:alpha val="30000"/>
          </a:schemeClr>
        </a:solidFill>
        <a:ln xmlns:a="http://schemas.openxmlformats.org/drawingml/2006/main" w="12700" cap="flat" cmpd="sng" algn="ctr">
          <a:solidFill>
            <a:schemeClr val="accent1">
              <a:lumMod val="75000"/>
            </a:schemeClr>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ctr" anchorCtr="0" compatLnSpc="1">
          <a:prstTxWarp prst="textNoShape">
            <a:avLst/>
          </a:prstTxWarp>
        </a:bodyPr>
        <a:lstStyle xmlns:a="http://schemas.openxmlformats.org/drawingml/2006/main">
          <a:defPPr>
            <a:defRPr lang="en-US"/>
          </a:defPPr>
          <a:lvl1pPr algn="l" rtl="0" fontAlgn="base">
            <a:spcBef>
              <a:spcPct val="0"/>
            </a:spcBef>
            <a:spcAft>
              <a:spcPct val="0"/>
            </a:spcAft>
            <a:defRPr sz="1100" kern="1200">
              <a:solidFill>
                <a:schemeClr val="tx1"/>
              </a:solidFill>
              <a:latin typeface="Arial" charset="0"/>
              <a:ea typeface="+mn-ea"/>
              <a:cs typeface="+mn-cs"/>
            </a:defRPr>
          </a:lvl1pPr>
          <a:lvl2pPr marL="410127" algn="l" rtl="0" fontAlgn="base">
            <a:spcBef>
              <a:spcPct val="0"/>
            </a:spcBef>
            <a:spcAft>
              <a:spcPct val="0"/>
            </a:spcAft>
            <a:defRPr sz="1100" kern="1200">
              <a:solidFill>
                <a:schemeClr val="tx1"/>
              </a:solidFill>
              <a:latin typeface="Arial" charset="0"/>
              <a:ea typeface="+mn-ea"/>
              <a:cs typeface="+mn-cs"/>
            </a:defRPr>
          </a:lvl2pPr>
          <a:lvl3pPr marL="820256" algn="l" rtl="0" fontAlgn="base">
            <a:spcBef>
              <a:spcPct val="0"/>
            </a:spcBef>
            <a:spcAft>
              <a:spcPct val="0"/>
            </a:spcAft>
            <a:defRPr sz="1100" kern="1200">
              <a:solidFill>
                <a:schemeClr val="tx1"/>
              </a:solidFill>
              <a:latin typeface="Arial" charset="0"/>
              <a:ea typeface="+mn-ea"/>
              <a:cs typeface="+mn-cs"/>
            </a:defRPr>
          </a:lvl3pPr>
          <a:lvl4pPr marL="1230384" algn="l" rtl="0" fontAlgn="base">
            <a:spcBef>
              <a:spcPct val="0"/>
            </a:spcBef>
            <a:spcAft>
              <a:spcPct val="0"/>
            </a:spcAft>
            <a:defRPr sz="1100" kern="1200">
              <a:solidFill>
                <a:schemeClr val="tx1"/>
              </a:solidFill>
              <a:latin typeface="Arial" charset="0"/>
              <a:ea typeface="+mn-ea"/>
              <a:cs typeface="+mn-cs"/>
            </a:defRPr>
          </a:lvl4pPr>
          <a:lvl5pPr marL="1640511" algn="l" rtl="0" fontAlgn="base">
            <a:spcBef>
              <a:spcPct val="0"/>
            </a:spcBef>
            <a:spcAft>
              <a:spcPct val="0"/>
            </a:spcAft>
            <a:defRPr sz="1100" kern="1200">
              <a:solidFill>
                <a:schemeClr val="tx1"/>
              </a:solidFill>
              <a:latin typeface="Arial" charset="0"/>
              <a:ea typeface="+mn-ea"/>
              <a:cs typeface="+mn-cs"/>
            </a:defRPr>
          </a:lvl5pPr>
          <a:lvl6pPr marL="2050641" algn="l" defTabSz="820256" rtl="0" eaLnBrk="1" latinLnBrk="0" hangingPunct="1">
            <a:defRPr sz="1100" kern="1200">
              <a:solidFill>
                <a:schemeClr val="tx1"/>
              </a:solidFill>
              <a:latin typeface="Arial" charset="0"/>
              <a:ea typeface="+mn-ea"/>
              <a:cs typeface="+mn-cs"/>
            </a:defRPr>
          </a:lvl6pPr>
          <a:lvl7pPr marL="2460768" algn="l" defTabSz="820256" rtl="0" eaLnBrk="1" latinLnBrk="0" hangingPunct="1">
            <a:defRPr sz="1100" kern="1200">
              <a:solidFill>
                <a:schemeClr val="tx1"/>
              </a:solidFill>
              <a:latin typeface="Arial" charset="0"/>
              <a:ea typeface="+mn-ea"/>
              <a:cs typeface="+mn-cs"/>
            </a:defRPr>
          </a:lvl7pPr>
          <a:lvl8pPr marL="2870895" algn="l" defTabSz="820256" rtl="0" eaLnBrk="1" latinLnBrk="0" hangingPunct="1">
            <a:defRPr sz="1100" kern="1200">
              <a:solidFill>
                <a:schemeClr val="tx1"/>
              </a:solidFill>
              <a:latin typeface="Arial" charset="0"/>
              <a:ea typeface="+mn-ea"/>
              <a:cs typeface="+mn-cs"/>
            </a:defRPr>
          </a:lvl8pPr>
          <a:lvl9pPr marL="3281022" algn="l" defTabSz="820256" rtl="0" eaLnBrk="1" latinLnBrk="0" hangingPunct="1">
            <a:defRPr sz="1100" kern="1200">
              <a:solidFill>
                <a:schemeClr val="tx1"/>
              </a:solidFill>
              <a:latin typeface="Arial" charset="0"/>
              <a:ea typeface="+mn-ea"/>
              <a:cs typeface="+mn-cs"/>
            </a:defRPr>
          </a:lvl9pPr>
        </a:lstStyle>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Arial Narrow" pitchFamily="34" charset="0"/>
          </a:endParaRPr>
        </a:p>
      </cdr:txBody>
    </cdr:sp>
  </cdr:relSizeAnchor>
  <cdr:relSizeAnchor xmlns:cdr="http://schemas.openxmlformats.org/drawingml/2006/chartDrawing">
    <cdr:from>
      <cdr:x>0.201</cdr:x>
      <cdr:y>0.08087</cdr:y>
    </cdr:from>
    <cdr:to>
      <cdr:x>0.21317</cdr:x>
      <cdr:y>0.84813</cdr:y>
    </cdr:to>
    <cdr:sp macro="" textlink="">
      <cdr:nvSpPr>
        <cdr:cNvPr id="3" name="Rectangle 2"/>
        <cdr:cNvSpPr/>
      </cdr:nvSpPr>
      <cdr:spPr bwMode="auto">
        <a:xfrm xmlns:a="http://schemas.openxmlformats.org/drawingml/2006/main">
          <a:off x="1711841" y="435935"/>
          <a:ext cx="103624" cy="4136065"/>
        </a:xfrm>
        <a:prstGeom xmlns:a="http://schemas.openxmlformats.org/drawingml/2006/main" prst="rect">
          <a:avLst/>
        </a:prstGeom>
        <a:solidFill xmlns:a="http://schemas.openxmlformats.org/drawingml/2006/main">
          <a:schemeClr val="accent2">
            <a:lumMod val="20000"/>
            <a:lumOff val="80000"/>
            <a:alpha val="30000"/>
          </a:schemeClr>
        </a:solidFill>
        <a:ln xmlns:a="http://schemas.openxmlformats.org/drawingml/2006/main" w="12700" cap="flat" cmpd="sng" algn="ctr">
          <a:solidFill>
            <a:schemeClr val="accent1">
              <a:lumMod val="75000"/>
            </a:schemeClr>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ctr"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Arial Narrow"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0.11631</cdr:x>
      <cdr:y>0.66931</cdr:y>
    </cdr:from>
    <cdr:to>
      <cdr:x>0.27759</cdr:x>
      <cdr:y>0.75529</cdr:y>
    </cdr:to>
    <cdr:sp macro="" textlink="">
      <cdr:nvSpPr>
        <cdr:cNvPr id="2" name="TextBox 1"/>
        <cdr:cNvSpPr txBox="1"/>
      </cdr:nvSpPr>
      <cdr:spPr>
        <a:xfrm xmlns:a="http://schemas.openxmlformats.org/drawingml/2006/main">
          <a:off x="978196" y="3593804"/>
          <a:ext cx="1356462" cy="461665"/>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ctr"/>
          <a:r>
            <a:rPr lang="en-US" sz="1200" b="0" dirty="0">
              <a:latin typeface="+mn-lt"/>
            </a:rPr>
            <a:t>C&amp;I down to 0.8%</a:t>
          </a:r>
        </a:p>
        <a:p xmlns:a="http://schemas.openxmlformats.org/drawingml/2006/main">
          <a:pPr algn="ctr"/>
          <a:r>
            <a:rPr lang="en-US" sz="1200" dirty="0"/>
            <a:t>At mid-year 2017</a:t>
          </a:r>
          <a:endParaRPr lang="en-US" sz="1200" b="0" dirty="0">
            <a:latin typeface="+mn-lt"/>
          </a:endParaRPr>
        </a:p>
      </cdr:txBody>
    </cdr:sp>
  </cdr:relSizeAnchor>
  <cdr:relSizeAnchor xmlns:cdr="http://schemas.openxmlformats.org/drawingml/2006/chartDrawing">
    <cdr:from>
      <cdr:x>0.76647</cdr:x>
      <cdr:y>0.69307</cdr:y>
    </cdr:from>
    <cdr:to>
      <cdr:x>0.91385</cdr:x>
      <cdr:y>0.77905</cdr:y>
    </cdr:to>
    <cdr:sp macro="" textlink="">
      <cdr:nvSpPr>
        <cdr:cNvPr id="3" name="TextBox 1"/>
        <cdr:cNvSpPr txBox="1"/>
      </cdr:nvSpPr>
      <cdr:spPr>
        <a:xfrm xmlns:a="http://schemas.openxmlformats.org/drawingml/2006/main">
          <a:off x="6446318" y="3721395"/>
          <a:ext cx="1239442"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0" dirty="0">
              <a:latin typeface="+mn-lt"/>
            </a:rPr>
            <a:t>Student lending /</a:t>
          </a:r>
        </a:p>
        <a:p xmlns:a="http://schemas.openxmlformats.org/drawingml/2006/main">
          <a:pPr algn="ctr"/>
          <a:r>
            <a:rPr lang="en-US" sz="1200" dirty="0"/>
            <a:t>Auto loans</a:t>
          </a:r>
          <a:endParaRPr lang="en-US" sz="1200" b="0" dirty="0">
            <a:latin typeface="+mn-lt"/>
          </a:endParaRPr>
        </a:p>
      </cdr:txBody>
    </cdr:sp>
  </cdr:relSizeAnchor>
  <cdr:relSizeAnchor xmlns:cdr="http://schemas.openxmlformats.org/drawingml/2006/chartDrawing">
    <cdr:from>
      <cdr:x>0.81767</cdr:x>
      <cdr:y>0.60594</cdr:y>
    </cdr:from>
    <cdr:to>
      <cdr:x>0.82779</cdr:x>
      <cdr:y>0.70099</cdr:y>
    </cdr:to>
    <cdr:cxnSp macro="">
      <cdr:nvCxnSpPr>
        <cdr:cNvPr id="4" name="Straight Arrow Connector 3"/>
        <cdr:cNvCxnSpPr/>
      </cdr:nvCxnSpPr>
      <cdr:spPr bwMode="auto">
        <a:xfrm xmlns:a="http://schemas.openxmlformats.org/drawingml/2006/main" flipH="1" flipV="1">
          <a:off x="6876903" y="3253562"/>
          <a:ext cx="85060" cy="510363"/>
        </a:xfrm>
        <a:prstGeom xmlns:a="http://schemas.openxmlformats.org/drawingml/2006/main" prst="straightConnector1">
          <a:avLst/>
        </a:prstGeom>
        <a:solidFill xmlns:a="http://schemas.openxmlformats.org/drawingml/2006/main">
          <a:schemeClr val="accent1"/>
        </a:solidFill>
        <a:ln xmlns:a="http://schemas.openxmlformats.org/drawingml/2006/main" w="12700" cap="flat" cmpd="sng" algn="ctr">
          <a:solidFill>
            <a:schemeClr val="tx2"/>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0.94733</cdr:x>
      <cdr:y>0.21827</cdr:y>
    </cdr:from>
    <cdr:to>
      <cdr:x>0.95393</cdr:x>
      <cdr:y>0.39628</cdr:y>
    </cdr:to>
    <cdr:cxnSp macro="">
      <cdr:nvCxnSpPr>
        <cdr:cNvPr id="5" name="Straight Arrow Connector 4"/>
        <cdr:cNvCxnSpPr/>
      </cdr:nvCxnSpPr>
      <cdr:spPr bwMode="auto">
        <a:xfrm xmlns:a="http://schemas.openxmlformats.org/drawingml/2006/main">
          <a:off x="7967397" y="1172009"/>
          <a:ext cx="55510" cy="955787"/>
        </a:xfrm>
        <a:prstGeom xmlns:a="http://schemas.openxmlformats.org/drawingml/2006/main" prst="straightConnector1">
          <a:avLst/>
        </a:prstGeom>
        <a:solidFill xmlns:a="http://schemas.openxmlformats.org/drawingml/2006/main">
          <a:schemeClr val="accent1"/>
        </a:solidFill>
        <a:ln xmlns:a="http://schemas.openxmlformats.org/drawingml/2006/main" w="12700" cap="flat" cmpd="sng" algn="ctr">
          <a:solidFill>
            <a:schemeClr val="tx2"/>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0.88344</cdr:x>
      <cdr:y>0.1006</cdr:y>
    </cdr:from>
    <cdr:to>
      <cdr:x>0.98231</cdr:x>
      <cdr:y>0.18658</cdr:y>
    </cdr:to>
    <cdr:sp macro="" textlink="">
      <cdr:nvSpPr>
        <cdr:cNvPr id="7" name="TextBox 1"/>
        <cdr:cNvSpPr txBox="1"/>
      </cdr:nvSpPr>
      <cdr:spPr>
        <a:xfrm xmlns:a="http://schemas.openxmlformats.org/drawingml/2006/main">
          <a:off x="7430055" y="540157"/>
          <a:ext cx="831488"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0" dirty="0" smtClean="0">
              <a:latin typeface="+mn-lt"/>
            </a:rPr>
            <a:t>3.5% total in Q2</a:t>
          </a:r>
          <a:endParaRPr lang="en-US" sz="1200" b="0" dirty="0">
            <a:latin typeface="+mn-l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0.22371</cdr:x>
      <cdr:y>0.20771</cdr:y>
    </cdr:from>
    <cdr:to>
      <cdr:x>0.32469</cdr:x>
      <cdr:y>0.36811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967080" y="1149968"/>
          <a:ext cx="887992" cy="887992"/>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8" y="4"/>
            <a:ext cx="2982119" cy="464820"/>
          </a:xfrm>
          <a:prstGeom prst="rect">
            <a:avLst/>
          </a:prstGeom>
          <a:noFill/>
          <a:ln w="9525">
            <a:noFill/>
            <a:miter lim="800000"/>
            <a:headEnd/>
            <a:tailEnd/>
          </a:ln>
          <a:effectLst/>
        </p:spPr>
        <p:txBody>
          <a:bodyPr vert="horz" wrap="square" lIns="90513" tIns="45256" rIns="90513" bIns="45256" numCol="1" anchor="t" anchorCtr="0" compatLnSpc="1">
            <a:prstTxWarp prst="textNoShape">
              <a:avLst/>
            </a:prstTxWarp>
          </a:bodyPr>
          <a:lstStyle>
            <a:lvl1pPr>
              <a:defRPr/>
            </a:lvl1pPr>
          </a:lstStyle>
          <a:p>
            <a:endParaRPr lang="en-US" dirty="0">
              <a:latin typeface="Times New Roman" pitchFamily="18" charset="0"/>
            </a:endParaRPr>
          </a:p>
        </p:txBody>
      </p:sp>
      <p:sp>
        <p:nvSpPr>
          <p:cNvPr id="47107" name="Rectangle 3"/>
          <p:cNvSpPr>
            <a:spLocks noGrp="1" noChangeArrowheads="1"/>
          </p:cNvSpPr>
          <p:nvPr>
            <p:ph type="dt" sz="quarter" idx="1"/>
          </p:nvPr>
        </p:nvSpPr>
        <p:spPr bwMode="auto">
          <a:xfrm>
            <a:off x="3898103" y="4"/>
            <a:ext cx="2982119" cy="464820"/>
          </a:xfrm>
          <a:prstGeom prst="rect">
            <a:avLst/>
          </a:prstGeom>
          <a:noFill/>
          <a:ln w="9525">
            <a:noFill/>
            <a:miter lim="800000"/>
            <a:headEnd/>
            <a:tailEnd/>
          </a:ln>
          <a:effectLst/>
        </p:spPr>
        <p:txBody>
          <a:bodyPr vert="horz" wrap="square" lIns="90513" tIns="45256" rIns="90513" bIns="45256" numCol="1" anchor="t" anchorCtr="0" compatLnSpc="1">
            <a:prstTxWarp prst="textNoShape">
              <a:avLst/>
            </a:prstTxWarp>
          </a:bodyPr>
          <a:lstStyle>
            <a:lvl1pPr algn="r">
              <a:defRPr/>
            </a:lvl1pPr>
          </a:lstStyle>
          <a:p>
            <a:endParaRPr lang="en-US" dirty="0">
              <a:latin typeface="Times New Roman" pitchFamily="18" charset="0"/>
            </a:endParaRPr>
          </a:p>
        </p:txBody>
      </p:sp>
      <p:sp>
        <p:nvSpPr>
          <p:cNvPr id="47108" name="Rectangle 4"/>
          <p:cNvSpPr>
            <a:spLocks noGrp="1" noChangeArrowheads="1"/>
          </p:cNvSpPr>
          <p:nvPr>
            <p:ph type="ftr" sz="quarter" idx="2"/>
          </p:nvPr>
        </p:nvSpPr>
        <p:spPr bwMode="auto">
          <a:xfrm>
            <a:off x="8" y="8829966"/>
            <a:ext cx="2982119" cy="464820"/>
          </a:xfrm>
          <a:prstGeom prst="rect">
            <a:avLst/>
          </a:prstGeom>
          <a:noFill/>
          <a:ln w="9525">
            <a:noFill/>
            <a:miter lim="800000"/>
            <a:headEnd/>
            <a:tailEnd/>
          </a:ln>
          <a:effectLst/>
        </p:spPr>
        <p:txBody>
          <a:bodyPr vert="horz" wrap="square" lIns="90513" tIns="45256" rIns="90513" bIns="45256" numCol="1" anchor="b" anchorCtr="0" compatLnSpc="1">
            <a:prstTxWarp prst="textNoShape">
              <a:avLst/>
            </a:prstTxWarp>
          </a:bodyPr>
          <a:lstStyle>
            <a:lvl1pPr>
              <a:defRPr/>
            </a:lvl1pPr>
          </a:lstStyle>
          <a:p>
            <a:endParaRPr lang="en-US" dirty="0">
              <a:latin typeface="Times New Roman" pitchFamily="18" charset="0"/>
            </a:endParaRPr>
          </a:p>
        </p:txBody>
      </p:sp>
      <p:sp>
        <p:nvSpPr>
          <p:cNvPr id="47109" name="Rectangle 5"/>
          <p:cNvSpPr>
            <a:spLocks noGrp="1" noChangeArrowheads="1"/>
          </p:cNvSpPr>
          <p:nvPr>
            <p:ph type="sldNum" sz="quarter" idx="3"/>
          </p:nvPr>
        </p:nvSpPr>
        <p:spPr bwMode="auto">
          <a:xfrm>
            <a:off x="3898103" y="8829966"/>
            <a:ext cx="2982119" cy="464820"/>
          </a:xfrm>
          <a:prstGeom prst="rect">
            <a:avLst/>
          </a:prstGeom>
          <a:noFill/>
          <a:ln w="9525">
            <a:noFill/>
            <a:miter lim="800000"/>
            <a:headEnd/>
            <a:tailEnd/>
          </a:ln>
          <a:effectLst/>
        </p:spPr>
        <p:txBody>
          <a:bodyPr vert="horz" wrap="square" lIns="90513" tIns="45256" rIns="90513" bIns="45256" numCol="1" anchor="b" anchorCtr="0" compatLnSpc="1">
            <a:prstTxWarp prst="textNoShape">
              <a:avLst/>
            </a:prstTxWarp>
          </a:bodyPr>
          <a:lstStyle>
            <a:lvl1pPr algn="r">
              <a:defRPr/>
            </a:lvl1pPr>
          </a:lstStyle>
          <a:p>
            <a:fld id="{C67CD522-1EEC-48A1-A7BA-DCF9562E0C2D}" type="slidenum">
              <a:rPr lang="en-US">
                <a:latin typeface="Times New Roman" pitchFamily="18" charset="0"/>
              </a:rPr>
              <a:pPr/>
              <a:t>‹#›</a:t>
            </a:fld>
            <a:endParaRPr lang="en-US" dirty="0">
              <a:latin typeface="Times New Roman" pitchFamily="18" charset="0"/>
            </a:endParaRPr>
          </a:p>
        </p:txBody>
      </p:sp>
    </p:spTree>
    <p:extLst>
      <p:ext uri="{BB962C8B-B14F-4D97-AF65-F5344CB8AC3E}">
        <p14:creationId xmlns:p14="http://schemas.microsoft.com/office/powerpoint/2010/main" val="804416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8" y="4"/>
            <a:ext cx="2982119" cy="464820"/>
          </a:xfrm>
          <a:prstGeom prst="rect">
            <a:avLst/>
          </a:prstGeom>
          <a:noFill/>
          <a:ln w="9525">
            <a:noFill/>
            <a:miter lim="800000"/>
            <a:headEnd/>
            <a:tailEnd/>
          </a:ln>
          <a:effectLst/>
        </p:spPr>
        <p:txBody>
          <a:bodyPr vert="horz" wrap="square" lIns="90513" tIns="45256" rIns="90513" bIns="45256" numCol="1" anchor="t" anchorCtr="0" compatLnSpc="1">
            <a:prstTxWarp prst="textNoShape">
              <a:avLst/>
            </a:prstTxWarp>
          </a:bodyPr>
          <a:lstStyle>
            <a:lvl1pPr>
              <a:defRPr>
                <a:latin typeface="Times New Roman" pitchFamily="18" charset="0"/>
              </a:defRPr>
            </a:lvl1pPr>
          </a:lstStyle>
          <a:p>
            <a:endParaRPr lang="en-US" dirty="0"/>
          </a:p>
        </p:txBody>
      </p:sp>
      <p:sp>
        <p:nvSpPr>
          <p:cNvPr id="8195" name="Rectangle 3"/>
          <p:cNvSpPr>
            <a:spLocks noGrp="1" noChangeArrowheads="1"/>
          </p:cNvSpPr>
          <p:nvPr>
            <p:ph type="dt" idx="1"/>
          </p:nvPr>
        </p:nvSpPr>
        <p:spPr bwMode="auto">
          <a:xfrm>
            <a:off x="3898103" y="4"/>
            <a:ext cx="2982119" cy="464820"/>
          </a:xfrm>
          <a:prstGeom prst="rect">
            <a:avLst/>
          </a:prstGeom>
          <a:noFill/>
          <a:ln w="9525">
            <a:noFill/>
            <a:miter lim="800000"/>
            <a:headEnd/>
            <a:tailEnd/>
          </a:ln>
          <a:effectLst/>
        </p:spPr>
        <p:txBody>
          <a:bodyPr vert="horz" wrap="square" lIns="90513" tIns="45256" rIns="90513" bIns="45256" numCol="1" anchor="t" anchorCtr="0" compatLnSpc="1">
            <a:prstTxWarp prst="textNoShape">
              <a:avLst/>
            </a:prstTxWarp>
          </a:bodyPr>
          <a:lstStyle>
            <a:lvl1pPr algn="r">
              <a:defRPr>
                <a:latin typeface="Times New Roman" pitchFamily="18" charset="0"/>
              </a:defRPr>
            </a:lvl1pPr>
          </a:lstStyle>
          <a:p>
            <a:endParaRPr lang="en-US" dirty="0"/>
          </a:p>
        </p:txBody>
      </p:sp>
      <p:sp>
        <p:nvSpPr>
          <p:cNvPr id="8196" name="Rectangle 4"/>
          <p:cNvSpPr>
            <a:spLocks noGrp="1" noRot="1" noChangeAspect="1" noChangeArrowheads="1" noTextEdit="1"/>
          </p:cNvSpPr>
          <p:nvPr>
            <p:ph type="sldImg" idx="2"/>
          </p:nvPr>
        </p:nvSpPr>
        <p:spPr bwMode="auto">
          <a:xfrm>
            <a:off x="1116013" y="696913"/>
            <a:ext cx="4649787" cy="3487737"/>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8182" y="4415795"/>
            <a:ext cx="5505450" cy="4183380"/>
          </a:xfrm>
          <a:prstGeom prst="rect">
            <a:avLst/>
          </a:prstGeom>
          <a:noFill/>
          <a:ln w="9525">
            <a:noFill/>
            <a:miter lim="800000"/>
            <a:headEnd/>
            <a:tailEnd/>
          </a:ln>
          <a:effectLst/>
        </p:spPr>
        <p:txBody>
          <a:bodyPr vert="horz" wrap="square" lIns="90513" tIns="45256" rIns="90513" bIns="452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198" name="Rectangle 6"/>
          <p:cNvSpPr>
            <a:spLocks noGrp="1" noChangeArrowheads="1"/>
          </p:cNvSpPr>
          <p:nvPr>
            <p:ph type="ftr" sz="quarter" idx="4"/>
          </p:nvPr>
        </p:nvSpPr>
        <p:spPr bwMode="auto">
          <a:xfrm>
            <a:off x="8" y="8829966"/>
            <a:ext cx="2982119" cy="464820"/>
          </a:xfrm>
          <a:prstGeom prst="rect">
            <a:avLst/>
          </a:prstGeom>
          <a:noFill/>
          <a:ln w="9525">
            <a:noFill/>
            <a:miter lim="800000"/>
            <a:headEnd/>
            <a:tailEnd/>
          </a:ln>
          <a:effectLst/>
        </p:spPr>
        <p:txBody>
          <a:bodyPr vert="horz" wrap="square" lIns="90513" tIns="45256" rIns="90513" bIns="45256" numCol="1" anchor="b" anchorCtr="0" compatLnSpc="1">
            <a:prstTxWarp prst="textNoShape">
              <a:avLst/>
            </a:prstTxWarp>
          </a:bodyPr>
          <a:lstStyle>
            <a:lvl1pPr>
              <a:defRPr>
                <a:latin typeface="Times New Roman" pitchFamily="18" charset="0"/>
              </a:defRPr>
            </a:lvl1pPr>
          </a:lstStyle>
          <a:p>
            <a:endParaRPr lang="en-US" dirty="0"/>
          </a:p>
        </p:txBody>
      </p:sp>
      <p:sp>
        <p:nvSpPr>
          <p:cNvPr id="8199" name="Rectangle 7"/>
          <p:cNvSpPr>
            <a:spLocks noGrp="1" noChangeArrowheads="1"/>
          </p:cNvSpPr>
          <p:nvPr>
            <p:ph type="sldNum" sz="quarter" idx="5"/>
          </p:nvPr>
        </p:nvSpPr>
        <p:spPr bwMode="auto">
          <a:xfrm>
            <a:off x="3898103" y="8829966"/>
            <a:ext cx="2982119" cy="464820"/>
          </a:xfrm>
          <a:prstGeom prst="rect">
            <a:avLst/>
          </a:prstGeom>
          <a:noFill/>
          <a:ln w="9525">
            <a:noFill/>
            <a:miter lim="800000"/>
            <a:headEnd/>
            <a:tailEnd/>
          </a:ln>
          <a:effectLst/>
        </p:spPr>
        <p:txBody>
          <a:bodyPr vert="horz" wrap="square" lIns="90513" tIns="45256" rIns="90513" bIns="45256" numCol="1" anchor="b" anchorCtr="0" compatLnSpc="1">
            <a:prstTxWarp prst="textNoShape">
              <a:avLst/>
            </a:prstTxWarp>
          </a:bodyPr>
          <a:lstStyle>
            <a:lvl1pPr algn="r">
              <a:defRPr>
                <a:latin typeface="Times New Roman" pitchFamily="18" charset="0"/>
              </a:defRPr>
            </a:lvl1pPr>
          </a:lstStyle>
          <a:p>
            <a:fld id="{694A6972-0DED-4CFB-A885-EDB1ECA03006}" type="slidenum">
              <a:rPr lang="en-US" smtClean="0"/>
              <a:pPr/>
              <a:t>‹#›</a:t>
            </a:fld>
            <a:endParaRPr lang="en-US" dirty="0"/>
          </a:p>
        </p:txBody>
      </p:sp>
    </p:spTree>
    <p:extLst>
      <p:ext uri="{BB962C8B-B14F-4D97-AF65-F5344CB8AC3E}">
        <p14:creationId xmlns:p14="http://schemas.microsoft.com/office/powerpoint/2010/main" val="22825410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mn-cs"/>
      </a:defRPr>
    </a:lvl1pPr>
    <a:lvl2pPr marL="410127" algn="l" rtl="0" fontAlgn="base">
      <a:spcBef>
        <a:spcPct val="30000"/>
      </a:spcBef>
      <a:spcAft>
        <a:spcPct val="0"/>
      </a:spcAft>
      <a:defRPr sz="1100" kern="1200">
        <a:solidFill>
          <a:schemeClr val="tx1"/>
        </a:solidFill>
        <a:latin typeface="Times New Roman" pitchFamily="18" charset="0"/>
        <a:ea typeface="+mn-ea"/>
        <a:cs typeface="+mn-cs"/>
      </a:defRPr>
    </a:lvl2pPr>
    <a:lvl3pPr marL="820256" algn="l" rtl="0" fontAlgn="base">
      <a:spcBef>
        <a:spcPct val="30000"/>
      </a:spcBef>
      <a:spcAft>
        <a:spcPct val="0"/>
      </a:spcAft>
      <a:defRPr sz="1100" kern="1200">
        <a:solidFill>
          <a:schemeClr val="tx1"/>
        </a:solidFill>
        <a:latin typeface="Times New Roman" pitchFamily="18" charset="0"/>
        <a:ea typeface="+mn-ea"/>
        <a:cs typeface="+mn-cs"/>
      </a:defRPr>
    </a:lvl3pPr>
    <a:lvl4pPr marL="1230384" algn="l" rtl="0" fontAlgn="base">
      <a:spcBef>
        <a:spcPct val="30000"/>
      </a:spcBef>
      <a:spcAft>
        <a:spcPct val="0"/>
      </a:spcAft>
      <a:defRPr sz="1100" kern="1200">
        <a:solidFill>
          <a:schemeClr val="tx1"/>
        </a:solidFill>
        <a:latin typeface="Times New Roman" pitchFamily="18" charset="0"/>
        <a:ea typeface="+mn-ea"/>
        <a:cs typeface="+mn-cs"/>
      </a:defRPr>
    </a:lvl4pPr>
    <a:lvl5pPr marL="1640511" algn="l" rtl="0" fontAlgn="base">
      <a:spcBef>
        <a:spcPct val="30000"/>
      </a:spcBef>
      <a:spcAft>
        <a:spcPct val="0"/>
      </a:spcAft>
      <a:defRPr sz="1100" kern="1200">
        <a:solidFill>
          <a:schemeClr val="tx1"/>
        </a:solidFill>
        <a:latin typeface="Times New Roman" pitchFamily="18" charset="0"/>
        <a:ea typeface="+mn-ea"/>
        <a:cs typeface="+mn-cs"/>
      </a:defRPr>
    </a:lvl5pPr>
    <a:lvl6pPr marL="2050641" algn="l" defTabSz="820256" rtl="0" eaLnBrk="1" latinLnBrk="0" hangingPunct="1">
      <a:defRPr sz="1100" kern="1200">
        <a:solidFill>
          <a:schemeClr val="tx1"/>
        </a:solidFill>
        <a:latin typeface="+mn-lt"/>
        <a:ea typeface="+mn-ea"/>
        <a:cs typeface="+mn-cs"/>
      </a:defRPr>
    </a:lvl6pPr>
    <a:lvl7pPr marL="2460768" algn="l" defTabSz="820256" rtl="0" eaLnBrk="1" latinLnBrk="0" hangingPunct="1">
      <a:defRPr sz="1100" kern="1200">
        <a:solidFill>
          <a:schemeClr val="tx1"/>
        </a:solidFill>
        <a:latin typeface="+mn-lt"/>
        <a:ea typeface="+mn-ea"/>
        <a:cs typeface="+mn-cs"/>
      </a:defRPr>
    </a:lvl7pPr>
    <a:lvl8pPr marL="2870895" algn="l" defTabSz="820256" rtl="0" eaLnBrk="1" latinLnBrk="0" hangingPunct="1">
      <a:defRPr sz="1100" kern="1200">
        <a:solidFill>
          <a:schemeClr val="tx1"/>
        </a:solidFill>
        <a:latin typeface="+mn-lt"/>
        <a:ea typeface="+mn-ea"/>
        <a:cs typeface="+mn-cs"/>
      </a:defRPr>
    </a:lvl8pPr>
    <a:lvl9pPr marL="3281022" algn="l" defTabSz="82025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A6972-0DED-4CFB-A885-EDB1ECA03006}" type="slidenum">
              <a:rPr lang="en-US" smtClean="0"/>
              <a:pPr/>
              <a:t>21</a:t>
            </a:fld>
            <a:endParaRPr lang="en-US"/>
          </a:p>
        </p:txBody>
      </p:sp>
    </p:spTree>
    <p:extLst>
      <p:ext uri="{BB962C8B-B14F-4D97-AF65-F5344CB8AC3E}">
        <p14:creationId xmlns:p14="http://schemas.microsoft.com/office/powerpoint/2010/main" val="4222234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A6972-0DED-4CFB-A885-EDB1ECA03006}" type="slidenum">
              <a:rPr lang="en-US" smtClean="0"/>
              <a:pPr/>
              <a:t>30</a:t>
            </a:fld>
            <a:endParaRPr lang="en-US"/>
          </a:p>
        </p:txBody>
      </p:sp>
    </p:spTree>
    <p:extLst>
      <p:ext uri="{BB962C8B-B14F-4D97-AF65-F5344CB8AC3E}">
        <p14:creationId xmlns:p14="http://schemas.microsoft.com/office/powerpoint/2010/main" val="4222234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A6972-0DED-4CFB-A885-EDB1ECA03006}" type="slidenum">
              <a:rPr lang="en-US" smtClean="0"/>
              <a:pPr/>
              <a:t>31</a:t>
            </a:fld>
            <a:endParaRPr lang="en-US"/>
          </a:p>
        </p:txBody>
      </p:sp>
    </p:spTree>
    <p:extLst>
      <p:ext uri="{BB962C8B-B14F-4D97-AF65-F5344CB8AC3E}">
        <p14:creationId xmlns:p14="http://schemas.microsoft.com/office/powerpoint/2010/main" val="4222234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A6972-0DED-4CFB-A885-EDB1ECA03006}" type="slidenum">
              <a:rPr lang="en-US" smtClean="0"/>
              <a:pPr/>
              <a:t>22</a:t>
            </a:fld>
            <a:endParaRPr lang="en-US"/>
          </a:p>
        </p:txBody>
      </p:sp>
    </p:spTree>
    <p:extLst>
      <p:ext uri="{BB962C8B-B14F-4D97-AF65-F5344CB8AC3E}">
        <p14:creationId xmlns:p14="http://schemas.microsoft.com/office/powerpoint/2010/main" val="4222234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A6972-0DED-4CFB-A885-EDB1ECA03006}" type="slidenum">
              <a:rPr lang="en-US" smtClean="0"/>
              <a:pPr/>
              <a:t>23</a:t>
            </a:fld>
            <a:endParaRPr lang="en-US"/>
          </a:p>
        </p:txBody>
      </p:sp>
    </p:spTree>
    <p:extLst>
      <p:ext uri="{BB962C8B-B14F-4D97-AF65-F5344CB8AC3E}">
        <p14:creationId xmlns:p14="http://schemas.microsoft.com/office/powerpoint/2010/main" val="4222234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A6972-0DED-4CFB-A885-EDB1ECA03006}" type="slidenum">
              <a:rPr lang="en-US" smtClean="0"/>
              <a:pPr/>
              <a:t>24</a:t>
            </a:fld>
            <a:endParaRPr lang="en-US"/>
          </a:p>
        </p:txBody>
      </p:sp>
    </p:spTree>
    <p:extLst>
      <p:ext uri="{BB962C8B-B14F-4D97-AF65-F5344CB8AC3E}">
        <p14:creationId xmlns:p14="http://schemas.microsoft.com/office/powerpoint/2010/main" val="422223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A6972-0DED-4CFB-A885-EDB1ECA03006}" type="slidenum">
              <a:rPr lang="en-US" smtClean="0"/>
              <a:pPr/>
              <a:t>25</a:t>
            </a:fld>
            <a:endParaRPr lang="en-US"/>
          </a:p>
        </p:txBody>
      </p:sp>
    </p:spTree>
    <p:extLst>
      <p:ext uri="{BB962C8B-B14F-4D97-AF65-F5344CB8AC3E}">
        <p14:creationId xmlns:p14="http://schemas.microsoft.com/office/powerpoint/2010/main" val="4222234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A6972-0DED-4CFB-A885-EDB1ECA03006}" type="slidenum">
              <a:rPr lang="en-US" smtClean="0"/>
              <a:pPr/>
              <a:t>26</a:t>
            </a:fld>
            <a:endParaRPr lang="en-US"/>
          </a:p>
        </p:txBody>
      </p:sp>
    </p:spTree>
    <p:extLst>
      <p:ext uri="{BB962C8B-B14F-4D97-AF65-F5344CB8AC3E}">
        <p14:creationId xmlns:p14="http://schemas.microsoft.com/office/powerpoint/2010/main" val="4222234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A6972-0DED-4CFB-A885-EDB1ECA03006}" type="slidenum">
              <a:rPr lang="en-US" smtClean="0"/>
              <a:pPr/>
              <a:t>27</a:t>
            </a:fld>
            <a:endParaRPr lang="en-US"/>
          </a:p>
        </p:txBody>
      </p:sp>
    </p:spTree>
    <p:extLst>
      <p:ext uri="{BB962C8B-B14F-4D97-AF65-F5344CB8AC3E}">
        <p14:creationId xmlns:p14="http://schemas.microsoft.com/office/powerpoint/2010/main" val="4222234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A6972-0DED-4CFB-A885-EDB1ECA03006}" type="slidenum">
              <a:rPr lang="en-US" smtClean="0"/>
              <a:pPr/>
              <a:t>28</a:t>
            </a:fld>
            <a:endParaRPr lang="en-US"/>
          </a:p>
        </p:txBody>
      </p:sp>
    </p:spTree>
    <p:extLst>
      <p:ext uri="{BB962C8B-B14F-4D97-AF65-F5344CB8AC3E}">
        <p14:creationId xmlns:p14="http://schemas.microsoft.com/office/powerpoint/2010/main" val="4222234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4A6972-0DED-4CFB-A885-EDB1ECA03006}" type="slidenum">
              <a:rPr lang="en-US" smtClean="0"/>
              <a:pPr/>
              <a:t>29</a:t>
            </a:fld>
            <a:endParaRPr lang="en-US"/>
          </a:p>
        </p:txBody>
      </p:sp>
    </p:spTree>
    <p:extLst>
      <p:ext uri="{BB962C8B-B14F-4D97-AF65-F5344CB8AC3E}">
        <p14:creationId xmlns:p14="http://schemas.microsoft.com/office/powerpoint/2010/main" val="4222234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ection Divider">
    <p:spTree>
      <p:nvGrpSpPr>
        <p:cNvPr id="1" name=""/>
        <p:cNvGrpSpPr/>
        <p:nvPr/>
      </p:nvGrpSpPr>
      <p:grpSpPr>
        <a:xfrm>
          <a:off x="0" y="0"/>
          <a:ext cx="0" cy="0"/>
          <a:chOff x="0" y="0"/>
          <a:chExt cx="0" cy="0"/>
        </a:xfrm>
      </p:grpSpPr>
      <p:sp>
        <p:nvSpPr>
          <p:cNvPr id="6154" name="Rectangle 10"/>
          <p:cNvSpPr>
            <a:spLocks noGrp="1" noChangeArrowheads="1"/>
          </p:cNvSpPr>
          <p:nvPr>
            <p:ph type="subTitle" idx="1"/>
          </p:nvPr>
        </p:nvSpPr>
        <p:spPr bwMode="gray">
          <a:xfrm>
            <a:off x="3996171" y="1545839"/>
            <a:ext cx="365125" cy="365760"/>
          </a:xfrm>
          <a:prstGeom prst="rect">
            <a:avLst/>
          </a:prstGeom>
          <a:solidFill>
            <a:schemeClr val="tx2"/>
          </a:solidFill>
        </p:spPr>
        <p:txBody>
          <a:bodyPr lIns="0" tIns="0" rIns="0" bIns="0" anchor="ctr"/>
          <a:lstStyle>
            <a:lvl1pPr marL="0" indent="0" algn="ctr">
              <a:buFontTx/>
              <a:buNone/>
              <a:defRPr sz="1600" b="1">
                <a:solidFill>
                  <a:schemeClr val="bg1"/>
                </a:solidFill>
              </a:defRPr>
            </a:lvl1pPr>
          </a:lstStyle>
          <a:p>
            <a:r>
              <a:rPr lang="en-US"/>
              <a:t>Click to edit Master subtitle style</a:t>
            </a:r>
            <a:endParaRPr lang="en-US" dirty="0"/>
          </a:p>
        </p:txBody>
      </p:sp>
      <p:sp>
        <p:nvSpPr>
          <p:cNvPr id="6153" name="Rectangle 9"/>
          <p:cNvSpPr>
            <a:spLocks noGrp="1" noChangeArrowheads="1"/>
          </p:cNvSpPr>
          <p:nvPr>
            <p:ph type="ctrTitle" hasCustomPrompt="1"/>
          </p:nvPr>
        </p:nvSpPr>
        <p:spPr bwMode="gray">
          <a:xfrm>
            <a:off x="4508788" y="1545843"/>
            <a:ext cx="4552085" cy="329071"/>
          </a:xfrm>
        </p:spPr>
        <p:txBody>
          <a:bodyPr wrap="square" anchor="t">
            <a:spAutoFit/>
          </a:bodyPr>
          <a:lstStyle>
            <a:lvl1pPr algn="l">
              <a:defRPr sz="1600" b="1" cap="none" baseline="0"/>
            </a:lvl1pPr>
          </a:lstStyle>
          <a:p>
            <a:r>
              <a:rPr lang="en-US" dirty="0"/>
              <a:t>Click To Edit Master Title Style</a:t>
            </a:r>
          </a:p>
        </p:txBody>
      </p:sp>
      <p:pic>
        <p:nvPicPr>
          <p:cNvPr id="6" name="Picture 17" descr="iStock_000002649762Large"/>
          <p:cNvPicPr>
            <a:picLocks noChangeAspect="1" noChangeArrowheads="1"/>
          </p:cNvPicPr>
          <p:nvPr/>
        </p:nvPicPr>
        <p:blipFill rotWithShape="1">
          <a:blip r:embed="rId2" cstate="print"/>
          <a:srcRect l="48699" t="22742" r="10719" b="17683"/>
          <a:stretch/>
        </p:blipFill>
        <p:spPr bwMode="gray">
          <a:xfrm>
            <a:off x="-9892" y="-35732"/>
            <a:ext cx="3652401" cy="6937706"/>
          </a:xfrm>
          <a:prstGeom prst="rect">
            <a:avLst/>
          </a:prstGeom>
          <a:noFill/>
          <a:ln w="9525">
            <a:noFill/>
            <a:miter lim="800000"/>
            <a:headEnd/>
            <a:tailEnd/>
          </a:ln>
        </p:spPr>
      </p:pic>
      <p:sp>
        <p:nvSpPr>
          <p:cNvPr id="2" name="Rectangle 1"/>
          <p:cNvSpPr/>
          <p:nvPr/>
        </p:nvSpPr>
        <p:spPr bwMode="auto">
          <a:xfrm>
            <a:off x="3642509" y="4"/>
            <a:ext cx="5501495" cy="977153"/>
          </a:xfrm>
          <a:prstGeom prst="rect">
            <a:avLst/>
          </a:prstGeom>
          <a:solidFill>
            <a:schemeClr val="tx2"/>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marL="0" marR="0" indent="0" algn="ctr" defTabSz="820351"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2"/>
              </a:solidFill>
              <a:effectLst/>
              <a:latin typeface="Arial Narrow" pitchFamily="34" charset="0"/>
            </a:endParaRPr>
          </a:p>
        </p:txBody>
      </p:sp>
      <p:sp>
        <p:nvSpPr>
          <p:cNvPr id="9" name="Rectangle 8"/>
          <p:cNvSpPr/>
          <p:nvPr/>
        </p:nvSpPr>
        <p:spPr bwMode="auto">
          <a:xfrm>
            <a:off x="3642509" y="977153"/>
            <a:ext cx="5501495" cy="251012"/>
          </a:xfrm>
          <a:prstGeom prst="rect">
            <a:avLst/>
          </a:prstGeom>
          <a:solidFill>
            <a:schemeClr val="accent1">
              <a:lumMod val="60000"/>
              <a:lumOff val="40000"/>
            </a:schemeClr>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marL="0" marR="0" indent="0" algn="ctr" defTabSz="820351"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2"/>
              </a:solidFill>
              <a:effectLst/>
              <a:latin typeface="Arial Narrow" pitchFamily="34" charset="0"/>
            </a:endParaRPr>
          </a:p>
        </p:txBody>
      </p:sp>
      <p:cxnSp>
        <p:nvCxnSpPr>
          <p:cNvPr id="7" name="Straight Connector 6"/>
          <p:cNvCxnSpPr/>
          <p:nvPr/>
        </p:nvCxnSpPr>
        <p:spPr bwMode="auto">
          <a:xfrm>
            <a:off x="3642505" y="-35732"/>
            <a:ext cx="0" cy="6937706"/>
          </a:xfrm>
          <a:prstGeom prst="line">
            <a:avLst/>
          </a:prstGeom>
          <a:solidFill>
            <a:schemeClr val="accent1"/>
          </a:solidFill>
          <a:ln w="28575" cap="flat" cmpd="sng" algn="ctr">
            <a:solidFill>
              <a:schemeClr val="tx2"/>
            </a:solidFill>
            <a:prstDash val="solid"/>
            <a:round/>
            <a:headEnd type="none" w="med" len="med"/>
            <a:tailEnd type="none" w="med" len="med"/>
          </a:ln>
          <a:effectLst/>
        </p:spPr>
      </p:cxnSp>
      <p:pic>
        <p:nvPicPr>
          <p:cNvPr id="8" name="Picture 17" descr="iStock_000002649762Large"/>
          <p:cNvPicPr>
            <a:picLocks noChangeAspect="1" noChangeArrowheads="1"/>
          </p:cNvPicPr>
          <p:nvPr/>
        </p:nvPicPr>
        <p:blipFill rotWithShape="1">
          <a:blip r:embed="rId2" cstate="print"/>
          <a:srcRect l="48699" t="22742" r="10719" b="17683"/>
          <a:stretch/>
        </p:blipFill>
        <p:spPr bwMode="gray">
          <a:xfrm>
            <a:off x="-9892" y="-35732"/>
            <a:ext cx="3652401" cy="6937706"/>
          </a:xfrm>
          <a:prstGeom prst="rect">
            <a:avLst/>
          </a:prstGeom>
          <a:noFill/>
          <a:ln w="9525">
            <a:noFill/>
            <a:miter lim="800000"/>
            <a:headEnd/>
            <a:tailEnd/>
          </a:ln>
        </p:spPr>
      </p:pic>
      <p:sp>
        <p:nvSpPr>
          <p:cNvPr id="10" name="Rectangle 9"/>
          <p:cNvSpPr/>
          <p:nvPr/>
        </p:nvSpPr>
        <p:spPr bwMode="auto">
          <a:xfrm>
            <a:off x="3642509" y="4"/>
            <a:ext cx="5501495" cy="977153"/>
          </a:xfrm>
          <a:prstGeom prst="rect">
            <a:avLst/>
          </a:prstGeom>
          <a:solidFill>
            <a:schemeClr val="tx2"/>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marL="0" marR="0" indent="0" algn="ctr" defTabSz="820351"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2"/>
              </a:solidFill>
              <a:effectLst/>
              <a:latin typeface="Arial Narrow" pitchFamily="34" charset="0"/>
            </a:endParaRPr>
          </a:p>
        </p:txBody>
      </p:sp>
      <p:sp>
        <p:nvSpPr>
          <p:cNvPr id="11" name="Rectangle 10"/>
          <p:cNvSpPr/>
          <p:nvPr/>
        </p:nvSpPr>
        <p:spPr bwMode="auto">
          <a:xfrm>
            <a:off x="3642509" y="977153"/>
            <a:ext cx="5501495" cy="251012"/>
          </a:xfrm>
          <a:prstGeom prst="rect">
            <a:avLst/>
          </a:prstGeom>
          <a:solidFill>
            <a:schemeClr val="accent1">
              <a:lumMod val="60000"/>
              <a:lumOff val="40000"/>
            </a:schemeClr>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marL="0" marR="0" indent="0" algn="ctr" defTabSz="820351"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2"/>
              </a:solidFill>
              <a:effectLst/>
              <a:latin typeface="Arial Narrow" pitchFamily="34" charset="0"/>
            </a:endParaRPr>
          </a:p>
        </p:txBody>
      </p:sp>
      <p:cxnSp>
        <p:nvCxnSpPr>
          <p:cNvPr id="12" name="Straight Connector 11"/>
          <p:cNvCxnSpPr/>
          <p:nvPr/>
        </p:nvCxnSpPr>
        <p:spPr bwMode="auto">
          <a:xfrm>
            <a:off x="3642505" y="-35732"/>
            <a:ext cx="0" cy="6937706"/>
          </a:xfrm>
          <a:prstGeom prst="line">
            <a:avLst/>
          </a:prstGeom>
          <a:solidFill>
            <a:schemeClr val="accent1"/>
          </a:solidFill>
          <a:ln w="28575" cap="flat" cmpd="sng" algn="ctr">
            <a:solidFill>
              <a:schemeClr val="tx2"/>
            </a:solidFill>
            <a:prstDash val="solid"/>
            <a:round/>
            <a:headEnd type="none" w="med" len="med"/>
            <a:tailEnd type="none" w="med" len="med"/>
          </a:ln>
          <a:effectLst/>
        </p:spPr>
      </p:cxnSp>
      <p:pic>
        <p:nvPicPr>
          <p:cNvPr id="13" name="Picture 17" descr="iStock_000002649762Large"/>
          <p:cNvPicPr>
            <a:picLocks noChangeAspect="1" noChangeArrowheads="1"/>
          </p:cNvPicPr>
          <p:nvPr/>
        </p:nvPicPr>
        <p:blipFill rotWithShape="1">
          <a:blip r:embed="rId2" cstate="print"/>
          <a:srcRect l="48699" t="22742" r="10719" b="17683"/>
          <a:stretch/>
        </p:blipFill>
        <p:spPr bwMode="gray">
          <a:xfrm>
            <a:off x="-9892" y="-35732"/>
            <a:ext cx="3652401" cy="6937706"/>
          </a:xfrm>
          <a:prstGeom prst="rect">
            <a:avLst/>
          </a:prstGeom>
          <a:noFill/>
          <a:ln w="9525">
            <a:noFill/>
            <a:miter lim="800000"/>
            <a:headEnd/>
            <a:tailEnd/>
          </a:ln>
        </p:spPr>
      </p:pic>
      <p:sp>
        <p:nvSpPr>
          <p:cNvPr id="14" name="Rectangle 13"/>
          <p:cNvSpPr/>
          <p:nvPr/>
        </p:nvSpPr>
        <p:spPr bwMode="auto">
          <a:xfrm>
            <a:off x="3642509" y="4"/>
            <a:ext cx="5501495" cy="977153"/>
          </a:xfrm>
          <a:prstGeom prst="rect">
            <a:avLst/>
          </a:prstGeom>
          <a:solidFill>
            <a:schemeClr val="tx2"/>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marL="0" marR="0" indent="0" algn="ctr" defTabSz="820351"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2"/>
              </a:solidFill>
              <a:effectLst/>
              <a:latin typeface="Arial Narrow" pitchFamily="34" charset="0"/>
            </a:endParaRPr>
          </a:p>
        </p:txBody>
      </p:sp>
      <p:sp>
        <p:nvSpPr>
          <p:cNvPr id="15" name="Rectangle 14"/>
          <p:cNvSpPr/>
          <p:nvPr/>
        </p:nvSpPr>
        <p:spPr bwMode="auto">
          <a:xfrm>
            <a:off x="3642509" y="977153"/>
            <a:ext cx="5501495" cy="251012"/>
          </a:xfrm>
          <a:prstGeom prst="rect">
            <a:avLst/>
          </a:prstGeom>
          <a:solidFill>
            <a:schemeClr val="accent1">
              <a:lumMod val="60000"/>
              <a:lumOff val="40000"/>
            </a:schemeClr>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marL="0" marR="0" indent="0" algn="ctr" defTabSz="820351"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2"/>
              </a:solidFill>
              <a:effectLst/>
              <a:latin typeface="Arial Narrow" pitchFamily="34" charset="0"/>
            </a:endParaRPr>
          </a:p>
        </p:txBody>
      </p:sp>
      <p:cxnSp>
        <p:nvCxnSpPr>
          <p:cNvPr id="16" name="Straight Connector 15"/>
          <p:cNvCxnSpPr/>
          <p:nvPr/>
        </p:nvCxnSpPr>
        <p:spPr bwMode="auto">
          <a:xfrm>
            <a:off x="3642505" y="-35732"/>
            <a:ext cx="0" cy="6937706"/>
          </a:xfrm>
          <a:prstGeom prst="line">
            <a:avLst/>
          </a:prstGeom>
          <a:solidFill>
            <a:schemeClr val="accent1"/>
          </a:solidFill>
          <a:ln w="28575" cap="flat" cmpd="sng" algn="ctr">
            <a:solidFill>
              <a:schemeClr val="tx2"/>
            </a:solidFill>
            <a:prstDash val="solid"/>
            <a:round/>
            <a:headEnd type="none" w="med" len="med"/>
            <a:tailEnd type="none" w="med" len="med"/>
          </a:ln>
          <a:effectLst/>
        </p:spPr>
      </p:cxnSp>
      <p:pic>
        <p:nvPicPr>
          <p:cNvPr id="17" name="Picture 17" descr="iStock_000002649762Large"/>
          <p:cNvPicPr>
            <a:picLocks noChangeAspect="1" noChangeArrowheads="1"/>
          </p:cNvPicPr>
          <p:nvPr userDrawn="1"/>
        </p:nvPicPr>
        <p:blipFill rotWithShape="1">
          <a:blip r:embed="rId2" cstate="print"/>
          <a:srcRect l="48699" t="22742" r="10719" b="17683"/>
          <a:stretch/>
        </p:blipFill>
        <p:spPr bwMode="gray">
          <a:xfrm>
            <a:off x="-9892" y="-35732"/>
            <a:ext cx="3652401" cy="6937706"/>
          </a:xfrm>
          <a:prstGeom prst="rect">
            <a:avLst/>
          </a:prstGeom>
          <a:noFill/>
          <a:ln w="9525">
            <a:noFill/>
            <a:miter lim="800000"/>
            <a:headEnd/>
            <a:tailEnd/>
          </a:ln>
        </p:spPr>
      </p:pic>
      <p:sp>
        <p:nvSpPr>
          <p:cNvPr id="18" name="Rectangle 17"/>
          <p:cNvSpPr/>
          <p:nvPr userDrawn="1"/>
        </p:nvSpPr>
        <p:spPr bwMode="auto">
          <a:xfrm>
            <a:off x="3642509" y="4"/>
            <a:ext cx="5501495" cy="977153"/>
          </a:xfrm>
          <a:prstGeom prst="rect">
            <a:avLst/>
          </a:prstGeom>
          <a:solidFill>
            <a:schemeClr val="tx2"/>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marL="0" marR="0" indent="0" algn="ctr" defTabSz="820351"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2"/>
              </a:solidFill>
              <a:effectLst/>
              <a:latin typeface="Arial Narrow" pitchFamily="34" charset="0"/>
            </a:endParaRPr>
          </a:p>
        </p:txBody>
      </p:sp>
      <p:sp>
        <p:nvSpPr>
          <p:cNvPr id="19" name="Rectangle 18"/>
          <p:cNvSpPr/>
          <p:nvPr userDrawn="1"/>
        </p:nvSpPr>
        <p:spPr bwMode="auto">
          <a:xfrm>
            <a:off x="3642509" y="977153"/>
            <a:ext cx="5501495" cy="251012"/>
          </a:xfrm>
          <a:prstGeom prst="rect">
            <a:avLst/>
          </a:prstGeom>
          <a:solidFill>
            <a:schemeClr val="accent1">
              <a:lumMod val="60000"/>
              <a:lumOff val="40000"/>
            </a:schemeClr>
          </a:solidFill>
          <a:ln w="12700" cap="flat" cmpd="sng" algn="ctr">
            <a:noFill/>
            <a:prstDash val="solid"/>
            <a:round/>
            <a:headEnd type="none" w="med" len="med"/>
            <a:tailEnd type="none" w="med" len="med"/>
          </a:ln>
          <a:effectLst/>
        </p:spPr>
        <p:txBody>
          <a:bodyPr vert="horz" wrap="square" lIns="82034" tIns="41017" rIns="82034" bIns="41017" numCol="1" rtlCol="0" anchor="ctr" anchorCtr="0" compatLnSpc="1">
            <a:prstTxWarp prst="textNoShape">
              <a:avLst/>
            </a:prstTxWarp>
          </a:bodyPr>
          <a:lstStyle/>
          <a:p>
            <a:pPr marL="0" marR="0" indent="0" algn="ctr" defTabSz="820351"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2"/>
              </a:solidFill>
              <a:effectLst/>
              <a:latin typeface="Arial Narrow" pitchFamily="34" charset="0"/>
            </a:endParaRPr>
          </a:p>
        </p:txBody>
      </p:sp>
      <p:cxnSp>
        <p:nvCxnSpPr>
          <p:cNvPr id="20" name="Straight Connector 19"/>
          <p:cNvCxnSpPr/>
          <p:nvPr userDrawn="1"/>
        </p:nvCxnSpPr>
        <p:spPr bwMode="auto">
          <a:xfrm>
            <a:off x="3642505" y="-35732"/>
            <a:ext cx="0" cy="6937706"/>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92382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lank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44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4890"/>
            <a:ext cx="8216900" cy="556464"/>
          </a:xfrm>
        </p:spPr>
        <p:txBody>
          <a:bodyPr/>
          <a:lstStyle>
            <a:lvl1pPr>
              <a:defRPr sz="2000" cap="none" baseline="0"/>
            </a:lvl1pPr>
          </a:lstStyle>
          <a:p>
            <a:r>
              <a:rPr lang="en-US" dirty="0"/>
              <a:t>Click To Edit Master Title Style</a:t>
            </a:r>
          </a:p>
        </p:txBody>
      </p:sp>
      <p:cxnSp>
        <p:nvCxnSpPr>
          <p:cNvPr id="5" name="Straight Connector 4"/>
          <p:cNvCxnSpPr/>
          <p:nvPr/>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6" name="Slide Number Placeholder 2"/>
          <p:cNvSpPr>
            <a:spLocks noGrp="1"/>
          </p:cNvSpPr>
          <p:nvPr>
            <p:ph type="sldNum" sz="quarter" idx="4"/>
          </p:nvPr>
        </p:nvSpPr>
        <p:spPr>
          <a:xfrm>
            <a:off x="6551680" y="6601651"/>
            <a:ext cx="396694" cy="256349"/>
          </a:xfrm>
          <a:prstGeom prst="rect">
            <a:avLst/>
          </a:prstGeom>
        </p:spPr>
        <p:txBody>
          <a:bodyPr vert="horz" lIns="91440" tIns="45720" rIns="91440" bIns="45720" rtlCol="0" anchor="ctr"/>
          <a:lstStyle>
            <a:lvl1pPr algn="r">
              <a:defRPr sz="1000">
                <a:solidFill>
                  <a:schemeClr val="tx1"/>
                </a:solidFill>
                <a:latin typeface="+mj-lt"/>
              </a:defRPr>
            </a:lvl1pPr>
          </a:lstStyle>
          <a:p>
            <a:fld id="{EAFB3C29-4469-4ECE-A8ED-D40B5AD31533}" type="slidenum">
              <a:rPr lang="en-US" smtClean="0"/>
              <a:pPr/>
              <a:t>‹#›</a:t>
            </a:fld>
            <a:endParaRPr lang="en-US" dirty="0"/>
          </a:p>
        </p:txBody>
      </p:sp>
      <p:cxnSp>
        <p:nvCxnSpPr>
          <p:cNvPr id="7" name="Straight Connector 6"/>
          <p:cNvCxnSpPr/>
          <p:nvPr/>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8" name="Straight Connector 7"/>
          <p:cNvCxnSpPr/>
          <p:nvPr/>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9" name="Straight Connector 8"/>
          <p:cNvCxnSpPr/>
          <p:nvPr userDrawn="1"/>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88044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7" name="Straight Connector 6"/>
          <p:cNvCxnSpPr/>
          <p:nvPr/>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8" name="Slide Number Placeholder 2"/>
          <p:cNvSpPr>
            <a:spLocks noGrp="1"/>
          </p:cNvSpPr>
          <p:nvPr>
            <p:ph type="sldNum" sz="quarter" idx="4"/>
          </p:nvPr>
        </p:nvSpPr>
        <p:spPr>
          <a:xfrm>
            <a:off x="6551680" y="6601651"/>
            <a:ext cx="396694" cy="256349"/>
          </a:xfrm>
          <a:prstGeom prst="rect">
            <a:avLst/>
          </a:prstGeom>
        </p:spPr>
        <p:txBody>
          <a:bodyPr vert="horz" lIns="91440" tIns="45720" rIns="91440" bIns="45720" rtlCol="0" anchor="ctr"/>
          <a:lstStyle>
            <a:lvl1pPr algn="r">
              <a:defRPr sz="1000">
                <a:solidFill>
                  <a:schemeClr val="tx1"/>
                </a:solidFill>
                <a:latin typeface="+mj-lt"/>
              </a:defRPr>
            </a:lvl1pPr>
          </a:lstStyle>
          <a:p>
            <a:fld id="{EAFB3C29-4469-4ECE-A8ED-D40B5AD31533}" type="slidenum">
              <a:rPr lang="en-US" smtClean="0"/>
              <a:pPr/>
              <a:t>‹#›</a:t>
            </a:fld>
            <a:endParaRPr lang="en-US" dirty="0"/>
          </a:p>
        </p:txBody>
      </p:sp>
      <p:cxnSp>
        <p:nvCxnSpPr>
          <p:cNvPr id="4" name="Straight Connector 3"/>
          <p:cNvCxnSpPr/>
          <p:nvPr/>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5" name="Straight Connector 4"/>
          <p:cNvCxnSpPr/>
          <p:nvPr/>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6" name="Straight Connector 5"/>
          <p:cNvCxnSpPr/>
          <p:nvPr/>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9" name="Straight Connector 8"/>
          <p:cNvCxnSpPr/>
          <p:nvPr/>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10" name="Straight Connector 9"/>
          <p:cNvCxnSpPr/>
          <p:nvPr userDrawn="1"/>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059953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4340" y="1600207"/>
            <a:ext cx="8229600" cy="4525963"/>
          </a:xfrm>
          <a:prstGeom prst="rect">
            <a:avLst/>
          </a:prstGeom>
        </p:spPr>
        <p:txBody>
          <a:bodyPr lIns="82026" tIns="41012" rIns="82026" bIns="4101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7" name="Straight Connector 6"/>
          <p:cNvCxnSpPr/>
          <p:nvPr userDrawn="1"/>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8" name="Slide Number Placeholder 2"/>
          <p:cNvSpPr>
            <a:spLocks noGrp="1"/>
          </p:cNvSpPr>
          <p:nvPr>
            <p:ph type="sldNum" sz="quarter" idx="4"/>
          </p:nvPr>
        </p:nvSpPr>
        <p:spPr>
          <a:xfrm>
            <a:off x="6551680" y="6601651"/>
            <a:ext cx="396694" cy="256349"/>
          </a:xfrm>
          <a:prstGeom prst="rect">
            <a:avLst/>
          </a:prstGeom>
        </p:spPr>
        <p:txBody>
          <a:bodyPr vert="horz" lIns="91440" tIns="45720" rIns="91440" bIns="45720" rtlCol="0" anchor="ctr"/>
          <a:lstStyle>
            <a:lvl1pPr algn="r">
              <a:defRPr sz="1000">
                <a:solidFill>
                  <a:schemeClr val="tx1"/>
                </a:solidFill>
                <a:latin typeface="+mj-lt"/>
              </a:defRPr>
            </a:lvl1pPr>
          </a:lstStyle>
          <a:p>
            <a:fld id="{EAFB3C29-4469-4ECE-A8ED-D40B5AD31533}" type="slidenum">
              <a:rPr lang="en-US" smtClean="0"/>
              <a:pPr/>
              <a:t>‹#›</a:t>
            </a:fld>
            <a:endParaRPr lang="en-US"/>
          </a:p>
        </p:txBody>
      </p:sp>
    </p:spTree>
    <p:extLst>
      <p:ext uri="{BB962C8B-B14F-4D97-AF65-F5344CB8AC3E}">
        <p14:creationId xmlns:p14="http://schemas.microsoft.com/office/powerpoint/2010/main" val="8294261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19665"/>
            <a:ext cx="8216899" cy="533649"/>
          </a:xfrm>
          <a:prstGeom prst="rect">
            <a:avLst/>
          </a:prstGeom>
          <a:noFill/>
          <a:ln w="9525">
            <a:noFill/>
            <a:miter lim="800000"/>
            <a:headEnd/>
            <a:tailEnd/>
          </a:ln>
          <a:effectLst/>
        </p:spPr>
        <p:txBody>
          <a:bodyPr vert="horz" wrap="square" lIns="82026" tIns="41012" rIns="41017" bIns="41012" numCol="1" anchor="b" anchorCtr="0" compatLnSpc="1">
            <a:prstTxWarp prst="textNoShape">
              <a:avLst/>
            </a:prstTxWarp>
          </a:bodyPr>
          <a:lstStyle/>
          <a:p>
            <a:pPr lvl="0"/>
            <a:endParaRPr lang="en-US" dirty="0"/>
          </a:p>
        </p:txBody>
      </p:sp>
      <p:cxnSp>
        <p:nvCxnSpPr>
          <p:cNvPr id="9" name="Straight Connector 8"/>
          <p:cNvCxnSpPr/>
          <p:nvPr/>
        </p:nvCxnSpPr>
        <p:spPr bwMode="auto">
          <a:xfrm>
            <a:off x="0" y="653314"/>
            <a:ext cx="9144005"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0870" y="432537"/>
            <a:ext cx="363842" cy="400050"/>
          </a:xfrm>
          <a:prstGeom prst="rect">
            <a:avLst/>
          </a:prstGeom>
          <a:ln w="57150">
            <a:solidFill>
              <a:schemeClr val="bg1"/>
            </a:solidFill>
          </a:ln>
        </p:spPr>
      </p:pic>
      <p:sp>
        <p:nvSpPr>
          <p:cNvPr id="11" name="Rectangle 7"/>
          <p:cNvSpPr>
            <a:spLocks noChangeArrowheads="1"/>
          </p:cNvSpPr>
          <p:nvPr/>
        </p:nvSpPr>
        <p:spPr bwMode="auto">
          <a:xfrm>
            <a:off x="-6345" y="3"/>
            <a:ext cx="9150351" cy="111760"/>
          </a:xfrm>
          <a:prstGeom prst="rect">
            <a:avLst/>
          </a:prstGeom>
          <a:solidFill>
            <a:schemeClr val="accent1"/>
          </a:solidFill>
          <a:ln w="9525">
            <a:noFill/>
            <a:miter lim="800000"/>
            <a:headEnd/>
            <a:tailEnd/>
          </a:ln>
          <a:effectLst/>
        </p:spPr>
        <p:txBody>
          <a:bodyPr wrap="none" lIns="91403" tIns="45701" rIns="91403" bIns="45701" anchor="ctr"/>
          <a:lstStyle/>
          <a:p>
            <a:endParaRPr lang="en-US" dirty="0"/>
          </a:p>
        </p:txBody>
      </p:sp>
      <p:cxnSp>
        <p:nvCxnSpPr>
          <p:cNvPr id="14" name="Straight Connector 13"/>
          <p:cNvCxnSpPr/>
          <p:nvPr/>
        </p:nvCxnSpPr>
        <p:spPr bwMode="auto">
          <a:xfrm>
            <a:off x="0" y="6595252"/>
            <a:ext cx="91440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15" name="Straight Connector 14"/>
          <p:cNvCxnSpPr/>
          <p:nvPr/>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16" name="TextBox 15"/>
          <p:cNvSpPr txBox="1"/>
          <p:nvPr/>
        </p:nvSpPr>
        <p:spPr>
          <a:xfrm>
            <a:off x="7004731" y="6593688"/>
            <a:ext cx="2037674" cy="276961"/>
          </a:xfrm>
          <a:prstGeom prst="rect">
            <a:avLst/>
          </a:prstGeom>
          <a:noFill/>
        </p:spPr>
        <p:txBody>
          <a:bodyPr wrap="square" lIns="91403" tIns="45701" rIns="91403" bIns="45701" rtlCol="0">
            <a:spAutoFit/>
          </a:bodyPr>
          <a:lstStyle/>
          <a:p>
            <a:pPr marL="0" marR="0" indent="0" algn="l" defTabSz="914035" rtl="0" eaLnBrk="1" fontAlgn="base" latinLnBrk="0" hangingPunct="1">
              <a:lnSpc>
                <a:spcPct val="100000"/>
              </a:lnSpc>
              <a:spcBef>
                <a:spcPct val="0"/>
              </a:spcBef>
              <a:spcAft>
                <a:spcPct val="0"/>
              </a:spcAft>
              <a:buClrTx/>
              <a:buSzTx/>
              <a:buFontTx/>
              <a:buNone/>
              <a:tabLst/>
              <a:defRPr/>
            </a:pPr>
            <a:r>
              <a:rPr lang="en-US" sz="600" dirty="0"/>
              <a:t>©</a:t>
            </a:r>
            <a:r>
              <a:rPr lang="en-US" sz="600" kern="1200" baseline="0" dirty="0">
                <a:solidFill>
                  <a:schemeClr val="tx1"/>
                </a:solidFill>
                <a:latin typeface="Arial" charset="0"/>
                <a:ea typeface="+mn-ea"/>
                <a:cs typeface="+mn-cs"/>
              </a:rPr>
              <a:t> </a:t>
            </a:r>
            <a:r>
              <a:rPr lang="en-US" sz="600" dirty="0">
                <a:latin typeface="Arial Narrow" pitchFamily="34" charset="0"/>
              </a:rPr>
              <a:t>2017 Payden</a:t>
            </a:r>
            <a:r>
              <a:rPr lang="en-US" sz="600" baseline="0" dirty="0">
                <a:latin typeface="Arial Narrow" pitchFamily="34" charset="0"/>
              </a:rPr>
              <a:t> &amp; Rygel All rights reserved</a:t>
            </a:r>
            <a:br>
              <a:rPr lang="en-US" sz="600" baseline="0" dirty="0">
                <a:latin typeface="Arial Narrow" pitchFamily="34" charset="0"/>
              </a:rPr>
            </a:br>
            <a:r>
              <a:rPr lang="en-US" sz="600" baseline="0" dirty="0">
                <a:latin typeface="Arial Narrow" pitchFamily="34" charset="0"/>
              </a:rPr>
              <a:t>Confidential &amp; Proprietary</a:t>
            </a:r>
            <a:endParaRPr lang="en-US" sz="600" dirty="0">
              <a:latin typeface="Arial Narrow" pitchFamily="34" charset="0"/>
            </a:endParaRPr>
          </a:p>
        </p:txBody>
      </p:sp>
      <p:sp>
        <p:nvSpPr>
          <p:cNvPr id="3" name="Slide Number Placeholder 2"/>
          <p:cNvSpPr>
            <a:spLocks noGrp="1"/>
          </p:cNvSpPr>
          <p:nvPr>
            <p:ph type="sldNum" sz="quarter" idx="4"/>
          </p:nvPr>
        </p:nvSpPr>
        <p:spPr>
          <a:xfrm>
            <a:off x="6551680" y="6601651"/>
            <a:ext cx="396694" cy="256349"/>
          </a:xfrm>
          <a:prstGeom prst="rect">
            <a:avLst/>
          </a:prstGeom>
        </p:spPr>
        <p:txBody>
          <a:bodyPr vert="horz" lIns="91440" tIns="45720" rIns="91440" bIns="45720" rtlCol="0" anchor="ctr"/>
          <a:lstStyle>
            <a:lvl1pPr algn="r">
              <a:defRPr sz="1000">
                <a:solidFill>
                  <a:schemeClr val="tx1"/>
                </a:solidFill>
                <a:latin typeface="+mj-lt"/>
              </a:defRPr>
            </a:lvl1pPr>
          </a:lstStyle>
          <a:p>
            <a:fld id="{EAFB3C29-4469-4ECE-A8ED-D40B5AD31533}" type="slidenum">
              <a:rPr lang="en-US" smtClean="0"/>
              <a:pPr/>
              <a:t>‹#›</a:t>
            </a:fld>
            <a:endParaRPr lang="en-US" dirty="0"/>
          </a:p>
        </p:txBody>
      </p:sp>
      <p:cxnSp>
        <p:nvCxnSpPr>
          <p:cNvPr id="10" name="Straight Connector 9"/>
          <p:cNvCxnSpPr/>
          <p:nvPr/>
        </p:nvCxnSpPr>
        <p:spPr bwMode="auto">
          <a:xfrm>
            <a:off x="0" y="653314"/>
            <a:ext cx="9144005"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0870" y="432537"/>
            <a:ext cx="363842" cy="400050"/>
          </a:xfrm>
          <a:prstGeom prst="rect">
            <a:avLst/>
          </a:prstGeom>
          <a:ln w="57150">
            <a:solidFill>
              <a:schemeClr val="bg1"/>
            </a:solidFill>
          </a:ln>
        </p:spPr>
      </p:pic>
      <p:sp>
        <p:nvSpPr>
          <p:cNvPr id="13" name="Rectangle 7"/>
          <p:cNvSpPr>
            <a:spLocks noChangeArrowheads="1"/>
          </p:cNvSpPr>
          <p:nvPr/>
        </p:nvSpPr>
        <p:spPr bwMode="auto">
          <a:xfrm>
            <a:off x="-6345" y="3"/>
            <a:ext cx="9150351" cy="111760"/>
          </a:xfrm>
          <a:prstGeom prst="rect">
            <a:avLst/>
          </a:prstGeom>
          <a:solidFill>
            <a:schemeClr val="accent1"/>
          </a:solidFill>
          <a:ln w="9525">
            <a:noFill/>
            <a:miter lim="800000"/>
            <a:headEnd/>
            <a:tailEnd/>
          </a:ln>
          <a:effectLst/>
        </p:spPr>
        <p:txBody>
          <a:bodyPr wrap="none" lIns="91403" tIns="45701" rIns="91403" bIns="45701" anchor="ctr"/>
          <a:lstStyle/>
          <a:p>
            <a:endParaRPr lang="en-US" dirty="0"/>
          </a:p>
        </p:txBody>
      </p:sp>
      <p:cxnSp>
        <p:nvCxnSpPr>
          <p:cNvPr id="17" name="Straight Connector 16"/>
          <p:cNvCxnSpPr/>
          <p:nvPr/>
        </p:nvCxnSpPr>
        <p:spPr bwMode="auto">
          <a:xfrm>
            <a:off x="0" y="6595252"/>
            <a:ext cx="91440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18" name="Straight Connector 17"/>
          <p:cNvCxnSpPr/>
          <p:nvPr/>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21" name="TextBox 20"/>
          <p:cNvSpPr txBox="1"/>
          <p:nvPr/>
        </p:nvSpPr>
        <p:spPr>
          <a:xfrm>
            <a:off x="6823495" y="0"/>
            <a:ext cx="2314736" cy="92333"/>
          </a:xfrm>
          <a:prstGeom prst="rect">
            <a:avLst/>
          </a:prstGeom>
          <a:noFill/>
        </p:spPr>
        <p:txBody>
          <a:bodyPr vert="horz" wrap="none" lIns="0" tIns="0" rIns="0" bIns="0" rtlCol="0">
            <a:spAutoFit/>
          </a:bodyPr>
          <a:lstStyle/>
          <a:p>
            <a:pPr algn="r"/>
            <a:r>
              <a:rPr lang="en-US" sz="600" dirty="0">
                <a:latin typeface="Arial Narrow"/>
              </a:rPr>
              <a:t>F:\GRAPHICS\TEMPLATE\Bound Books\P&amp;R Marketing Book\P&amp;R Overview.pptx</a:t>
            </a:r>
          </a:p>
        </p:txBody>
      </p:sp>
      <p:cxnSp>
        <p:nvCxnSpPr>
          <p:cNvPr id="22" name="Straight Connector 21"/>
          <p:cNvCxnSpPr/>
          <p:nvPr/>
        </p:nvCxnSpPr>
        <p:spPr bwMode="auto">
          <a:xfrm>
            <a:off x="0" y="653314"/>
            <a:ext cx="9144005"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0870" y="432537"/>
            <a:ext cx="363842" cy="400050"/>
          </a:xfrm>
          <a:prstGeom prst="rect">
            <a:avLst/>
          </a:prstGeom>
          <a:ln w="57150">
            <a:solidFill>
              <a:schemeClr val="bg1"/>
            </a:solidFill>
          </a:ln>
        </p:spPr>
      </p:pic>
      <p:sp>
        <p:nvSpPr>
          <p:cNvPr id="24" name="Rectangle 7"/>
          <p:cNvSpPr>
            <a:spLocks noChangeArrowheads="1"/>
          </p:cNvSpPr>
          <p:nvPr/>
        </p:nvSpPr>
        <p:spPr bwMode="auto">
          <a:xfrm>
            <a:off x="-6345" y="3"/>
            <a:ext cx="9150351" cy="111760"/>
          </a:xfrm>
          <a:prstGeom prst="rect">
            <a:avLst/>
          </a:prstGeom>
          <a:solidFill>
            <a:schemeClr val="accent1"/>
          </a:solidFill>
          <a:ln w="9525">
            <a:noFill/>
            <a:miter lim="800000"/>
            <a:headEnd/>
            <a:tailEnd/>
          </a:ln>
          <a:effectLst/>
        </p:spPr>
        <p:txBody>
          <a:bodyPr wrap="none" lIns="91403" tIns="45701" rIns="91403" bIns="45701" anchor="ctr"/>
          <a:lstStyle/>
          <a:p>
            <a:endParaRPr lang="en-US" dirty="0">
              <a:latin typeface="Times New Roman" pitchFamily="18" charset="0"/>
            </a:endParaRPr>
          </a:p>
        </p:txBody>
      </p:sp>
      <p:cxnSp>
        <p:nvCxnSpPr>
          <p:cNvPr id="25" name="Straight Connector 24"/>
          <p:cNvCxnSpPr/>
          <p:nvPr/>
        </p:nvCxnSpPr>
        <p:spPr bwMode="auto">
          <a:xfrm>
            <a:off x="0" y="6595252"/>
            <a:ext cx="91440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26" name="Straight Connector 25"/>
          <p:cNvCxnSpPr/>
          <p:nvPr/>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27" name="Straight Connector 26"/>
          <p:cNvCxnSpPr/>
          <p:nvPr userDrawn="1"/>
        </p:nvCxnSpPr>
        <p:spPr bwMode="auto">
          <a:xfrm>
            <a:off x="0" y="653314"/>
            <a:ext cx="9144005"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pic>
        <p:nvPicPr>
          <p:cNvPr id="28" name="Picture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0870" y="432537"/>
            <a:ext cx="363842" cy="400050"/>
          </a:xfrm>
          <a:prstGeom prst="rect">
            <a:avLst/>
          </a:prstGeom>
          <a:ln w="57150">
            <a:solidFill>
              <a:schemeClr val="bg1"/>
            </a:solidFill>
          </a:ln>
        </p:spPr>
      </p:pic>
      <p:sp>
        <p:nvSpPr>
          <p:cNvPr id="29" name="Rectangle 7"/>
          <p:cNvSpPr>
            <a:spLocks noChangeArrowheads="1"/>
          </p:cNvSpPr>
          <p:nvPr userDrawn="1"/>
        </p:nvSpPr>
        <p:spPr bwMode="auto">
          <a:xfrm>
            <a:off x="-6345" y="3"/>
            <a:ext cx="9150351" cy="111760"/>
          </a:xfrm>
          <a:prstGeom prst="rect">
            <a:avLst/>
          </a:prstGeom>
          <a:solidFill>
            <a:schemeClr val="accent1"/>
          </a:solidFill>
          <a:ln w="9525">
            <a:noFill/>
            <a:miter lim="800000"/>
            <a:headEnd/>
            <a:tailEnd/>
          </a:ln>
          <a:effectLst/>
        </p:spPr>
        <p:txBody>
          <a:bodyPr wrap="none" lIns="91403" tIns="45701" rIns="91403" bIns="45701" anchor="ctr"/>
          <a:lstStyle/>
          <a:p>
            <a:endParaRPr lang="en-US" dirty="0">
              <a:latin typeface="Times New Roman" pitchFamily="18" charset="0"/>
            </a:endParaRPr>
          </a:p>
        </p:txBody>
      </p:sp>
      <p:cxnSp>
        <p:nvCxnSpPr>
          <p:cNvPr id="30" name="Straight Connector 29"/>
          <p:cNvCxnSpPr/>
          <p:nvPr userDrawn="1"/>
        </p:nvCxnSpPr>
        <p:spPr bwMode="auto">
          <a:xfrm>
            <a:off x="0" y="6595252"/>
            <a:ext cx="9144000"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cxnSp>
        <p:nvCxnSpPr>
          <p:cNvPr id="31" name="Straight Connector 30"/>
          <p:cNvCxnSpPr/>
          <p:nvPr userDrawn="1"/>
        </p:nvCxnSpPr>
        <p:spPr bwMode="auto">
          <a:xfrm>
            <a:off x="6948374" y="6595254"/>
            <a:ext cx="0" cy="262746"/>
          </a:xfrm>
          <a:prstGeom prst="line">
            <a:avLst/>
          </a:prstGeom>
          <a:solidFill>
            <a:schemeClr val="accent1"/>
          </a:solidFill>
          <a:ln w="12700" cap="flat" cmpd="sng" algn="ctr">
            <a:solidFill>
              <a:schemeClr val="tx2"/>
            </a:solidFill>
            <a:prstDash val="solid"/>
            <a:round/>
            <a:headEnd type="none" w="med" len="med"/>
            <a:tailEnd type="none" w="med" len="med"/>
          </a:ln>
          <a:effectLst/>
        </p:spPr>
      </p:cxnSp>
      <p:sp>
        <p:nvSpPr>
          <p:cNvPr id="4" name="TextBox 3"/>
          <p:cNvSpPr txBox="1"/>
          <p:nvPr userDrawn="1"/>
        </p:nvSpPr>
        <p:spPr>
          <a:xfrm>
            <a:off x="7615378" y="0"/>
            <a:ext cx="1522853" cy="92333"/>
          </a:xfrm>
          <a:prstGeom prst="rect">
            <a:avLst/>
          </a:prstGeom>
          <a:noFill/>
        </p:spPr>
        <p:txBody>
          <a:bodyPr vert="horz" wrap="none" lIns="0" tIns="0" rIns="0" bIns="0" rtlCol="0">
            <a:spAutoFit/>
          </a:bodyPr>
          <a:lstStyle/>
          <a:p>
            <a:pPr algn="r"/>
            <a:r>
              <a:rPr lang="en-US" sz="600" b="0" dirty="0">
                <a:latin typeface="Arial Narrow" panose="020B0606020202030204" pitchFamily="34" charset="0"/>
              </a:rPr>
              <a:t>F:\GRAPHICS\CL\CL-16\2573-2574\2573-2574-3.pptx</a:t>
            </a:r>
          </a:p>
        </p:txBody>
      </p:sp>
    </p:spTree>
    <p:extLst>
      <p:ext uri="{BB962C8B-B14F-4D97-AF65-F5344CB8AC3E}">
        <p14:creationId xmlns:p14="http://schemas.microsoft.com/office/powerpoint/2010/main" val="163627320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4" r:id="rId3"/>
    <p:sldLayoutId id="2147483735" r:id="rId4"/>
    <p:sldLayoutId id="2147483737" r:id="rId5"/>
  </p:sldLayoutIdLst>
  <p:hf hdr="0" ftr="0" dt="0"/>
  <p:txStyles>
    <p:titleStyle>
      <a:lvl1pPr marL="164050" algn="l" rtl="0" eaLnBrk="1" fontAlgn="base" hangingPunct="1">
        <a:spcBef>
          <a:spcPct val="0"/>
        </a:spcBef>
        <a:spcAft>
          <a:spcPct val="0"/>
        </a:spcAft>
        <a:defRPr sz="2000" b="0" cap="none" baseline="0">
          <a:solidFill>
            <a:schemeClr val="tx2"/>
          </a:solidFill>
          <a:latin typeface="Arial Narrow" pitchFamily="34" charset="0"/>
          <a:ea typeface="+mj-ea"/>
          <a:cs typeface="+mj-cs"/>
        </a:defRPr>
      </a:lvl1pPr>
      <a:lvl2pPr algn="ctr" rtl="0" eaLnBrk="1" fontAlgn="base" hangingPunct="1">
        <a:spcBef>
          <a:spcPct val="0"/>
        </a:spcBef>
        <a:spcAft>
          <a:spcPct val="0"/>
        </a:spcAft>
        <a:defRPr sz="1800" b="1">
          <a:solidFill>
            <a:schemeClr val="tx2"/>
          </a:solidFill>
          <a:latin typeface="Arial" charset="0"/>
        </a:defRPr>
      </a:lvl2pPr>
      <a:lvl3pPr algn="ctr" rtl="0" eaLnBrk="1" fontAlgn="base" hangingPunct="1">
        <a:spcBef>
          <a:spcPct val="0"/>
        </a:spcBef>
        <a:spcAft>
          <a:spcPct val="0"/>
        </a:spcAft>
        <a:defRPr sz="1800" b="1">
          <a:solidFill>
            <a:schemeClr val="tx2"/>
          </a:solidFill>
          <a:latin typeface="Arial" charset="0"/>
        </a:defRPr>
      </a:lvl3pPr>
      <a:lvl4pPr algn="ctr" rtl="0" eaLnBrk="1" fontAlgn="base" hangingPunct="1">
        <a:spcBef>
          <a:spcPct val="0"/>
        </a:spcBef>
        <a:spcAft>
          <a:spcPct val="0"/>
        </a:spcAft>
        <a:defRPr sz="1800" b="1">
          <a:solidFill>
            <a:schemeClr val="tx2"/>
          </a:solidFill>
          <a:latin typeface="Arial" charset="0"/>
        </a:defRPr>
      </a:lvl4pPr>
      <a:lvl5pPr algn="ctr" rtl="0" eaLnBrk="1" fontAlgn="base" hangingPunct="1">
        <a:spcBef>
          <a:spcPct val="0"/>
        </a:spcBef>
        <a:spcAft>
          <a:spcPct val="0"/>
        </a:spcAft>
        <a:defRPr sz="1800" b="1">
          <a:solidFill>
            <a:schemeClr val="tx2"/>
          </a:solidFill>
          <a:latin typeface="Arial" charset="0"/>
        </a:defRPr>
      </a:lvl5pPr>
      <a:lvl6pPr marL="410127" algn="ctr" rtl="0" eaLnBrk="1" fontAlgn="base" hangingPunct="1">
        <a:spcBef>
          <a:spcPct val="0"/>
        </a:spcBef>
        <a:spcAft>
          <a:spcPct val="0"/>
        </a:spcAft>
        <a:defRPr sz="1800" b="1">
          <a:solidFill>
            <a:schemeClr val="tx2"/>
          </a:solidFill>
          <a:latin typeface="Arial" charset="0"/>
        </a:defRPr>
      </a:lvl6pPr>
      <a:lvl7pPr marL="820256" algn="ctr" rtl="0" eaLnBrk="1" fontAlgn="base" hangingPunct="1">
        <a:spcBef>
          <a:spcPct val="0"/>
        </a:spcBef>
        <a:spcAft>
          <a:spcPct val="0"/>
        </a:spcAft>
        <a:defRPr sz="1800" b="1">
          <a:solidFill>
            <a:schemeClr val="tx2"/>
          </a:solidFill>
          <a:latin typeface="Arial" charset="0"/>
        </a:defRPr>
      </a:lvl7pPr>
      <a:lvl8pPr marL="1230384" algn="ctr" rtl="0" eaLnBrk="1" fontAlgn="base" hangingPunct="1">
        <a:spcBef>
          <a:spcPct val="0"/>
        </a:spcBef>
        <a:spcAft>
          <a:spcPct val="0"/>
        </a:spcAft>
        <a:defRPr sz="1800" b="1">
          <a:solidFill>
            <a:schemeClr val="tx2"/>
          </a:solidFill>
          <a:latin typeface="Arial" charset="0"/>
        </a:defRPr>
      </a:lvl8pPr>
      <a:lvl9pPr marL="1640511" algn="ctr" rtl="0" eaLnBrk="1" fontAlgn="base" hangingPunct="1">
        <a:spcBef>
          <a:spcPct val="0"/>
        </a:spcBef>
        <a:spcAft>
          <a:spcPct val="0"/>
        </a:spcAft>
        <a:defRPr sz="1800" b="1">
          <a:solidFill>
            <a:schemeClr val="tx2"/>
          </a:solidFill>
          <a:latin typeface="Arial" charset="0"/>
        </a:defRPr>
      </a:lvl9pPr>
    </p:titleStyle>
    <p:bodyStyle>
      <a:lvl1pPr marL="0" indent="0" algn="l" rtl="0" eaLnBrk="1" fontAlgn="base" hangingPunct="1">
        <a:spcBef>
          <a:spcPct val="20000"/>
        </a:spcBef>
        <a:spcAft>
          <a:spcPct val="0"/>
        </a:spcAft>
        <a:buNone/>
        <a:defRPr sz="800">
          <a:solidFill>
            <a:schemeClr val="tx1"/>
          </a:solidFill>
          <a:latin typeface="Arial Narrow" pitchFamily="34" charset="0"/>
          <a:ea typeface="+mn-ea"/>
          <a:cs typeface="+mn-cs"/>
        </a:defRPr>
      </a:lvl1pPr>
      <a:lvl2pPr marL="666457" indent="-256330" algn="l" rtl="0" eaLnBrk="1" fontAlgn="base" hangingPunct="1">
        <a:spcBef>
          <a:spcPct val="20000"/>
        </a:spcBef>
        <a:spcAft>
          <a:spcPct val="0"/>
        </a:spcAft>
        <a:buChar char="–"/>
        <a:defRPr sz="1100">
          <a:solidFill>
            <a:schemeClr val="tx1"/>
          </a:solidFill>
          <a:latin typeface="+mn-lt"/>
        </a:defRPr>
      </a:lvl2pPr>
      <a:lvl3pPr marL="1025321" indent="-205063" algn="l" rtl="0" eaLnBrk="1" fontAlgn="base" hangingPunct="1">
        <a:spcBef>
          <a:spcPct val="20000"/>
        </a:spcBef>
        <a:spcAft>
          <a:spcPct val="0"/>
        </a:spcAft>
        <a:buChar char="•"/>
        <a:defRPr sz="1100">
          <a:solidFill>
            <a:schemeClr val="tx1"/>
          </a:solidFill>
          <a:latin typeface="+mn-lt"/>
        </a:defRPr>
      </a:lvl3pPr>
      <a:lvl4pPr marL="1435449" indent="-205063" algn="l" rtl="0" eaLnBrk="1" fontAlgn="base" hangingPunct="1">
        <a:spcBef>
          <a:spcPct val="20000"/>
        </a:spcBef>
        <a:spcAft>
          <a:spcPct val="0"/>
        </a:spcAft>
        <a:buChar char="–"/>
        <a:defRPr sz="1100">
          <a:solidFill>
            <a:schemeClr val="tx1"/>
          </a:solidFill>
          <a:latin typeface="+mn-lt"/>
        </a:defRPr>
      </a:lvl4pPr>
      <a:lvl5pPr marL="1845574" indent="-205063" algn="l" rtl="0" eaLnBrk="1" fontAlgn="base" hangingPunct="1">
        <a:spcBef>
          <a:spcPct val="20000"/>
        </a:spcBef>
        <a:spcAft>
          <a:spcPct val="0"/>
        </a:spcAft>
        <a:buChar char="»"/>
        <a:defRPr sz="1100">
          <a:solidFill>
            <a:schemeClr val="tx1"/>
          </a:solidFill>
          <a:latin typeface="+mn-lt"/>
        </a:defRPr>
      </a:lvl5pPr>
      <a:lvl6pPr marL="2255703" indent="-205063" algn="l" rtl="0" eaLnBrk="1" fontAlgn="base" hangingPunct="1">
        <a:spcBef>
          <a:spcPct val="20000"/>
        </a:spcBef>
        <a:spcAft>
          <a:spcPct val="0"/>
        </a:spcAft>
        <a:buChar char="»"/>
        <a:defRPr sz="1100">
          <a:solidFill>
            <a:schemeClr val="tx1"/>
          </a:solidFill>
          <a:latin typeface="+mn-lt"/>
        </a:defRPr>
      </a:lvl6pPr>
      <a:lvl7pPr marL="2665833" indent="-205063" algn="l" rtl="0" eaLnBrk="1" fontAlgn="base" hangingPunct="1">
        <a:spcBef>
          <a:spcPct val="20000"/>
        </a:spcBef>
        <a:spcAft>
          <a:spcPct val="0"/>
        </a:spcAft>
        <a:buChar char="»"/>
        <a:defRPr sz="1100">
          <a:solidFill>
            <a:schemeClr val="tx1"/>
          </a:solidFill>
          <a:latin typeface="+mn-lt"/>
        </a:defRPr>
      </a:lvl7pPr>
      <a:lvl8pPr marL="3075959" indent="-205063" algn="l" rtl="0" eaLnBrk="1" fontAlgn="base" hangingPunct="1">
        <a:spcBef>
          <a:spcPct val="20000"/>
        </a:spcBef>
        <a:spcAft>
          <a:spcPct val="0"/>
        </a:spcAft>
        <a:buChar char="»"/>
        <a:defRPr sz="1100">
          <a:solidFill>
            <a:schemeClr val="tx1"/>
          </a:solidFill>
          <a:latin typeface="+mn-lt"/>
        </a:defRPr>
      </a:lvl8pPr>
      <a:lvl9pPr marL="3486088" indent="-205063" algn="l" rtl="0" eaLnBrk="1" fontAlgn="base" hangingPunct="1">
        <a:spcBef>
          <a:spcPct val="20000"/>
        </a:spcBef>
        <a:spcAft>
          <a:spcPct val="0"/>
        </a:spcAft>
        <a:buChar char="»"/>
        <a:defRPr sz="1100">
          <a:solidFill>
            <a:schemeClr val="tx1"/>
          </a:solidFill>
          <a:latin typeface="+mn-lt"/>
        </a:defRPr>
      </a:lvl9pPr>
    </p:bodyStyle>
    <p:otherStyle>
      <a:defPPr>
        <a:defRPr lang="en-US"/>
      </a:defPPr>
      <a:lvl1pPr marL="0" algn="l" defTabSz="820256" rtl="0" eaLnBrk="1" latinLnBrk="0" hangingPunct="1">
        <a:defRPr sz="1600" kern="1200">
          <a:solidFill>
            <a:schemeClr val="tx1"/>
          </a:solidFill>
          <a:latin typeface="+mn-lt"/>
          <a:ea typeface="+mn-ea"/>
          <a:cs typeface="+mn-cs"/>
        </a:defRPr>
      </a:lvl1pPr>
      <a:lvl2pPr marL="410127" algn="l" defTabSz="820256" rtl="0" eaLnBrk="1" latinLnBrk="0" hangingPunct="1">
        <a:defRPr sz="1600" kern="1200">
          <a:solidFill>
            <a:schemeClr val="tx1"/>
          </a:solidFill>
          <a:latin typeface="+mn-lt"/>
          <a:ea typeface="+mn-ea"/>
          <a:cs typeface="+mn-cs"/>
        </a:defRPr>
      </a:lvl2pPr>
      <a:lvl3pPr marL="820256" algn="l" defTabSz="820256" rtl="0" eaLnBrk="1" latinLnBrk="0" hangingPunct="1">
        <a:defRPr sz="1600" kern="1200">
          <a:solidFill>
            <a:schemeClr val="tx1"/>
          </a:solidFill>
          <a:latin typeface="+mn-lt"/>
          <a:ea typeface="+mn-ea"/>
          <a:cs typeface="+mn-cs"/>
        </a:defRPr>
      </a:lvl3pPr>
      <a:lvl4pPr marL="1230384" algn="l" defTabSz="820256" rtl="0" eaLnBrk="1" latinLnBrk="0" hangingPunct="1">
        <a:defRPr sz="1600" kern="1200">
          <a:solidFill>
            <a:schemeClr val="tx1"/>
          </a:solidFill>
          <a:latin typeface="+mn-lt"/>
          <a:ea typeface="+mn-ea"/>
          <a:cs typeface="+mn-cs"/>
        </a:defRPr>
      </a:lvl4pPr>
      <a:lvl5pPr marL="1640511" algn="l" defTabSz="820256" rtl="0" eaLnBrk="1" latinLnBrk="0" hangingPunct="1">
        <a:defRPr sz="1600" kern="1200">
          <a:solidFill>
            <a:schemeClr val="tx1"/>
          </a:solidFill>
          <a:latin typeface="+mn-lt"/>
          <a:ea typeface="+mn-ea"/>
          <a:cs typeface="+mn-cs"/>
        </a:defRPr>
      </a:lvl5pPr>
      <a:lvl6pPr marL="2050641" algn="l" defTabSz="820256" rtl="0" eaLnBrk="1" latinLnBrk="0" hangingPunct="1">
        <a:defRPr sz="1600" kern="1200">
          <a:solidFill>
            <a:schemeClr val="tx1"/>
          </a:solidFill>
          <a:latin typeface="+mn-lt"/>
          <a:ea typeface="+mn-ea"/>
          <a:cs typeface="+mn-cs"/>
        </a:defRPr>
      </a:lvl6pPr>
      <a:lvl7pPr marL="2460768" algn="l" defTabSz="820256" rtl="0" eaLnBrk="1" latinLnBrk="0" hangingPunct="1">
        <a:defRPr sz="1600" kern="1200">
          <a:solidFill>
            <a:schemeClr val="tx1"/>
          </a:solidFill>
          <a:latin typeface="+mn-lt"/>
          <a:ea typeface="+mn-ea"/>
          <a:cs typeface="+mn-cs"/>
        </a:defRPr>
      </a:lvl7pPr>
      <a:lvl8pPr marL="2870895" algn="l" defTabSz="820256" rtl="0" eaLnBrk="1" latinLnBrk="0" hangingPunct="1">
        <a:defRPr sz="1600" kern="1200">
          <a:solidFill>
            <a:schemeClr val="tx1"/>
          </a:solidFill>
          <a:latin typeface="+mn-lt"/>
          <a:ea typeface="+mn-ea"/>
          <a:cs typeface="+mn-cs"/>
        </a:defRPr>
      </a:lvl8pPr>
      <a:lvl9pPr marL="3281022" algn="l" defTabSz="82025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p:cNvPicPr>
            <a:picLocks noChangeAspect="1" noChangeArrowheads="1"/>
          </p:cNvPicPr>
          <p:nvPr/>
        </p:nvPicPr>
        <p:blipFill>
          <a:blip r:embed="rId2" cstate="print"/>
          <a:srcRect/>
          <a:stretch>
            <a:fillRect/>
          </a:stretch>
        </p:blipFill>
        <p:spPr bwMode="gray">
          <a:xfrm>
            <a:off x="5489501" y="435172"/>
            <a:ext cx="2838388" cy="486845"/>
          </a:xfrm>
          <a:prstGeom prst="rect">
            <a:avLst/>
          </a:prstGeom>
          <a:noFill/>
          <a:ln w="9525">
            <a:noFill/>
            <a:miter lim="800000"/>
            <a:headEnd/>
            <a:tailEnd/>
          </a:ln>
          <a:effectLst/>
        </p:spPr>
      </p:pic>
      <p:sp>
        <p:nvSpPr>
          <p:cNvPr id="6" name="Rectangle 25"/>
          <p:cNvSpPr>
            <a:spLocks noChangeArrowheads="1"/>
          </p:cNvSpPr>
          <p:nvPr/>
        </p:nvSpPr>
        <p:spPr bwMode="gray">
          <a:xfrm>
            <a:off x="5257778" y="912670"/>
            <a:ext cx="3271179" cy="228608"/>
          </a:xfrm>
          <a:prstGeom prst="rect">
            <a:avLst/>
          </a:prstGeom>
          <a:noFill/>
          <a:ln w="9525">
            <a:noFill/>
            <a:miter lim="800000"/>
            <a:headEnd/>
            <a:tailEnd/>
          </a:ln>
        </p:spPr>
        <p:txBody>
          <a:bodyPr wrap="square" lIns="82034" tIns="41017" rIns="82034" bIns="41017">
            <a:spAutoFit/>
          </a:bodyPr>
          <a:lstStyle/>
          <a:p>
            <a:pPr algn="ctr" eaLnBrk="0" hangingPunct="0">
              <a:spcBef>
                <a:spcPts val="269"/>
              </a:spcBef>
            </a:pPr>
            <a:r>
              <a:rPr lang="en-US" sz="900" b="1" cap="all" dirty="0">
                <a:solidFill>
                  <a:schemeClr val="tx2"/>
                </a:solidFill>
                <a:latin typeface="Arial Narrow" pitchFamily="34" charset="0"/>
              </a:rPr>
              <a:t>Los Angeles | Boston | London </a:t>
            </a:r>
            <a:r>
              <a:rPr lang="en-US" sz="900" b="1" cap="all">
                <a:solidFill>
                  <a:schemeClr val="tx2"/>
                </a:solidFill>
                <a:latin typeface="Arial Narrow" pitchFamily="34" charset="0"/>
              </a:rPr>
              <a:t>| paris</a:t>
            </a:r>
            <a:endParaRPr lang="en-US" sz="900" b="1" cap="all" dirty="0">
              <a:solidFill>
                <a:schemeClr val="tx2"/>
              </a:solidFill>
              <a:latin typeface="Arial Narrow" pitchFamily="34" charset="0"/>
            </a:endParaRPr>
          </a:p>
        </p:txBody>
      </p:sp>
      <p:sp>
        <p:nvSpPr>
          <p:cNvPr id="7" name="Text Box 26"/>
          <p:cNvSpPr txBox="1">
            <a:spLocks noChangeArrowheads="1"/>
          </p:cNvSpPr>
          <p:nvPr/>
        </p:nvSpPr>
        <p:spPr bwMode="gray">
          <a:xfrm>
            <a:off x="4418926" y="2446977"/>
            <a:ext cx="3877829" cy="298724"/>
          </a:xfrm>
          <a:prstGeom prst="rect">
            <a:avLst/>
          </a:prstGeom>
          <a:noFill/>
          <a:ln w="12700">
            <a:noFill/>
            <a:miter lim="800000"/>
            <a:headEnd/>
            <a:tailEnd/>
          </a:ln>
          <a:effectLst/>
        </p:spPr>
        <p:txBody>
          <a:bodyPr wrap="square" lIns="82034" tIns="41017" rIns="82034" bIns="41017" anchor="b">
            <a:spAutoFit/>
          </a:bodyPr>
          <a:lstStyle/>
          <a:p>
            <a:pPr eaLnBrk="0" hangingPunct="0">
              <a:spcBef>
                <a:spcPts val="1200"/>
              </a:spcBef>
            </a:pPr>
            <a:r>
              <a:rPr lang="en-US" sz="1400" b="1" i="1" dirty="0">
                <a:solidFill>
                  <a:schemeClr val="tx2"/>
                </a:solidFill>
                <a:latin typeface="Arial Narrow" pitchFamily="34" charset="0"/>
              </a:rPr>
              <a:t>August 2017</a:t>
            </a:r>
          </a:p>
        </p:txBody>
      </p:sp>
      <p:sp>
        <p:nvSpPr>
          <p:cNvPr id="12" name="Text Box 26"/>
          <p:cNvSpPr txBox="1">
            <a:spLocks noChangeArrowheads="1"/>
          </p:cNvSpPr>
          <p:nvPr/>
        </p:nvSpPr>
        <p:spPr bwMode="gray">
          <a:xfrm>
            <a:off x="4418925" y="1890453"/>
            <a:ext cx="4585115" cy="390612"/>
          </a:xfrm>
          <a:prstGeom prst="rect">
            <a:avLst/>
          </a:prstGeom>
          <a:noFill/>
          <a:ln w="12700">
            <a:noFill/>
            <a:miter lim="800000"/>
            <a:headEnd/>
            <a:tailEnd/>
          </a:ln>
          <a:effectLst/>
        </p:spPr>
        <p:txBody>
          <a:bodyPr wrap="square" lIns="82034" tIns="41017" rIns="82034" bIns="41017" anchor="b">
            <a:spAutoFit/>
          </a:bodyPr>
          <a:lstStyle/>
          <a:p>
            <a:pPr eaLnBrk="0" hangingPunct="0">
              <a:spcBef>
                <a:spcPts val="1200"/>
              </a:spcBef>
            </a:pPr>
            <a:r>
              <a:rPr lang="en-US" sz="2000" b="1" dirty="0">
                <a:solidFill>
                  <a:schemeClr val="tx2"/>
                </a:solidFill>
                <a:latin typeface="Arial Narrow" pitchFamily="34" charset="0"/>
              </a:rPr>
              <a:t>U.S. Banking System: Outlook for Investors</a:t>
            </a:r>
          </a:p>
        </p:txBody>
      </p:sp>
      <p:cxnSp>
        <p:nvCxnSpPr>
          <p:cNvPr id="14" name="Straight Connector 13"/>
          <p:cNvCxnSpPr/>
          <p:nvPr/>
        </p:nvCxnSpPr>
        <p:spPr bwMode="auto">
          <a:xfrm>
            <a:off x="3888610" y="2392397"/>
            <a:ext cx="5255395" cy="0"/>
          </a:xfrm>
          <a:prstGeom prst="line">
            <a:avLst/>
          </a:prstGeom>
          <a:solidFill>
            <a:schemeClr val="accent1"/>
          </a:solidFill>
          <a:ln w="12700" cap="flat" cmpd="sng" algn="ctr">
            <a:solidFill>
              <a:schemeClr val="tx2"/>
            </a:solidFill>
            <a:prstDash val="solid"/>
            <a:round/>
            <a:headEnd type="none" w="med" len="med"/>
            <a:tailEnd type="none" w="med" len="med"/>
          </a:ln>
          <a:effectLst/>
        </p:spPr>
      </p:cxnSp>
      <p:pic>
        <p:nvPicPr>
          <p:cNvPr id="13" name="Picture 17" descr="iStock_000002649762Large"/>
          <p:cNvPicPr>
            <a:picLocks noChangeAspect="1" noChangeArrowheads="1"/>
          </p:cNvPicPr>
          <p:nvPr/>
        </p:nvPicPr>
        <p:blipFill rotWithShape="1">
          <a:blip r:embed="rId3" cstate="print"/>
          <a:srcRect l="42710" t="22141" r="5425" b="18968"/>
          <a:stretch/>
        </p:blipFill>
        <p:spPr bwMode="gray">
          <a:xfrm>
            <a:off x="-97160" y="0"/>
            <a:ext cx="4370778" cy="6858000"/>
          </a:xfrm>
          <a:prstGeom prst="rect">
            <a:avLst/>
          </a:prstGeom>
          <a:noFill/>
          <a:ln w="9525">
            <a:noFill/>
            <a:miter lim="800000"/>
            <a:headEnd/>
            <a:tailEnd/>
          </a:ln>
        </p:spPr>
      </p:pic>
      <p:sp>
        <p:nvSpPr>
          <p:cNvPr id="2" name="Rectangle 1"/>
          <p:cNvSpPr/>
          <p:nvPr/>
        </p:nvSpPr>
        <p:spPr bwMode="auto">
          <a:xfrm>
            <a:off x="-97162" y="1"/>
            <a:ext cx="582971" cy="6858000"/>
          </a:xfrm>
          <a:prstGeom prst="rect">
            <a:avLst/>
          </a:prstGeom>
          <a:solidFill>
            <a:schemeClr val="bg1">
              <a:alpha val="46000"/>
            </a:schemeClr>
          </a:solidFill>
          <a:ln w="12700" cap="flat" cmpd="sng" algn="ctr">
            <a:noFill/>
            <a:prstDash val="solid"/>
            <a:round/>
            <a:headEnd type="none" w="med" len="med"/>
            <a:tailEnd type="none" w="med" len="med"/>
          </a:ln>
          <a:effectLst/>
        </p:spPr>
        <p:txBody>
          <a:bodyPr vert="horz" wrap="square" lIns="82034" tIns="41017" rIns="82034" bIns="41017" numCol="1" spcCol="0" rtlCol="0" anchor="ctr" anchorCtr="0" compatLnSpc="1">
            <a:prstTxWarp prst="textNoShape">
              <a:avLst/>
            </a:prstTxWarp>
          </a:bodyPr>
          <a:lstStyle/>
          <a:p>
            <a:pPr algn="ctr" defTabSz="820351"/>
            <a:endParaRPr lang="en-US" sz="1300" b="1" dirty="0" err="1">
              <a:solidFill>
                <a:schemeClr val="tx2"/>
              </a:solidFill>
              <a:latin typeface="Arial Narrow" pitchFamily="34" charset="0"/>
            </a:endParaRPr>
          </a:p>
        </p:txBody>
      </p:sp>
      <p:sp>
        <p:nvSpPr>
          <p:cNvPr id="19" name="Rectangle 18"/>
          <p:cNvSpPr/>
          <p:nvPr/>
        </p:nvSpPr>
        <p:spPr bwMode="auto">
          <a:xfrm>
            <a:off x="188926" y="0"/>
            <a:ext cx="448024" cy="6858000"/>
          </a:xfrm>
          <a:prstGeom prst="rect">
            <a:avLst/>
          </a:prstGeom>
          <a:solidFill>
            <a:schemeClr val="bg1">
              <a:alpha val="46000"/>
            </a:schemeClr>
          </a:solidFill>
          <a:ln w="12700" cap="flat" cmpd="sng" algn="ctr">
            <a:noFill/>
            <a:prstDash val="solid"/>
            <a:round/>
            <a:headEnd type="none" w="med" len="med"/>
            <a:tailEnd type="none" w="med" len="med"/>
          </a:ln>
          <a:effectLst/>
        </p:spPr>
        <p:txBody>
          <a:bodyPr vert="horz" wrap="square" lIns="82034" tIns="41017" rIns="82034" bIns="41017" numCol="1" spcCol="0" rtlCol="0" anchor="ctr" anchorCtr="0" compatLnSpc="1">
            <a:prstTxWarp prst="textNoShape">
              <a:avLst/>
            </a:prstTxWarp>
          </a:bodyPr>
          <a:lstStyle/>
          <a:p>
            <a:pPr algn="ctr" defTabSz="820351"/>
            <a:endParaRPr lang="en-US" sz="1300" b="1" dirty="0" err="1">
              <a:solidFill>
                <a:schemeClr val="tx2"/>
              </a:solidFill>
              <a:latin typeface="Arial Narrow" pitchFamily="34" charset="0"/>
            </a:endParaRPr>
          </a:p>
        </p:txBody>
      </p:sp>
      <p:sp>
        <p:nvSpPr>
          <p:cNvPr id="20" name="Rectangle 19"/>
          <p:cNvSpPr/>
          <p:nvPr/>
        </p:nvSpPr>
        <p:spPr bwMode="auto">
          <a:xfrm>
            <a:off x="3346683" y="0"/>
            <a:ext cx="926936" cy="6858000"/>
          </a:xfrm>
          <a:prstGeom prst="rect">
            <a:avLst/>
          </a:prstGeom>
          <a:solidFill>
            <a:schemeClr val="bg1">
              <a:alpha val="46000"/>
            </a:schemeClr>
          </a:solidFill>
          <a:ln w="12700" cap="flat" cmpd="sng" algn="ctr">
            <a:noFill/>
            <a:prstDash val="solid"/>
            <a:round/>
            <a:headEnd type="none" w="med" len="med"/>
            <a:tailEnd type="none" w="med" len="med"/>
          </a:ln>
          <a:effectLst/>
        </p:spPr>
        <p:txBody>
          <a:bodyPr vert="horz" wrap="square" lIns="82034" tIns="41017" rIns="82034" bIns="41017" numCol="1" spcCol="0" rtlCol="0" anchor="ctr" anchorCtr="0" compatLnSpc="1">
            <a:prstTxWarp prst="textNoShape">
              <a:avLst/>
            </a:prstTxWarp>
          </a:bodyPr>
          <a:lstStyle/>
          <a:p>
            <a:pPr algn="ctr" defTabSz="820351"/>
            <a:endParaRPr lang="en-US" sz="1300" b="1" dirty="0" err="1">
              <a:solidFill>
                <a:schemeClr val="tx2"/>
              </a:solidFill>
              <a:latin typeface="Arial Narrow" pitchFamily="34" charset="0"/>
            </a:endParaRPr>
          </a:p>
        </p:txBody>
      </p:sp>
    </p:spTree>
    <p:extLst>
      <p:ext uri="{BB962C8B-B14F-4D97-AF65-F5344CB8AC3E}">
        <p14:creationId xmlns:p14="http://schemas.microsoft.com/office/powerpoint/2010/main" val="1316082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94890"/>
            <a:ext cx="8959466" cy="556464"/>
          </a:xfrm>
        </p:spPr>
        <p:txBody>
          <a:bodyPr/>
          <a:lstStyle/>
          <a:p>
            <a:pPr algn="ctr"/>
            <a:r>
              <a:rPr lang="en-US" dirty="0" smtClean="0"/>
              <a:t>…Creating Substantially Higher “Risk-Adjusted</a:t>
            </a:r>
            <a:r>
              <a:rPr lang="en-US" dirty="0"/>
              <a:t>” </a:t>
            </a:r>
            <a:r>
              <a:rPr lang="en-US" dirty="0" smtClean="0"/>
              <a:t>Equity Capitalization</a:t>
            </a:r>
            <a:endParaRPr lang="en-US" dirty="0"/>
          </a:p>
        </p:txBody>
      </p:sp>
      <p:sp>
        <p:nvSpPr>
          <p:cNvPr id="20" name="TextBox 19"/>
          <p:cNvSpPr txBox="1"/>
          <p:nvPr/>
        </p:nvSpPr>
        <p:spPr>
          <a:xfrm>
            <a:off x="-1" y="6349506"/>
            <a:ext cx="8697433" cy="261610"/>
          </a:xfrm>
          <a:prstGeom prst="rect">
            <a:avLst/>
          </a:prstGeom>
          <a:noFill/>
        </p:spPr>
        <p:txBody>
          <a:bodyPr wrap="square" rtlCol="0">
            <a:spAutoFit/>
          </a:bodyPr>
          <a:lstStyle/>
          <a:p>
            <a:r>
              <a:rPr lang="en-US" dirty="0">
                <a:latin typeface="+mn-lt"/>
              </a:rPr>
              <a:t>Source: Federal Reserve H8 filing, large domestically chartered commercial banks, seasonally adjusted. </a:t>
            </a:r>
          </a:p>
        </p:txBody>
      </p:sp>
      <p:sp>
        <p:nvSpPr>
          <p:cNvPr id="3" name="Slide Number Placeholder 2"/>
          <p:cNvSpPr>
            <a:spLocks noGrp="1"/>
          </p:cNvSpPr>
          <p:nvPr>
            <p:ph type="sldNum" sz="quarter" idx="4"/>
          </p:nvPr>
        </p:nvSpPr>
        <p:spPr/>
        <p:txBody>
          <a:bodyPr/>
          <a:lstStyle/>
          <a:p>
            <a:fld id="{EAFB3C29-4469-4ECE-A8ED-D40B5AD31533}" type="slidenum">
              <a:rPr lang="en-US" smtClean="0"/>
              <a:pPr/>
              <a:t>10</a:t>
            </a:fld>
            <a:endParaRPr lang="en-US"/>
          </a:p>
        </p:txBody>
      </p:sp>
      <p:graphicFrame>
        <p:nvGraphicFramePr>
          <p:cNvPr id="6" name="Chart 5"/>
          <p:cNvGraphicFramePr>
            <a:graphicFrameLocks/>
          </p:cNvGraphicFramePr>
          <p:nvPr>
            <p:extLst>
              <p:ext uri="{D42A27DB-BD31-4B8C-83A1-F6EECF244321}">
                <p14:modId xmlns:p14="http://schemas.microsoft.com/office/powerpoint/2010/main" val="911199478"/>
              </p:ext>
            </p:extLst>
          </p:nvPr>
        </p:nvGraphicFramePr>
        <p:xfrm>
          <a:off x="159488" y="893135"/>
          <a:ext cx="8537944" cy="5416179"/>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bwMode="auto">
          <a:xfrm>
            <a:off x="2010800" y="1477930"/>
            <a:ext cx="103624" cy="4136065"/>
          </a:xfrm>
          <a:prstGeom prst="rect">
            <a:avLst/>
          </a:prstGeom>
          <a:solidFill>
            <a:schemeClr val="accent2">
              <a:lumMod val="20000"/>
              <a:lumOff val="80000"/>
              <a:alpha val="30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Arial Narrow" pitchFamily="34" charset="0"/>
            </a:endParaRPr>
          </a:p>
        </p:txBody>
      </p:sp>
      <p:sp>
        <p:nvSpPr>
          <p:cNvPr id="9" name="Rectangle 8"/>
          <p:cNvSpPr/>
          <p:nvPr/>
        </p:nvSpPr>
        <p:spPr bwMode="auto">
          <a:xfrm>
            <a:off x="4471160" y="1477930"/>
            <a:ext cx="180414" cy="4136065"/>
          </a:xfrm>
          <a:prstGeom prst="rect">
            <a:avLst/>
          </a:prstGeom>
          <a:solidFill>
            <a:schemeClr val="accent2">
              <a:lumMod val="20000"/>
              <a:lumOff val="80000"/>
              <a:alpha val="30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Arial Narrow" pitchFamily="34" charset="0"/>
            </a:endParaRPr>
          </a:p>
        </p:txBody>
      </p:sp>
      <p:sp>
        <p:nvSpPr>
          <p:cNvPr id="10" name="Rectangle 9"/>
          <p:cNvSpPr/>
          <p:nvPr/>
        </p:nvSpPr>
        <p:spPr bwMode="auto">
          <a:xfrm>
            <a:off x="6198778" y="1467303"/>
            <a:ext cx="267837" cy="4136065"/>
          </a:xfrm>
          <a:prstGeom prst="rect">
            <a:avLst/>
          </a:prstGeom>
          <a:solidFill>
            <a:schemeClr val="accent2">
              <a:lumMod val="20000"/>
              <a:lumOff val="80000"/>
              <a:alpha val="30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Arial Narrow" pitchFamily="34" charset="0"/>
            </a:endParaRPr>
          </a:p>
        </p:txBody>
      </p:sp>
    </p:spTree>
    <p:extLst>
      <p:ext uri="{BB962C8B-B14F-4D97-AF65-F5344CB8AC3E}">
        <p14:creationId xmlns:p14="http://schemas.microsoft.com/office/powerpoint/2010/main" val="145827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94890"/>
            <a:ext cx="8959466" cy="556464"/>
          </a:xfrm>
        </p:spPr>
        <p:txBody>
          <a:bodyPr/>
          <a:lstStyle/>
          <a:p>
            <a:r>
              <a:rPr lang="en-US" dirty="0"/>
              <a:t>Commercial </a:t>
            </a:r>
            <a:r>
              <a:rPr lang="en-US" dirty="0" smtClean="0"/>
              <a:t>Bank </a:t>
            </a:r>
            <a:r>
              <a:rPr lang="en-US" dirty="0"/>
              <a:t>N</a:t>
            </a:r>
            <a:r>
              <a:rPr lang="en-US" dirty="0" smtClean="0"/>
              <a:t>et </a:t>
            </a:r>
            <a:r>
              <a:rPr lang="en-US" dirty="0"/>
              <a:t>I</a:t>
            </a:r>
            <a:r>
              <a:rPr lang="en-US" dirty="0" smtClean="0"/>
              <a:t>nterest </a:t>
            </a:r>
            <a:r>
              <a:rPr lang="en-US" dirty="0"/>
              <a:t>M</a:t>
            </a:r>
            <a:r>
              <a:rPr lang="en-US" dirty="0" smtClean="0"/>
              <a:t>argins </a:t>
            </a:r>
            <a:r>
              <a:rPr lang="en-US" dirty="0"/>
              <a:t>S</a:t>
            </a:r>
            <a:r>
              <a:rPr lang="en-US" dirty="0" smtClean="0"/>
              <a:t>hould </a:t>
            </a:r>
            <a:r>
              <a:rPr lang="en-US" dirty="0"/>
              <a:t>C</a:t>
            </a:r>
            <a:r>
              <a:rPr lang="en-US" dirty="0" smtClean="0"/>
              <a:t>ontinue </a:t>
            </a:r>
            <a:r>
              <a:rPr lang="en-US" dirty="0"/>
              <a:t>I</a:t>
            </a:r>
            <a:r>
              <a:rPr lang="en-US" dirty="0" smtClean="0"/>
              <a:t>mproving </a:t>
            </a:r>
            <a:r>
              <a:rPr lang="en-US" dirty="0"/>
              <a:t>f</a:t>
            </a:r>
            <a:r>
              <a:rPr lang="en-US" dirty="0" smtClean="0"/>
              <a:t>rom </a:t>
            </a:r>
            <a:r>
              <a:rPr lang="en-US" dirty="0"/>
              <a:t>H</a:t>
            </a:r>
            <a:r>
              <a:rPr lang="en-US" dirty="0" smtClean="0"/>
              <a:t>ere</a:t>
            </a:r>
            <a:endParaRPr lang="en-US" dirty="0"/>
          </a:p>
        </p:txBody>
      </p:sp>
      <p:sp>
        <p:nvSpPr>
          <p:cNvPr id="20" name="TextBox 19"/>
          <p:cNvSpPr txBox="1"/>
          <p:nvPr/>
        </p:nvSpPr>
        <p:spPr>
          <a:xfrm>
            <a:off x="-1" y="6347921"/>
            <a:ext cx="8697433" cy="261610"/>
          </a:xfrm>
          <a:prstGeom prst="rect">
            <a:avLst/>
          </a:prstGeom>
          <a:noFill/>
        </p:spPr>
        <p:txBody>
          <a:bodyPr wrap="square" rtlCol="0">
            <a:spAutoFit/>
          </a:bodyPr>
          <a:lstStyle/>
          <a:p>
            <a:r>
              <a:rPr lang="en-US" dirty="0">
                <a:latin typeface="+mn-lt"/>
              </a:rPr>
              <a:t>Source: Bloomberg, Payden &amp; Rygel. Reflects aggregate NIM for the 25 largest U.S. listed banks.  </a:t>
            </a:r>
          </a:p>
        </p:txBody>
      </p:sp>
      <p:sp>
        <p:nvSpPr>
          <p:cNvPr id="3" name="Slide Number Placeholder 2"/>
          <p:cNvSpPr>
            <a:spLocks noGrp="1"/>
          </p:cNvSpPr>
          <p:nvPr>
            <p:ph type="sldNum" sz="quarter" idx="4"/>
          </p:nvPr>
        </p:nvSpPr>
        <p:spPr/>
        <p:txBody>
          <a:bodyPr/>
          <a:lstStyle/>
          <a:p>
            <a:fld id="{EAFB3C29-4469-4ECE-A8ED-D40B5AD31533}" type="slidenum">
              <a:rPr lang="en-US" smtClean="0"/>
              <a:pPr/>
              <a:t>11</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259069165"/>
              </p:ext>
            </p:extLst>
          </p:nvPr>
        </p:nvGraphicFramePr>
        <p:xfrm>
          <a:off x="255181" y="903767"/>
          <a:ext cx="8591107" cy="51036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9893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94890"/>
            <a:ext cx="8959466" cy="556464"/>
          </a:xfrm>
        </p:spPr>
        <p:txBody>
          <a:bodyPr/>
          <a:lstStyle/>
          <a:p>
            <a:r>
              <a:rPr lang="en-US" dirty="0"/>
              <a:t>Investment </a:t>
            </a:r>
            <a:r>
              <a:rPr lang="en-US" dirty="0" smtClean="0"/>
              <a:t>Banking (which </a:t>
            </a:r>
            <a:r>
              <a:rPr lang="en-US" dirty="0"/>
              <a:t>u</a:t>
            </a:r>
            <a:r>
              <a:rPr lang="en-US" dirty="0" smtClean="0"/>
              <a:t>nderpins </a:t>
            </a:r>
            <a:r>
              <a:rPr lang="en-US" dirty="0"/>
              <a:t>b</a:t>
            </a:r>
            <a:r>
              <a:rPr lang="en-US" dirty="0" smtClean="0"/>
              <a:t>ank </a:t>
            </a:r>
            <a:r>
              <a:rPr lang="en-US" dirty="0"/>
              <a:t>c</a:t>
            </a:r>
            <a:r>
              <a:rPr lang="en-US" dirty="0" smtClean="0"/>
              <a:t>redit</a:t>
            </a:r>
            <a:r>
              <a:rPr lang="en-US" dirty="0"/>
              <a:t>) </a:t>
            </a:r>
            <a:r>
              <a:rPr lang="en-US" dirty="0" smtClean="0"/>
              <a:t>Improves </a:t>
            </a:r>
            <a:r>
              <a:rPr lang="en-US" dirty="0"/>
              <a:t>A</a:t>
            </a:r>
            <a:r>
              <a:rPr lang="en-US" dirty="0" smtClean="0"/>
              <a:t>midst </a:t>
            </a:r>
            <a:r>
              <a:rPr lang="en-US" dirty="0"/>
              <a:t>L</a:t>
            </a:r>
            <a:r>
              <a:rPr lang="en-US" dirty="0" smtClean="0"/>
              <a:t>ow </a:t>
            </a:r>
            <a:r>
              <a:rPr lang="en-US" dirty="0"/>
              <a:t>V</a:t>
            </a:r>
            <a:r>
              <a:rPr lang="en-US" dirty="0" smtClean="0"/>
              <a:t>olatility</a:t>
            </a:r>
            <a:endParaRPr lang="en-US" dirty="0"/>
          </a:p>
        </p:txBody>
      </p:sp>
      <p:sp>
        <p:nvSpPr>
          <p:cNvPr id="20" name="TextBox 19"/>
          <p:cNvSpPr txBox="1"/>
          <p:nvPr/>
        </p:nvSpPr>
        <p:spPr>
          <a:xfrm>
            <a:off x="-1" y="6156527"/>
            <a:ext cx="8697433" cy="430887"/>
          </a:xfrm>
          <a:prstGeom prst="rect">
            <a:avLst/>
          </a:prstGeom>
          <a:noFill/>
        </p:spPr>
        <p:txBody>
          <a:bodyPr wrap="square" rtlCol="0">
            <a:spAutoFit/>
          </a:bodyPr>
          <a:lstStyle/>
          <a:p>
            <a:r>
              <a:rPr lang="en-US" dirty="0">
                <a:latin typeface="+mn-lt"/>
              </a:rPr>
              <a:t>Source: Bloomberg, Payden &amp; Rygel. Reflects the aggregate sum of investment banking segment earnings for GS, JPM, BAC, C, DB, CS, MS, UB and U.S. based boutiques.  Investment Banking segment includes sales and trading and banking fees.  </a:t>
            </a:r>
          </a:p>
        </p:txBody>
      </p:sp>
      <p:sp>
        <p:nvSpPr>
          <p:cNvPr id="3" name="Slide Number Placeholder 2"/>
          <p:cNvSpPr>
            <a:spLocks noGrp="1"/>
          </p:cNvSpPr>
          <p:nvPr>
            <p:ph type="sldNum" sz="quarter" idx="4"/>
          </p:nvPr>
        </p:nvSpPr>
        <p:spPr/>
        <p:txBody>
          <a:bodyPr/>
          <a:lstStyle/>
          <a:p>
            <a:fld id="{EAFB3C29-4469-4ECE-A8ED-D40B5AD31533}" type="slidenum">
              <a:rPr lang="en-US" smtClean="0"/>
              <a:pPr/>
              <a:t>12</a:t>
            </a:fld>
            <a:endParaRPr lang="en-US"/>
          </a:p>
        </p:txBody>
      </p:sp>
      <p:graphicFrame>
        <p:nvGraphicFramePr>
          <p:cNvPr id="11" name="Chart 10"/>
          <p:cNvGraphicFramePr>
            <a:graphicFrameLocks/>
          </p:cNvGraphicFramePr>
          <p:nvPr>
            <p:extLst>
              <p:ext uri="{D42A27DB-BD31-4B8C-83A1-F6EECF244321}">
                <p14:modId xmlns:p14="http://schemas.microsoft.com/office/powerpoint/2010/main" val="64403734"/>
              </p:ext>
            </p:extLst>
          </p:nvPr>
        </p:nvGraphicFramePr>
        <p:xfrm>
          <a:off x="287079" y="754913"/>
          <a:ext cx="8410353" cy="5305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4949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endParaRPr lang="en-US" dirty="0"/>
          </a:p>
        </p:txBody>
      </p:sp>
      <p:sp>
        <p:nvSpPr>
          <p:cNvPr id="8" name="Title 7"/>
          <p:cNvSpPr>
            <a:spLocks noGrp="1"/>
          </p:cNvSpPr>
          <p:nvPr>
            <p:ph type="ctrTitle"/>
          </p:nvPr>
        </p:nvSpPr>
        <p:spPr>
          <a:xfrm>
            <a:off x="4508788" y="1545843"/>
            <a:ext cx="4552085" cy="329046"/>
          </a:xfrm>
        </p:spPr>
        <p:txBody>
          <a:bodyPr/>
          <a:lstStyle/>
          <a:p>
            <a:r>
              <a:rPr lang="en-US" dirty="0" smtClean="0"/>
              <a:t>Where Are We </a:t>
            </a:r>
            <a:r>
              <a:rPr lang="en-US" dirty="0"/>
              <a:t>in the Credit Cycle?</a:t>
            </a:r>
          </a:p>
        </p:txBody>
      </p:sp>
    </p:spTree>
    <p:extLst>
      <p:ext uri="{BB962C8B-B14F-4D97-AF65-F5344CB8AC3E}">
        <p14:creationId xmlns:p14="http://schemas.microsoft.com/office/powerpoint/2010/main" val="4156933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94890"/>
            <a:ext cx="8959466" cy="556464"/>
          </a:xfrm>
        </p:spPr>
        <p:txBody>
          <a:bodyPr/>
          <a:lstStyle/>
          <a:p>
            <a:r>
              <a:rPr lang="en-US" dirty="0"/>
              <a:t>Aggregate U.S. </a:t>
            </a:r>
            <a:r>
              <a:rPr lang="en-US" dirty="0" smtClean="0"/>
              <a:t>Commercial </a:t>
            </a:r>
            <a:r>
              <a:rPr lang="en-US" dirty="0"/>
              <a:t>B</a:t>
            </a:r>
            <a:r>
              <a:rPr lang="en-US" dirty="0" smtClean="0"/>
              <a:t>ank </a:t>
            </a:r>
            <a:r>
              <a:rPr lang="en-US" dirty="0"/>
              <a:t>G</a:t>
            </a:r>
            <a:r>
              <a:rPr lang="en-US" dirty="0" smtClean="0"/>
              <a:t>ross </a:t>
            </a:r>
            <a:r>
              <a:rPr lang="en-US" dirty="0"/>
              <a:t>L</a:t>
            </a:r>
            <a:r>
              <a:rPr lang="en-US" dirty="0" smtClean="0"/>
              <a:t>oans </a:t>
            </a:r>
            <a:r>
              <a:rPr lang="en-US" dirty="0"/>
              <a:t>as of June 30</a:t>
            </a:r>
            <a:r>
              <a:rPr lang="en-US" baseline="30000" dirty="0"/>
              <a:t>th</a:t>
            </a:r>
            <a:r>
              <a:rPr lang="en-US" dirty="0"/>
              <a:t>, 2017</a:t>
            </a:r>
          </a:p>
        </p:txBody>
      </p:sp>
      <p:sp>
        <p:nvSpPr>
          <p:cNvPr id="3" name="Slide Number Placeholder 2"/>
          <p:cNvSpPr>
            <a:spLocks noGrp="1"/>
          </p:cNvSpPr>
          <p:nvPr>
            <p:ph type="sldNum" sz="quarter" idx="4"/>
          </p:nvPr>
        </p:nvSpPr>
        <p:spPr/>
        <p:txBody>
          <a:bodyPr/>
          <a:lstStyle/>
          <a:p>
            <a:fld id="{EAFB3C29-4469-4ECE-A8ED-D40B5AD31533}" type="slidenum">
              <a:rPr lang="en-US" smtClean="0"/>
              <a:pPr/>
              <a:t>14</a:t>
            </a:fld>
            <a:endParaRPr lang="en-US"/>
          </a:p>
        </p:txBody>
      </p:sp>
      <p:sp>
        <p:nvSpPr>
          <p:cNvPr id="6" name="TextBox 5"/>
          <p:cNvSpPr txBox="1"/>
          <p:nvPr/>
        </p:nvSpPr>
        <p:spPr>
          <a:xfrm>
            <a:off x="-2" y="6309314"/>
            <a:ext cx="8697433" cy="261610"/>
          </a:xfrm>
          <a:prstGeom prst="rect">
            <a:avLst/>
          </a:prstGeom>
          <a:noFill/>
        </p:spPr>
        <p:txBody>
          <a:bodyPr wrap="square" rtlCol="0">
            <a:spAutoFit/>
          </a:bodyPr>
          <a:lstStyle/>
          <a:p>
            <a:r>
              <a:rPr lang="en-US" dirty="0">
                <a:latin typeface="+mn-lt"/>
              </a:rPr>
              <a:t>Source: Federal Reserve H.8 release, July 28</a:t>
            </a:r>
            <a:r>
              <a:rPr lang="en-US" baseline="30000" dirty="0">
                <a:latin typeface="+mn-lt"/>
              </a:rPr>
              <a:t>th</a:t>
            </a:r>
            <a:r>
              <a:rPr lang="en-US" dirty="0">
                <a:latin typeface="+mn-lt"/>
              </a:rPr>
              <a:t>, percent change seasonally adjusted, annual rate. All commercial banks. </a:t>
            </a:r>
          </a:p>
        </p:txBody>
      </p:sp>
      <p:graphicFrame>
        <p:nvGraphicFramePr>
          <p:cNvPr id="8" name="Chart 7"/>
          <p:cNvGraphicFramePr>
            <a:graphicFrameLocks/>
          </p:cNvGraphicFramePr>
          <p:nvPr>
            <p:extLst>
              <p:ext uri="{D42A27DB-BD31-4B8C-83A1-F6EECF244321}">
                <p14:modId xmlns:p14="http://schemas.microsoft.com/office/powerpoint/2010/main" val="4226662448"/>
              </p:ext>
            </p:extLst>
          </p:nvPr>
        </p:nvGraphicFramePr>
        <p:xfrm>
          <a:off x="698500" y="838200"/>
          <a:ext cx="7569200" cy="5321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7506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94890"/>
            <a:ext cx="8959466" cy="556464"/>
          </a:xfrm>
        </p:spPr>
        <p:txBody>
          <a:bodyPr/>
          <a:lstStyle/>
          <a:p>
            <a:r>
              <a:rPr lang="en-US" dirty="0"/>
              <a:t>Aggregate </a:t>
            </a:r>
            <a:r>
              <a:rPr lang="en-US" dirty="0" smtClean="0"/>
              <a:t>Asset </a:t>
            </a:r>
            <a:r>
              <a:rPr lang="en-US" dirty="0"/>
              <a:t>Q</a:t>
            </a:r>
            <a:r>
              <a:rPr lang="en-US" dirty="0" smtClean="0"/>
              <a:t>uality </a:t>
            </a:r>
            <a:r>
              <a:rPr lang="en-US" dirty="0"/>
              <a:t>R</a:t>
            </a:r>
            <a:r>
              <a:rPr lang="en-US" dirty="0" smtClean="0"/>
              <a:t>emains </a:t>
            </a:r>
            <a:r>
              <a:rPr lang="en-US" dirty="0"/>
              <a:t>B</a:t>
            </a:r>
            <a:r>
              <a:rPr lang="en-US" dirty="0" smtClean="0"/>
              <a:t>enign</a:t>
            </a:r>
            <a:endParaRPr lang="en-US" dirty="0"/>
          </a:p>
        </p:txBody>
      </p:sp>
      <p:sp>
        <p:nvSpPr>
          <p:cNvPr id="20" name="TextBox 19"/>
          <p:cNvSpPr txBox="1"/>
          <p:nvPr/>
        </p:nvSpPr>
        <p:spPr>
          <a:xfrm>
            <a:off x="-1" y="6309314"/>
            <a:ext cx="8697433" cy="261610"/>
          </a:xfrm>
          <a:prstGeom prst="rect">
            <a:avLst/>
          </a:prstGeom>
          <a:noFill/>
        </p:spPr>
        <p:txBody>
          <a:bodyPr wrap="square" rtlCol="0">
            <a:spAutoFit/>
          </a:bodyPr>
          <a:lstStyle/>
          <a:p>
            <a:r>
              <a:rPr lang="en-US" dirty="0">
                <a:latin typeface="+mn-lt"/>
              </a:rPr>
              <a:t>Source: FDIC Quarterly Banking Profile, First Quarter 2017.</a:t>
            </a:r>
          </a:p>
        </p:txBody>
      </p:sp>
      <p:sp>
        <p:nvSpPr>
          <p:cNvPr id="3" name="Slide Number Placeholder 2"/>
          <p:cNvSpPr>
            <a:spLocks noGrp="1"/>
          </p:cNvSpPr>
          <p:nvPr>
            <p:ph type="sldNum" sz="quarter" idx="4"/>
          </p:nvPr>
        </p:nvSpPr>
        <p:spPr/>
        <p:txBody>
          <a:bodyPr/>
          <a:lstStyle/>
          <a:p>
            <a:fld id="{EAFB3C29-4469-4ECE-A8ED-D40B5AD31533}" type="slidenum">
              <a:rPr lang="en-US" smtClean="0"/>
              <a:pPr/>
              <a:t>15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346" y="817757"/>
            <a:ext cx="6663734" cy="511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6541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94890"/>
            <a:ext cx="8959466" cy="556464"/>
          </a:xfrm>
        </p:spPr>
        <p:txBody>
          <a:bodyPr/>
          <a:lstStyle/>
          <a:p>
            <a:r>
              <a:rPr lang="en-US" dirty="0"/>
              <a:t>Household </a:t>
            </a:r>
            <a:r>
              <a:rPr lang="en-US" dirty="0" smtClean="0"/>
              <a:t>Debt </a:t>
            </a:r>
            <a:r>
              <a:rPr lang="en-US" dirty="0"/>
              <a:t>B</a:t>
            </a:r>
            <a:r>
              <a:rPr lang="en-US" dirty="0" smtClean="0"/>
              <a:t>urden </a:t>
            </a:r>
            <a:r>
              <a:rPr lang="en-US" dirty="0"/>
              <a:t>R</a:t>
            </a:r>
            <a:r>
              <a:rPr lang="en-US" dirty="0" smtClean="0"/>
              <a:t>elative </a:t>
            </a:r>
            <a:r>
              <a:rPr lang="en-US" dirty="0"/>
              <a:t>to </a:t>
            </a:r>
            <a:r>
              <a:rPr lang="en-US" dirty="0" smtClean="0"/>
              <a:t>Disposable </a:t>
            </a:r>
            <a:r>
              <a:rPr lang="en-US" dirty="0"/>
              <a:t>I</a:t>
            </a:r>
            <a:r>
              <a:rPr lang="en-US" dirty="0" smtClean="0"/>
              <a:t>ncome </a:t>
            </a:r>
            <a:r>
              <a:rPr lang="en-US" dirty="0"/>
              <a:t>is </a:t>
            </a:r>
            <a:r>
              <a:rPr lang="en-US" dirty="0" smtClean="0"/>
              <a:t>Still </a:t>
            </a:r>
            <a:r>
              <a:rPr lang="en-US" dirty="0"/>
              <a:t>V</a:t>
            </a:r>
            <a:r>
              <a:rPr lang="en-US" dirty="0" smtClean="0"/>
              <a:t>ery </a:t>
            </a:r>
            <a:r>
              <a:rPr lang="en-US" dirty="0"/>
              <a:t>L</a:t>
            </a:r>
            <a:r>
              <a:rPr lang="en-US" dirty="0" smtClean="0"/>
              <a:t>ow</a:t>
            </a:r>
            <a:r>
              <a:rPr lang="en-US" dirty="0"/>
              <a:t>….</a:t>
            </a:r>
          </a:p>
        </p:txBody>
      </p:sp>
      <p:sp>
        <p:nvSpPr>
          <p:cNvPr id="20" name="TextBox 19"/>
          <p:cNvSpPr txBox="1"/>
          <p:nvPr/>
        </p:nvSpPr>
        <p:spPr>
          <a:xfrm>
            <a:off x="-1" y="6309314"/>
            <a:ext cx="8697433" cy="261610"/>
          </a:xfrm>
          <a:prstGeom prst="rect">
            <a:avLst/>
          </a:prstGeom>
          <a:noFill/>
        </p:spPr>
        <p:txBody>
          <a:bodyPr wrap="square" rtlCol="0">
            <a:spAutoFit/>
          </a:bodyPr>
          <a:lstStyle/>
          <a:p>
            <a:r>
              <a:rPr lang="en-US" dirty="0">
                <a:latin typeface="+mn-lt"/>
              </a:rPr>
              <a:t>Source: Board of Governors of the Federal Reserve System.</a:t>
            </a:r>
          </a:p>
        </p:txBody>
      </p:sp>
      <p:sp>
        <p:nvSpPr>
          <p:cNvPr id="3" name="Slide Number Placeholder 2"/>
          <p:cNvSpPr>
            <a:spLocks noGrp="1"/>
          </p:cNvSpPr>
          <p:nvPr>
            <p:ph type="sldNum" sz="quarter" idx="4"/>
          </p:nvPr>
        </p:nvSpPr>
        <p:spPr/>
        <p:txBody>
          <a:bodyPr/>
          <a:lstStyle/>
          <a:p>
            <a:fld id="{EAFB3C29-4469-4ECE-A8ED-D40B5AD31533}" type="slidenum">
              <a:rPr lang="en-US" smtClean="0"/>
              <a:pPr/>
              <a:t>16</a:t>
            </a:fld>
            <a:endParaRPr lang="en-US"/>
          </a:p>
        </p:txBody>
      </p:sp>
      <p:pic>
        <p:nvPicPr>
          <p:cNvPr id="9218" name="Picture 2" descr="C:\Users\Mhannallah\Downloads\fredgrap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810" y="1210944"/>
            <a:ext cx="8474149" cy="393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402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94890"/>
            <a:ext cx="8959466" cy="556464"/>
          </a:xfrm>
        </p:spPr>
        <p:txBody>
          <a:bodyPr/>
          <a:lstStyle/>
          <a:p>
            <a:r>
              <a:rPr lang="en-US" dirty="0" smtClean="0"/>
              <a:t>…While </a:t>
            </a:r>
            <a:r>
              <a:rPr lang="en-US" dirty="0"/>
              <a:t>C</a:t>
            </a:r>
            <a:r>
              <a:rPr lang="en-US" dirty="0" smtClean="0"/>
              <a:t>onsumer </a:t>
            </a:r>
            <a:r>
              <a:rPr lang="en-US" dirty="0"/>
              <a:t>D</a:t>
            </a:r>
            <a:r>
              <a:rPr lang="en-US" dirty="0" smtClean="0"/>
              <a:t>ebt </a:t>
            </a:r>
            <a:r>
              <a:rPr lang="en-US" dirty="0"/>
              <a:t>is </a:t>
            </a:r>
            <a:r>
              <a:rPr lang="en-US" dirty="0" smtClean="0"/>
              <a:t>Up </a:t>
            </a:r>
            <a:r>
              <a:rPr lang="en-US" dirty="0"/>
              <a:t>from its </a:t>
            </a:r>
            <a:r>
              <a:rPr lang="en-US" dirty="0" smtClean="0"/>
              <a:t>Lows</a:t>
            </a:r>
            <a:endParaRPr lang="en-US" dirty="0"/>
          </a:p>
        </p:txBody>
      </p:sp>
      <p:sp>
        <p:nvSpPr>
          <p:cNvPr id="20" name="TextBox 19"/>
          <p:cNvSpPr txBox="1"/>
          <p:nvPr/>
        </p:nvSpPr>
        <p:spPr>
          <a:xfrm>
            <a:off x="-1" y="6309314"/>
            <a:ext cx="8697433" cy="261610"/>
          </a:xfrm>
          <a:prstGeom prst="rect">
            <a:avLst/>
          </a:prstGeom>
          <a:noFill/>
        </p:spPr>
        <p:txBody>
          <a:bodyPr wrap="square" rtlCol="0">
            <a:spAutoFit/>
          </a:bodyPr>
          <a:lstStyle/>
          <a:p>
            <a:r>
              <a:rPr lang="en-US" dirty="0">
                <a:latin typeface="+mn-lt"/>
              </a:rPr>
              <a:t>Source: Board of Governors of the Federal Reserve System.</a:t>
            </a:r>
          </a:p>
        </p:txBody>
      </p:sp>
      <p:sp>
        <p:nvSpPr>
          <p:cNvPr id="3" name="Slide Number Placeholder 2"/>
          <p:cNvSpPr>
            <a:spLocks noGrp="1"/>
          </p:cNvSpPr>
          <p:nvPr>
            <p:ph type="sldNum" sz="quarter" idx="4"/>
          </p:nvPr>
        </p:nvSpPr>
        <p:spPr/>
        <p:txBody>
          <a:bodyPr/>
          <a:lstStyle/>
          <a:p>
            <a:fld id="{EAFB3C29-4469-4ECE-A8ED-D40B5AD31533}" type="slidenum">
              <a:rPr lang="en-US" smtClean="0"/>
              <a:pPr/>
              <a:t>17</a:t>
            </a:fld>
            <a:endParaRPr lang="en-US"/>
          </a:p>
        </p:txBody>
      </p:sp>
      <p:pic>
        <p:nvPicPr>
          <p:cNvPr id="10242" name="Picture 2" descr="C:\Users\Mhannallah\Downloads\fredgraph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343" y="1195176"/>
            <a:ext cx="8576692" cy="3987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65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94890"/>
            <a:ext cx="8959466" cy="556464"/>
          </a:xfrm>
        </p:spPr>
        <p:txBody>
          <a:bodyPr/>
          <a:lstStyle/>
          <a:p>
            <a:r>
              <a:rPr lang="en-US" dirty="0"/>
              <a:t>Bank </a:t>
            </a:r>
            <a:r>
              <a:rPr lang="en-US" dirty="0" smtClean="0"/>
              <a:t>Loan </a:t>
            </a:r>
            <a:r>
              <a:rPr lang="en-US" dirty="0"/>
              <a:t>G</a:t>
            </a:r>
            <a:r>
              <a:rPr lang="en-US" dirty="0" smtClean="0"/>
              <a:t>rowth has been Driven </a:t>
            </a:r>
            <a:r>
              <a:rPr lang="en-US" dirty="0"/>
              <a:t>L</a:t>
            </a:r>
            <a:r>
              <a:rPr lang="en-US" dirty="0" smtClean="0"/>
              <a:t>argely </a:t>
            </a:r>
            <a:r>
              <a:rPr lang="en-US" dirty="0"/>
              <a:t>by </a:t>
            </a:r>
            <a:r>
              <a:rPr lang="en-US" dirty="0" smtClean="0"/>
              <a:t>Real </a:t>
            </a:r>
            <a:r>
              <a:rPr lang="en-US" dirty="0"/>
              <a:t>E</a:t>
            </a:r>
            <a:r>
              <a:rPr lang="en-US" dirty="0" smtClean="0"/>
              <a:t>state </a:t>
            </a:r>
            <a:r>
              <a:rPr lang="en-US" dirty="0"/>
              <a:t>and </a:t>
            </a:r>
            <a:r>
              <a:rPr lang="en-US" dirty="0" smtClean="0"/>
              <a:t>Credit </a:t>
            </a:r>
            <a:r>
              <a:rPr lang="en-US" dirty="0"/>
              <a:t>C</a:t>
            </a:r>
            <a:r>
              <a:rPr lang="en-US" dirty="0" smtClean="0"/>
              <a:t>ards</a:t>
            </a:r>
            <a:endParaRPr lang="en-US" dirty="0"/>
          </a:p>
        </p:txBody>
      </p:sp>
      <p:sp>
        <p:nvSpPr>
          <p:cNvPr id="20" name="TextBox 19"/>
          <p:cNvSpPr txBox="1"/>
          <p:nvPr/>
        </p:nvSpPr>
        <p:spPr>
          <a:xfrm>
            <a:off x="-2" y="6309314"/>
            <a:ext cx="8697433" cy="261610"/>
          </a:xfrm>
          <a:prstGeom prst="rect">
            <a:avLst/>
          </a:prstGeom>
          <a:noFill/>
        </p:spPr>
        <p:txBody>
          <a:bodyPr wrap="square" rtlCol="0">
            <a:spAutoFit/>
          </a:bodyPr>
          <a:lstStyle/>
          <a:p>
            <a:r>
              <a:rPr lang="en-US" dirty="0">
                <a:latin typeface="+mn-lt"/>
              </a:rPr>
              <a:t>Source: Federal Reserve H.8 release, July 28</a:t>
            </a:r>
            <a:r>
              <a:rPr lang="en-US" baseline="30000" dirty="0">
                <a:latin typeface="+mn-lt"/>
              </a:rPr>
              <a:t>th</a:t>
            </a:r>
            <a:r>
              <a:rPr lang="en-US" dirty="0">
                <a:latin typeface="+mn-lt"/>
              </a:rPr>
              <a:t>, percent change seasonally adjusted, annual rate.</a:t>
            </a:r>
          </a:p>
        </p:txBody>
      </p:sp>
      <p:sp>
        <p:nvSpPr>
          <p:cNvPr id="3" name="Slide Number Placeholder 2"/>
          <p:cNvSpPr>
            <a:spLocks noGrp="1"/>
          </p:cNvSpPr>
          <p:nvPr>
            <p:ph type="sldNum" sz="quarter" idx="4"/>
          </p:nvPr>
        </p:nvSpPr>
        <p:spPr/>
        <p:txBody>
          <a:bodyPr/>
          <a:lstStyle/>
          <a:p>
            <a:fld id="{EAFB3C29-4469-4ECE-A8ED-D40B5AD31533}" type="slidenum">
              <a:rPr lang="en-US" smtClean="0"/>
              <a:pPr/>
              <a:t>18</a:t>
            </a:fld>
            <a:endParaRPr lang="en-US"/>
          </a:p>
        </p:txBody>
      </p:sp>
      <p:graphicFrame>
        <p:nvGraphicFramePr>
          <p:cNvPr id="6" name="Chart 5"/>
          <p:cNvGraphicFramePr>
            <a:graphicFrameLocks/>
          </p:cNvGraphicFramePr>
          <p:nvPr>
            <p:extLst>
              <p:ext uri="{D42A27DB-BD31-4B8C-83A1-F6EECF244321}">
                <p14:modId xmlns:p14="http://schemas.microsoft.com/office/powerpoint/2010/main" val="1134195415"/>
              </p:ext>
            </p:extLst>
          </p:nvPr>
        </p:nvGraphicFramePr>
        <p:xfrm>
          <a:off x="287079" y="776177"/>
          <a:ext cx="8410351" cy="5369442"/>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flipH="1" flipV="1">
            <a:off x="1690577" y="3774558"/>
            <a:ext cx="85060" cy="510363"/>
          </a:xfrm>
          <a:prstGeom prst="straightConnector1">
            <a:avLst/>
          </a:prstGeom>
          <a:solidFill>
            <a:schemeClr val="accent1"/>
          </a:solidFill>
          <a:ln w="12700" cap="flat" cmpd="sng" algn="ctr">
            <a:solidFill>
              <a:schemeClr val="tx2"/>
            </a:solidFill>
            <a:prstDash val="solid"/>
            <a:round/>
            <a:headEnd type="none" w="med" len="med"/>
            <a:tailEnd type="arrow"/>
          </a:ln>
          <a:effectLst/>
        </p:spPr>
      </p:cxnSp>
    </p:spTree>
    <p:extLst>
      <p:ext uri="{BB962C8B-B14F-4D97-AF65-F5344CB8AC3E}">
        <p14:creationId xmlns:p14="http://schemas.microsoft.com/office/powerpoint/2010/main" val="1861795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EAFB3C29-4469-4ECE-A8ED-D40B5AD31533}" type="slidenum">
              <a:rPr lang="en-US" smtClean="0"/>
              <a:pPr/>
              <a:t>19</a:t>
            </a:fld>
            <a:endParaRPr lang="en-US" dirty="0"/>
          </a:p>
        </p:txBody>
      </p:sp>
      <p:sp>
        <p:nvSpPr>
          <p:cNvPr id="9" name="Title 2"/>
          <p:cNvSpPr>
            <a:spLocks noGrp="1"/>
          </p:cNvSpPr>
          <p:nvPr>
            <p:ph type="title"/>
          </p:nvPr>
        </p:nvSpPr>
        <p:spPr>
          <a:xfrm>
            <a:off x="0" y="94890"/>
            <a:ext cx="8216900" cy="556464"/>
          </a:xfrm>
        </p:spPr>
        <p:txBody>
          <a:bodyPr/>
          <a:lstStyle/>
          <a:p>
            <a:r>
              <a:rPr lang="en-US" dirty="0" smtClean="0"/>
              <a:t>Well-Qualified</a:t>
            </a:r>
            <a:r>
              <a:rPr lang="en-US" dirty="0"/>
              <a:t>?........Great </a:t>
            </a:r>
            <a:r>
              <a:rPr lang="en-US" dirty="0" smtClean="0"/>
              <a:t>Time </a:t>
            </a:r>
            <a:r>
              <a:rPr lang="en-US" dirty="0"/>
              <a:t>to </a:t>
            </a:r>
            <a:r>
              <a:rPr lang="en-US" dirty="0" smtClean="0"/>
              <a:t>Shop </a:t>
            </a:r>
            <a:r>
              <a:rPr lang="en-US" dirty="0"/>
              <a:t>for a </a:t>
            </a:r>
            <a:r>
              <a:rPr lang="en-US" dirty="0" smtClean="0"/>
              <a:t>New </a:t>
            </a:r>
            <a:r>
              <a:rPr lang="en-US" dirty="0"/>
              <a:t>P</a:t>
            </a:r>
            <a:r>
              <a:rPr lang="en-US" dirty="0" smtClean="0"/>
              <a:t>remium </a:t>
            </a:r>
            <a:r>
              <a:rPr lang="en-US" dirty="0"/>
              <a:t>C</a:t>
            </a:r>
            <a:r>
              <a:rPr lang="en-US" dirty="0" smtClean="0"/>
              <a:t>redit </a:t>
            </a:r>
            <a:r>
              <a:rPr lang="en-US" dirty="0"/>
              <a:t>C</a:t>
            </a:r>
            <a:r>
              <a:rPr lang="en-US" dirty="0" smtClean="0"/>
              <a:t>ard</a:t>
            </a:r>
            <a:endParaRPr lang="en-US" sz="2000" b="0" dirty="0"/>
          </a:p>
        </p:txBody>
      </p:sp>
      <p:sp>
        <p:nvSpPr>
          <p:cNvPr id="6" name="TextBox 5"/>
          <p:cNvSpPr txBox="1"/>
          <p:nvPr/>
        </p:nvSpPr>
        <p:spPr>
          <a:xfrm>
            <a:off x="190498" y="6356546"/>
            <a:ext cx="8697433" cy="261610"/>
          </a:xfrm>
          <a:prstGeom prst="rect">
            <a:avLst/>
          </a:prstGeom>
          <a:noFill/>
        </p:spPr>
        <p:txBody>
          <a:bodyPr wrap="square" rtlCol="0">
            <a:spAutoFit/>
          </a:bodyPr>
          <a:lstStyle/>
          <a:p>
            <a:r>
              <a:rPr lang="en-US" dirty="0">
                <a:latin typeface="+mn-lt"/>
              </a:rPr>
              <a:t>Source: Wall Street Journal, August 9</a:t>
            </a:r>
            <a:r>
              <a:rPr lang="en-US" baseline="30000" dirty="0">
                <a:latin typeface="+mn-lt"/>
              </a:rPr>
              <a:t>th</a:t>
            </a:r>
            <a:r>
              <a:rPr lang="en-US" dirty="0">
                <a:latin typeface="+mn-lt"/>
              </a:rPr>
              <a:t>, 2017 “</a:t>
            </a:r>
            <a:r>
              <a:rPr lang="en-US" dirty="0" err="1">
                <a:latin typeface="+mn-lt"/>
              </a:rPr>
              <a:t>BofA’s</a:t>
            </a:r>
            <a:r>
              <a:rPr lang="en-US" dirty="0">
                <a:latin typeface="+mn-lt"/>
              </a:rPr>
              <a:t> New Premium Rewards Card Comes With a Twist”; Company promotional material.  </a:t>
            </a:r>
          </a:p>
        </p:txBody>
      </p:sp>
      <p:graphicFrame>
        <p:nvGraphicFramePr>
          <p:cNvPr id="5136" name="Table 5135"/>
          <p:cNvGraphicFramePr>
            <a:graphicFrameLocks noGrp="1"/>
          </p:cNvGraphicFramePr>
          <p:nvPr>
            <p:extLst>
              <p:ext uri="{D42A27DB-BD31-4B8C-83A1-F6EECF244321}">
                <p14:modId xmlns:p14="http://schemas.microsoft.com/office/powerpoint/2010/main" val="2974714796"/>
              </p:ext>
            </p:extLst>
          </p:nvPr>
        </p:nvGraphicFramePr>
        <p:xfrm>
          <a:off x="292100" y="858465"/>
          <a:ext cx="8293101" cy="5547360"/>
        </p:xfrm>
        <a:graphic>
          <a:graphicData uri="http://schemas.openxmlformats.org/drawingml/2006/table">
            <a:tbl>
              <a:tblPr firstRow="1" bandRow="1">
                <a:tableStyleId>{5C22544A-7EE6-4342-B048-85BDC9FD1C3A}</a:tableStyleId>
              </a:tblPr>
              <a:tblGrid>
                <a:gridCol w="1398397">
                  <a:extLst>
                    <a:ext uri="{9D8B030D-6E8A-4147-A177-3AD203B41FA5}">
                      <a16:colId xmlns:a16="http://schemas.microsoft.com/office/drawing/2014/main" xmlns="" val="20000"/>
                    </a:ext>
                  </a:extLst>
                </a:gridCol>
                <a:gridCol w="1872638">
                  <a:extLst>
                    <a:ext uri="{9D8B030D-6E8A-4147-A177-3AD203B41FA5}">
                      <a16:colId xmlns:a16="http://schemas.microsoft.com/office/drawing/2014/main" xmlns="" val="20001"/>
                    </a:ext>
                  </a:extLst>
                </a:gridCol>
                <a:gridCol w="1434876">
                  <a:extLst>
                    <a:ext uri="{9D8B030D-6E8A-4147-A177-3AD203B41FA5}">
                      <a16:colId xmlns:a16="http://schemas.microsoft.com/office/drawing/2014/main" xmlns="" val="20002"/>
                    </a:ext>
                  </a:extLst>
                </a:gridCol>
                <a:gridCol w="1422717">
                  <a:extLst>
                    <a:ext uri="{9D8B030D-6E8A-4147-A177-3AD203B41FA5}">
                      <a16:colId xmlns:a16="http://schemas.microsoft.com/office/drawing/2014/main" xmlns="" val="20003"/>
                    </a:ext>
                  </a:extLst>
                </a:gridCol>
                <a:gridCol w="2164473">
                  <a:extLst>
                    <a:ext uri="{9D8B030D-6E8A-4147-A177-3AD203B41FA5}">
                      <a16:colId xmlns:a16="http://schemas.microsoft.com/office/drawing/2014/main" xmlns="" val="20004"/>
                    </a:ext>
                  </a:extLst>
                </a:gridCol>
              </a:tblGrid>
              <a:tr h="1096203">
                <a:tc>
                  <a:txBody>
                    <a:bodyPr/>
                    <a:lstStyle/>
                    <a:p>
                      <a:endParaRPr lang="en-US" sz="1400" dirty="0"/>
                    </a:p>
                    <a:p>
                      <a:endParaRPr lang="en-US" sz="1400" dirty="0"/>
                    </a:p>
                    <a:p>
                      <a:endParaRPr lang="en-US" sz="1400" dirty="0"/>
                    </a:p>
                    <a:p>
                      <a:endParaRPr lang="en-US" sz="1400" dirty="0"/>
                    </a:p>
                    <a:p>
                      <a:r>
                        <a:rPr lang="en-US" sz="1400" dirty="0"/>
                        <a:t>Bank</a:t>
                      </a:r>
                    </a:p>
                  </a:txBody>
                  <a:tcPr/>
                </a:tc>
                <a:tc>
                  <a:txBody>
                    <a:bodyPr/>
                    <a:lstStyle/>
                    <a:p>
                      <a:pPr algn="ctr"/>
                      <a:endParaRPr lang="en-US" sz="1400" b="1" dirty="0"/>
                    </a:p>
                    <a:p>
                      <a:pPr algn="ctr"/>
                      <a:endParaRPr lang="en-US" sz="1400" b="1" dirty="0"/>
                    </a:p>
                    <a:p>
                      <a:pPr algn="ctr"/>
                      <a:endParaRPr lang="en-US" sz="1400" b="1" dirty="0"/>
                    </a:p>
                    <a:p>
                      <a:pPr algn="ctr"/>
                      <a:r>
                        <a:rPr lang="en-US" sz="1400" b="1" dirty="0"/>
                        <a:t>Bank of America</a:t>
                      </a:r>
                      <a:r>
                        <a:rPr lang="en-US" sz="1400" b="1" baseline="0" dirty="0"/>
                        <a:t> Premium Rewards</a:t>
                      </a:r>
                      <a:endParaRPr lang="en-US" sz="1400" b="1" dirty="0"/>
                    </a:p>
                  </a:txBody>
                  <a:tcPr/>
                </a:tc>
                <a:tc>
                  <a:txBody>
                    <a:bodyPr/>
                    <a:lstStyle/>
                    <a:p>
                      <a:pPr algn="ctr"/>
                      <a:endParaRPr lang="en-US" sz="1400" b="1" dirty="0"/>
                    </a:p>
                    <a:p>
                      <a:pPr algn="ctr"/>
                      <a:endParaRPr lang="en-US" sz="1400" b="1" dirty="0"/>
                    </a:p>
                    <a:p>
                      <a:pPr algn="ctr"/>
                      <a:r>
                        <a:rPr lang="en-US" sz="1400" b="1" dirty="0"/>
                        <a:t>JPMorgan Chase Sapphire Reserve</a:t>
                      </a:r>
                    </a:p>
                  </a:txBody>
                  <a:tcPr/>
                </a:tc>
                <a:tc>
                  <a:txBody>
                    <a:bodyPr/>
                    <a:lstStyle/>
                    <a:p>
                      <a:pPr algn="ctr"/>
                      <a:endParaRPr lang="en-US" sz="1400" b="1" dirty="0"/>
                    </a:p>
                    <a:p>
                      <a:pPr algn="ctr"/>
                      <a:endParaRPr lang="en-US" sz="1400" b="1" dirty="0"/>
                    </a:p>
                    <a:p>
                      <a:pPr algn="ctr"/>
                      <a:endParaRPr lang="en-US" sz="1400" b="1" dirty="0"/>
                    </a:p>
                    <a:p>
                      <a:pPr algn="ctr"/>
                      <a:endParaRPr lang="en-US" sz="1400" b="1" dirty="0"/>
                    </a:p>
                    <a:p>
                      <a:pPr algn="ctr"/>
                      <a:r>
                        <a:rPr lang="en-US" sz="1400" b="1" dirty="0"/>
                        <a:t>Citi Prestige</a:t>
                      </a:r>
                    </a:p>
                  </a:txBody>
                  <a:tcPr/>
                </a:tc>
                <a:tc>
                  <a:txBody>
                    <a:bodyPr/>
                    <a:lstStyle/>
                    <a:p>
                      <a:pPr algn="ctr"/>
                      <a:endParaRPr lang="en-US" sz="1400" b="1" dirty="0"/>
                    </a:p>
                    <a:p>
                      <a:pPr algn="ctr"/>
                      <a:endParaRPr lang="en-US" sz="1400" b="1" dirty="0"/>
                    </a:p>
                    <a:p>
                      <a:pPr algn="ctr"/>
                      <a:endParaRPr lang="en-US" sz="1400" b="1" dirty="0"/>
                    </a:p>
                    <a:p>
                      <a:pPr algn="ctr"/>
                      <a:r>
                        <a:rPr lang="en-US" sz="1400" b="1" dirty="0"/>
                        <a:t>American Express Platinum</a:t>
                      </a:r>
                    </a:p>
                  </a:txBody>
                  <a:tcPr/>
                </a:tc>
                <a:extLst>
                  <a:ext uri="{0D108BD9-81ED-4DB2-BD59-A6C34878D82A}">
                    <a16:rowId xmlns:a16="http://schemas.microsoft.com/office/drawing/2014/main" xmlns="" val="10000"/>
                  </a:ext>
                </a:extLst>
              </a:tr>
              <a:tr h="317322">
                <a:tc>
                  <a:txBody>
                    <a:bodyPr/>
                    <a:lstStyle/>
                    <a:p>
                      <a:r>
                        <a:rPr lang="en-US" dirty="0"/>
                        <a:t>Annual</a:t>
                      </a:r>
                      <a:r>
                        <a:rPr lang="en-US" baseline="0" dirty="0"/>
                        <a:t> Fee</a:t>
                      </a:r>
                      <a:endParaRPr lang="en-US" dirty="0"/>
                    </a:p>
                  </a:txBody>
                  <a:tcPr/>
                </a:tc>
                <a:tc>
                  <a:txBody>
                    <a:bodyPr/>
                    <a:lstStyle/>
                    <a:p>
                      <a:pPr algn="ctr"/>
                      <a:r>
                        <a:rPr lang="en-US" dirty="0"/>
                        <a:t>$95</a:t>
                      </a:r>
                    </a:p>
                  </a:txBody>
                  <a:tcPr/>
                </a:tc>
                <a:tc>
                  <a:txBody>
                    <a:bodyPr/>
                    <a:lstStyle/>
                    <a:p>
                      <a:pPr algn="ctr"/>
                      <a:r>
                        <a:rPr lang="en-US" dirty="0"/>
                        <a:t>$450</a:t>
                      </a:r>
                    </a:p>
                  </a:txBody>
                  <a:tcPr/>
                </a:tc>
                <a:tc>
                  <a:txBody>
                    <a:bodyPr/>
                    <a:lstStyle/>
                    <a:p>
                      <a:pPr algn="ctr"/>
                      <a:r>
                        <a:rPr lang="en-US" dirty="0"/>
                        <a:t>$450</a:t>
                      </a:r>
                    </a:p>
                  </a:txBody>
                  <a:tcPr/>
                </a:tc>
                <a:tc>
                  <a:txBody>
                    <a:bodyPr/>
                    <a:lstStyle/>
                    <a:p>
                      <a:pPr algn="ctr"/>
                      <a:r>
                        <a:rPr lang="en-US" dirty="0"/>
                        <a:t>$550</a:t>
                      </a:r>
                    </a:p>
                  </a:txBody>
                  <a:tcPr/>
                </a:tc>
                <a:extLst>
                  <a:ext uri="{0D108BD9-81ED-4DB2-BD59-A6C34878D82A}">
                    <a16:rowId xmlns:a16="http://schemas.microsoft.com/office/drawing/2014/main" xmlns="" val="10001"/>
                  </a:ext>
                </a:extLst>
              </a:tr>
              <a:tr h="778881">
                <a:tc>
                  <a:txBody>
                    <a:bodyPr/>
                    <a:lstStyle/>
                    <a:p>
                      <a:r>
                        <a:rPr lang="en-US" dirty="0"/>
                        <a:t>Spending needed for sign-up</a:t>
                      </a:r>
                      <a:r>
                        <a:rPr lang="en-US" baseline="0" dirty="0"/>
                        <a:t> bonus</a:t>
                      </a:r>
                      <a:endParaRPr lang="en-US" dirty="0"/>
                    </a:p>
                  </a:txBody>
                  <a:tcPr/>
                </a:tc>
                <a:tc>
                  <a:txBody>
                    <a:bodyPr/>
                    <a:lstStyle/>
                    <a:p>
                      <a:pPr algn="ctr"/>
                      <a:endParaRPr lang="en-US" dirty="0"/>
                    </a:p>
                    <a:p>
                      <a:pPr algn="ctr"/>
                      <a:r>
                        <a:rPr lang="en-US" dirty="0"/>
                        <a:t>$3,000 / 50k</a:t>
                      </a:r>
                    </a:p>
                  </a:txBody>
                  <a:tcPr/>
                </a:tc>
                <a:tc>
                  <a:txBody>
                    <a:bodyPr/>
                    <a:lstStyle/>
                    <a:p>
                      <a:pPr algn="ctr"/>
                      <a:endParaRPr lang="en-US" dirty="0"/>
                    </a:p>
                    <a:p>
                      <a:pPr algn="ctr"/>
                      <a:r>
                        <a:rPr lang="en-US" dirty="0"/>
                        <a:t>$4,000 / 50k</a:t>
                      </a:r>
                    </a:p>
                  </a:txBody>
                  <a:tcPr/>
                </a:tc>
                <a:tc>
                  <a:txBody>
                    <a:bodyPr/>
                    <a:lstStyle/>
                    <a:p>
                      <a:pPr algn="ctr"/>
                      <a:endParaRPr lang="en-US" dirty="0"/>
                    </a:p>
                    <a:p>
                      <a:pPr algn="ctr"/>
                      <a:r>
                        <a:rPr lang="en-US" dirty="0"/>
                        <a:t>$7,500 / 75k</a:t>
                      </a:r>
                    </a:p>
                  </a:txBody>
                  <a:tcPr/>
                </a:tc>
                <a:tc>
                  <a:txBody>
                    <a:bodyPr/>
                    <a:lstStyle/>
                    <a:p>
                      <a:pPr algn="ctr"/>
                      <a:endParaRPr lang="en-US" dirty="0"/>
                    </a:p>
                    <a:p>
                      <a:pPr algn="ctr"/>
                      <a:r>
                        <a:rPr lang="en-US" dirty="0"/>
                        <a:t>$5,000 / 60k</a:t>
                      </a:r>
                    </a:p>
                  </a:txBody>
                  <a:tcPr/>
                </a:tc>
                <a:extLst>
                  <a:ext uri="{0D108BD9-81ED-4DB2-BD59-A6C34878D82A}">
                    <a16:rowId xmlns:a16="http://schemas.microsoft.com/office/drawing/2014/main" xmlns="" val="10002"/>
                  </a:ext>
                </a:extLst>
              </a:tr>
              <a:tr h="548101">
                <a:tc>
                  <a:txBody>
                    <a:bodyPr/>
                    <a:lstStyle/>
                    <a:p>
                      <a:r>
                        <a:rPr lang="en-US" dirty="0"/>
                        <a:t>Bonus</a:t>
                      </a:r>
                      <a:r>
                        <a:rPr lang="en-US" baseline="0" dirty="0"/>
                        <a:t> points on travel</a:t>
                      </a:r>
                      <a:endParaRPr lang="en-US" dirty="0"/>
                    </a:p>
                  </a:txBody>
                  <a:tcPr/>
                </a:tc>
                <a:tc>
                  <a:txBody>
                    <a:bodyPr/>
                    <a:lstStyle/>
                    <a:p>
                      <a:pPr algn="ctr"/>
                      <a:r>
                        <a:rPr lang="en-US" dirty="0"/>
                        <a:t>2-3.5%</a:t>
                      </a:r>
                      <a:r>
                        <a:rPr lang="en-US" baseline="0" dirty="0"/>
                        <a:t> with bank account </a:t>
                      </a:r>
                      <a:r>
                        <a:rPr lang="en-US" sz="1200" baseline="0" dirty="0"/>
                        <a:t>($20/50/100k</a:t>
                      </a:r>
                      <a:r>
                        <a:rPr lang="en-US" baseline="0" dirty="0"/>
                        <a:t>)</a:t>
                      </a:r>
                      <a:endParaRPr lang="en-US" dirty="0"/>
                    </a:p>
                  </a:txBody>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1-5%</a:t>
                      </a:r>
                    </a:p>
                  </a:txBody>
                  <a:tcPr/>
                </a:tc>
                <a:extLst>
                  <a:ext uri="{0D108BD9-81ED-4DB2-BD59-A6C34878D82A}">
                    <a16:rowId xmlns:a16="http://schemas.microsoft.com/office/drawing/2014/main" xmlns="" val="10003"/>
                  </a:ext>
                </a:extLst>
              </a:tr>
              <a:tr h="721186">
                <a:tc>
                  <a:txBody>
                    <a:bodyPr/>
                    <a:lstStyle/>
                    <a:p>
                      <a:r>
                        <a:rPr lang="en-US" dirty="0"/>
                        <a:t>Bonus points</a:t>
                      </a:r>
                      <a:r>
                        <a:rPr lang="en-US" baseline="0" dirty="0"/>
                        <a:t> on dining</a:t>
                      </a:r>
                      <a:endParaRPr lang="en-US" dirty="0"/>
                    </a:p>
                  </a:txBody>
                  <a:tcPr/>
                </a:tc>
                <a:tc>
                  <a:txBody>
                    <a:bodyPr/>
                    <a:lstStyle/>
                    <a:p>
                      <a:pPr algn="ctr"/>
                      <a:r>
                        <a:rPr lang="en-US" dirty="0"/>
                        <a:t>2-3.5%</a:t>
                      </a:r>
                      <a:r>
                        <a:rPr lang="en-US" baseline="0" dirty="0"/>
                        <a:t> with bank account</a:t>
                      </a:r>
                    </a:p>
                    <a:p>
                      <a:pPr marL="0" marR="0" indent="0" algn="ctr" defTabSz="820256" rtl="0" eaLnBrk="1" fontAlgn="auto" latinLnBrk="0" hangingPunct="1">
                        <a:lnSpc>
                          <a:spcPct val="100000"/>
                        </a:lnSpc>
                        <a:spcBef>
                          <a:spcPts val="0"/>
                        </a:spcBef>
                        <a:spcAft>
                          <a:spcPts val="0"/>
                        </a:spcAft>
                        <a:buClrTx/>
                        <a:buSzTx/>
                        <a:buFontTx/>
                        <a:buNone/>
                        <a:tabLst/>
                        <a:defRPr/>
                      </a:pPr>
                      <a:r>
                        <a:rPr lang="en-US" sz="1200" baseline="0" dirty="0"/>
                        <a:t>($20/50/100k)</a:t>
                      </a:r>
                      <a:endParaRPr lang="en-US" sz="1200" dirty="0"/>
                    </a:p>
                  </a:txBody>
                  <a:tcPr/>
                </a:tc>
                <a:tc>
                  <a:txBody>
                    <a:bodyPr/>
                    <a:lstStyle/>
                    <a:p>
                      <a:pPr algn="ctr"/>
                      <a:r>
                        <a:rPr lang="en-US" dirty="0"/>
                        <a:t>3%</a:t>
                      </a:r>
                    </a:p>
                  </a:txBody>
                  <a:tcPr/>
                </a:tc>
                <a:tc>
                  <a:txBody>
                    <a:bodyPr/>
                    <a:lstStyle/>
                    <a:p>
                      <a:pPr algn="ctr"/>
                      <a:r>
                        <a:rPr lang="en-US" dirty="0"/>
                        <a:t>2%</a:t>
                      </a:r>
                    </a:p>
                  </a:txBody>
                  <a:tcPr/>
                </a:tc>
                <a:tc>
                  <a:txBody>
                    <a:bodyPr/>
                    <a:lstStyle/>
                    <a:p>
                      <a:pPr algn="ctr"/>
                      <a:r>
                        <a:rPr lang="en-US" dirty="0"/>
                        <a:t>1%</a:t>
                      </a:r>
                    </a:p>
                  </a:txBody>
                  <a:tcPr/>
                </a:tc>
                <a:extLst>
                  <a:ext uri="{0D108BD9-81ED-4DB2-BD59-A6C34878D82A}">
                    <a16:rowId xmlns:a16="http://schemas.microsoft.com/office/drawing/2014/main" xmlns="" val="10004"/>
                  </a:ext>
                </a:extLst>
              </a:tr>
              <a:tr h="778881">
                <a:tc>
                  <a:txBody>
                    <a:bodyPr/>
                    <a:lstStyle/>
                    <a:p>
                      <a:r>
                        <a:rPr lang="en-US" dirty="0"/>
                        <a:t>Bonus points on all other spending</a:t>
                      </a:r>
                    </a:p>
                  </a:txBody>
                  <a:tcPr/>
                </a:tc>
                <a:tc>
                  <a:txBody>
                    <a:bodyPr/>
                    <a:lstStyle/>
                    <a:p>
                      <a:pPr algn="ctr"/>
                      <a:r>
                        <a:rPr lang="en-US" dirty="0"/>
                        <a:t>1.5-2.625%</a:t>
                      </a:r>
                      <a:r>
                        <a:rPr lang="en-US" baseline="0" dirty="0"/>
                        <a:t> with bank account</a:t>
                      </a:r>
                    </a:p>
                    <a:p>
                      <a:pPr marL="0" marR="0" indent="0" algn="ctr" defTabSz="820256" rtl="0" eaLnBrk="1" fontAlgn="auto" latinLnBrk="0" hangingPunct="1">
                        <a:lnSpc>
                          <a:spcPct val="100000"/>
                        </a:lnSpc>
                        <a:spcBef>
                          <a:spcPts val="0"/>
                        </a:spcBef>
                        <a:spcAft>
                          <a:spcPts val="0"/>
                        </a:spcAft>
                        <a:buClrTx/>
                        <a:buSzTx/>
                        <a:buFontTx/>
                        <a:buNone/>
                        <a:tabLst/>
                        <a:defRPr/>
                      </a:pPr>
                      <a:r>
                        <a:rPr lang="en-US" sz="1200" baseline="0" dirty="0"/>
                        <a:t>($20/50/100k)</a:t>
                      </a:r>
                      <a:endParaRPr lang="en-US" sz="1200" dirty="0"/>
                    </a:p>
                  </a:txBody>
                  <a:tcPr/>
                </a:tc>
                <a:tc>
                  <a:txBody>
                    <a:bodyPr/>
                    <a:lstStyle/>
                    <a:p>
                      <a:pPr algn="ctr"/>
                      <a:endParaRPr lang="en-US" dirty="0"/>
                    </a:p>
                    <a:p>
                      <a:pPr algn="ctr"/>
                      <a:r>
                        <a:rPr lang="en-US" dirty="0"/>
                        <a:t>1%</a:t>
                      </a:r>
                    </a:p>
                  </a:txBody>
                  <a:tcPr/>
                </a:tc>
                <a:tc>
                  <a:txBody>
                    <a:bodyPr/>
                    <a:lstStyle/>
                    <a:p>
                      <a:pPr algn="ctr"/>
                      <a:endParaRPr lang="en-US" dirty="0"/>
                    </a:p>
                    <a:p>
                      <a:pPr algn="ctr"/>
                      <a:r>
                        <a:rPr lang="en-US" dirty="0"/>
                        <a:t>1%</a:t>
                      </a:r>
                    </a:p>
                  </a:txBody>
                  <a:tcPr/>
                </a:tc>
                <a:tc>
                  <a:txBody>
                    <a:bodyPr/>
                    <a:lstStyle/>
                    <a:p>
                      <a:pPr algn="ctr"/>
                      <a:endParaRPr lang="en-US" dirty="0"/>
                    </a:p>
                    <a:p>
                      <a:pPr algn="ctr"/>
                      <a:r>
                        <a:rPr lang="en-US" dirty="0"/>
                        <a:t>1%</a:t>
                      </a:r>
                    </a:p>
                  </a:txBody>
                  <a:tcPr/>
                </a:tc>
                <a:extLst>
                  <a:ext uri="{0D108BD9-81ED-4DB2-BD59-A6C34878D82A}">
                    <a16:rowId xmlns:a16="http://schemas.microsoft.com/office/drawing/2014/main" xmlns="" val="10005"/>
                  </a:ext>
                </a:extLst>
              </a:tr>
              <a:tr h="1009661">
                <a:tc>
                  <a:txBody>
                    <a:bodyPr/>
                    <a:lstStyle/>
                    <a:p>
                      <a:r>
                        <a:rPr lang="en-US" dirty="0"/>
                        <a:t>Travel credits/other</a:t>
                      </a:r>
                    </a:p>
                  </a:txBody>
                  <a:tcPr/>
                </a:tc>
                <a:tc>
                  <a:txBody>
                    <a:bodyPr/>
                    <a:lstStyle/>
                    <a:p>
                      <a:pPr algn="ctr"/>
                      <a:r>
                        <a:rPr lang="en-US" dirty="0"/>
                        <a:t>$100 on</a:t>
                      </a:r>
                      <a:r>
                        <a:rPr lang="en-US" baseline="0" dirty="0"/>
                        <a:t> flight charges (club lounge uncertain)</a:t>
                      </a:r>
                      <a:endParaRPr lang="en-US" dirty="0"/>
                    </a:p>
                  </a:txBody>
                  <a:tcPr/>
                </a:tc>
                <a:tc>
                  <a:txBody>
                    <a:bodyPr/>
                    <a:lstStyle/>
                    <a:p>
                      <a:pPr algn="ctr"/>
                      <a:endParaRPr lang="en-US" dirty="0"/>
                    </a:p>
                    <a:p>
                      <a:pPr algn="ctr"/>
                      <a:r>
                        <a:rPr lang="en-US" dirty="0"/>
                        <a:t>$300 on travel</a:t>
                      </a:r>
                    </a:p>
                  </a:txBody>
                  <a:tcPr/>
                </a:tc>
                <a:tc>
                  <a:txBody>
                    <a:bodyPr/>
                    <a:lstStyle/>
                    <a:p>
                      <a:pPr algn="ctr"/>
                      <a:r>
                        <a:rPr lang="en-US" dirty="0"/>
                        <a:t>$250 on airlines; free</a:t>
                      </a:r>
                      <a:r>
                        <a:rPr lang="en-US" baseline="0" dirty="0"/>
                        <a:t> 4th night hotel stays </a:t>
                      </a:r>
                      <a:endParaRPr lang="en-US" dirty="0"/>
                    </a:p>
                  </a:txBody>
                  <a:tcPr/>
                </a:tc>
                <a:tc>
                  <a:txBody>
                    <a:bodyPr/>
                    <a:lstStyle/>
                    <a:p>
                      <a:pPr algn="ctr"/>
                      <a:endParaRPr lang="en-US" dirty="0"/>
                    </a:p>
                    <a:p>
                      <a:pPr algn="ctr"/>
                      <a:r>
                        <a:rPr lang="en-US" dirty="0"/>
                        <a:t>$200</a:t>
                      </a:r>
                      <a:r>
                        <a:rPr lang="en-US" baseline="0" dirty="0"/>
                        <a:t> for </a:t>
                      </a:r>
                      <a:r>
                        <a:rPr lang="en-US" baseline="0" dirty="0" err="1"/>
                        <a:t>Uber</a:t>
                      </a:r>
                      <a:r>
                        <a:rPr lang="en-US" baseline="0" dirty="0"/>
                        <a:t> rides; $200 on flight charges, </a:t>
                      </a:r>
                      <a:endParaRPr lang="en-US"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764252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94890"/>
            <a:ext cx="8294914" cy="556464"/>
          </a:xfrm>
        </p:spPr>
        <p:txBody>
          <a:bodyPr>
            <a:normAutofit/>
          </a:bodyPr>
          <a:lstStyle/>
          <a:p>
            <a:r>
              <a:rPr lang="en-US" dirty="0" smtClean="0"/>
              <a:t>Why do Banks Matter? Check the </a:t>
            </a:r>
            <a:r>
              <a:rPr lang="en-US" dirty="0"/>
              <a:t>I</a:t>
            </a:r>
            <a:r>
              <a:rPr lang="en-US" dirty="0" smtClean="0"/>
              <a:t>ndices….</a:t>
            </a:r>
            <a:endParaRPr lang="en-US" dirty="0"/>
          </a:p>
        </p:txBody>
      </p:sp>
      <p:sp>
        <p:nvSpPr>
          <p:cNvPr id="20" name="TextBox 19"/>
          <p:cNvSpPr txBox="1"/>
          <p:nvPr/>
        </p:nvSpPr>
        <p:spPr>
          <a:xfrm>
            <a:off x="-1" y="6309314"/>
            <a:ext cx="8697433" cy="261610"/>
          </a:xfrm>
          <a:prstGeom prst="rect">
            <a:avLst/>
          </a:prstGeom>
          <a:noFill/>
        </p:spPr>
        <p:txBody>
          <a:bodyPr wrap="square" rtlCol="0">
            <a:spAutoFit/>
          </a:bodyPr>
          <a:lstStyle/>
          <a:p>
            <a:r>
              <a:rPr lang="en-US" dirty="0">
                <a:latin typeface="+mn-lt"/>
              </a:rPr>
              <a:t>Source: Bloomberg. As of </a:t>
            </a:r>
            <a:r>
              <a:rPr lang="en-US" dirty="0" smtClean="0">
                <a:latin typeface="+mn-lt"/>
              </a:rPr>
              <a:t>8/15/17. Reflects the Merrill 1-5 year Investment Grade Corporate Index (C1A0) and S&amp;P 500.  </a:t>
            </a:r>
            <a:endParaRPr lang="en-US" dirty="0">
              <a:latin typeface="+mn-lt"/>
            </a:endParaRPr>
          </a:p>
        </p:txBody>
      </p:sp>
      <p:sp>
        <p:nvSpPr>
          <p:cNvPr id="3" name="Slide Number Placeholder 2"/>
          <p:cNvSpPr>
            <a:spLocks noGrp="1"/>
          </p:cNvSpPr>
          <p:nvPr>
            <p:ph type="sldNum" sz="quarter" idx="4"/>
          </p:nvPr>
        </p:nvSpPr>
        <p:spPr/>
        <p:txBody>
          <a:bodyPr/>
          <a:lstStyle/>
          <a:p>
            <a:fld id="{EAFB3C29-4469-4ECE-A8ED-D40B5AD31533}" type="slidenum">
              <a:rPr lang="en-US" smtClean="0"/>
              <a:pPr/>
              <a:t>2</a:t>
            </a:fld>
            <a:endParaRPr lang="en-US"/>
          </a:p>
        </p:txBody>
      </p:sp>
      <p:graphicFrame>
        <p:nvGraphicFramePr>
          <p:cNvPr id="2" name="Chart 1"/>
          <p:cNvGraphicFramePr/>
          <p:nvPr>
            <p:extLst>
              <p:ext uri="{D42A27DB-BD31-4B8C-83A1-F6EECF244321}">
                <p14:modId xmlns:p14="http://schemas.microsoft.com/office/powerpoint/2010/main" val="3694056136"/>
              </p:ext>
            </p:extLst>
          </p:nvPr>
        </p:nvGraphicFramePr>
        <p:xfrm>
          <a:off x="311499" y="823965"/>
          <a:ext cx="8119068" cy="26125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2356544660"/>
              </p:ext>
            </p:extLst>
          </p:nvPr>
        </p:nvGraphicFramePr>
        <p:xfrm>
          <a:off x="311499" y="3550417"/>
          <a:ext cx="8119068" cy="26125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9644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endParaRPr lang="en-US"/>
          </a:p>
        </p:txBody>
      </p:sp>
      <p:sp>
        <p:nvSpPr>
          <p:cNvPr id="8" name="Title 7"/>
          <p:cNvSpPr>
            <a:spLocks noGrp="1"/>
          </p:cNvSpPr>
          <p:nvPr>
            <p:ph type="ctrTitle"/>
          </p:nvPr>
        </p:nvSpPr>
        <p:spPr>
          <a:xfrm>
            <a:off x="4508788" y="1545843"/>
            <a:ext cx="4552085" cy="329046"/>
          </a:xfrm>
        </p:spPr>
        <p:txBody>
          <a:bodyPr/>
          <a:lstStyle/>
          <a:p>
            <a:r>
              <a:rPr lang="en-US" dirty="0"/>
              <a:t>Update on Regulatory Developments</a:t>
            </a:r>
          </a:p>
        </p:txBody>
      </p:sp>
    </p:spTree>
    <p:extLst>
      <p:ext uri="{BB962C8B-B14F-4D97-AF65-F5344CB8AC3E}">
        <p14:creationId xmlns:p14="http://schemas.microsoft.com/office/powerpoint/2010/main" val="1442954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0" y="94890"/>
            <a:ext cx="8959466" cy="556464"/>
          </a:xfrm>
        </p:spPr>
        <p:txBody>
          <a:bodyPr/>
          <a:lstStyle/>
          <a:p>
            <a:r>
              <a:rPr lang="en-US" dirty="0"/>
              <a:t>Jamie </a:t>
            </a:r>
            <a:r>
              <a:rPr lang="en-US" dirty="0" err="1"/>
              <a:t>Dimon’s</a:t>
            </a:r>
            <a:r>
              <a:rPr lang="en-US" dirty="0"/>
              <a:t> </a:t>
            </a:r>
            <a:r>
              <a:rPr lang="en-US" dirty="0" smtClean="0"/>
              <a:t>Beef</a:t>
            </a:r>
            <a:r>
              <a:rPr lang="en-US" dirty="0"/>
              <a:t>….</a:t>
            </a:r>
          </a:p>
        </p:txBody>
      </p:sp>
      <p:sp>
        <p:nvSpPr>
          <p:cNvPr id="5" name="TextBox 4"/>
          <p:cNvSpPr txBox="1"/>
          <p:nvPr/>
        </p:nvSpPr>
        <p:spPr>
          <a:xfrm>
            <a:off x="-2" y="6309314"/>
            <a:ext cx="8697433" cy="261610"/>
          </a:xfrm>
          <a:prstGeom prst="rect">
            <a:avLst/>
          </a:prstGeom>
          <a:noFill/>
        </p:spPr>
        <p:txBody>
          <a:bodyPr wrap="square" rtlCol="0">
            <a:spAutoFit/>
          </a:bodyPr>
          <a:lstStyle/>
          <a:p>
            <a:r>
              <a:rPr lang="en-US" dirty="0">
                <a:latin typeface="+mn-lt"/>
              </a:rPr>
              <a:t>Source: JPM 2011 annual report ; letter to shareholders  </a:t>
            </a:r>
          </a:p>
        </p:txBody>
      </p:sp>
      <p:sp>
        <p:nvSpPr>
          <p:cNvPr id="6" name="Title 1"/>
          <p:cNvSpPr txBox="1">
            <a:spLocks/>
          </p:cNvSpPr>
          <p:nvPr/>
        </p:nvSpPr>
        <p:spPr>
          <a:xfrm>
            <a:off x="329610" y="929160"/>
            <a:ext cx="7910624" cy="574847"/>
          </a:xfrm>
          <a:prstGeom prst="rect">
            <a:avLst/>
          </a:prstGeom>
        </p:spPr>
        <p:txBody>
          <a:bodyPr/>
          <a:lstStyle>
            <a:lvl1pPr marL="164050" algn="l" rtl="0" eaLnBrk="1" fontAlgn="base" hangingPunct="1">
              <a:spcBef>
                <a:spcPct val="0"/>
              </a:spcBef>
              <a:spcAft>
                <a:spcPct val="0"/>
              </a:spcAft>
              <a:defRPr sz="1400" b="1" cap="none" baseline="0">
                <a:solidFill>
                  <a:schemeClr val="tx2"/>
                </a:solidFill>
                <a:latin typeface="Arial Narrow" pitchFamily="34" charset="0"/>
                <a:ea typeface="+mj-ea"/>
                <a:cs typeface="+mj-cs"/>
              </a:defRPr>
            </a:lvl1pPr>
            <a:lvl2pPr algn="ctr" rtl="0" eaLnBrk="1" fontAlgn="base" hangingPunct="1">
              <a:spcBef>
                <a:spcPct val="0"/>
              </a:spcBef>
              <a:spcAft>
                <a:spcPct val="0"/>
              </a:spcAft>
              <a:defRPr sz="1800" b="1">
                <a:solidFill>
                  <a:schemeClr val="tx2"/>
                </a:solidFill>
                <a:latin typeface="Arial" charset="0"/>
              </a:defRPr>
            </a:lvl2pPr>
            <a:lvl3pPr algn="ctr" rtl="0" eaLnBrk="1" fontAlgn="base" hangingPunct="1">
              <a:spcBef>
                <a:spcPct val="0"/>
              </a:spcBef>
              <a:spcAft>
                <a:spcPct val="0"/>
              </a:spcAft>
              <a:defRPr sz="1800" b="1">
                <a:solidFill>
                  <a:schemeClr val="tx2"/>
                </a:solidFill>
                <a:latin typeface="Arial" charset="0"/>
              </a:defRPr>
            </a:lvl3pPr>
            <a:lvl4pPr algn="ctr" rtl="0" eaLnBrk="1" fontAlgn="base" hangingPunct="1">
              <a:spcBef>
                <a:spcPct val="0"/>
              </a:spcBef>
              <a:spcAft>
                <a:spcPct val="0"/>
              </a:spcAft>
              <a:defRPr sz="1800" b="1">
                <a:solidFill>
                  <a:schemeClr val="tx2"/>
                </a:solidFill>
                <a:latin typeface="Arial" charset="0"/>
              </a:defRPr>
            </a:lvl4pPr>
            <a:lvl5pPr algn="ctr" rtl="0" eaLnBrk="1" fontAlgn="base" hangingPunct="1">
              <a:spcBef>
                <a:spcPct val="0"/>
              </a:spcBef>
              <a:spcAft>
                <a:spcPct val="0"/>
              </a:spcAft>
              <a:defRPr sz="1800" b="1">
                <a:solidFill>
                  <a:schemeClr val="tx2"/>
                </a:solidFill>
                <a:latin typeface="Arial" charset="0"/>
              </a:defRPr>
            </a:lvl5pPr>
            <a:lvl6pPr marL="410127" algn="ctr" rtl="0" eaLnBrk="1" fontAlgn="base" hangingPunct="1">
              <a:spcBef>
                <a:spcPct val="0"/>
              </a:spcBef>
              <a:spcAft>
                <a:spcPct val="0"/>
              </a:spcAft>
              <a:defRPr sz="1800" b="1">
                <a:solidFill>
                  <a:schemeClr val="tx2"/>
                </a:solidFill>
                <a:latin typeface="Arial" charset="0"/>
              </a:defRPr>
            </a:lvl6pPr>
            <a:lvl7pPr marL="820256" algn="ctr" rtl="0" eaLnBrk="1" fontAlgn="base" hangingPunct="1">
              <a:spcBef>
                <a:spcPct val="0"/>
              </a:spcBef>
              <a:spcAft>
                <a:spcPct val="0"/>
              </a:spcAft>
              <a:defRPr sz="1800" b="1">
                <a:solidFill>
                  <a:schemeClr val="tx2"/>
                </a:solidFill>
                <a:latin typeface="Arial" charset="0"/>
              </a:defRPr>
            </a:lvl7pPr>
            <a:lvl8pPr marL="1230384" algn="ctr" rtl="0" eaLnBrk="1" fontAlgn="base" hangingPunct="1">
              <a:spcBef>
                <a:spcPct val="0"/>
              </a:spcBef>
              <a:spcAft>
                <a:spcPct val="0"/>
              </a:spcAft>
              <a:defRPr sz="1800" b="1">
                <a:solidFill>
                  <a:schemeClr val="tx2"/>
                </a:solidFill>
                <a:latin typeface="Arial" charset="0"/>
              </a:defRPr>
            </a:lvl8pPr>
            <a:lvl9pPr marL="1640511" algn="ctr" rtl="0" eaLnBrk="1" fontAlgn="base" hangingPunct="1">
              <a:spcBef>
                <a:spcPct val="0"/>
              </a:spcBef>
              <a:spcAft>
                <a:spcPct val="0"/>
              </a:spcAft>
              <a:defRPr sz="1800" b="1">
                <a:solidFill>
                  <a:schemeClr val="tx2"/>
                </a:solidFill>
                <a:latin typeface="Arial" charset="0"/>
              </a:defRPr>
            </a:lvl9pPr>
          </a:lstStyle>
          <a:p>
            <a:pPr algn="ctr" defTabSz="902928" eaLnBrk="0" hangingPunct="0">
              <a:spcBef>
                <a:spcPts val="2512"/>
              </a:spcBef>
            </a:pPr>
            <a:r>
              <a:rPr lang="en-US" sz="2400" b="0" dirty="0"/>
              <a:t>“As a result of Dodd-Frank, we now have multiple regulatory agencies with overlapping rules and oversight responsibilities. Although the FSOC was created, it is proving to be too weak to effectively manage the overlap and complexity. We have hundreds of rules, many of which are uncoordinated and inconsistent with each other. While legislation obviously is political, we now have allowed regulation to become politicized, which we believe will likely lead to some bad outcomes.”</a:t>
            </a:r>
          </a:p>
          <a:p>
            <a:pPr algn="ctr" defTabSz="902928" eaLnBrk="0" hangingPunct="0">
              <a:spcBef>
                <a:spcPts val="2512"/>
              </a:spcBef>
            </a:pPr>
            <a:r>
              <a:rPr lang="en-US" sz="2400" b="0" dirty="0"/>
              <a:t>- </a:t>
            </a:r>
            <a:r>
              <a:rPr lang="en-US" sz="2000" b="0" dirty="0"/>
              <a:t>Chairman &amp; CEO Jamie </a:t>
            </a:r>
            <a:r>
              <a:rPr lang="en-US" sz="2000" b="0" dirty="0" err="1"/>
              <a:t>Dimon</a:t>
            </a:r>
            <a:r>
              <a:rPr lang="en-US" sz="2000" b="0" dirty="0"/>
              <a:t>, JPMorgan Chase, 2011 Annual letter to shareholders.  </a:t>
            </a:r>
            <a:r>
              <a:rPr lang="en-US" sz="2400" b="0" dirty="0"/>
              <a:t> </a:t>
            </a:r>
            <a:endParaRPr lang="en-US" sz="2200" b="0" dirty="0"/>
          </a:p>
        </p:txBody>
      </p:sp>
      <p:sp>
        <p:nvSpPr>
          <p:cNvPr id="2" name="Slide Number Placeholder 1"/>
          <p:cNvSpPr>
            <a:spLocks noGrp="1"/>
          </p:cNvSpPr>
          <p:nvPr>
            <p:ph type="sldNum" sz="quarter" idx="4"/>
          </p:nvPr>
        </p:nvSpPr>
        <p:spPr/>
        <p:txBody>
          <a:bodyPr/>
          <a:lstStyle/>
          <a:p>
            <a:fld id="{EAFB3C29-4469-4ECE-A8ED-D40B5AD31533}" type="slidenum">
              <a:rPr lang="en-US" smtClean="0"/>
              <a:pPr/>
              <a:t>21</a:t>
            </a:fld>
            <a:endParaRPr lang="en-US" dirty="0"/>
          </a:p>
        </p:txBody>
      </p:sp>
    </p:spTree>
    <p:extLst>
      <p:ext uri="{BB962C8B-B14F-4D97-AF65-F5344CB8AC3E}">
        <p14:creationId xmlns:p14="http://schemas.microsoft.com/office/powerpoint/2010/main" val="4202093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0" y="94890"/>
            <a:ext cx="8959466" cy="556464"/>
          </a:xfrm>
        </p:spPr>
        <p:txBody>
          <a:bodyPr/>
          <a:lstStyle/>
          <a:p>
            <a:r>
              <a:rPr lang="en-US" dirty="0"/>
              <a:t>Jamie </a:t>
            </a:r>
            <a:r>
              <a:rPr lang="en-US" dirty="0" err="1"/>
              <a:t>Dimon’s</a:t>
            </a:r>
            <a:r>
              <a:rPr lang="en-US" dirty="0"/>
              <a:t> </a:t>
            </a:r>
            <a:r>
              <a:rPr lang="en-US" dirty="0" smtClean="0"/>
              <a:t>Beef</a:t>
            </a:r>
            <a:r>
              <a:rPr lang="en-US" dirty="0"/>
              <a:t>….</a:t>
            </a:r>
          </a:p>
        </p:txBody>
      </p:sp>
      <p:sp>
        <p:nvSpPr>
          <p:cNvPr id="5" name="TextBox 4"/>
          <p:cNvSpPr txBox="1"/>
          <p:nvPr/>
        </p:nvSpPr>
        <p:spPr>
          <a:xfrm>
            <a:off x="-2" y="6309314"/>
            <a:ext cx="8697433" cy="261610"/>
          </a:xfrm>
          <a:prstGeom prst="rect">
            <a:avLst/>
          </a:prstGeom>
          <a:noFill/>
        </p:spPr>
        <p:txBody>
          <a:bodyPr wrap="square" rtlCol="0">
            <a:spAutoFit/>
          </a:bodyPr>
          <a:lstStyle/>
          <a:p>
            <a:r>
              <a:rPr lang="en-US" dirty="0">
                <a:latin typeface="+mn-lt"/>
              </a:rPr>
              <a:t>Source: JPM 2011 annual report ; letter to shareholders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781299"/>
            <a:ext cx="8134350" cy="544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EAFB3C29-4469-4ECE-A8ED-D40B5AD31533}" type="slidenum">
              <a:rPr lang="en-US" smtClean="0"/>
              <a:pPr/>
              <a:t>22</a:t>
            </a:fld>
            <a:endParaRPr lang="en-US" dirty="0"/>
          </a:p>
        </p:txBody>
      </p:sp>
    </p:spTree>
    <p:extLst>
      <p:ext uri="{BB962C8B-B14F-4D97-AF65-F5344CB8AC3E}">
        <p14:creationId xmlns:p14="http://schemas.microsoft.com/office/powerpoint/2010/main" val="2831204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0" y="94890"/>
            <a:ext cx="8959466" cy="556464"/>
          </a:xfrm>
        </p:spPr>
        <p:txBody>
          <a:bodyPr/>
          <a:lstStyle/>
          <a:p>
            <a:r>
              <a:rPr lang="en-US" dirty="0"/>
              <a:t>For </a:t>
            </a:r>
            <a:r>
              <a:rPr lang="en-US" dirty="0" smtClean="0"/>
              <a:t>Larger Banks</a:t>
            </a:r>
            <a:r>
              <a:rPr lang="en-US" dirty="0"/>
              <a:t>, </a:t>
            </a:r>
            <a:r>
              <a:rPr lang="en-US" dirty="0" smtClean="0"/>
              <a:t>Compliance </a:t>
            </a:r>
            <a:r>
              <a:rPr lang="en-US" dirty="0"/>
              <a:t>R</a:t>
            </a:r>
            <a:r>
              <a:rPr lang="en-US" dirty="0" smtClean="0"/>
              <a:t>equirements </a:t>
            </a:r>
            <a:r>
              <a:rPr lang="en-US" dirty="0"/>
              <a:t>have b</a:t>
            </a:r>
            <a:r>
              <a:rPr lang="en-US" dirty="0" smtClean="0"/>
              <a:t>een </a:t>
            </a:r>
            <a:r>
              <a:rPr lang="en-US" dirty="0"/>
              <a:t>A</a:t>
            </a:r>
            <a:r>
              <a:rPr lang="en-US" dirty="0" smtClean="0"/>
              <a:t>ccelerating</a:t>
            </a:r>
            <a:r>
              <a:rPr lang="en-US" dirty="0"/>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865095"/>
            <a:ext cx="7623174" cy="5027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 y="6309314"/>
            <a:ext cx="8697433" cy="261610"/>
          </a:xfrm>
          <a:prstGeom prst="rect">
            <a:avLst/>
          </a:prstGeom>
          <a:noFill/>
        </p:spPr>
        <p:txBody>
          <a:bodyPr wrap="square" rtlCol="0">
            <a:spAutoFit/>
          </a:bodyPr>
          <a:lstStyle/>
          <a:p>
            <a:r>
              <a:rPr lang="en-US" dirty="0">
                <a:latin typeface="+mn-lt"/>
              </a:rPr>
              <a:t>Source: Bain Consulting Group, “Global Risk 2017: Staying the Course in Banking, March, 2017. </a:t>
            </a:r>
          </a:p>
        </p:txBody>
      </p:sp>
      <p:sp>
        <p:nvSpPr>
          <p:cNvPr id="2" name="Slide Number Placeholder 1"/>
          <p:cNvSpPr>
            <a:spLocks noGrp="1"/>
          </p:cNvSpPr>
          <p:nvPr>
            <p:ph type="sldNum" sz="quarter" idx="4"/>
          </p:nvPr>
        </p:nvSpPr>
        <p:spPr/>
        <p:txBody>
          <a:bodyPr/>
          <a:lstStyle/>
          <a:p>
            <a:fld id="{EAFB3C29-4469-4ECE-A8ED-D40B5AD31533}" type="slidenum">
              <a:rPr lang="en-US" smtClean="0"/>
              <a:pPr/>
              <a:t>23</a:t>
            </a:fld>
            <a:endParaRPr lang="en-US" dirty="0"/>
          </a:p>
        </p:txBody>
      </p:sp>
    </p:spTree>
    <p:extLst>
      <p:ext uri="{BB962C8B-B14F-4D97-AF65-F5344CB8AC3E}">
        <p14:creationId xmlns:p14="http://schemas.microsoft.com/office/powerpoint/2010/main" val="3731119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0" y="94890"/>
            <a:ext cx="8959466" cy="556464"/>
          </a:xfrm>
        </p:spPr>
        <p:txBody>
          <a:bodyPr/>
          <a:lstStyle/>
          <a:p>
            <a:r>
              <a:rPr lang="en-US" dirty="0"/>
              <a:t>…with </a:t>
            </a:r>
            <a:r>
              <a:rPr lang="en-US" dirty="0" smtClean="0"/>
              <a:t>Extreme </a:t>
            </a:r>
            <a:r>
              <a:rPr lang="en-US" dirty="0"/>
              <a:t>C</a:t>
            </a:r>
            <a:r>
              <a:rPr lang="en-US" dirty="0" smtClean="0"/>
              <a:t>onsequences </a:t>
            </a:r>
            <a:r>
              <a:rPr lang="en-US" dirty="0"/>
              <a:t>for </a:t>
            </a:r>
            <a:r>
              <a:rPr lang="en-US" dirty="0" smtClean="0"/>
              <a:t>Those </a:t>
            </a:r>
            <a:r>
              <a:rPr lang="en-US" dirty="0"/>
              <a:t>that </a:t>
            </a:r>
            <a:r>
              <a:rPr lang="en-US" dirty="0" smtClean="0"/>
              <a:t>Break </a:t>
            </a:r>
            <a:r>
              <a:rPr lang="en-US" dirty="0"/>
              <a:t>the </a:t>
            </a:r>
            <a:r>
              <a:rPr lang="en-US" dirty="0" smtClean="0"/>
              <a:t>Rules</a:t>
            </a:r>
            <a:endParaRPr lang="en-US" dirty="0"/>
          </a:p>
        </p:txBody>
      </p:sp>
      <p:sp>
        <p:nvSpPr>
          <p:cNvPr id="5" name="TextBox 4"/>
          <p:cNvSpPr txBox="1"/>
          <p:nvPr/>
        </p:nvSpPr>
        <p:spPr>
          <a:xfrm>
            <a:off x="-2" y="6309314"/>
            <a:ext cx="8697433" cy="261610"/>
          </a:xfrm>
          <a:prstGeom prst="rect">
            <a:avLst/>
          </a:prstGeom>
          <a:noFill/>
        </p:spPr>
        <p:txBody>
          <a:bodyPr wrap="square" rtlCol="0">
            <a:spAutoFit/>
          </a:bodyPr>
          <a:lstStyle/>
          <a:p>
            <a:r>
              <a:rPr lang="en-US" dirty="0">
                <a:latin typeface="+mn-lt"/>
              </a:rPr>
              <a:t>Source: Bain Consulting Group, “Global Risk 2017: Staying the Course in Banking, March, 2017.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76029"/>
            <a:ext cx="7453070" cy="5418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EAFB3C29-4469-4ECE-A8ED-D40B5AD31533}" type="slidenum">
              <a:rPr lang="en-US" smtClean="0"/>
              <a:pPr/>
              <a:t>24</a:t>
            </a:fld>
            <a:endParaRPr lang="en-US" dirty="0"/>
          </a:p>
        </p:txBody>
      </p:sp>
    </p:spTree>
    <p:extLst>
      <p:ext uri="{BB962C8B-B14F-4D97-AF65-F5344CB8AC3E}">
        <p14:creationId xmlns:p14="http://schemas.microsoft.com/office/powerpoint/2010/main" val="283834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0" y="94890"/>
            <a:ext cx="8959466" cy="556464"/>
          </a:xfrm>
        </p:spPr>
        <p:txBody>
          <a:bodyPr/>
          <a:lstStyle/>
          <a:p>
            <a:r>
              <a:rPr lang="en-US" dirty="0"/>
              <a:t>Goldman Sachs…</a:t>
            </a:r>
            <a:r>
              <a:rPr lang="en-US" dirty="0" err="1"/>
              <a:t>er</a:t>
            </a:r>
            <a:r>
              <a:rPr lang="en-US" dirty="0"/>
              <a:t>…Treasury Secretary Steve </a:t>
            </a:r>
            <a:r>
              <a:rPr lang="en-US" dirty="0" err="1"/>
              <a:t>Mnuchin</a:t>
            </a:r>
            <a:r>
              <a:rPr lang="en-US" dirty="0"/>
              <a:t> to the </a:t>
            </a:r>
            <a:r>
              <a:rPr lang="en-US" dirty="0" smtClean="0"/>
              <a:t>Rescue </a:t>
            </a:r>
            <a:endParaRPr lang="en-US" dirty="0"/>
          </a:p>
        </p:txBody>
      </p:sp>
      <p:sp>
        <p:nvSpPr>
          <p:cNvPr id="5" name="TextBox 4"/>
          <p:cNvSpPr txBox="1"/>
          <p:nvPr/>
        </p:nvSpPr>
        <p:spPr>
          <a:xfrm>
            <a:off x="-2" y="6309314"/>
            <a:ext cx="8697433" cy="261610"/>
          </a:xfrm>
          <a:prstGeom prst="rect">
            <a:avLst/>
          </a:prstGeom>
          <a:noFill/>
        </p:spPr>
        <p:txBody>
          <a:bodyPr wrap="square" rtlCol="0">
            <a:spAutoFit/>
          </a:bodyPr>
          <a:lstStyle/>
          <a:p>
            <a:r>
              <a:rPr lang="en-US" dirty="0">
                <a:latin typeface="+mn-lt"/>
              </a:rPr>
              <a:t>Source: U.S. Department of the Treasury report, June 2017, “A Financial System That Creates Economic Opportunities, Banks and Credit Unions”   </a:t>
            </a:r>
          </a:p>
        </p:txBody>
      </p:sp>
      <p:sp>
        <p:nvSpPr>
          <p:cNvPr id="6" name="TextBox 5"/>
          <p:cNvSpPr txBox="1"/>
          <p:nvPr/>
        </p:nvSpPr>
        <p:spPr>
          <a:xfrm>
            <a:off x="114300" y="666450"/>
            <a:ext cx="8686799" cy="5259132"/>
          </a:xfrm>
          <a:prstGeom prst="rect">
            <a:avLst/>
          </a:prstGeom>
          <a:noFill/>
        </p:spPr>
        <p:txBody>
          <a:bodyPr vert="horz" wrap="square" lIns="45720" tIns="45720" rIns="45720" bIns="45720" rtlCol="0" anchor="t">
            <a:spAutoFit/>
          </a:bodyPr>
          <a:lstStyle/>
          <a:p>
            <a:pPr marL="317500" lvl="1" indent="-190500">
              <a:spcBef>
                <a:spcPct val="25000"/>
              </a:spcBef>
              <a:buClr>
                <a:srgbClr val="0C5184"/>
              </a:buClr>
              <a:buSzPct val="120000"/>
              <a:buFont typeface="Wingdings"/>
              <a:buChar char="§"/>
            </a:pPr>
            <a:r>
              <a:rPr lang="en-US" sz="1700" dirty="0">
                <a:latin typeface="+mj-lt"/>
              </a:rPr>
              <a:t>This summer, the Treasury department issued a series of recommendations on financial reform in response to President Trump’s executive order on February 3rd, 2017 to identify laws, regulations and reporting requirements that inhibit banks from competing efficiently in the global context as well as to foster economic growth and vibrant financial markets. </a:t>
            </a:r>
          </a:p>
          <a:p>
            <a:pPr marL="317500" lvl="1" indent="-190500">
              <a:spcBef>
                <a:spcPct val="25000"/>
              </a:spcBef>
              <a:buClr>
                <a:srgbClr val="0C5184"/>
              </a:buClr>
              <a:buSzPct val="120000"/>
              <a:buFont typeface="Wingdings"/>
              <a:buChar char="§"/>
            </a:pPr>
            <a:r>
              <a:rPr lang="en-US" sz="1700" dirty="0">
                <a:latin typeface="+mj-lt"/>
              </a:rPr>
              <a:t>Importantly, the Treasury issued a number of specific recommendations that do not require Congressional action and whose approval lies primarily with the Federal Reserve Board. Some of the most significant recommendations are as follows: </a:t>
            </a:r>
          </a:p>
          <a:p>
            <a:pPr marL="727629" lvl="2" indent="-190500">
              <a:spcBef>
                <a:spcPct val="25000"/>
              </a:spcBef>
              <a:buClr>
                <a:srgbClr val="0C5184"/>
              </a:buClr>
              <a:buSzPct val="120000"/>
              <a:buFont typeface="Wingdings"/>
              <a:buChar char="§"/>
            </a:pPr>
            <a:r>
              <a:rPr lang="en-US" sz="1700" b="1" dirty="0">
                <a:latin typeface="+mj-lt"/>
              </a:rPr>
              <a:t>Loosen/expand bank balance sheets </a:t>
            </a:r>
            <a:r>
              <a:rPr lang="en-US" sz="1700" dirty="0">
                <a:latin typeface="+mj-lt"/>
              </a:rPr>
              <a:t>by as much as $2 trillion by relaxing key liquidity, capital and leverage requirements, several of which are currently more restrictive than G-20/Basel 3 minimums</a:t>
            </a:r>
          </a:p>
          <a:p>
            <a:pPr marL="727629" lvl="2" indent="-190500">
              <a:spcBef>
                <a:spcPct val="25000"/>
              </a:spcBef>
              <a:buClr>
                <a:srgbClr val="0C5184"/>
              </a:buClr>
              <a:buSzPct val="120000"/>
              <a:buFont typeface="Wingdings"/>
              <a:buChar char="§"/>
            </a:pPr>
            <a:r>
              <a:rPr lang="en-US" sz="1700" b="1" dirty="0">
                <a:latin typeface="+mj-lt"/>
              </a:rPr>
              <a:t>Reassessing “unrealistically conservative” assumptions for annual CCAR stress testing </a:t>
            </a:r>
            <a:r>
              <a:rPr lang="en-US" sz="1700" dirty="0">
                <a:latin typeface="+mj-lt"/>
              </a:rPr>
              <a:t>exercises, which are often the constraining factor for increasing bank payout ratios to shareholders</a:t>
            </a:r>
          </a:p>
          <a:p>
            <a:pPr marL="727629" lvl="2" indent="-190500">
              <a:spcBef>
                <a:spcPct val="25000"/>
              </a:spcBef>
              <a:buClr>
                <a:srgbClr val="0C5184"/>
              </a:buClr>
              <a:buSzPct val="120000"/>
              <a:buFont typeface="Wingdings"/>
              <a:buChar char="§"/>
            </a:pPr>
            <a:r>
              <a:rPr lang="en-US" sz="1700" b="1" dirty="0">
                <a:latin typeface="+mj-lt"/>
              </a:rPr>
              <a:t>Modifying the Volcker rule </a:t>
            </a:r>
            <a:r>
              <a:rPr lang="en-US" sz="1700" dirty="0">
                <a:latin typeface="+mj-lt"/>
              </a:rPr>
              <a:t>to improve a bank’s ability to hold trading inventory</a:t>
            </a:r>
          </a:p>
          <a:p>
            <a:pPr marL="727629" lvl="2" indent="-190500">
              <a:spcBef>
                <a:spcPct val="25000"/>
              </a:spcBef>
              <a:buClr>
                <a:srgbClr val="0C5184"/>
              </a:buClr>
              <a:buSzPct val="120000"/>
              <a:buFont typeface="Wingdings"/>
              <a:buChar char="§"/>
            </a:pPr>
            <a:r>
              <a:rPr lang="en-US" sz="1700" b="1" dirty="0">
                <a:latin typeface="+mj-lt"/>
              </a:rPr>
              <a:t>Repeal/revise mortgage risk retention rules </a:t>
            </a:r>
            <a:r>
              <a:rPr lang="en-US" sz="1700" dirty="0">
                <a:latin typeface="+mj-lt"/>
              </a:rPr>
              <a:t>to facilitate more mortgage origination across bank channels </a:t>
            </a:r>
          </a:p>
          <a:p>
            <a:pPr marL="727629" lvl="2" indent="-190500">
              <a:spcBef>
                <a:spcPct val="25000"/>
              </a:spcBef>
              <a:buClr>
                <a:srgbClr val="0C5184"/>
              </a:buClr>
              <a:buSzPct val="120000"/>
              <a:buFont typeface="Wingdings"/>
              <a:buChar char="§"/>
            </a:pPr>
            <a:r>
              <a:rPr lang="en-US" sz="1700" b="1" dirty="0">
                <a:latin typeface="+mj-lt"/>
              </a:rPr>
              <a:t>Improve credit availability to small businesses </a:t>
            </a:r>
            <a:r>
              <a:rPr lang="en-US" sz="1700" dirty="0">
                <a:latin typeface="+mj-lt"/>
              </a:rPr>
              <a:t>(including easing CRE limits and leveraged finance caps) </a:t>
            </a:r>
          </a:p>
          <a:p>
            <a:pPr marL="727629" lvl="2" indent="-190500">
              <a:spcBef>
                <a:spcPct val="25000"/>
              </a:spcBef>
              <a:buClr>
                <a:srgbClr val="0C5184"/>
              </a:buClr>
              <a:buSzPct val="120000"/>
              <a:buFont typeface="Wingdings"/>
              <a:buChar char="§"/>
            </a:pPr>
            <a:r>
              <a:rPr lang="en-US" sz="1700" b="1" dirty="0">
                <a:latin typeface="+mj-lt"/>
              </a:rPr>
              <a:t>Simplify regulatory oversight by reducing overlap </a:t>
            </a:r>
            <a:r>
              <a:rPr lang="en-US" sz="1700" dirty="0">
                <a:latin typeface="+mj-lt"/>
              </a:rPr>
              <a:t>across agencies and creating more single agency accountability for key regulations (requires congressional approval)</a:t>
            </a:r>
          </a:p>
        </p:txBody>
      </p:sp>
      <p:sp>
        <p:nvSpPr>
          <p:cNvPr id="2" name="Slide Number Placeholder 1"/>
          <p:cNvSpPr>
            <a:spLocks noGrp="1"/>
          </p:cNvSpPr>
          <p:nvPr>
            <p:ph type="sldNum" sz="quarter" idx="4"/>
          </p:nvPr>
        </p:nvSpPr>
        <p:spPr/>
        <p:txBody>
          <a:bodyPr/>
          <a:lstStyle/>
          <a:p>
            <a:fld id="{EAFB3C29-4469-4ECE-A8ED-D40B5AD31533}" type="slidenum">
              <a:rPr lang="en-US" smtClean="0"/>
              <a:pPr/>
              <a:t>25</a:t>
            </a:fld>
            <a:endParaRPr lang="en-US" dirty="0"/>
          </a:p>
        </p:txBody>
      </p:sp>
    </p:spTree>
    <p:extLst>
      <p:ext uri="{BB962C8B-B14F-4D97-AF65-F5344CB8AC3E}">
        <p14:creationId xmlns:p14="http://schemas.microsoft.com/office/powerpoint/2010/main" val="1309120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0" y="94890"/>
            <a:ext cx="8959466" cy="556464"/>
          </a:xfrm>
        </p:spPr>
        <p:txBody>
          <a:bodyPr/>
          <a:lstStyle/>
          <a:p>
            <a:r>
              <a:rPr lang="en-US" dirty="0"/>
              <a:t>Bank </a:t>
            </a:r>
            <a:r>
              <a:rPr lang="en-US" dirty="0" smtClean="0"/>
              <a:t>Regulators </a:t>
            </a:r>
            <a:r>
              <a:rPr lang="en-US" dirty="0"/>
              <a:t>are </a:t>
            </a:r>
            <a:r>
              <a:rPr lang="en-US" dirty="0" smtClean="0"/>
              <a:t>Likely </a:t>
            </a:r>
            <a:r>
              <a:rPr lang="en-US" dirty="0"/>
              <a:t>to </a:t>
            </a:r>
            <a:r>
              <a:rPr lang="en-US" dirty="0" smtClean="0"/>
              <a:t>Get </a:t>
            </a:r>
            <a:r>
              <a:rPr lang="en-US" dirty="0"/>
              <a:t>M</a:t>
            </a:r>
            <a:r>
              <a:rPr lang="en-US" dirty="0" smtClean="0"/>
              <a:t>ore “Business </a:t>
            </a:r>
            <a:r>
              <a:rPr lang="en-US" dirty="0"/>
              <a:t>F</a:t>
            </a:r>
            <a:r>
              <a:rPr lang="en-US" dirty="0" smtClean="0"/>
              <a:t>riendly</a:t>
            </a:r>
            <a:r>
              <a:rPr lang="en-US" dirty="0"/>
              <a:t>” over the </a:t>
            </a:r>
            <a:r>
              <a:rPr lang="en-US" dirty="0" smtClean="0"/>
              <a:t>Next </a:t>
            </a:r>
            <a:r>
              <a:rPr lang="en-US" dirty="0"/>
              <a:t>Y</a:t>
            </a:r>
            <a:r>
              <a:rPr lang="en-US" dirty="0" smtClean="0"/>
              <a:t>ear</a:t>
            </a:r>
            <a:endParaRPr lang="en-US" dirty="0"/>
          </a:p>
        </p:txBody>
      </p:sp>
      <p:sp>
        <p:nvSpPr>
          <p:cNvPr id="5" name="TextBox 4"/>
          <p:cNvSpPr txBox="1"/>
          <p:nvPr/>
        </p:nvSpPr>
        <p:spPr>
          <a:xfrm>
            <a:off x="-2" y="6309314"/>
            <a:ext cx="8697433" cy="261610"/>
          </a:xfrm>
          <a:prstGeom prst="rect">
            <a:avLst/>
          </a:prstGeom>
          <a:noFill/>
        </p:spPr>
        <p:txBody>
          <a:bodyPr wrap="square" rtlCol="0">
            <a:spAutoFit/>
          </a:bodyPr>
          <a:lstStyle/>
          <a:p>
            <a:r>
              <a:rPr lang="en-US" dirty="0">
                <a:latin typeface="+mn-lt"/>
              </a:rPr>
              <a:t>Source: Barclays Capital, Brian </a:t>
            </a:r>
            <a:r>
              <a:rPr lang="en-US" dirty="0" err="1">
                <a:latin typeface="+mn-lt"/>
              </a:rPr>
              <a:t>Monteleone</a:t>
            </a:r>
            <a:r>
              <a:rPr lang="en-US" dirty="0">
                <a:latin typeface="+mn-lt"/>
              </a:rPr>
              <a:t>. </a:t>
            </a:r>
          </a:p>
        </p:txBody>
      </p:sp>
      <p:pic>
        <p:nvPicPr>
          <p:cNvPr id="7171"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42" y="736415"/>
            <a:ext cx="6938406" cy="532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EAFB3C29-4469-4ECE-A8ED-D40B5AD31533}" type="slidenum">
              <a:rPr lang="en-US" smtClean="0"/>
              <a:pPr/>
              <a:t>26</a:t>
            </a:fld>
            <a:endParaRPr lang="en-US" dirty="0"/>
          </a:p>
        </p:txBody>
      </p:sp>
    </p:spTree>
    <p:extLst>
      <p:ext uri="{BB962C8B-B14F-4D97-AF65-F5344CB8AC3E}">
        <p14:creationId xmlns:p14="http://schemas.microsoft.com/office/powerpoint/2010/main" val="3227475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sp>
        <p:nvSpPr>
          <p:cNvPr id="3" name="Title 2"/>
          <p:cNvSpPr>
            <a:spLocks noGrp="1"/>
          </p:cNvSpPr>
          <p:nvPr>
            <p:ph type="ctrTitle"/>
          </p:nvPr>
        </p:nvSpPr>
        <p:spPr>
          <a:xfrm>
            <a:off x="4508788" y="1545843"/>
            <a:ext cx="4552085" cy="575268"/>
          </a:xfrm>
        </p:spPr>
        <p:txBody>
          <a:bodyPr/>
          <a:lstStyle/>
          <a:p>
            <a:r>
              <a:rPr lang="en-US" b="0" dirty="0"/>
              <a:t>Shadow Banking Sector and Its Impact</a:t>
            </a:r>
            <a:br>
              <a:rPr lang="en-US" b="0" dirty="0"/>
            </a:br>
            <a:endParaRPr lang="en-US" dirty="0"/>
          </a:p>
        </p:txBody>
      </p:sp>
    </p:spTree>
    <p:extLst>
      <p:ext uri="{BB962C8B-B14F-4D97-AF65-F5344CB8AC3E}">
        <p14:creationId xmlns:p14="http://schemas.microsoft.com/office/powerpoint/2010/main" val="1834986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1"/>
          <p:cNvSpPr txBox="1">
            <a:spLocks/>
          </p:cNvSpPr>
          <p:nvPr/>
        </p:nvSpPr>
        <p:spPr>
          <a:xfrm>
            <a:off x="329610" y="929160"/>
            <a:ext cx="7910624" cy="574847"/>
          </a:xfrm>
          <a:prstGeom prst="rect">
            <a:avLst/>
          </a:prstGeom>
        </p:spPr>
        <p:txBody>
          <a:bodyPr/>
          <a:lstStyle>
            <a:lvl1pPr marL="164050" algn="l" rtl="0" eaLnBrk="1" fontAlgn="base" hangingPunct="1">
              <a:spcBef>
                <a:spcPct val="0"/>
              </a:spcBef>
              <a:spcAft>
                <a:spcPct val="0"/>
              </a:spcAft>
              <a:defRPr sz="1400" b="1" cap="none" baseline="0">
                <a:solidFill>
                  <a:schemeClr val="tx2"/>
                </a:solidFill>
                <a:latin typeface="Arial Narrow" pitchFamily="34" charset="0"/>
                <a:ea typeface="+mj-ea"/>
                <a:cs typeface="+mj-cs"/>
              </a:defRPr>
            </a:lvl1pPr>
            <a:lvl2pPr algn="ctr" rtl="0" eaLnBrk="1" fontAlgn="base" hangingPunct="1">
              <a:spcBef>
                <a:spcPct val="0"/>
              </a:spcBef>
              <a:spcAft>
                <a:spcPct val="0"/>
              </a:spcAft>
              <a:defRPr sz="1800" b="1">
                <a:solidFill>
                  <a:schemeClr val="tx2"/>
                </a:solidFill>
                <a:latin typeface="Arial" charset="0"/>
              </a:defRPr>
            </a:lvl2pPr>
            <a:lvl3pPr algn="ctr" rtl="0" eaLnBrk="1" fontAlgn="base" hangingPunct="1">
              <a:spcBef>
                <a:spcPct val="0"/>
              </a:spcBef>
              <a:spcAft>
                <a:spcPct val="0"/>
              </a:spcAft>
              <a:defRPr sz="1800" b="1">
                <a:solidFill>
                  <a:schemeClr val="tx2"/>
                </a:solidFill>
                <a:latin typeface="Arial" charset="0"/>
              </a:defRPr>
            </a:lvl3pPr>
            <a:lvl4pPr algn="ctr" rtl="0" eaLnBrk="1" fontAlgn="base" hangingPunct="1">
              <a:spcBef>
                <a:spcPct val="0"/>
              </a:spcBef>
              <a:spcAft>
                <a:spcPct val="0"/>
              </a:spcAft>
              <a:defRPr sz="1800" b="1">
                <a:solidFill>
                  <a:schemeClr val="tx2"/>
                </a:solidFill>
                <a:latin typeface="Arial" charset="0"/>
              </a:defRPr>
            </a:lvl4pPr>
            <a:lvl5pPr algn="ctr" rtl="0" eaLnBrk="1" fontAlgn="base" hangingPunct="1">
              <a:spcBef>
                <a:spcPct val="0"/>
              </a:spcBef>
              <a:spcAft>
                <a:spcPct val="0"/>
              </a:spcAft>
              <a:defRPr sz="1800" b="1">
                <a:solidFill>
                  <a:schemeClr val="tx2"/>
                </a:solidFill>
                <a:latin typeface="Arial" charset="0"/>
              </a:defRPr>
            </a:lvl5pPr>
            <a:lvl6pPr marL="410127" algn="ctr" rtl="0" eaLnBrk="1" fontAlgn="base" hangingPunct="1">
              <a:spcBef>
                <a:spcPct val="0"/>
              </a:spcBef>
              <a:spcAft>
                <a:spcPct val="0"/>
              </a:spcAft>
              <a:defRPr sz="1800" b="1">
                <a:solidFill>
                  <a:schemeClr val="tx2"/>
                </a:solidFill>
                <a:latin typeface="Arial" charset="0"/>
              </a:defRPr>
            </a:lvl6pPr>
            <a:lvl7pPr marL="820256" algn="ctr" rtl="0" eaLnBrk="1" fontAlgn="base" hangingPunct="1">
              <a:spcBef>
                <a:spcPct val="0"/>
              </a:spcBef>
              <a:spcAft>
                <a:spcPct val="0"/>
              </a:spcAft>
              <a:defRPr sz="1800" b="1">
                <a:solidFill>
                  <a:schemeClr val="tx2"/>
                </a:solidFill>
                <a:latin typeface="Arial" charset="0"/>
              </a:defRPr>
            </a:lvl7pPr>
            <a:lvl8pPr marL="1230384" algn="ctr" rtl="0" eaLnBrk="1" fontAlgn="base" hangingPunct="1">
              <a:spcBef>
                <a:spcPct val="0"/>
              </a:spcBef>
              <a:spcAft>
                <a:spcPct val="0"/>
              </a:spcAft>
              <a:defRPr sz="1800" b="1">
                <a:solidFill>
                  <a:schemeClr val="tx2"/>
                </a:solidFill>
                <a:latin typeface="Arial" charset="0"/>
              </a:defRPr>
            </a:lvl8pPr>
            <a:lvl9pPr marL="1640511" algn="ctr" rtl="0" eaLnBrk="1" fontAlgn="base" hangingPunct="1">
              <a:spcBef>
                <a:spcPct val="0"/>
              </a:spcBef>
              <a:spcAft>
                <a:spcPct val="0"/>
              </a:spcAft>
              <a:defRPr sz="1800" b="1">
                <a:solidFill>
                  <a:schemeClr val="tx2"/>
                </a:solidFill>
                <a:latin typeface="Arial" charset="0"/>
              </a:defRPr>
            </a:lvl9pPr>
          </a:lstStyle>
          <a:p>
            <a:pPr algn="ctr" defTabSz="902928" eaLnBrk="0" hangingPunct="0">
              <a:spcBef>
                <a:spcPts val="2512"/>
              </a:spcBef>
            </a:pPr>
            <a:r>
              <a:rPr lang="en-US" sz="2400" b="0" dirty="0"/>
              <a:t>“The term “shadow bank” was coined in 2007 by Paul </a:t>
            </a:r>
            <a:r>
              <a:rPr lang="en-US" sz="2400" b="0" dirty="0" err="1"/>
              <a:t>McCulley</a:t>
            </a:r>
            <a:r>
              <a:rPr lang="en-US" sz="2400" b="0" dirty="0"/>
              <a:t> of PIMCO, a big bond fund to describe risky off-balance-sheet vehicles hatched by banks to sell loans repackaged as bonds. Today, the term is used more loosely to cover all financial intermediaries that perform bank-like activity but are not regulated as one.”</a:t>
            </a:r>
          </a:p>
          <a:p>
            <a:pPr algn="ctr" defTabSz="902928" eaLnBrk="0" hangingPunct="0">
              <a:spcBef>
                <a:spcPts val="2512"/>
              </a:spcBef>
            </a:pPr>
            <a:r>
              <a:rPr lang="en-US" sz="2400" b="0" dirty="0"/>
              <a:t>- </a:t>
            </a:r>
            <a:r>
              <a:rPr lang="en-US" sz="2000" b="0" dirty="0"/>
              <a:t>The Economist, Feb. 2</a:t>
            </a:r>
            <a:r>
              <a:rPr lang="en-US" sz="2000" b="0" baseline="30000" dirty="0"/>
              <a:t>nd</a:t>
            </a:r>
            <a:r>
              <a:rPr lang="en-US" sz="2000" b="0" dirty="0"/>
              <a:t> 2016, “How shadow banking works” </a:t>
            </a:r>
            <a:r>
              <a:rPr lang="en-US" sz="2400" b="0" dirty="0"/>
              <a:t> </a:t>
            </a:r>
            <a:endParaRPr lang="en-US" sz="2200" b="0" dirty="0"/>
          </a:p>
        </p:txBody>
      </p:sp>
      <p:sp>
        <p:nvSpPr>
          <p:cNvPr id="3" name="Title 1"/>
          <p:cNvSpPr>
            <a:spLocks noGrp="1"/>
          </p:cNvSpPr>
          <p:nvPr>
            <p:ph type="title" idx="4294967295"/>
          </p:nvPr>
        </p:nvSpPr>
        <p:spPr>
          <a:xfrm>
            <a:off x="0" y="94890"/>
            <a:ext cx="8959466" cy="556464"/>
          </a:xfrm>
        </p:spPr>
        <p:txBody>
          <a:bodyPr/>
          <a:lstStyle/>
          <a:p>
            <a:r>
              <a:rPr lang="en-US" dirty="0"/>
              <a:t>What is </a:t>
            </a:r>
            <a:r>
              <a:rPr lang="en-US" dirty="0" smtClean="0"/>
              <a:t>“Shadow </a:t>
            </a:r>
            <a:r>
              <a:rPr lang="en-US" dirty="0"/>
              <a:t>B</a:t>
            </a:r>
            <a:r>
              <a:rPr lang="en-US" dirty="0" smtClean="0"/>
              <a:t>anking</a:t>
            </a:r>
            <a:r>
              <a:rPr lang="en-US" dirty="0"/>
              <a:t>” ? </a:t>
            </a:r>
          </a:p>
        </p:txBody>
      </p:sp>
      <p:sp>
        <p:nvSpPr>
          <p:cNvPr id="4" name="TextBox 3"/>
          <p:cNvSpPr txBox="1"/>
          <p:nvPr/>
        </p:nvSpPr>
        <p:spPr>
          <a:xfrm>
            <a:off x="608418" y="3653313"/>
            <a:ext cx="8046484" cy="2731517"/>
          </a:xfrm>
          <a:prstGeom prst="rect">
            <a:avLst/>
          </a:prstGeom>
          <a:noFill/>
        </p:spPr>
        <p:txBody>
          <a:bodyPr vert="horz" wrap="square" lIns="45720" tIns="45720" rIns="45720" bIns="45720" rtlCol="0" anchor="t">
            <a:spAutoFit/>
          </a:bodyPr>
          <a:lstStyle/>
          <a:p>
            <a:pPr marL="127000" lvl="1">
              <a:spcBef>
                <a:spcPct val="25000"/>
              </a:spcBef>
              <a:buClr>
                <a:srgbClr val="0C5184"/>
              </a:buClr>
              <a:buSzPct val="120000"/>
            </a:pPr>
            <a:r>
              <a:rPr lang="en-US" sz="1400" dirty="0">
                <a:latin typeface="Times New Roman"/>
              </a:rPr>
              <a:t>Broadly speaking, would include: </a:t>
            </a:r>
          </a:p>
          <a:p>
            <a:pPr marL="317500" lvl="1" indent="-190500">
              <a:spcBef>
                <a:spcPct val="25000"/>
              </a:spcBef>
              <a:buClr>
                <a:srgbClr val="0C5184"/>
              </a:buClr>
              <a:buSzPct val="120000"/>
              <a:buFont typeface="Wingdings"/>
              <a:buChar char="§"/>
            </a:pPr>
            <a:r>
              <a:rPr lang="en-US" sz="1400" dirty="0">
                <a:latin typeface="Times New Roman"/>
              </a:rPr>
              <a:t>Asset managers </a:t>
            </a:r>
          </a:p>
          <a:p>
            <a:pPr marL="317500" lvl="1" indent="-190500">
              <a:spcBef>
                <a:spcPct val="25000"/>
              </a:spcBef>
              <a:buClr>
                <a:srgbClr val="0C5184"/>
              </a:buClr>
              <a:buSzPct val="120000"/>
              <a:buFont typeface="Wingdings"/>
              <a:buChar char="§"/>
            </a:pPr>
            <a:r>
              <a:rPr lang="en-US" sz="1400" dirty="0">
                <a:latin typeface="Times New Roman"/>
              </a:rPr>
              <a:t>Hedge funds</a:t>
            </a:r>
          </a:p>
          <a:p>
            <a:pPr marL="317500" lvl="1" indent="-190500">
              <a:spcBef>
                <a:spcPct val="25000"/>
              </a:spcBef>
              <a:buClr>
                <a:srgbClr val="0C5184"/>
              </a:buClr>
              <a:buSzPct val="120000"/>
              <a:buFont typeface="Wingdings"/>
              <a:buChar char="§"/>
            </a:pPr>
            <a:r>
              <a:rPr lang="en-US" sz="1400" dirty="0">
                <a:latin typeface="Times New Roman"/>
              </a:rPr>
              <a:t>Private equity firms</a:t>
            </a:r>
          </a:p>
          <a:p>
            <a:pPr marL="317500" lvl="1" indent="-190500">
              <a:spcBef>
                <a:spcPct val="25000"/>
              </a:spcBef>
              <a:buClr>
                <a:srgbClr val="0C5184"/>
              </a:buClr>
              <a:buSzPct val="120000"/>
              <a:buFont typeface="Wingdings"/>
              <a:buChar char="§"/>
            </a:pPr>
            <a:r>
              <a:rPr lang="en-US" sz="1400" dirty="0">
                <a:latin typeface="Times New Roman"/>
              </a:rPr>
              <a:t>Peer-to-peer lending</a:t>
            </a:r>
          </a:p>
          <a:p>
            <a:pPr marL="317500" lvl="1" indent="-190500">
              <a:spcBef>
                <a:spcPct val="25000"/>
              </a:spcBef>
              <a:buClr>
                <a:srgbClr val="0C5184"/>
              </a:buClr>
              <a:buSzPct val="120000"/>
              <a:buFont typeface="Wingdings"/>
              <a:buChar char="§"/>
            </a:pPr>
            <a:r>
              <a:rPr lang="en-US" sz="1400" dirty="0">
                <a:latin typeface="Times New Roman"/>
              </a:rPr>
              <a:t>Business development companies (BDCs) </a:t>
            </a:r>
          </a:p>
          <a:p>
            <a:pPr marL="317500" lvl="1" indent="-190500">
              <a:spcBef>
                <a:spcPct val="25000"/>
              </a:spcBef>
              <a:buClr>
                <a:srgbClr val="0C5184"/>
              </a:buClr>
              <a:buSzPct val="120000"/>
              <a:buFont typeface="Wingdings"/>
              <a:buChar char="§"/>
            </a:pPr>
            <a:r>
              <a:rPr lang="en-US" sz="1400" dirty="0">
                <a:latin typeface="Times New Roman"/>
              </a:rPr>
              <a:t>Money transfer companies (PayPal / </a:t>
            </a:r>
            <a:r>
              <a:rPr lang="en-US" sz="1400" dirty="0" err="1">
                <a:latin typeface="Times New Roman"/>
              </a:rPr>
              <a:t>Venmo</a:t>
            </a:r>
            <a:r>
              <a:rPr lang="en-US" sz="1400" dirty="0">
                <a:latin typeface="Times New Roman"/>
              </a:rPr>
              <a:t> / Western Union) </a:t>
            </a:r>
          </a:p>
          <a:p>
            <a:pPr marL="317500" lvl="1" indent="-190500">
              <a:spcBef>
                <a:spcPct val="25000"/>
              </a:spcBef>
              <a:buClr>
                <a:srgbClr val="0C5184"/>
              </a:buClr>
              <a:buSzPct val="120000"/>
              <a:buFont typeface="Wingdings"/>
              <a:buChar char="§"/>
            </a:pPr>
            <a:r>
              <a:rPr lang="en-US" sz="1400" dirty="0">
                <a:latin typeface="Times New Roman"/>
              </a:rPr>
              <a:t>Pawn shops and check cashing services</a:t>
            </a:r>
          </a:p>
          <a:p>
            <a:pPr marL="317500" lvl="1" indent="-190500">
              <a:spcBef>
                <a:spcPct val="25000"/>
              </a:spcBef>
              <a:buClr>
                <a:srgbClr val="0C5184"/>
              </a:buClr>
              <a:buSzPct val="120000"/>
              <a:buFont typeface="Wingdings"/>
              <a:buChar char="§"/>
            </a:pPr>
            <a:r>
              <a:rPr lang="en-US" sz="1400" dirty="0">
                <a:latin typeface="Times New Roman"/>
              </a:rPr>
              <a:t>Electronic trading platforms</a:t>
            </a:r>
          </a:p>
          <a:p>
            <a:pPr marL="317500" lvl="1" indent="-190500">
              <a:spcBef>
                <a:spcPct val="25000"/>
              </a:spcBef>
              <a:buClr>
                <a:srgbClr val="0C5184"/>
              </a:buClr>
              <a:buSzPct val="120000"/>
              <a:buFont typeface="Wingdings"/>
              <a:buChar char="§"/>
            </a:pPr>
            <a:r>
              <a:rPr lang="en-US" sz="1400" dirty="0">
                <a:latin typeface="Times New Roman"/>
              </a:rPr>
              <a:t>Securitizations </a:t>
            </a:r>
          </a:p>
        </p:txBody>
      </p:sp>
      <p:sp>
        <p:nvSpPr>
          <p:cNvPr id="2" name="Slide Number Placeholder 1"/>
          <p:cNvSpPr>
            <a:spLocks noGrp="1"/>
          </p:cNvSpPr>
          <p:nvPr>
            <p:ph type="sldNum" sz="quarter" idx="4"/>
          </p:nvPr>
        </p:nvSpPr>
        <p:spPr/>
        <p:txBody>
          <a:bodyPr/>
          <a:lstStyle/>
          <a:p>
            <a:fld id="{EAFB3C29-4469-4ECE-A8ED-D40B5AD31533}" type="slidenum">
              <a:rPr lang="en-US" smtClean="0"/>
              <a:pPr/>
              <a:t>28</a:t>
            </a:fld>
            <a:endParaRPr lang="en-US" dirty="0"/>
          </a:p>
        </p:txBody>
      </p:sp>
    </p:spTree>
    <p:extLst>
      <p:ext uri="{BB962C8B-B14F-4D97-AF65-F5344CB8AC3E}">
        <p14:creationId xmlns:p14="http://schemas.microsoft.com/office/powerpoint/2010/main" val="3982677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0" y="94890"/>
            <a:ext cx="8959466" cy="556464"/>
          </a:xfrm>
        </p:spPr>
        <p:txBody>
          <a:bodyPr/>
          <a:lstStyle/>
          <a:p>
            <a:r>
              <a:rPr lang="en-US" dirty="0"/>
              <a:t>How </a:t>
            </a:r>
            <a:r>
              <a:rPr lang="en-US" dirty="0" smtClean="0"/>
              <a:t>Big </a:t>
            </a:r>
            <a:r>
              <a:rPr lang="en-US" dirty="0"/>
              <a:t>is the </a:t>
            </a:r>
            <a:r>
              <a:rPr lang="en-US" dirty="0" smtClean="0"/>
              <a:t>Shadow </a:t>
            </a:r>
            <a:r>
              <a:rPr lang="en-US" dirty="0"/>
              <a:t>B</a:t>
            </a:r>
            <a:r>
              <a:rPr lang="en-US" dirty="0" smtClean="0"/>
              <a:t>anking </a:t>
            </a:r>
            <a:r>
              <a:rPr lang="en-US" dirty="0"/>
              <a:t>M</a:t>
            </a:r>
            <a:r>
              <a:rPr lang="en-US" dirty="0" smtClean="0"/>
              <a:t>arket?................Pretty </a:t>
            </a:r>
            <a:r>
              <a:rPr lang="en-US" dirty="0"/>
              <a:t>B</a:t>
            </a:r>
            <a:r>
              <a:rPr lang="en-US" dirty="0" smtClean="0"/>
              <a:t>ig </a:t>
            </a:r>
            <a:r>
              <a:rPr lang="en-US" dirty="0"/>
              <a:t>!! </a:t>
            </a:r>
          </a:p>
        </p:txBody>
      </p:sp>
      <p:graphicFrame>
        <p:nvGraphicFramePr>
          <p:cNvPr id="2" name="Chart 1"/>
          <p:cNvGraphicFramePr/>
          <p:nvPr>
            <p:extLst>
              <p:ext uri="{D42A27DB-BD31-4B8C-83A1-F6EECF244321}">
                <p14:modId xmlns:p14="http://schemas.microsoft.com/office/powerpoint/2010/main" val="1978774638"/>
              </p:ext>
            </p:extLst>
          </p:nvPr>
        </p:nvGraphicFramePr>
        <p:xfrm>
          <a:off x="255181" y="829341"/>
          <a:ext cx="8559210" cy="506109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 y="6309314"/>
            <a:ext cx="8697433" cy="261610"/>
          </a:xfrm>
          <a:prstGeom prst="rect">
            <a:avLst/>
          </a:prstGeom>
          <a:noFill/>
        </p:spPr>
        <p:txBody>
          <a:bodyPr wrap="square" rtlCol="0">
            <a:spAutoFit/>
          </a:bodyPr>
          <a:lstStyle/>
          <a:p>
            <a:r>
              <a:rPr lang="en-US" dirty="0">
                <a:latin typeface="+mn-lt"/>
              </a:rPr>
              <a:t>Source: Payden &amp; Rygel, Bloomberg, Federal Reserve, SIMFA, ICI, preqin. As of year end 2016 or 2H17.  </a:t>
            </a:r>
          </a:p>
        </p:txBody>
      </p:sp>
      <p:sp>
        <p:nvSpPr>
          <p:cNvPr id="4" name="Slide Number Placeholder 3"/>
          <p:cNvSpPr>
            <a:spLocks noGrp="1"/>
          </p:cNvSpPr>
          <p:nvPr>
            <p:ph type="sldNum" sz="quarter" idx="4"/>
          </p:nvPr>
        </p:nvSpPr>
        <p:spPr/>
        <p:txBody>
          <a:bodyPr/>
          <a:lstStyle/>
          <a:p>
            <a:fld id="{EAFB3C29-4469-4ECE-A8ED-D40B5AD31533}" type="slidenum">
              <a:rPr lang="en-US" smtClean="0"/>
              <a:pPr/>
              <a:t>29</a:t>
            </a:fld>
            <a:endParaRPr lang="en-US" dirty="0"/>
          </a:p>
        </p:txBody>
      </p:sp>
    </p:spTree>
    <p:extLst>
      <p:ext uri="{BB962C8B-B14F-4D97-AF65-F5344CB8AC3E}">
        <p14:creationId xmlns:p14="http://schemas.microsoft.com/office/powerpoint/2010/main" val="54559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endParaRPr lang="en-US"/>
          </a:p>
        </p:txBody>
      </p:sp>
      <p:sp>
        <p:nvSpPr>
          <p:cNvPr id="8" name="Title 7"/>
          <p:cNvSpPr>
            <a:spLocks noGrp="1"/>
          </p:cNvSpPr>
          <p:nvPr>
            <p:ph type="ctrTitle"/>
          </p:nvPr>
        </p:nvSpPr>
        <p:spPr>
          <a:xfrm>
            <a:off x="4508788" y="1545843"/>
            <a:ext cx="4552085" cy="575268"/>
          </a:xfrm>
        </p:spPr>
        <p:txBody>
          <a:bodyPr/>
          <a:lstStyle/>
          <a:p>
            <a:r>
              <a:rPr lang="en-US" dirty="0"/>
              <a:t>State of the Industry</a:t>
            </a:r>
            <a:br>
              <a:rPr lang="en-US" dirty="0"/>
            </a:br>
            <a:endParaRPr lang="en-US" dirty="0"/>
          </a:p>
        </p:txBody>
      </p:sp>
      <p:sp>
        <p:nvSpPr>
          <p:cNvPr id="3" name="Slide Number Placeholder 2"/>
          <p:cNvSpPr>
            <a:spLocks noGrp="1"/>
          </p:cNvSpPr>
          <p:nvPr>
            <p:ph type="sldNum" sz="quarter" idx="4294967295"/>
          </p:nvPr>
        </p:nvSpPr>
        <p:spPr>
          <a:xfrm>
            <a:off x="8747125" y="6602413"/>
            <a:ext cx="396875" cy="255587"/>
          </a:xfrm>
        </p:spPr>
        <p:txBody>
          <a:bodyPr/>
          <a:lstStyle/>
          <a:p>
            <a:fld id="{EAFB3C29-4469-4ECE-A8ED-D40B5AD31533}" type="slidenum">
              <a:rPr lang="en-US" smtClean="0"/>
              <a:pPr/>
              <a:t>3</a:t>
            </a:fld>
            <a:endParaRPr lang="en-US" dirty="0"/>
          </a:p>
        </p:txBody>
      </p:sp>
    </p:spTree>
    <p:extLst>
      <p:ext uri="{BB962C8B-B14F-4D97-AF65-F5344CB8AC3E}">
        <p14:creationId xmlns:p14="http://schemas.microsoft.com/office/powerpoint/2010/main" val="1870492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0" y="94890"/>
            <a:ext cx="8959466" cy="556464"/>
          </a:xfrm>
        </p:spPr>
        <p:txBody>
          <a:bodyPr/>
          <a:lstStyle/>
          <a:p>
            <a:r>
              <a:rPr lang="en-US" dirty="0"/>
              <a:t>Bank </a:t>
            </a:r>
            <a:r>
              <a:rPr lang="en-US" dirty="0" smtClean="0"/>
              <a:t>Share </a:t>
            </a:r>
            <a:r>
              <a:rPr lang="en-US" dirty="0"/>
              <a:t>of </a:t>
            </a:r>
            <a:r>
              <a:rPr lang="en-US" dirty="0" smtClean="0"/>
              <a:t>Global </a:t>
            </a:r>
            <a:r>
              <a:rPr lang="en-US" dirty="0"/>
              <a:t>L</a:t>
            </a:r>
            <a:r>
              <a:rPr lang="en-US" dirty="0" smtClean="0"/>
              <a:t>everaged </a:t>
            </a:r>
            <a:r>
              <a:rPr lang="en-US" dirty="0"/>
              <a:t>L</a:t>
            </a:r>
            <a:r>
              <a:rPr lang="en-US" dirty="0" smtClean="0"/>
              <a:t>oans </a:t>
            </a:r>
            <a:r>
              <a:rPr lang="en-US" dirty="0"/>
              <a:t>has been </a:t>
            </a:r>
            <a:r>
              <a:rPr lang="en-US" dirty="0" smtClean="0"/>
              <a:t>Declining </a:t>
            </a:r>
            <a:r>
              <a:rPr lang="en-US" dirty="0"/>
              <a:t>S</a:t>
            </a:r>
            <a:r>
              <a:rPr lang="en-US" dirty="0" smtClean="0"/>
              <a:t>ince </a:t>
            </a:r>
            <a:r>
              <a:rPr lang="en-US" dirty="0"/>
              <a:t>B</a:t>
            </a:r>
            <a:r>
              <a:rPr lang="en-US" dirty="0" smtClean="0"/>
              <a:t>efore </a:t>
            </a:r>
            <a:r>
              <a:rPr lang="en-US" dirty="0"/>
              <a:t>Dodd-Frank</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151" y="1428666"/>
            <a:ext cx="5528931" cy="404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 y="6309314"/>
            <a:ext cx="8697433" cy="261610"/>
          </a:xfrm>
          <a:prstGeom prst="rect">
            <a:avLst/>
          </a:prstGeom>
          <a:noFill/>
        </p:spPr>
        <p:txBody>
          <a:bodyPr wrap="square" rtlCol="0">
            <a:spAutoFit/>
          </a:bodyPr>
          <a:lstStyle/>
          <a:p>
            <a:r>
              <a:rPr lang="en-US" dirty="0">
                <a:latin typeface="+mn-lt"/>
              </a:rPr>
              <a:t>Source: S&amp;P LCD Leveraged Lending Review Q1-17 from ARCC investor presentation</a:t>
            </a:r>
          </a:p>
        </p:txBody>
      </p:sp>
      <p:sp>
        <p:nvSpPr>
          <p:cNvPr id="2" name="TextBox 1"/>
          <p:cNvSpPr txBox="1"/>
          <p:nvPr/>
        </p:nvSpPr>
        <p:spPr>
          <a:xfrm>
            <a:off x="2902421" y="1230551"/>
            <a:ext cx="3190297" cy="369332"/>
          </a:xfrm>
          <a:prstGeom prst="rect">
            <a:avLst/>
          </a:prstGeom>
          <a:noFill/>
        </p:spPr>
        <p:txBody>
          <a:bodyPr wrap="none" rtlCol="0">
            <a:spAutoFit/>
          </a:bodyPr>
          <a:lstStyle/>
          <a:p>
            <a:r>
              <a:rPr lang="en-US" sz="1800" dirty="0">
                <a:latin typeface="+mj-lt"/>
              </a:rPr>
              <a:t>Global leveraged loan market share</a:t>
            </a:r>
            <a:endParaRPr lang="en-US" sz="1800" b="0" dirty="0">
              <a:latin typeface="+mj-lt"/>
            </a:endParaRPr>
          </a:p>
        </p:txBody>
      </p:sp>
      <p:sp>
        <p:nvSpPr>
          <p:cNvPr id="5" name="Slide Number Placeholder 4"/>
          <p:cNvSpPr>
            <a:spLocks noGrp="1"/>
          </p:cNvSpPr>
          <p:nvPr>
            <p:ph type="sldNum" sz="quarter" idx="4"/>
          </p:nvPr>
        </p:nvSpPr>
        <p:spPr/>
        <p:txBody>
          <a:bodyPr/>
          <a:lstStyle/>
          <a:p>
            <a:fld id="{EAFB3C29-4469-4ECE-A8ED-D40B5AD31533}" type="slidenum">
              <a:rPr lang="en-US" smtClean="0"/>
              <a:pPr/>
              <a:t>30</a:t>
            </a:fld>
            <a:endParaRPr lang="en-US" dirty="0"/>
          </a:p>
        </p:txBody>
      </p:sp>
    </p:spTree>
    <p:extLst>
      <p:ext uri="{BB962C8B-B14F-4D97-AF65-F5344CB8AC3E}">
        <p14:creationId xmlns:p14="http://schemas.microsoft.com/office/powerpoint/2010/main" val="2326903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1"/>
          <p:cNvSpPr txBox="1">
            <a:spLocks/>
          </p:cNvSpPr>
          <p:nvPr/>
        </p:nvSpPr>
        <p:spPr>
          <a:xfrm>
            <a:off x="2201526" y="2566593"/>
            <a:ext cx="4552085" cy="574847"/>
          </a:xfrm>
          <a:prstGeom prst="rect">
            <a:avLst/>
          </a:prstGeom>
        </p:spPr>
        <p:txBody>
          <a:bodyPr/>
          <a:lstStyle>
            <a:lvl1pPr marL="164050" algn="l" rtl="0" eaLnBrk="1" fontAlgn="base" hangingPunct="1">
              <a:spcBef>
                <a:spcPct val="0"/>
              </a:spcBef>
              <a:spcAft>
                <a:spcPct val="0"/>
              </a:spcAft>
              <a:defRPr sz="1400" b="1" cap="none" baseline="0">
                <a:solidFill>
                  <a:schemeClr val="tx2"/>
                </a:solidFill>
                <a:latin typeface="Arial Narrow" pitchFamily="34" charset="0"/>
                <a:ea typeface="+mj-ea"/>
                <a:cs typeface="+mj-cs"/>
              </a:defRPr>
            </a:lvl1pPr>
            <a:lvl2pPr algn="ctr" rtl="0" eaLnBrk="1" fontAlgn="base" hangingPunct="1">
              <a:spcBef>
                <a:spcPct val="0"/>
              </a:spcBef>
              <a:spcAft>
                <a:spcPct val="0"/>
              </a:spcAft>
              <a:defRPr sz="1800" b="1">
                <a:solidFill>
                  <a:schemeClr val="tx2"/>
                </a:solidFill>
                <a:latin typeface="Arial" charset="0"/>
              </a:defRPr>
            </a:lvl2pPr>
            <a:lvl3pPr algn="ctr" rtl="0" eaLnBrk="1" fontAlgn="base" hangingPunct="1">
              <a:spcBef>
                <a:spcPct val="0"/>
              </a:spcBef>
              <a:spcAft>
                <a:spcPct val="0"/>
              </a:spcAft>
              <a:defRPr sz="1800" b="1">
                <a:solidFill>
                  <a:schemeClr val="tx2"/>
                </a:solidFill>
                <a:latin typeface="Arial" charset="0"/>
              </a:defRPr>
            </a:lvl3pPr>
            <a:lvl4pPr algn="ctr" rtl="0" eaLnBrk="1" fontAlgn="base" hangingPunct="1">
              <a:spcBef>
                <a:spcPct val="0"/>
              </a:spcBef>
              <a:spcAft>
                <a:spcPct val="0"/>
              </a:spcAft>
              <a:defRPr sz="1800" b="1">
                <a:solidFill>
                  <a:schemeClr val="tx2"/>
                </a:solidFill>
                <a:latin typeface="Arial" charset="0"/>
              </a:defRPr>
            </a:lvl4pPr>
            <a:lvl5pPr algn="ctr" rtl="0" eaLnBrk="1" fontAlgn="base" hangingPunct="1">
              <a:spcBef>
                <a:spcPct val="0"/>
              </a:spcBef>
              <a:spcAft>
                <a:spcPct val="0"/>
              </a:spcAft>
              <a:defRPr sz="1800" b="1">
                <a:solidFill>
                  <a:schemeClr val="tx2"/>
                </a:solidFill>
                <a:latin typeface="Arial" charset="0"/>
              </a:defRPr>
            </a:lvl5pPr>
            <a:lvl6pPr marL="410127" algn="ctr" rtl="0" eaLnBrk="1" fontAlgn="base" hangingPunct="1">
              <a:spcBef>
                <a:spcPct val="0"/>
              </a:spcBef>
              <a:spcAft>
                <a:spcPct val="0"/>
              </a:spcAft>
              <a:defRPr sz="1800" b="1">
                <a:solidFill>
                  <a:schemeClr val="tx2"/>
                </a:solidFill>
                <a:latin typeface="Arial" charset="0"/>
              </a:defRPr>
            </a:lvl6pPr>
            <a:lvl7pPr marL="820256" algn="ctr" rtl="0" eaLnBrk="1" fontAlgn="base" hangingPunct="1">
              <a:spcBef>
                <a:spcPct val="0"/>
              </a:spcBef>
              <a:spcAft>
                <a:spcPct val="0"/>
              </a:spcAft>
              <a:defRPr sz="1800" b="1">
                <a:solidFill>
                  <a:schemeClr val="tx2"/>
                </a:solidFill>
                <a:latin typeface="Arial" charset="0"/>
              </a:defRPr>
            </a:lvl7pPr>
            <a:lvl8pPr marL="1230384" algn="ctr" rtl="0" eaLnBrk="1" fontAlgn="base" hangingPunct="1">
              <a:spcBef>
                <a:spcPct val="0"/>
              </a:spcBef>
              <a:spcAft>
                <a:spcPct val="0"/>
              </a:spcAft>
              <a:defRPr sz="1800" b="1">
                <a:solidFill>
                  <a:schemeClr val="tx2"/>
                </a:solidFill>
                <a:latin typeface="Arial" charset="0"/>
              </a:defRPr>
            </a:lvl8pPr>
            <a:lvl9pPr marL="1640511" algn="ctr" rtl="0" eaLnBrk="1" fontAlgn="base" hangingPunct="1">
              <a:spcBef>
                <a:spcPct val="0"/>
              </a:spcBef>
              <a:spcAft>
                <a:spcPct val="0"/>
              </a:spcAft>
              <a:defRPr sz="1800" b="1">
                <a:solidFill>
                  <a:schemeClr val="tx2"/>
                </a:solidFill>
                <a:latin typeface="Arial" charset="0"/>
              </a:defRPr>
            </a:lvl9pPr>
          </a:lstStyle>
          <a:p>
            <a:pPr algn="ctr" defTabSz="902928" eaLnBrk="0" hangingPunct="0">
              <a:spcBef>
                <a:spcPts val="2512"/>
              </a:spcBef>
            </a:pPr>
            <a:endParaRPr lang="en-US" sz="2200" b="0" dirty="0"/>
          </a:p>
        </p:txBody>
      </p:sp>
      <p:sp>
        <p:nvSpPr>
          <p:cNvPr id="2" name="Title 1"/>
          <p:cNvSpPr>
            <a:spLocks noGrp="1"/>
          </p:cNvSpPr>
          <p:nvPr>
            <p:ph type="ctrTitle"/>
          </p:nvPr>
        </p:nvSpPr>
        <p:spPr>
          <a:xfrm>
            <a:off x="4508788" y="1545843"/>
            <a:ext cx="4552085" cy="821489"/>
          </a:xfrm>
        </p:spPr>
        <p:txBody>
          <a:bodyPr/>
          <a:lstStyle/>
          <a:p>
            <a:r>
              <a:rPr lang="en-US" b="0" dirty="0" err="1"/>
              <a:t>FinTech</a:t>
            </a:r>
            <a:r>
              <a:rPr lang="en-US" b="0" dirty="0"/>
              <a:t> / Digital Banking…..Where Do We Go from Here? </a:t>
            </a:r>
            <a:br>
              <a:rPr lang="en-US" b="0"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34986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94890"/>
            <a:ext cx="8959466" cy="556464"/>
          </a:xfrm>
        </p:spPr>
        <p:txBody>
          <a:bodyPr/>
          <a:lstStyle/>
          <a:p>
            <a:r>
              <a:rPr lang="en-US" dirty="0"/>
              <a:t>New </a:t>
            </a:r>
            <a:r>
              <a:rPr lang="en-US" dirty="0" smtClean="0"/>
              <a:t>Bank </a:t>
            </a:r>
            <a:r>
              <a:rPr lang="en-US" dirty="0"/>
              <a:t>B</a:t>
            </a:r>
            <a:r>
              <a:rPr lang="en-US" dirty="0" smtClean="0"/>
              <a:t>ranch </a:t>
            </a:r>
            <a:r>
              <a:rPr lang="en-US" dirty="0"/>
              <a:t>O</a:t>
            </a:r>
            <a:r>
              <a:rPr lang="en-US" dirty="0" smtClean="0"/>
              <a:t>penings</a:t>
            </a:r>
            <a:r>
              <a:rPr lang="en-US" dirty="0"/>
              <a:t>….is the U.S. </a:t>
            </a:r>
            <a:r>
              <a:rPr lang="en-US" dirty="0" smtClean="0"/>
              <a:t>“Over-Banked</a:t>
            </a:r>
            <a:r>
              <a:rPr lang="en-US" dirty="0" smtClean="0"/>
              <a:t>”?....Yes !!! </a:t>
            </a:r>
            <a:endParaRPr lang="en-US" dirty="0"/>
          </a:p>
        </p:txBody>
      </p:sp>
      <p:sp>
        <p:nvSpPr>
          <p:cNvPr id="20" name="TextBox 19"/>
          <p:cNvSpPr txBox="1"/>
          <p:nvPr/>
        </p:nvSpPr>
        <p:spPr>
          <a:xfrm>
            <a:off x="-1" y="6309314"/>
            <a:ext cx="8697433" cy="261610"/>
          </a:xfrm>
          <a:prstGeom prst="rect">
            <a:avLst/>
          </a:prstGeom>
          <a:noFill/>
        </p:spPr>
        <p:txBody>
          <a:bodyPr wrap="square" rtlCol="0">
            <a:spAutoFit/>
          </a:bodyPr>
          <a:lstStyle/>
          <a:p>
            <a:r>
              <a:rPr lang="en-US" dirty="0">
                <a:latin typeface="+mn-lt"/>
              </a:rPr>
              <a:t>Source: </a:t>
            </a:r>
            <a:r>
              <a:rPr lang="en-US" dirty="0" smtClean="0">
                <a:latin typeface="+mn-lt"/>
              </a:rPr>
              <a:t>FDIC and Company reports. </a:t>
            </a:r>
            <a:endParaRPr lang="en-US" dirty="0">
              <a:latin typeface="+mn-lt"/>
            </a:endParaRPr>
          </a:p>
        </p:txBody>
      </p:sp>
      <p:sp>
        <p:nvSpPr>
          <p:cNvPr id="3" name="Slide Number Placeholder 2"/>
          <p:cNvSpPr>
            <a:spLocks noGrp="1"/>
          </p:cNvSpPr>
          <p:nvPr>
            <p:ph type="sldNum" sz="quarter" idx="4"/>
          </p:nvPr>
        </p:nvSpPr>
        <p:spPr/>
        <p:txBody>
          <a:bodyPr/>
          <a:lstStyle/>
          <a:p>
            <a:fld id="{EAFB3C29-4469-4ECE-A8ED-D40B5AD31533}" type="slidenum">
              <a:rPr lang="en-US" smtClean="0"/>
              <a:pPr/>
              <a:t>32</a:t>
            </a:fld>
            <a:endParaRPr lang="en-US"/>
          </a:p>
        </p:txBody>
      </p:sp>
      <p:graphicFrame>
        <p:nvGraphicFramePr>
          <p:cNvPr id="6" name="Chart 5"/>
          <p:cNvGraphicFramePr>
            <a:graphicFrameLocks/>
          </p:cNvGraphicFramePr>
          <p:nvPr>
            <p:extLst>
              <p:ext uri="{D42A27DB-BD31-4B8C-83A1-F6EECF244321}">
                <p14:modId xmlns:p14="http://schemas.microsoft.com/office/powerpoint/2010/main" val="1947254450"/>
              </p:ext>
            </p:extLst>
          </p:nvPr>
        </p:nvGraphicFramePr>
        <p:xfrm>
          <a:off x="85061" y="903767"/>
          <a:ext cx="8793126" cy="553635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bwMode="auto">
          <a:xfrm>
            <a:off x="5252484" y="1360967"/>
            <a:ext cx="988828" cy="3242931"/>
          </a:xfrm>
          <a:prstGeom prst="rect">
            <a:avLst/>
          </a:prstGeom>
          <a:solidFill>
            <a:schemeClr val="accent1">
              <a:lumMod val="75000"/>
              <a:alpha val="30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Arial Narrow" pitchFamily="34" charset="0"/>
            </a:endParaRPr>
          </a:p>
        </p:txBody>
      </p:sp>
      <p:cxnSp>
        <p:nvCxnSpPr>
          <p:cNvPr id="9" name="Straight Arrow Connector 8"/>
          <p:cNvCxnSpPr/>
          <p:nvPr/>
        </p:nvCxnSpPr>
        <p:spPr bwMode="auto">
          <a:xfrm flipH="1" flipV="1">
            <a:off x="3657601" y="1584251"/>
            <a:ext cx="1554692" cy="85062"/>
          </a:xfrm>
          <a:prstGeom prst="straightConnector1">
            <a:avLst/>
          </a:prstGeom>
          <a:solidFill>
            <a:schemeClr val="accent1"/>
          </a:solidFill>
          <a:ln w="12700" cap="flat" cmpd="sng" algn="ctr">
            <a:solidFill>
              <a:schemeClr val="tx2"/>
            </a:solidFill>
            <a:prstDash val="solid"/>
            <a:round/>
            <a:headEnd type="none" w="med" len="med"/>
            <a:tailEnd type="arrow"/>
          </a:ln>
          <a:effectLst/>
        </p:spPr>
      </p:cxnSp>
      <p:sp>
        <p:nvSpPr>
          <p:cNvPr id="10" name="TextBox 9"/>
          <p:cNvSpPr txBox="1"/>
          <p:nvPr/>
        </p:nvSpPr>
        <p:spPr>
          <a:xfrm>
            <a:off x="1256044" y="1222738"/>
            <a:ext cx="2337761" cy="830997"/>
          </a:xfrm>
          <a:prstGeom prst="rect">
            <a:avLst/>
          </a:prstGeom>
          <a:noFill/>
          <a:ln>
            <a:solidFill>
              <a:schemeClr val="accent1"/>
            </a:solidFill>
            <a:prstDash val="dash"/>
          </a:ln>
        </p:spPr>
        <p:txBody>
          <a:bodyPr wrap="square" rtlCol="0">
            <a:spAutoFit/>
          </a:bodyPr>
          <a:lstStyle/>
          <a:p>
            <a:pPr algn="ctr"/>
            <a:r>
              <a:rPr lang="en-US" sz="1200" b="0" dirty="0">
                <a:latin typeface="+mn-lt"/>
              </a:rPr>
              <a:t>From 2005 to </a:t>
            </a:r>
            <a:r>
              <a:rPr lang="en-US" sz="1200" b="0" dirty="0" smtClean="0">
                <a:latin typeface="+mn-lt"/>
              </a:rPr>
              <a:t>2008, U.S</a:t>
            </a:r>
            <a:r>
              <a:rPr lang="en-US" sz="1200" b="0" dirty="0">
                <a:latin typeface="+mn-lt"/>
              </a:rPr>
              <a:t>.</a:t>
            </a:r>
          </a:p>
          <a:p>
            <a:pPr algn="ctr"/>
            <a:r>
              <a:rPr lang="en-US" sz="1200" dirty="0">
                <a:latin typeface="+mn-lt"/>
              </a:rPr>
              <a:t> </a:t>
            </a:r>
            <a:r>
              <a:rPr lang="en-US" sz="1200" dirty="0" smtClean="0">
                <a:latin typeface="+mn-lt"/>
              </a:rPr>
              <a:t>banks added more </a:t>
            </a:r>
            <a:r>
              <a:rPr lang="en-US" sz="1200" dirty="0" smtClean="0">
                <a:latin typeface="+mn-lt"/>
              </a:rPr>
              <a:t>new branches </a:t>
            </a:r>
            <a:r>
              <a:rPr lang="en-US" sz="1200" dirty="0">
                <a:latin typeface="+mn-lt"/>
              </a:rPr>
              <a:t>than </a:t>
            </a:r>
            <a:r>
              <a:rPr lang="en-US" sz="1200" dirty="0" smtClean="0">
                <a:latin typeface="+mn-lt"/>
              </a:rPr>
              <a:t>there </a:t>
            </a:r>
            <a:r>
              <a:rPr lang="en-US" sz="1200" dirty="0">
                <a:latin typeface="+mn-lt"/>
              </a:rPr>
              <a:t>are Starbucks </a:t>
            </a:r>
            <a:r>
              <a:rPr lang="en-US" sz="1200" dirty="0" smtClean="0">
                <a:latin typeface="+mn-lt"/>
              </a:rPr>
              <a:t>now !! </a:t>
            </a:r>
            <a:endParaRPr lang="en-US" sz="1200" dirty="0">
              <a:latin typeface="+mn-lt"/>
            </a:endParaRPr>
          </a:p>
          <a:p>
            <a:pPr algn="ctr"/>
            <a:r>
              <a:rPr lang="en-US" sz="1200" dirty="0">
                <a:latin typeface="+mn-lt"/>
              </a:rPr>
              <a:t> (12K vs. 11.2k)</a:t>
            </a:r>
            <a:endParaRPr lang="en-US" sz="1200" b="0" dirty="0">
              <a:latin typeface="+mn-lt"/>
            </a:endParaRPr>
          </a:p>
        </p:txBody>
      </p:sp>
      <p:sp>
        <p:nvSpPr>
          <p:cNvPr id="2" name="AutoShape 2" descr="Image result for starbuc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33195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EAFB3C29-4469-4ECE-A8ED-D40B5AD31533}" type="slidenum">
              <a:rPr lang="en-US" smtClean="0"/>
              <a:pPr/>
              <a:t>33</a:t>
            </a:fld>
            <a:endParaRPr lang="en-US" dirty="0"/>
          </a:p>
        </p:txBody>
      </p:sp>
      <p:sp>
        <p:nvSpPr>
          <p:cNvPr id="9" name="Title 2"/>
          <p:cNvSpPr>
            <a:spLocks noGrp="1"/>
          </p:cNvSpPr>
          <p:nvPr>
            <p:ph type="title"/>
          </p:nvPr>
        </p:nvSpPr>
        <p:spPr>
          <a:xfrm>
            <a:off x="0" y="94890"/>
            <a:ext cx="8216900" cy="556464"/>
          </a:xfrm>
        </p:spPr>
        <p:txBody>
          <a:bodyPr/>
          <a:lstStyle/>
          <a:p>
            <a:r>
              <a:rPr lang="en-US" sz="2000" b="0" dirty="0"/>
              <a:t>Reconfiguring the </a:t>
            </a:r>
            <a:r>
              <a:rPr lang="en-US" sz="2000" b="0" dirty="0" smtClean="0"/>
              <a:t>Traditional </a:t>
            </a:r>
            <a:r>
              <a:rPr lang="en-US" dirty="0"/>
              <a:t>B</a:t>
            </a:r>
            <a:r>
              <a:rPr lang="en-US" sz="2000" b="0" dirty="0" smtClean="0"/>
              <a:t>ank </a:t>
            </a:r>
            <a:r>
              <a:rPr lang="en-US" dirty="0"/>
              <a:t>B</a:t>
            </a:r>
            <a:r>
              <a:rPr lang="en-US" sz="2000" b="0" dirty="0" smtClean="0"/>
              <a:t>ranch </a:t>
            </a:r>
            <a:r>
              <a:rPr lang="en-US" dirty="0"/>
              <a:t>M</a:t>
            </a:r>
            <a:r>
              <a:rPr lang="en-US" sz="2000" b="0" dirty="0" smtClean="0"/>
              <a:t>odel</a:t>
            </a:r>
            <a:endParaRPr lang="en-US" sz="2000" b="0" dirty="0"/>
          </a:p>
        </p:txBody>
      </p:sp>
      <p:sp>
        <p:nvSpPr>
          <p:cNvPr id="6" name="TextBox 5"/>
          <p:cNvSpPr txBox="1"/>
          <p:nvPr/>
        </p:nvSpPr>
        <p:spPr>
          <a:xfrm>
            <a:off x="-1" y="6309314"/>
            <a:ext cx="8697433" cy="261610"/>
          </a:xfrm>
          <a:prstGeom prst="rect">
            <a:avLst/>
          </a:prstGeom>
          <a:noFill/>
        </p:spPr>
        <p:txBody>
          <a:bodyPr wrap="square" rtlCol="0">
            <a:spAutoFit/>
          </a:bodyPr>
          <a:lstStyle/>
          <a:p>
            <a:r>
              <a:rPr lang="en-US" dirty="0">
                <a:latin typeface="+mn-lt"/>
              </a:rPr>
              <a:t>Source: Company websites. </a:t>
            </a:r>
          </a:p>
        </p:txBody>
      </p:sp>
      <p:pic>
        <p:nvPicPr>
          <p:cNvPr id="2050" name="Picture 2" descr="https://cdn.vox-cdn.com/thumbor/anbEWkrxQeKH50KBH7Av-vaEzLU=/0x0:3000x2000/1200x800/filters:focal(1260x760:1740x1240)/cdn.vox-cdn.com/uploads/chorus_image/image/54072719/NEX_017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944" y="886046"/>
            <a:ext cx="7393541" cy="492902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p:cNvSpPr txBox="1">
            <a:spLocks/>
          </p:cNvSpPr>
          <p:nvPr/>
        </p:nvSpPr>
        <p:spPr bwMode="auto">
          <a:xfrm>
            <a:off x="651944" y="5631567"/>
            <a:ext cx="7393541" cy="556464"/>
          </a:xfrm>
          <a:prstGeom prst="rect">
            <a:avLst/>
          </a:prstGeom>
          <a:noFill/>
          <a:ln w="9525">
            <a:noFill/>
            <a:miter lim="800000"/>
            <a:headEnd/>
            <a:tailEnd/>
          </a:ln>
          <a:effectLst/>
        </p:spPr>
        <p:txBody>
          <a:bodyPr vert="horz" wrap="square" lIns="82026" tIns="41012" rIns="41017" bIns="41012" numCol="1" anchor="b" anchorCtr="0" compatLnSpc="1">
            <a:prstTxWarp prst="textNoShape">
              <a:avLst/>
            </a:prstTxWarp>
          </a:bodyPr>
          <a:lstStyle>
            <a:lvl1pPr marL="164050" algn="l" rtl="0" eaLnBrk="1" fontAlgn="base" hangingPunct="1">
              <a:spcBef>
                <a:spcPct val="0"/>
              </a:spcBef>
              <a:spcAft>
                <a:spcPct val="0"/>
              </a:spcAft>
              <a:defRPr sz="2000" b="0" cap="none" baseline="0">
                <a:solidFill>
                  <a:schemeClr val="tx2"/>
                </a:solidFill>
                <a:latin typeface="Arial Narrow" pitchFamily="34" charset="0"/>
                <a:ea typeface="+mj-ea"/>
                <a:cs typeface="+mj-cs"/>
              </a:defRPr>
            </a:lvl1pPr>
            <a:lvl2pPr algn="ctr" rtl="0" eaLnBrk="1" fontAlgn="base" hangingPunct="1">
              <a:spcBef>
                <a:spcPct val="0"/>
              </a:spcBef>
              <a:spcAft>
                <a:spcPct val="0"/>
              </a:spcAft>
              <a:defRPr sz="1800" b="1">
                <a:solidFill>
                  <a:schemeClr val="tx2"/>
                </a:solidFill>
                <a:latin typeface="Arial" charset="0"/>
              </a:defRPr>
            </a:lvl2pPr>
            <a:lvl3pPr algn="ctr" rtl="0" eaLnBrk="1" fontAlgn="base" hangingPunct="1">
              <a:spcBef>
                <a:spcPct val="0"/>
              </a:spcBef>
              <a:spcAft>
                <a:spcPct val="0"/>
              </a:spcAft>
              <a:defRPr sz="1800" b="1">
                <a:solidFill>
                  <a:schemeClr val="tx2"/>
                </a:solidFill>
                <a:latin typeface="Arial" charset="0"/>
              </a:defRPr>
            </a:lvl3pPr>
            <a:lvl4pPr algn="ctr" rtl="0" eaLnBrk="1" fontAlgn="base" hangingPunct="1">
              <a:spcBef>
                <a:spcPct val="0"/>
              </a:spcBef>
              <a:spcAft>
                <a:spcPct val="0"/>
              </a:spcAft>
              <a:defRPr sz="1800" b="1">
                <a:solidFill>
                  <a:schemeClr val="tx2"/>
                </a:solidFill>
                <a:latin typeface="Arial" charset="0"/>
              </a:defRPr>
            </a:lvl4pPr>
            <a:lvl5pPr algn="ctr" rtl="0" eaLnBrk="1" fontAlgn="base" hangingPunct="1">
              <a:spcBef>
                <a:spcPct val="0"/>
              </a:spcBef>
              <a:spcAft>
                <a:spcPct val="0"/>
              </a:spcAft>
              <a:defRPr sz="1800" b="1">
                <a:solidFill>
                  <a:schemeClr val="tx2"/>
                </a:solidFill>
                <a:latin typeface="Arial" charset="0"/>
              </a:defRPr>
            </a:lvl5pPr>
            <a:lvl6pPr marL="410127" algn="ctr" rtl="0" eaLnBrk="1" fontAlgn="base" hangingPunct="1">
              <a:spcBef>
                <a:spcPct val="0"/>
              </a:spcBef>
              <a:spcAft>
                <a:spcPct val="0"/>
              </a:spcAft>
              <a:defRPr sz="1800" b="1">
                <a:solidFill>
                  <a:schemeClr val="tx2"/>
                </a:solidFill>
                <a:latin typeface="Arial" charset="0"/>
              </a:defRPr>
            </a:lvl6pPr>
            <a:lvl7pPr marL="820256" algn="ctr" rtl="0" eaLnBrk="1" fontAlgn="base" hangingPunct="1">
              <a:spcBef>
                <a:spcPct val="0"/>
              </a:spcBef>
              <a:spcAft>
                <a:spcPct val="0"/>
              </a:spcAft>
              <a:defRPr sz="1800" b="1">
                <a:solidFill>
                  <a:schemeClr val="tx2"/>
                </a:solidFill>
                <a:latin typeface="Arial" charset="0"/>
              </a:defRPr>
            </a:lvl7pPr>
            <a:lvl8pPr marL="1230384" algn="ctr" rtl="0" eaLnBrk="1" fontAlgn="base" hangingPunct="1">
              <a:spcBef>
                <a:spcPct val="0"/>
              </a:spcBef>
              <a:spcAft>
                <a:spcPct val="0"/>
              </a:spcAft>
              <a:defRPr sz="1800" b="1">
                <a:solidFill>
                  <a:schemeClr val="tx2"/>
                </a:solidFill>
                <a:latin typeface="Arial" charset="0"/>
              </a:defRPr>
            </a:lvl8pPr>
            <a:lvl9pPr marL="1640511" algn="ctr" rtl="0" eaLnBrk="1" fontAlgn="base" hangingPunct="1">
              <a:spcBef>
                <a:spcPct val="0"/>
              </a:spcBef>
              <a:spcAft>
                <a:spcPct val="0"/>
              </a:spcAft>
              <a:defRPr sz="1800" b="1">
                <a:solidFill>
                  <a:schemeClr val="tx2"/>
                </a:solidFill>
                <a:latin typeface="Arial" charset="0"/>
              </a:defRPr>
            </a:lvl9pPr>
          </a:lstStyle>
          <a:p>
            <a:pPr algn="ctr"/>
            <a:r>
              <a:rPr lang="en-US" sz="1800" kern="0" dirty="0"/>
              <a:t>Capital One Café in Austin, Texas featuring </a:t>
            </a:r>
            <a:r>
              <a:rPr lang="en-US" sz="1800" kern="0" dirty="0" err="1"/>
              <a:t>Peet’s</a:t>
            </a:r>
            <a:r>
              <a:rPr lang="en-US" sz="1800" kern="0" dirty="0"/>
              <a:t> Coffee </a:t>
            </a:r>
          </a:p>
        </p:txBody>
      </p:sp>
    </p:spTree>
    <p:extLst>
      <p:ext uri="{BB962C8B-B14F-4D97-AF65-F5344CB8AC3E}">
        <p14:creationId xmlns:p14="http://schemas.microsoft.com/office/powerpoint/2010/main" val="2706872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EAFB3C29-4469-4ECE-A8ED-D40B5AD31533}" type="slidenum">
              <a:rPr lang="en-US" smtClean="0"/>
              <a:pPr/>
              <a:t>34</a:t>
            </a:fld>
            <a:endParaRPr lang="en-US" dirty="0"/>
          </a:p>
        </p:txBody>
      </p:sp>
      <p:sp>
        <p:nvSpPr>
          <p:cNvPr id="9" name="Title 2"/>
          <p:cNvSpPr>
            <a:spLocks noGrp="1"/>
          </p:cNvSpPr>
          <p:nvPr>
            <p:ph type="title"/>
          </p:nvPr>
        </p:nvSpPr>
        <p:spPr>
          <a:xfrm>
            <a:off x="0" y="94890"/>
            <a:ext cx="8216900" cy="556464"/>
          </a:xfrm>
        </p:spPr>
        <p:txBody>
          <a:bodyPr/>
          <a:lstStyle/>
          <a:p>
            <a:r>
              <a:rPr lang="en-US" sz="2000" b="0" dirty="0"/>
              <a:t>Have </a:t>
            </a:r>
            <a:r>
              <a:rPr lang="en-US" sz="2000" b="0" dirty="0" smtClean="0"/>
              <a:t>Your Kids </a:t>
            </a:r>
            <a:r>
              <a:rPr lang="en-US" dirty="0"/>
              <a:t>E</a:t>
            </a:r>
            <a:r>
              <a:rPr lang="en-US" sz="2000" b="0" dirty="0" smtClean="0"/>
              <a:t>ver </a:t>
            </a:r>
            <a:r>
              <a:rPr lang="en-US" dirty="0"/>
              <a:t>A</a:t>
            </a:r>
            <a:r>
              <a:rPr lang="en-US" sz="2000" b="0" dirty="0" smtClean="0"/>
              <a:t>ctually </a:t>
            </a:r>
            <a:r>
              <a:rPr lang="en-US" dirty="0"/>
              <a:t>b</a:t>
            </a:r>
            <a:r>
              <a:rPr lang="en-US" sz="2000" b="0" dirty="0" smtClean="0"/>
              <a:t>een </a:t>
            </a:r>
            <a:r>
              <a:rPr lang="en-US" sz="2000" b="0" dirty="0"/>
              <a:t>in a </a:t>
            </a:r>
            <a:r>
              <a:rPr lang="en-US" sz="2000" b="0" dirty="0" smtClean="0"/>
              <a:t>Bank</a:t>
            </a:r>
            <a:r>
              <a:rPr lang="en-US" sz="2000" b="0" dirty="0"/>
              <a:t>?</a:t>
            </a:r>
          </a:p>
        </p:txBody>
      </p:sp>
      <p:sp>
        <p:nvSpPr>
          <p:cNvPr id="6" name="TextBox 5"/>
          <p:cNvSpPr txBox="1"/>
          <p:nvPr/>
        </p:nvSpPr>
        <p:spPr>
          <a:xfrm>
            <a:off x="-1" y="6309314"/>
            <a:ext cx="8697433" cy="261610"/>
          </a:xfrm>
          <a:prstGeom prst="rect">
            <a:avLst/>
          </a:prstGeom>
          <a:noFill/>
        </p:spPr>
        <p:txBody>
          <a:bodyPr wrap="square" rtlCol="0">
            <a:spAutoFit/>
          </a:bodyPr>
          <a:lstStyle/>
          <a:p>
            <a:r>
              <a:rPr lang="en-US" dirty="0">
                <a:latin typeface="+mn-lt"/>
              </a:rPr>
              <a:t>Source: Scratch, Viacom Media Network. </a:t>
            </a:r>
          </a:p>
        </p:txBody>
      </p:sp>
      <p:pic>
        <p:nvPicPr>
          <p:cNvPr id="11266" name="Picture 2" descr="https://assets.fastcompany.com/image/upload/w_596,c_limit,q_auto:best,f_auto,fl_lossy/fc/3027197-inline-millennial-index-banks-2.jpg"/>
          <p:cNvPicPr>
            <a:picLocks noChangeAspect="1" noChangeArrowheads="1"/>
          </p:cNvPicPr>
          <p:nvPr/>
        </p:nvPicPr>
        <p:blipFill rotWithShape="1">
          <a:blip r:embed="rId2">
            <a:extLst>
              <a:ext uri="{28A0092B-C50C-407E-A947-70E740481C1C}">
                <a14:useLocalDpi xmlns:a14="http://schemas.microsoft.com/office/drawing/2010/main" val="0"/>
              </a:ext>
            </a:extLst>
          </a:blip>
          <a:srcRect b="37576"/>
          <a:stretch/>
        </p:blipFill>
        <p:spPr bwMode="auto">
          <a:xfrm rot="1457630">
            <a:off x="3562097" y="992808"/>
            <a:ext cx="4725343" cy="43454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assets.fastcompany.com/image/upload/w_596,c_limit,q_auto:best,f_auto,fl_lossy/fc/3027197-inline-millennial-index-banks-2.jpg"/>
          <p:cNvPicPr>
            <a:picLocks noChangeAspect="1" noChangeArrowheads="1"/>
          </p:cNvPicPr>
          <p:nvPr/>
        </p:nvPicPr>
        <p:blipFill rotWithShape="1">
          <a:blip r:embed="rId2">
            <a:extLst>
              <a:ext uri="{28A0092B-C50C-407E-A947-70E740481C1C}">
                <a14:useLocalDpi xmlns:a14="http://schemas.microsoft.com/office/drawing/2010/main" val="0"/>
              </a:ext>
            </a:extLst>
          </a:blip>
          <a:srcRect l="30390" t="62176"/>
          <a:stretch/>
        </p:blipFill>
        <p:spPr bwMode="auto">
          <a:xfrm rot="1553631">
            <a:off x="477232" y="2560608"/>
            <a:ext cx="3830538" cy="306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746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EAFB3C29-4469-4ECE-A8ED-D40B5AD31533}" type="slidenum">
              <a:rPr lang="en-US" smtClean="0"/>
              <a:pPr/>
              <a:t>35</a:t>
            </a:fld>
            <a:endParaRPr lang="en-US" dirty="0"/>
          </a:p>
        </p:txBody>
      </p:sp>
      <p:sp>
        <p:nvSpPr>
          <p:cNvPr id="9" name="Title 2"/>
          <p:cNvSpPr>
            <a:spLocks noGrp="1"/>
          </p:cNvSpPr>
          <p:nvPr>
            <p:ph type="title"/>
          </p:nvPr>
        </p:nvSpPr>
        <p:spPr>
          <a:xfrm>
            <a:off x="0" y="94890"/>
            <a:ext cx="8216900" cy="556464"/>
          </a:xfrm>
        </p:spPr>
        <p:txBody>
          <a:bodyPr/>
          <a:lstStyle/>
          <a:p>
            <a:r>
              <a:rPr lang="en-US" sz="2000" b="0" dirty="0"/>
              <a:t>Peer to Peer (P2P) Money Transfer</a:t>
            </a:r>
          </a:p>
        </p:txBody>
      </p:sp>
      <p:sp>
        <p:nvSpPr>
          <p:cNvPr id="6" name="TextBox 5"/>
          <p:cNvSpPr txBox="1"/>
          <p:nvPr/>
        </p:nvSpPr>
        <p:spPr>
          <a:xfrm>
            <a:off x="-1" y="6309314"/>
            <a:ext cx="8697433" cy="261610"/>
          </a:xfrm>
          <a:prstGeom prst="rect">
            <a:avLst/>
          </a:prstGeom>
          <a:noFill/>
        </p:spPr>
        <p:txBody>
          <a:bodyPr wrap="square" rtlCol="0">
            <a:spAutoFit/>
          </a:bodyPr>
          <a:lstStyle/>
          <a:p>
            <a:r>
              <a:rPr lang="en-US" dirty="0">
                <a:latin typeface="+mn-lt"/>
              </a:rPr>
              <a:t>Source: Company websites. </a:t>
            </a:r>
          </a:p>
        </p:txBody>
      </p:sp>
      <p:pic>
        <p:nvPicPr>
          <p:cNvPr id="5122" name="Picture 2" descr="Image result for wells fargo zel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7470" y="999793"/>
            <a:ext cx="2529630" cy="449712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jpm ze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764" y="999793"/>
            <a:ext cx="2515338" cy="44971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63027" y="5573966"/>
            <a:ext cx="8434405" cy="646331"/>
          </a:xfrm>
          <a:prstGeom prst="rect">
            <a:avLst/>
          </a:prstGeom>
          <a:noFill/>
        </p:spPr>
        <p:txBody>
          <a:bodyPr vert="horz" wrap="square" lIns="45720" tIns="45720" rIns="45720" bIns="45720" rtlCol="0" anchor="t">
            <a:spAutoFit/>
          </a:bodyPr>
          <a:lstStyle/>
          <a:p>
            <a:pPr marL="317500" lvl="1" indent="-190500">
              <a:spcBef>
                <a:spcPct val="25000"/>
              </a:spcBef>
              <a:buClr>
                <a:srgbClr val="0C5184"/>
              </a:buClr>
              <a:buSzPct val="120000"/>
              <a:buFont typeface="Wingdings"/>
              <a:buChar char="§"/>
            </a:pPr>
            <a:r>
              <a:rPr lang="en-US" sz="1800" dirty="0">
                <a:latin typeface="+mj-lt"/>
              </a:rPr>
              <a:t>Formerly </a:t>
            </a:r>
            <a:r>
              <a:rPr lang="en-US" sz="1800" dirty="0" err="1">
                <a:latin typeface="+mj-lt"/>
              </a:rPr>
              <a:t>clearXchange</a:t>
            </a:r>
            <a:r>
              <a:rPr lang="en-US" sz="1800" dirty="0">
                <a:latin typeface="+mj-lt"/>
              </a:rPr>
              <a:t>, </a:t>
            </a:r>
            <a:r>
              <a:rPr lang="en-US" sz="1800" dirty="0" err="1">
                <a:latin typeface="+mj-lt"/>
              </a:rPr>
              <a:t>Zelle</a:t>
            </a:r>
            <a:r>
              <a:rPr lang="en-US" sz="1800" dirty="0">
                <a:latin typeface="+mj-lt"/>
              </a:rPr>
              <a:t> competes with PayPal’s </a:t>
            </a:r>
            <a:r>
              <a:rPr lang="en-US" sz="1800" dirty="0" err="1">
                <a:latin typeface="+mj-lt"/>
              </a:rPr>
              <a:t>Venmo</a:t>
            </a:r>
            <a:r>
              <a:rPr lang="en-US" sz="1800" dirty="0">
                <a:latin typeface="+mj-lt"/>
              </a:rPr>
              <a:t> by offering customers of over 30 banks near-instantaneous money transfers with only an email address or phone number</a:t>
            </a:r>
          </a:p>
        </p:txBody>
      </p:sp>
    </p:spTree>
    <p:extLst>
      <p:ext uri="{BB962C8B-B14F-4D97-AF65-F5344CB8AC3E}">
        <p14:creationId xmlns:p14="http://schemas.microsoft.com/office/powerpoint/2010/main" val="4063552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EAFB3C29-4469-4ECE-A8ED-D40B5AD31533}" type="slidenum">
              <a:rPr lang="en-US" smtClean="0"/>
              <a:pPr/>
              <a:t>36</a:t>
            </a:fld>
            <a:endParaRPr lang="en-US" dirty="0"/>
          </a:p>
        </p:txBody>
      </p:sp>
      <p:sp>
        <p:nvSpPr>
          <p:cNvPr id="9" name="Title 2"/>
          <p:cNvSpPr>
            <a:spLocks noGrp="1"/>
          </p:cNvSpPr>
          <p:nvPr>
            <p:ph type="title"/>
          </p:nvPr>
        </p:nvSpPr>
        <p:spPr>
          <a:xfrm>
            <a:off x="0" y="94890"/>
            <a:ext cx="8216900" cy="556464"/>
          </a:xfrm>
        </p:spPr>
        <p:txBody>
          <a:bodyPr/>
          <a:lstStyle/>
          <a:p>
            <a:r>
              <a:rPr lang="en-US" sz="2000" b="0" dirty="0" err="1"/>
              <a:t>Bitcoin</a:t>
            </a:r>
            <a:r>
              <a:rPr lang="en-US" sz="2000" b="0" dirty="0"/>
              <a:t> </a:t>
            </a:r>
            <a:r>
              <a:rPr lang="en-US" dirty="0"/>
              <a:t>&amp;</a:t>
            </a:r>
            <a:r>
              <a:rPr lang="en-US" sz="2000" b="0" dirty="0" smtClean="0"/>
              <a:t> </a:t>
            </a:r>
            <a:r>
              <a:rPr lang="en-US" dirty="0" err="1"/>
              <a:t>B</a:t>
            </a:r>
            <a:r>
              <a:rPr lang="en-US" sz="2000" b="0" dirty="0" err="1" smtClean="0"/>
              <a:t>lockchain</a:t>
            </a:r>
            <a:r>
              <a:rPr lang="en-US" sz="2000" b="0" dirty="0"/>
              <a:t>…..the </a:t>
            </a:r>
            <a:r>
              <a:rPr lang="en-US" dirty="0" smtClean="0"/>
              <a:t>O</a:t>
            </a:r>
            <a:r>
              <a:rPr lang="en-US" sz="2000" b="0" dirty="0" smtClean="0"/>
              <a:t>pportunity </a:t>
            </a:r>
            <a:r>
              <a:rPr lang="en-US" sz="2000" b="0" dirty="0"/>
              <a:t>for </a:t>
            </a:r>
            <a:r>
              <a:rPr lang="en-US" sz="2000" b="0" dirty="0" smtClean="0"/>
              <a:t>Distributed </a:t>
            </a:r>
            <a:r>
              <a:rPr lang="en-US" dirty="0"/>
              <a:t>L</a:t>
            </a:r>
            <a:r>
              <a:rPr lang="en-US" sz="2000" b="0" dirty="0" smtClean="0"/>
              <a:t>edgers </a:t>
            </a:r>
            <a:r>
              <a:rPr lang="en-US" sz="2000" b="0" dirty="0"/>
              <a:t>to </a:t>
            </a:r>
            <a:r>
              <a:rPr lang="en-US" sz="2000" b="0" dirty="0" smtClean="0"/>
              <a:t>Facilitate </a:t>
            </a:r>
            <a:r>
              <a:rPr lang="en-US" dirty="0"/>
              <a:t>E</a:t>
            </a:r>
            <a:r>
              <a:rPr lang="en-US" sz="2000" b="0" dirty="0" smtClean="0"/>
              <a:t>xchange</a:t>
            </a:r>
            <a:endParaRPr lang="en-US" sz="2000" b="0" dirty="0"/>
          </a:p>
        </p:txBody>
      </p:sp>
      <p:sp>
        <p:nvSpPr>
          <p:cNvPr id="6" name="TextBox 5"/>
          <p:cNvSpPr txBox="1"/>
          <p:nvPr/>
        </p:nvSpPr>
        <p:spPr>
          <a:xfrm>
            <a:off x="-1" y="6309314"/>
            <a:ext cx="8697433" cy="261610"/>
          </a:xfrm>
          <a:prstGeom prst="rect">
            <a:avLst/>
          </a:prstGeom>
          <a:noFill/>
        </p:spPr>
        <p:txBody>
          <a:bodyPr wrap="square" rtlCol="0">
            <a:spAutoFit/>
          </a:bodyPr>
          <a:lstStyle/>
          <a:p>
            <a:r>
              <a:rPr lang="en-US" dirty="0">
                <a:latin typeface="+mn-lt"/>
              </a:rPr>
              <a:t>Source: Payden &amp; Rygel.  </a:t>
            </a:r>
          </a:p>
        </p:txBody>
      </p:sp>
      <p:sp>
        <p:nvSpPr>
          <p:cNvPr id="10" name="TextBox 9"/>
          <p:cNvSpPr txBox="1"/>
          <p:nvPr/>
        </p:nvSpPr>
        <p:spPr>
          <a:xfrm>
            <a:off x="92897" y="736138"/>
            <a:ext cx="8604535" cy="4455066"/>
          </a:xfrm>
          <a:prstGeom prst="rect">
            <a:avLst/>
          </a:prstGeom>
          <a:noFill/>
        </p:spPr>
        <p:txBody>
          <a:bodyPr vert="horz" wrap="square" lIns="45720" tIns="45720" rIns="45720" bIns="45720" rtlCol="0" anchor="t">
            <a:spAutoFit/>
          </a:bodyPr>
          <a:lstStyle/>
          <a:p>
            <a:pPr marL="317500" lvl="1" indent="-190500">
              <a:spcBef>
                <a:spcPct val="25000"/>
              </a:spcBef>
              <a:buClr>
                <a:srgbClr val="0C5184"/>
              </a:buClr>
              <a:buSzPct val="120000"/>
              <a:buFont typeface="Wingdings"/>
              <a:buChar char="§"/>
            </a:pPr>
            <a:r>
              <a:rPr lang="en-US" sz="1800" dirty="0">
                <a:latin typeface="+mj-lt"/>
              </a:rPr>
              <a:t>What is it? At its core, </a:t>
            </a:r>
            <a:r>
              <a:rPr lang="en-US" sz="1800" dirty="0" err="1">
                <a:latin typeface="+mj-lt"/>
              </a:rPr>
              <a:t>blockchain</a:t>
            </a:r>
            <a:r>
              <a:rPr lang="en-US" sz="1800" dirty="0">
                <a:latin typeface="+mj-lt"/>
              </a:rPr>
              <a:t> allows for de-centralized exchange of a digital currency or other good, with an encrypted software allowing all parties to see and verify all sides of a transaction. No middle man or government body is needed to clear or settle trades, but the “distributed public ledger” authentication process is very data intensive and requires meaningful computing capacity. </a:t>
            </a:r>
          </a:p>
          <a:p>
            <a:pPr marL="317500" lvl="1" indent="-190500">
              <a:spcBef>
                <a:spcPct val="25000"/>
              </a:spcBef>
              <a:buClr>
                <a:srgbClr val="0C5184"/>
              </a:buClr>
              <a:buSzPct val="120000"/>
              <a:buFont typeface="Wingdings"/>
              <a:buChar char="§"/>
            </a:pPr>
            <a:endParaRPr lang="en-US" sz="1800" dirty="0">
              <a:latin typeface="+mj-lt"/>
            </a:endParaRPr>
          </a:p>
          <a:p>
            <a:pPr marL="317500" lvl="1" indent="-190500">
              <a:spcBef>
                <a:spcPct val="25000"/>
              </a:spcBef>
              <a:buClr>
                <a:srgbClr val="0C5184"/>
              </a:buClr>
              <a:buSzPct val="120000"/>
              <a:buFont typeface="Wingdings"/>
              <a:buChar char="§"/>
            </a:pPr>
            <a:r>
              <a:rPr lang="en-US" sz="1800" dirty="0">
                <a:latin typeface="+mj-lt"/>
              </a:rPr>
              <a:t>Fears that bank accounts will become obsolete? A solution looking for a problem in many ways. Most bank accounts cost nothing and offer customer service, FDIC insurance, fast and easy account accessibility and theft protection. They also earn interest. Why give that up? </a:t>
            </a:r>
          </a:p>
          <a:p>
            <a:pPr marL="317500" lvl="1" indent="-190500">
              <a:spcBef>
                <a:spcPct val="25000"/>
              </a:spcBef>
              <a:buClr>
                <a:srgbClr val="0C5184"/>
              </a:buClr>
              <a:buSzPct val="120000"/>
              <a:buFont typeface="Wingdings"/>
              <a:buChar char="§"/>
            </a:pPr>
            <a:endParaRPr lang="en-US" sz="1800" dirty="0">
              <a:latin typeface="+mj-lt"/>
            </a:endParaRPr>
          </a:p>
          <a:p>
            <a:pPr marL="317500" lvl="1" indent="-190500">
              <a:spcBef>
                <a:spcPct val="25000"/>
              </a:spcBef>
              <a:buClr>
                <a:srgbClr val="0C5184"/>
              </a:buClr>
              <a:buSzPct val="120000"/>
              <a:buFont typeface="Wingdings"/>
              <a:buChar char="§"/>
            </a:pPr>
            <a:r>
              <a:rPr lang="en-US" sz="1800" dirty="0" err="1">
                <a:latin typeface="+mj-lt"/>
              </a:rPr>
              <a:t>Bitcoin</a:t>
            </a:r>
            <a:r>
              <a:rPr lang="en-US" sz="1800" dirty="0">
                <a:latin typeface="+mj-lt"/>
              </a:rPr>
              <a:t> likely to become regulated by the SEC as it gains momentum as an investment product. </a:t>
            </a:r>
          </a:p>
          <a:p>
            <a:pPr marL="317500" lvl="1" indent="-190500">
              <a:spcBef>
                <a:spcPct val="25000"/>
              </a:spcBef>
              <a:buClr>
                <a:srgbClr val="0C5184"/>
              </a:buClr>
              <a:buSzPct val="120000"/>
              <a:buFont typeface="Wingdings"/>
              <a:buChar char="§"/>
            </a:pPr>
            <a:endParaRPr lang="en-US" sz="1800" dirty="0">
              <a:latin typeface="+mj-lt"/>
            </a:endParaRPr>
          </a:p>
          <a:p>
            <a:pPr marL="317500" lvl="1" indent="-190500">
              <a:spcBef>
                <a:spcPct val="25000"/>
              </a:spcBef>
              <a:buClr>
                <a:srgbClr val="0C5184"/>
              </a:buClr>
              <a:buSzPct val="120000"/>
              <a:buFont typeface="Wingdings"/>
              <a:buChar char="§"/>
            </a:pPr>
            <a:r>
              <a:rPr lang="en-US" sz="1800" dirty="0">
                <a:latin typeface="+mj-lt"/>
              </a:rPr>
              <a:t>The </a:t>
            </a:r>
            <a:r>
              <a:rPr lang="en-US" sz="1800" dirty="0" err="1">
                <a:latin typeface="+mj-lt"/>
              </a:rPr>
              <a:t>blockchain</a:t>
            </a:r>
            <a:r>
              <a:rPr lang="en-US" sz="1800" dirty="0">
                <a:latin typeface="+mj-lt"/>
              </a:rPr>
              <a:t> technology that underpins </a:t>
            </a:r>
            <a:r>
              <a:rPr lang="en-US" sz="1800" dirty="0" err="1">
                <a:latin typeface="+mj-lt"/>
              </a:rPr>
              <a:t>bitcoin</a:t>
            </a:r>
            <a:r>
              <a:rPr lang="en-US" sz="1800" dirty="0">
                <a:latin typeface="+mj-lt"/>
              </a:rPr>
              <a:t> is of more immediate interest to investment banks as a way to speed up settlement of certain antiquated trading products (i.e. loan settlement)</a:t>
            </a:r>
          </a:p>
          <a:p>
            <a:pPr marL="127000" lvl="1">
              <a:spcBef>
                <a:spcPct val="25000"/>
              </a:spcBef>
              <a:buClr>
                <a:srgbClr val="0C5184"/>
              </a:buClr>
              <a:buSzPct val="120000"/>
            </a:pPr>
            <a:r>
              <a:rPr lang="en-US" sz="1800" dirty="0">
                <a:latin typeface="+mj-lt"/>
              </a:rPr>
              <a:t> </a:t>
            </a:r>
          </a:p>
        </p:txBody>
      </p:sp>
      <p:pic>
        <p:nvPicPr>
          <p:cNvPr id="13314" name="Picture 2" descr="Image result for bitco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2105" y="5007937"/>
            <a:ext cx="2544096" cy="147471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bitco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419" y="5131869"/>
            <a:ext cx="2034214" cy="1209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125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EAFB3C29-4469-4ECE-A8ED-D40B5AD31533}" type="slidenum">
              <a:rPr lang="en-US" smtClean="0"/>
              <a:pPr/>
              <a:t>37</a:t>
            </a:fld>
            <a:endParaRPr lang="en-US" dirty="0"/>
          </a:p>
        </p:txBody>
      </p:sp>
      <p:sp>
        <p:nvSpPr>
          <p:cNvPr id="9" name="Title 2"/>
          <p:cNvSpPr>
            <a:spLocks noGrp="1"/>
          </p:cNvSpPr>
          <p:nvPr>
            <p:ph type="title"/>
          </p:nvPr>
        </p:nvSpPr>
        <p:spPr>
          <a:xfrm>
            <a:off x="0" y="94890"/>
            <a:ext cx="8216900" cy="556464"/>
          </a:xfrm>
        </p:spPr>
        <p:txBody>
          <a:bodyPr/>
          <a:lstStyle/>
          <a:p>
            <a:r>
              <a:rPr lang="en-US" sz="2000" b="0" dirty="0"/>
              <a:t>Summary and Key Takeaways</a:t>
            </a:r>
          </a:p>
        </p:txBody>
      </p:sp>
      <p:sp>
        <p:nvSpPr>
          <p:cNvPr id="21" name="TextBox 20"/>
          <p:cNvSpPr txBox="1"/>
          <p:nvPr/>
        </p:nvSpPr>
        <p:spPr>
          <a:xfrm>
            <a:off x="263027" y="768050"/>
            <a:ext cx="8434405" cy="5632311"/>
          </a:xfrm>
          <a:prstGeom prst="rect">
            <a:avLst/>
          </a:prstGeom>
          <a:noFill/>
        </p:spPr>
        <p:txBody>
          <a:bodyPr vert="horz" wrap="square" lIns="45720" tIns="45720" rIns="45720" bIns="45720" rtlCol="0" anchor="t">
            <a:spAutoFit/>
          </a:bodyPr>
          <a:lstStyle/>
          <a:p>
            <a:pPr marL="317500" lvl="1" indent="-190500">
              <a:spcBef>
                <a:spcPct val="25000"/>
              </a:spcBef>
              <a:buClr>
                <a:srgbClr val="0C5184"/>
              </a:buClr>
              <a:buSzPct val="120000"/>
              <a:buFont typeface="Wingdings"/>
              <a:buChar char="§"/>
            </a:pPr>
            <a:r>
              <a:rPr lang="en-US" sz="1800" dirty="0">
                <a:latin typeface="+mj-lt"/>
              </a:rPr>
              <a:t>The U.S. banking sector is poised to continue top-line growth, driven largely by higher rates, single-digit loan growth and a less restrictive regulatory environment. </a:t>
            </a:r>
          </a:p>
          <a:p>
            <a:pPr marL="317500" lvl="1" indent="-190500">
              <a:spcBef>
                <a:spcPct val="25000"/>
              </a:spcBef>
              <a:buClr>
                <a:srgbClr val="0C5184"/>
              </a:buClr>
              <a:buSzPct val="120000"/>
              <a:buFont typeface="Wingdings"/>
              <a:buChar char="§"/>
            </a:pPr>
            <a:endParaRPr lang="en-US" sz="1800" dirty="0">
              <a:latin typeface="+mj-lt"/>
            </a:endParaRPr>
          </a:p>
          <a:p>
            <a:pPr marL="317500" lvl="1" indent="-190500">
              <a:spcBef>
                <a:spcPct val="25000"/>
              </a:spcBef>
              <a:buClr>
                <a:srgbClr val="0C5184"/>
              </a:buClr>
              <a:buSzPct val="120000"/>
              <a:buFont typeface="Wingdings"/>
              <a:buChar char="§"/>
            </a:pPr>
            <a:r>
              <a:rPr lang="en-US" sz="1800" dirty="0">
                <a:latin typeface="+mj-lt"/>
              </a:rPr>
              <a:t>Asset quality remains stable, though concerns </a:t>
            </a:r>
            <a:r>
              <a:rPr lang="en-US" sz="1800" dirty="0" smtClean="0">
                <a:latin typeface="+mj-lt"/>
              </a:rPr>
              <a:t>are building </a:t>
            </a:r>
            <a:r>
              <a:rPr lang="en-US" sz="1800" dirty="0">
                <a:latin typeface="+mj-lt"/>
              </a:rPr>
              <a:t>that the U.S. is “late-stage” in terms of general credit conditions. Consumer health remains underpinned by strength in jobs, stable home prices and low household debt burdens. </a:t>
            </a:r>
          </a:p>
          <a:p>
            <a:pPr marL="317500" lvl="1" indent="-190500">
              <a:spcBef>
                <a:spcPct val="25000"/>
              </a:spcBef>
              <a:buClr>
                <a:srgbClr val="0C5184"/>
              </a:buClr>
              <a:buSzPct val="120000"/>
              <a:buFont typeface="Wingdings"/>
              <a:buChar char="§"/>
            </a:pPr>
            <a:endParaRPr lang="en-US" sz="1800" dirty="0">
              <a:latin typeface="+mj-lt"/>
            </a:endParaRPr>
          </a:p>
          <a:p>
            <a:pPr marL="317500" lvl="1" indent="-190500">
              <a:spcBef>
                <a:spcPct val="25000"/>
              </a:spcBef>
              <a:buClr>
                <a:srgbClr val="0C5184"/>
              </a:buClr>
              <a:buSzPct val="120000"/>
              <a:buFont typeface="Wingdings"/>
              <a:buChar char="§"/>
            </a:pPr>
            <a:r>
              <a:rPr lang="en-US" sz="1800" dirty="0">
                <a:latin typeface="+mj-lt"/>
              </a:rPr>
              <a:t>Expenses, which have been elevated for many years, are now benefiting from lower legal costs and the prospect of reduced </a:t>
            </a:r>
            <a:r>
              <a:rPr lang="en-US" sz="1800" dirty="0" smtClean="0">
                <a:latin typeface="+mj-lt"/>
              </a:rPr>
              <a:t>regulatory burdens. </a:t>
            </a:r>
            <a:r>
              <a:rPr lang="en-US" sz="1800" dirty="0">
                <a:latin typeface="+mj-lt"/>
              </a:rPr>
              <a:t>The </a:t>
            </a:r>
            <a:r>
              <a:rPr lang="en-US" sz="1800" dirty="0" smtClean="0">
                <a:latin typeface="+mj-lt"/>
              </a:rPr>
              <a:t>retail banking </a:t>
            </a:r>
            <a:r>
              <a:rPr lang="en-US" sz="1800" dirty="0">
                <a:latin typeface="+mj-lt"/>
              </a:rPr>
              <a:t>sector is also beginning to address its oversized physical footprint by reducing bank branches and embracing automation. </a:t>
            </a:r>
          </a:p>
          <a:p>
            <a:pPr marL="317500" lvl="1" indent="-190500">
              <a:spcBef>
                <a:spcPct val="25000"/>
              </a:spcBef>
              <a:buClr>
                <a:srgbClr val="0C5184"/>
              </a:buClr>
              <a:buSzPct val="120000"/>
              <a:buFont typeface="Wingdings"/>
              <a:buChar char="§"/>
            </a:pPr>
            <a:endParaRPr lang="en-US" sz="1800" dirty="0">
              <a:latin typeface="+mj-lt"/>
            </a:endParaRPr>
          </a:p>
          <a:p>
            <a:pPr marL="317500" lvl="1" indent="-190500">
              <a:spcBef>
                <a:spcPct val="25000"/>
              </a:spcBef>
              <a:buClr>
                <a:srgbClr val="0C5184"/>
              </a:buClr>
              <a:buSzPct val="120000"/>
              <a:buFont typeface="Wingdings"/>
              <a:buChar char="§"/>
            </a:pPr>
            <a:r>
              <a:rPr lang="en-US" sz="1800" dirty="0">
                <a:latin typeface="+mj-lt"/>
              </a:rPr>
              <a:t>Non-regulated financial companies continue to influence the flow of credit, contributing to market excesses in certain asset classes. </a:t>
            </a:r>
          </a:p>
          <a:p>
            <a:pPr marL="317500" lvl="1" indent="-190500">
              <a:spcBef>
                <a:spcPct val="25000"/>
              </a:spcBef>
              <a:buClr>
                <a:srgbClr val="0C5184"/>
              </a:buClr>
              <a:buSzPct val="120000"/>
              <a:buFont typeface="Wingdings"/>
              <a:buChar char="§"/>
            </a:pPr>
            <a:endParaRPr lang="en-US" sz="1800" dirty="0">
              <a:latin typeface="+mj-lt"/>
            </a:endParaRPr>
          </a:p>
          <a:p>
            <a:pPr marL="317500" lvl="1" indent="-190500">
              <a:spcBef>
                <a:spcPct val="25000"/>
              </a:spcBef>
              <a:buClr>
                <a:srgbClr val="0C5184"/>
              </a:buClr>
              <a:buSzPct val="120000"/>
              <a:buFont typeface="Wingdings"/>
              <a:buChar char="§"/>
            </a:pPr>
            <a:r>
              <a:rPr lang="en-US" sz="1800" dirty="0">
                <a:latin typeface="+mj-lt"/>
              </a:rPr>
              <a:t>Banks are ripe for disintermediation, with weak brand loyalty particularly in younger age groups. Emerging technology represents both a threat and an opportunity and bank management teams are hyper-focused on staying relevant. </a:t>
            </a:r>
            <a:r>
              <a:rPr lang="en-US" sz="1800" dirty="0" smtClean="0">
                <a:latin typeface="+mj-lt"/>
              </a:rPr>
              <a:t>One of the most favorable dynamics of the financial sector is that capital can be re-allocated quickly. </a:t>
            </a:r>
            <a:endParaRPr lang="en-US" sz="1800" dirty="0">
              <a:latin typeface="+mj-lt"/>
            </a:endParaRPr>
          </a:p>
        </p:txBody>
      </p:sp>
    </p:spTree>
    <p:extLst>
      <p:ext uri="{BB962C8B-B14F-4D97-AF65-F5344CB8AC3E}">
        <p14:creationId xmlns:p14="http://schemas.microsoft.com/office/powerpoint/2010/main" val="1007517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EAFB3C29-4469-4ECE-A8ED-D40B5AD31533}" type="slidenum">
              <a:rPr lang="en-US" smtClean="0"/>
              <a:pPr/>
              <a:t>38</a:t>
            </a:fld>
            <a:endParaRPr lang="en-US" dirty="0"/>
          </a:p>
        </p:txBody>
      </p:sp>
      <p:sp>
        <p:nvSpPr>
          <p:cNvPr id="9" name="Title 2"/>
          <p:cNvSpPr>
            <a:spLocks noGrp="1"/>
          </p:cNvSpPr>
          <p:nvPr>
            <p:ph type="title"/>
          </p:nvPr>
        </p:nvSpPr>
        <p:spPr>
          <a:xfrm>
            <a:off x="0" y="94890"/>
            <a:ext cx="8216900" cy="556464"/>
          </a:xfrm>
        </p:spPr>
        <p:txBody>
          <a:bodyPr/>
          <a:lstStyle/>
          <a:p>
            <a:r>
              <a:rPr lang="en-US" sz="2000" b="0" dirty="0" smtClean="0"/>
              <a:t>Large Bank Key Operating Performance Metrics</a:t>
            </a:r>
            <a:endParaRPr lang="en-US" sz="2000" b="0" dirty="0"/>
          </a:p>
        </p:txBody>
      </p:sp>
      <p:graphicFrame>
        <p:nvGraphicFramePr>
          <p:cNvPr id="6" name="Table 5"/>
          <p:cNvGraphicFramePr>
            <a:graphicFrameLocks noGrp="1"/>
          </p:cNvGraphicFramePr>
          <p:nvPr>
            <p:extLst>
              <p:ext uri="{D42A27DB-BD31-4B8C-83A1-F6EECF244321}">
                <p14:modId xmlns:p14="http://schemas.microsoft.com/office/powerpoint/2010/main" val="2094789563"/>
              </p:ext>
            </p:extLst>
          </p:nvPr>
        </p:nvGraphicFramePr>
        <p:xfrm>
          <a:off x="431437" y="974687"/>
          <a:ext cx="7594544" cy="4937763"/>
        </p:xfrm>
        <a:graphic>
          <a:graphicData uri="http://schemas.openxmlformats.org/drawingml/2006/table">
            <a:tbl>
              <a:tblPr firstRow="1" bandRow="1">
                <a:tableStyleId>{5C22544A-7EE6-4342-B048-85BDC9FD1C3A}</a:tableStyleId>
              </a:tblPr>
              <a:tblGrid>
                <a:gridCol w="2053386"/>
                <a:gridCol w="791594"/>
                <a:gridCol w="791594"/>
                <a:gridCol w="791594"/>
                <a:gridCol w="791594"/>
                <a:gridCol w="791594"/>
                <a:gridCol w="791594"/>
                <a:gridCol w="791594"/>
              </a:tblGrid>
              <a:tr h="981597">
                <a:tc>
                  <a:txBody>
                    <a:bodyPr/>
                    <a:lstStyle/>
                    <a:p>
                      <a:endParaRPr lang="en-US" dirty="0" smtClean="0"/>
                    </a:p>
                    <a:p>
                      <a:endParaRPr lang="en-US" dirty="0" smtClean="0"/>
                    </a:p>
                    <a:p>
                      <a:pPr algn="ctr"/>
                      <a:r>
                        <a:rPr lang="en-US" dirty="0" smtClean="0"/>
                        <a:t>Operating Metric</a:t>
                      </a:r>
                      <a:endParaRPr lang="en-US" dirty="0"/>
                    </a:p>
                  </a:txBody>
                  <a:tcPr/>
                </a:tc>
                <a:tc>
                  <a:txBody>
                    <a:bodyPr/>
                    <a:lstStyle/>
                    <a:p>
                      <a:pPr algn="ctr"/>
                      <a:endParaRPr lang="en-US" dirty="0" smtClean="0"/>
                    </a:p>
                    <a:p>
                      <a:pPr algn="ctr"/>
                      <a:endParaRPr lang="en-US" dirty="0" smtClean="0"/>
                    </a:p>
                    <a:p>
                      <a:pPr algn="ctr"/>
                      <a:r>
                        <a:rPr lang="en-US" dirty="0" smtClean="0"/>
                        <a:t>2011</a:t>
                      </a:r>
                      <a:endParaRPr lang="en-US" dirty="0"/>
                    </a:p>
                  </a:txBody>
                  <a:tcPr/>
                </a:tc>
                <a:tc>
                  <a:txBody>
                    <a:bodyPr/>
                    <a:lstStyle/>
                    <a:p>
                      <a:pPr algn="ctr"/>
                      <a:endParaRPr lang="en-US" dirty="0" smtClean="0"/>
                    </a:p>
                    <a:p>
                      <a:pPr algn="ctr"/>
                      <a:endParaRPr lang="en-US" dirty="0" smtClean="0"/>
                    </a:p>
                    <a:p>
                      <a:pPr algn="ctr"/>
                      <a:r>
                        <a:rPr lang="en-US" dirty="0" smtClean="0"/>
                        <a:t>2012</a:t>
                      </a:r>
                      <a:endParaRPr lang="en-US" dirty="0"/>
                    </a:p>
                  </a:txBody>
                  <a:tcPr/>
                </a:tc>
                <a:tc>
                  <a:txBody>
                    <a:bodyPr/>
                    <a:lstStyle/>
                    <a:p>
                      <a:pPr algn="ctr"/>
                      <a:endParaRPr lang="en-US" dirty="0" smtClean="0"/>
                    </a:p>
                    <a:p>
                      <a:pPr algn="ctr"/>
                      <a:endParaRPr lang="en-US" dirty="0" smtClean="0"/>
                    </a:p>
                    <a:p>
                      <a:pPr algn="ctr"/>
                      <a:r>
                        <a:rPr lang="en-US" dirty="0" smtClean="0"/>
                        <a:t>2013</a:t>
                      </a:r>
                      <a:endParaRPr lang="en-US" dirty="0"/>
                    </a:p>
                  </a:txBody>
                  <a:tcPr/>
                </a:tc>
                <a:tc>
                  <a:txBody>
                    <a:bodyPr/>
                    <a:lstStyle/>
                    <a:p>
                      <a:pPr algn="ctr"/>
                      <a:endParaRPr lang="en-US" dirty="0" smtClean="0"/>
                    </a:p>
                    <a:p>
                      <a:pPr algn="ctr"/>
                      <a:endParaRPr lang="en-US" dirty="0" smtClean="0"/>
                    </a:p>
                    <a:p>
                      <a:pPr algn="ctr"/>
                      <a:r>
                        <a:rPr lang="en-US" dirty="0" smtClean="0"/>
                        <a:t>2014</a:t>
                      </a:r>
                      <a:endParaRPr lang="en-US" dirty="0"/>
                    </a:p>
                  </a:txBody>
                  <a:tcPr/>
                </a:tc>
                <a:tc>
                  <a:txBody>
                    <a:bodyPr/>
                    <a:lstStyle/>
                    <a:p>
                      <a:pPr algn="ctr"/>
                      <a:endParaRPr lang="en-US" dirty="0" smtClean="0"/>
                    </a:p>
                    <a:p>
                      <a:pPr algn="ctr"/>
                      <a:endParaRPr lang="en-US" dirty="0" smtClean="0"/>
                    </a:p>
                    <a:p>
                      <a:pPr algn="ctr"/>
                      <a:r>
                        <a:rPr lang="en-US" dirty="0" smtClean="0"/>
                        <a:t>2015</a:t>
                      </a:r>
                      <a:endParaRPr lang="en-US" dirty="0"/>
                    </a:p>
                  </a:txBody>
                  <a:tcPr/>
                </a:tc>
                <a:tc>
                  <a:txBody>
                    <a:bodyPr/>
                    <a:lstStyle/>
                    <a:p>
                      <a:pPr algn="ctr"/>
                      <a:endParaRPr lang="en-US" dirty="0" smtClean="0"/>
                    </a:p>
                    <a:p>
                      <a:pPr algn="ctr"/>
                      <a:endParaRPr lang="en-US" dirty="0" smtClean="0"/>
                    </a:p>
                    <a:p>
                      <a:pPr algn="ctr"/>
                      <a:r>
                        <a:rPr lang="en-US" dirty="0" smtClean="0"/>
                        <a:t>2016</a:t>
                      </a:r>
                      <a:endParaRPr lang="en-US" dirty="0"/>
                    </a:p>
                  </a:txBody>
                  <a:tcPr/>
                </a:tc>
                <a:tc>
                  <a:txBody>
                    <a:bodyPr/>
                    <a:lstStyle/>
                    <a:p>
                      <a:pPr algn="ctr"/>
                      <a:endParaRPr lang="en-US" dirty="0" smtClean="0"/>
                    </a:p>
                    <a:p>
                      <a:pPr algn="ctr"/>
                      <a:r>
                        <a:rPr lang="en-US" dirty="0" smtClean="0"/>
                        <a:t>2017</a:t>
                      </a:r>
                      <a:r>
                        <a:rPr lang="en-US" baseline="0" dirty="0" smtClean="0"/>
                        <a:t> Q2</a:t>
                      </a:r>
                      <a:endParaRPr lang="en-US" dirty="0"/>
                    </a:p>
                  </a:txBody>
                  <a:tcPr/>
                </a:tc>
              </a:tr>
              <a:tr h="659361">
                <a:tc>
                  <a:txBody>
                    <a:bodyPr/>
                    <a:lstStyle/>
                    <a:p>
                      <a:pPr algn="ctr"/>
                      <a:r>
                        <a:rPr lang="en-US" dirty="0" smtClean="0"/>
                        <a:t>Net Income </a:t>
                      </a:r>
                      <a:r>
                        <a:rPr lang="en-US" dirty="0" err="1" smtClean="0"/>
                        <a:t>YoY</a:t>
                      </a:r>
                      <a:r>
                        <a:rPr lang="en-US" dirty="0" smtClean="0"/>
                        <a:t> %</a:t>
                      </a:r>
                      <a:endParaRPr lang="en-US" dirty="0"/>
                    </a:p>
                  </a:txBody>
                  <a:tcPr/>
                </a:tc>
                <a:tc>
                  <a:txBody>
                    <a:bodyPr/>
                    <a:lstStyle/>
                    <a:p>
                      <a:pPr algn="ctr"/>
                      <a:r>
                        <a:rPr lang="en-US" dirty="0" smtClean="0"/>
                        <a:t>46.7</a:t>
                      </a:r>
                      <a:endParaRPr lang="en-US" dirty="0"/>
                    </a:p>
                  </a:txBody>
                  <a:tcPr/>
                </a:tc>
                <a:tc>
                  <a:txBody>
                    <a:bodyPr/>
                    <a:lstStyle/>
                    <a:p>
                      <a:pPr algn="ctr"/>
                      <a:r>
                        <a:rPr lang="en-US" dirty="0" smtClean="0"/>
                        <a:t>17.0</a:t>
                      </a:r>
                      <a:endParaRPr lang="en-US" dirty="0"/>
                    </a:p>
                  </a:txBody>
                  <a:tcPr/>
                </a:tc>
                <a:tc>
                  <a:txBody>
                    <a:bodyPr/>
                    <a:lstStyle/>
                    <a:p>
                      <a:pPr algn="ctr"/>
                      <a:r>
                        <a:rPr lang="en-US" dirty="0" smtClean="0"/>
                        <a:t>4.8</a:t>
                      </a:r>
                      <a:endParaRPr lang="en-US" dirty="0"/>
                    </a:p>
                  </a:txBody>
                  <a:tcPr/>
                </a:tc>
                <a:tc>
                  <a:txBody>
                    <a:bodyPr/>
                    <a:lstStyle/>
                    <a:p>
                      <a:pPr algn="ctr"/>
                      <a:r>
                        <a:rPr lang="en-US" dirty="0" smtClean="0"/>
                        <a:t>6.4</a:t>
                      </a:r>
                      <a:endParaRPr lang="en-US" dirty="0"/>
                    </a:p>
                  </a:txBody>
                  <a:tcPr/>
                </a:tc>
                <a:tc>
                  <a:txBody>
                    <a:bodyPr/>
                    <a:lstStyle/>
                    <a:p>
                      <a:pPr algn="ctr"/>
                      <a:r>
                        <a:rPr lang="en-US" dirty="0" smtClean="0"/>
                        <a:t>2.6</a:t>
                      </a:r>
                      <a:endParaRPr lang="en-US" dirty="0"/>
                    </a:p>
                  </a:txBody>
                  <a:tcPr/>
                </a:tc>
                <a:tc>
                  <a:txBody>
                    <a:bodyPr/>
                    <a:lstStyle/>
                    <a:p>
                      <a:pPr algn="ctr"/>
                      <a:r>
                        <a:rPr lang="en-US" dirty="0" smtClean="0"/>
                        <a:t>8.0</a:t>
                      </a:r>
                      <a:endParaRPr lang="en-US" dirty="0"/>
                    </a:p>
                  </a:txBody>
                  <a:tcPr/>
                </a:tc>
                <a:tc>
                  <a:txBody>
                    <a:bodyPr/>
                    <a:lstStyle/>
                    <a:p>
                      <a:pPr algn="ctr"/>
                      <a:r>
                        <a:rPr lang="en-US" dirty="0" smtClean="0"/>
                        <a:t>13.4</a:t>
                      </a:r>
                      <a:endParaRPr lang="en-US" dirty="0"/>
                    </a:p>
                  </a:txBody>
                  <a:tcPr/>
                </a:tc>
              </a:tr>
              <a:tr h="659361">
                <a:tc>
                  <a:txBody>
                    <a:bodyPr/>
                    <a:lstStyle/>
                    <a:p>
                      <a:pPr algn="ctr"/>
                      <a:r>
                        <a:rPr lang="en-US" dirty="0" smtClean="0"/>
                        <a:t>Net Interest Margin</a:t>
                      </a:r>
                      <a:endParaRPr lang="en-US" dirty="0"/>
                    </a:p>
                  </a:txBody>
                  <a:tcPr/>
                </a:tc>
                <a:tc>
                  <a:txBody>
                    <a:bodyPr/>
                    <a:lstStyle/>
                    <a:p>
                      <a:pPr algn="ctr"/>
                      <a:r>
                        <a:rPr lang="en-US" dirty="0" smtClean="0"/>
                        <a:t>3.54</a:t>
                      </a:r>
                      <a:endParaRPr lang="en-US" dirty="0"/>
                    </a:p>
                  </a:txBody>
                  <a:tcPr/>
                </a:tc>
                <a:tc>
                  <a:txBody>
                    <a:bodyPr/>
                    <a:lstStyle/>
                    <a:p>
                      <a:pPr algn="ctr"/>
                      <a:r>
                        <a:rPr lang="en-US" dirty="0" smtClean="0"/>
                        <a:t>3.51</a:t>
                      </a:r>
                      <a:endParaRPr lang="en-US" dirty="0"/>
                    </a:p>
                  </a:txBody>
                  <a:tcPr/>
                </a:tc>
                <a:tc>
                  <a:txBody>
                    <a:bodyPr/>
                    <a:lstStyle/>
                    <a:p>
                      <a:pPr algn="ctr"/>
                      <a:r>
                        <a:rPr lang="en-US" dirty="0" smtClean="0"/>
                        <a:t>3.36</a:t>
                      </a:r>
                      <a:endParaRPr lang="en-US" dirty="0"/>
                    </a:p>
                  </a:txBody>
                  <a:tcPr/>
                </a:tc>
                <a:tc>
                  <a:txBody>
                    <a:bodyPr/>
                    <a:lstStyle/>
                    <a:p>
                      <a:pPr algn="ctr"/>
                      <a:r>
                        <a:rPr lang="en-US" dirty="0" smtClean="0"/>
                        <a:t>3.11</a:t>
                      </a:r>
                      <a:endParaRPr lang="en-US" dirty="0"/>
                    </a:p>
                  </a:txBody>
                  <a:tcPr/>
                </a:tc>
                <a:tc>
                  <a:txBody>
                    <a:bodyPr/>
                    <a:lstStyle/>
                    <a:p>
                      <a:pPr algn="ctr"/>
                      <a:r>
                        <a:rPr lang="en-US" dirty="0" smtClean="0"/>
                        <a:t>2.94</a:t>
                      </a:r>
                      <a:endParaRPr lang="en-US" dirty="0"/>
                    </a:p>
                  </a:txBody>
                  <a:tcPr/>
                </a:tc>
                <a:tc>
                  <a:txBody>
                    <a:bodyPr/>
                    <a:lstStyle/>
                    <a:p>
                      <a:pPr algn="ctr"/>
                      <a:r>
                        <a:rPr lang="en-US" dirty="0" smtClean="0"/>
                        <a:t>3.00</a:t>
                      </a:r>
                      <a:endParaRPr lang="en-US" dirty="0"/>
                    </a:p>
                  </a:txBody>
                  <a:tcPr/>
                </a:tc>
                <a:tc>
                  <a:txBody>
                    <a:bodyPr/>
                    <a:lstStyle/>
                    <a:p>
                      <a:pPr algn="ctr"/>
                      <a:r>
                        <a:rPr lang="en-US" dirty="0" smtClean="0"/>
                        <a:t>3.07</a:t>
                      </a:r>
                      <a:endParaRPr lang="en-US" dirty="0"/>
                    </a:p>
                  </a:txBody>
                  <a:tcPr/>
                </a:tc>
              </a:tr>
              <a:tr h="659361">
                <a:tc>
                  <a:txBody>
                    <a:bodyPr/>
                    <a:lstStyle/>
                    <a:p>
                      <a:pPr algn="ctr"/>
                      <a:r>
                        <a:rPr lang="en-US" dirty="0" smtClean="0"/>
                        <a:t>Efficiency</a:t>
                      </a:r>
                      <a:r>
                        <a:rPr lang="en-US" baseline="0" dirty="0" smtClean="0"/>
                        <a:t> Ratio</a:t>
                      </a:r>
                      <a:endParaRPr lang="en-US" dirty="0"/>
                    </a:p>
                  </a:txBody>
                  <a:tcPr/>
                </a:tc>
                <a:tc>
                  <a:txBody>
                    <a:bodyPr/>
                    <a:lstStyle/>
                    <a:p>
                      <a:pPr algn="ctr"/>
                      <a:r>
                        <a:rPr lang="en-US" dirty="0" smtClean="0"/>
                        <a:t>65.9</a:t>
                      </a:r>
                      <a:endParaRPr lang="en-US" dirty="0"/>
                    </a:p>
                  </a:txBody>
                  <a:tcPr/>
                </a:tc>
                <a:tc>
                  <a:txBody>
                    <a:bodyPr/>
                    <a:lstStyle/>
                    <a:p>
                      <a:pPr algn="ctr"/>
                      <a:r>
                        <a:rPr lang="en-US" dirty="0" smtClean="0"/>
                        <a:t>64.7</a:t>
                      </a:r>
                      <a:endParaRPr lang="en-US" dirty="0"/>
                    </a:p>
                  </a:txBody>
                  <a:tcPr/>
                </a:tc>
                <a:tc>
                  <a:txBody>
                    <a:bodyPr/>
                    <a:lstStyle/>
                    <a:p>
                      <a:pPr algn="ctr"/>
                      <a:r>
                        <a:rPr lang="en-US" dirty="0" smtClean="0"/>
                        <a:t>64.1</a:t>
                      </a:r>
                      <a:endParaRPr lang="en-US" dirty="0"/>
                    </a:p>
                  </a:txBody>
                  <a:tcPr/>
                </a:tc>
                <a:tc>
                  <a:txBody>
                    <a:bodyPr/>
                    <a:lstStyle/>
                    <a:p>
                      <a:pPr algn="ctr"/>
                      <a:r>
                        <a:rPr lang="en-US" dirty="0" smtClean="0"/>
                        <a:t>63.8</a:t>
                      </a:r>
                      <a:endParaRPr lang="en-US" dirty="0"/>
                    </a:p>
                  </a:txBody>
                  <a:tcPr/>
                </a:tc>
                <a:tc>
                  <a:txBody>
                    <a:bodyPr/>
                    <a:lstStyle/>
                    <a:p>
                      <a:pPr algn="ctr"/>
                      <a:r>
                        <a:rPr lang="en-US" dirty="0" smtClean="0"/>
                        <a:t>63.1</a:t>
                      </a:r>
                      <a:endParaRPr lang="en-US" dirty="0"/>
                    </a:p>
                  </a:txBody>
                  <a:tcPr/>
                </a:tc>
                <a:tc>
                  <a:txBody>
                    <a:bodyPr/>
                    <a:lstStyle/>
                    <a:p>
                      <a:pPr algn="ctr"/>
                      <a:r>
                        <a:rPr lang="en-US" dirty="0" smtClean="0"/>
                        <a:t>61.4</a:t>
                      </a:r>
                      <a:endParaRPr lang="en-US" dirty="0"/>
                    </a:p>
                  </a:txBody>
                  <a:tcPr/>
                </a:tc>
                <a:tc>
                  <a:txBody>
                    <a:bodyPr/>
                    <a:lstStyle/>
                    <a:p>
                      <a:pPr algn="ctr"/>
                      <a:r>
                        <a:rPr lang="en-US" dirty="0" smtClean="0"/>
                        <a:t>60.0</a:t>
                      </a:r>
                      <a:endParaRPr lang="en-US" dirty="0"/>
                    </a:p>
                  </a:txBody>
                  <a:tcPr/>
                </a:tc>
              </a:tr>
              <a:tr h="659361">
                <a:tc>
                  <a:txBody>
                    <a:bodyPr/>
                    <a:lstStyle/>
                    <a:p>
                      <a:pPr algn="ctr"/>
                      <a:r>
                        <a:rPr lang="en-US" dirty="0" smtClean="0"/>
                        <a:t>Ne</a:t>
                      </a:r>
                      <a:r>
                        <a:rPr lang="en-US" baseline="0" dirty="0" smtClean="0"/>
                        <a:t>t Charge-off Ratio</a:t>
                      </a:r>
                      <a:endParaRPr lang="en-US" dirty="0"/>
                    </a:p>
                  </a:txBody>
                  <a:tcPr/>
                </a:tc>
                <a:tc>
                  <a:txBody>
                    <a:bodyPr/>
                    <a:lstStyle/>
                    <a:p>
                      <a:pPr algn="ctr"/>
                      <a:r>
                        <a:rPr lang="en-US" dirty="0" smtClean="0"/>
                        <a:t>1.16</a:t>
                      </a:r>
                      <a:endParaRPr lang="en-US" dirty="0"/>
                    </a:p>
                  </a:txBody>
                  <a:tcPr/>
                </a:tc>
                <a:tc>
                  <a:txBody>
                    <a:bodyPr/>
                    <a:lstStyle/>
                    <a:p>
                      <a:pPr algn="ctr"/>
                      <a:r>
                        <a:rPr lang="en-US" dirty="0" smtClean="0"/>
                        <a:t>0.73</a:t>
                      </a:r>
                      <a:endParaRPr lang="en-US" dirty="0"/>
                    </a:p>
                  </a:txBody>
                  <a:tcPr/>
                </a:tc>
                <a:tc>
                  <a:txBody>
                    <a:bodyPr/>
                    <a:lstStyle/>
                    <a:p>
                      <a:pPr algn="ctr"/>
                      <a:r>
                        <a:rPr lang="en-US" dirty="0" smtClean="0"/>
                        <a:t>0.45</a:t>
                      </a:r>
                      <a:endParaRPr lang="en-US" dirty="0"/>
                    </a:p>
                  </a:txBody>
                  <a:tcPr/>
                </a:tc>
                <a:tc>
                  <a:txBody>
                    <a:bodyPr/>
                    <a:lstStyle/>
                    <a:p>
                      <a:pPr algn="ctr"/>
                      <a:r>
                        <a:rPr lang="en-US" dirty="0" smtClean="0"/>
                        <a:t>0.33</a:t>
                      </a:r>
                      <a:endParaRPr lang="en-US" dirty="0"/>
                    </a:p>
                  </a:txBody>
                  <a:tcPr/>
                </a:tc>
                <a:tc>
                  <a:txBody>
                    <a:bodyPr/>
                    <a:lstStyle/>
                    <a:p>
                      <a:pPr algn="ctr"/>
                      <a:r>
                        <a:rPr lang="en-US" dirty="0" smtClean="0"/>
                        <a:t>0.25</a:t>
                      </a:r>
                      <a:endParaRPr lang="en-US" dirty="0"/>
                    </a:p>
                  </a:txBody>
                  <a:tcPr/>
                </a:tc>
                <a:tc>
                  <a:txBody>
                    <a:bodyPr/>
                    <a:lstStyle/>
                    <a:p>
                      <a:pPr algn="ctr"/>
                      <a:r>
                        <a:rPr lang="en-US" dirty="0" smtClean="0"/>
                        <a:t>0.32</a:t>
                      </a:r>
                      <a:endParaRPr lang="en-US" dirty="0"/>
                    </a:p>
                  </a:txBody>
                  <a:tcPr/>
                </a:tc>
                <a:tc>
                  <a:txBody>
                    <a:bodyPr/>
                    <a:lstStyle/>
                    <a:p>
                      <a:pPr algn="ctr"/>
                      <a:r>
                        <a:rPr lang="en-US" dirty="0" smtClean="0"/>
                        <a:t>0.28</a:t>
                      </a:r>
                      <a:endParaRPr lang="en-US" dirty="0"/>
                    </a:p>
                  </a:txBody>
                  <a:tcPr/>
                </a:tc>
              </a:tr>
              <a:tr h="659361">
                <a:tc>
                  <a:txBody>
                    <a:bodyPr/>
                    <a:lstStyle/>
                    <a:p>
                      <a:pPr algn="ctr"/>
                      <a:r>
                        <a:rPr lang="en-US" dirty="0" smtClean="0"/>
                        <a:t>Return on Equity</a:t>
                      </a:r>
                      <a:endParaRPr lang="en-US" dirty="0"/>
                    </a:p>
                  </a:txBody>
                  <a:tcPr/>
                </a:tc>
                <a:tc>
                  <a:txBody>
                    <a:bodyPr/>
                    <a:lstStyle/>
                    <a:p>
                      <a:pPr algn="ctr"/>
                      <a:r>
                        <a:rPr lang="en-US" dirty="0" smtClean="0"/>
                        <a:t>9.23</a:t>
                      </a:r>
                      <a:endParaRPr lang="en-US" dirty="0"/>
                    </a:p>
                  </a:txBody>
                  <a:tcPr/>
                </a:tc>
                <a:tc>
                  <a:txBody>
                    <a:bodyPr/>
                    <a:lstStyle/>
                    <a:p>
                      <a:pPr algn="ctr"/>
                      <a:r>
                        <a:rPr lang="en-US" dirty="0" smtClean="0"/>
                        <a:t>10.18</a:t>
                      </a:r>
                      <a:endParaRPr lang="en-US" dirty="0"/>
                    </a:p>
                  </a:txBody>
                  <a:tcPr/>
                </a:tc>
                <a:tc>
                  <a:txBody>
                    <a:bodyPr/>
                    <a:lstStyle/>
                    <a:p>
                      <a:pPr algn="ctr"/>
                      <a:r>
                        <a:rPr lang="en-US" dirty="0" smtClean="0"/>
                        <a:t>8.4</a:t>
                      </a:r>
                      <a:endParaRPr lang="en-US" dirty="0"/>
                    </a:p>
                  </a:txBody>
                  <a:tcPr/>
                </a:tc>
                <a:tc>
                  <a:txBody>
                    <a:bodyPr/>
                    <a:lstStyle/>
                    <a:p>
                      <a:pPr algn="ctr"/>
                      <a:r>
                        <a:rPr lang="en-US" dirty="0" smtClean="0"/>
                        <a:t>9.51</a:t>
                      </a:r>
                      <a:endParaRPr lang="en-US" dirty="0"/>
                    </a:p>
                  </a:txBody>
                  <a:tcPr/>
                </a:tc>
                <a:tc>
                  <a:txBody>
                    <a:bodyPr/>
                    <a:lstStyle/>
                    <a:p>
                      <a:pPr algn="ctr"/>
                      <a:r>
                        <a:rPr lang="en-US" dirty="0" smtClean="0"/>
                        <a:t>8.63</a:t>
                      </a:r>
                      <a:endParaRPr lang="en-US" dirty="0"/>
                    </a:p>
                  </a:txBody>
                  <a:tcPr/>
                </a:tc>
                <a:tc>
                  <a:txBody>
                    <a:bodyPr/>
                    <a:lstStyle/>
                    <a:p>
                      <a:pPr algn="ctr"/>
                      <a:r>
                        <a:rPr lang="en-US" dirty="0" smtClean="0"/>
                        <a:t>8.15</a:t>
                      </a:r>
                      <a:endParaRPr lang="en-US" dirty="0"/>
                    </a:p>
                  </a:txBody>
                  <a:tcPr/>
                </a:tc>
                <a:tc>
                  <a:txBody>
                    <a:bodyPr/>
                    <a:lstStyle/>
                    <a:p>
                      <a:pPr algn="ctr"/>
                      <a:r>
                        <a:rPr lang="en-US" dirty="0" smtClean="0"/>
                        <a:t>9.35</a:t>
                      </a:r>
                      <a:endParaRPr lang="en-US" dirty="0"/>
                    </a:p>
                  </a:txBody>
                  <a:tcPr/>
                </a:tc>
              </a:tr>
              <a:tr h="659361">
                <a:tc>
                  <a:txBody>
                    <a:bodyPr/>
                    <a:lstStyle/>
                    <a:p>
                      <a:pPr algn="ctr"/>
                      <a:r>
                        <a:rPr lang="en-US" dirty="0" smtClean="0"/>
                        <a:t>Return on Assets</a:t>
                      </a:r>
                      <a:endParaRPr lang="en-US" dirty="0"/>
                    </a:p>
                  </a:txBody>
                  <a:tcPr/>
                </a:tc>
                <a:tc>
                  <a:txBody>
                    <a:bodyPr/>
                    <a:lstStyle/>
                    <a:p>
                      <a:pPr algn="ctr"/>
                      <a:r>
                        <a:rPr lang="en-US" dirty="0" smtClean="0"/>
                        <a:t>0.97</a:t>
                      </a:r>
                      <a:endParaRPr lang="en-US" dirty="0"/>
                    </a:p>
                  </a:txBody>
                  <a:tcPr/>
                </a:tc>
                <a:tc>
                  <a:txBody>
                    <a:bodyPr/>
                    <a:lstStyle/>
                    <a:p>
                      <a:pPr algn="ctr"/>
                      <a:r>
                        <a:rPr lang="en-US" dirty="0" smtClean="0"/>
                        <a:t>1.11</a:t>
                      </a:r>
                      <a:endParaRPr lang="en-US" dirty="0"/>
                    </a:p>
                  </a:txBody>
                  <a:tcPr/>
                </a:tc>
                <a:tc>
                  <a:txBody>
                    <a:bodyPr/>
                    <a:lstStyle/>
                    <a:p>
                      <a:pPr algn="ctr"/>
                      <a:r>
                        <a:rPr lang="en-US" dirty="0" smtClean="0"/>
                        <a:t>1.02</a:t>
                      </a:r>
                      <a:endParaRPr lang="en-US" dirty="0"/>
                    </a:p>
                  </a:txBody>
                  <a:tcPr/>
                </a:tc>
                <a:tc>
                  <a:txBody>
                    <a:bodyPr/>
                    <a:lstStyle/>
                    <a:p>
                      <a:pPr algn="ctr"/>
                      <a:r>
                        <a:rPr lang="en-US" dirty="0" smtClean="0"/>
                        <a:t>1.01</a:t>
                      </a:r>
                      <a:endParaRPr lang="en-US" dirty="0"/>
                    </a:p>
                  </a:txBody>
                  <a:tcPr/>
                </a:tc>
                <a:tc>
                  <a:txBody>
                    <a:bodyPr/>
                    <a:lstStyle/>
                    <a:p>
                      <a:pPr algn="ctr"/>
                      <a:r>
                        <a:rPr lang="en-US" dirty="0" smtClean="0"/>
                        <a:t>0.99</a:t>
                      </a:r>
                      <a:endParaRPr lang="en-US" dirty="0"/>
                    </a:p>
                  </a:txBody>
                  <a:tcPr/>
                </a:tc>
                <a:tc>
                  <a:txBody>
                    <a:bodyPr/>
                    <a:lstStyle/>
                    <a:p>
                      <a:pPr algn="ctr"/>
                      <a:r>
                        <a:rPr lang="en-US" dirty="0" smtClean="0"/>
                        <a:t>0.94</a:t>
                      </a:r>
                      <a:endParaRPr lang="en-US" dirty="0"/>
                    </a:p>
                  </a:txBody>
                  <a:tcPr/>
                </a:tc>
                <a:tc>
                  <a:txBody>
                    <a:bodyPr/>
                    <a:lstStyle/>
                    <a:p>
                      <a:pPr algn="ctr"/>
                      <a:r>
                        <a:rPr lang="en-US" dirty="0" smtClean="0"/>
                        <a:t>1.05</a:t>
                      </a:r>
                      <a:endParaRPr lang="en-US" dirty="0"/>
                    </a:p>
                  </a:txBody>
                  <a:tcPr/>
                </a:tc>
              </a:tr>
            </a:tbl>
          </a:graphicData>
        </a:graphic>
      </p:graphicFrame>
      <p:sp>
        <p:nvSpPr>
          <p:cNvPr id="10" name="TextBox 9"/>
          <p:cNvSpPr txBox="1"/>
          <p:nvPr/>
        </p:nvSpPr>
        <p:spPr>
          <a:xfrm>
            <a:off x="-1" y="6309314"/>
            <a:ext cx="8697433" cy="261610"/>
          </a:xfrm>
          <a:prstGeom prst="rect">
            <a:avLst/>
          </a:prstGeom>
          <a:noFill/>
        </p:spPr>
        <p:txBody>
          <a:bodyPr wrap="square" rtlCol="0">
            <a:spAutoFit/>
          </a:bodyPr>
          <a:lstStyle/>
          <a:p>
            <a:r>
              <a:rPr lang="en-US" dirty="0">
                <a:latin typeface="+mn-lt"/>
              </a:rPr>
              <a:t>Source: </a:t>
            </a:r>
            <a:r>
              <a:rPr lang="en-US" dirty="0" smtClean="0">
                <a:latin typeface="+mn-lt"/>
              </a:rPr>
              <a:t>Bloomberg Intelligence, North American Large Regional Banking Aggregate, Alison Williams </a:t>
            </a:r>
            <a:endParaRPr lang="en-US" dirty="0">
              <a:latin typeface="+mn-lt"/>
            </a:endParaRPr>
          </a:p>
        </p:txBody>
      </p:sp>
    </p:spTree>
    <p:extLst>
      <p:ext uri="{BB962C8B-B14F-4D97-AF65-F5344CB8AC3E}">
        <p14:creationId xmlns:p14="http://schemas.microsoft.com/office/powerpoint/2010/main" val="3482258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94890"/>
            <a:ext cx="8294914" cy="556464"/>
          </a:xfrm>
        </p:spPr>
        <p:txBody>
          <a:bodyPr>
            <a:normAutofit fontScale="90000"/>
          </a:bodyPr>
          <a:lstStyle/>
          <a:p>
            <a:r>
              <a:rPr lang="en-US" dirty="0"/>
              <a:t>Bank Credit Spreads H</a:t>
            </a:r>
            <a:r>
              <a:rPr lang="en-US" dirty="0" smtClean="0"/>
              <a:t>ave </a:t>
            </a:r>
            <a:r>
              <a:rPr lang="en-US" dirty="0"/>
              <a:t>Tightened Alongside Industrials and the Basis is Now Negligible</a:t>
            </a:r>
          </a:p>
        </p:txBody>
      </p:sp>
      <p:sp>
        <p:nvSpPr>
          <p:cNvPr id="20" name="TextBox 19"/>
          <p:cNvSpPr txBox="1"/>
          <p:nvPr/>
        </p:nvSpPr>
        <p:spPr>
          <a:xfrm>
            <a:off x="-1" y="6309314"/>
            <a:ext cx="8697433" cy="261610"/>
          </a:xfrm>
          <a:prstGeom prst="rect">
            <a:avLst/>
          </a:prstGeom>
          <a:noFill/>
        </p:spPr>
        <p:txBody>
          <a:bodyPr wrap="square" rtlCol="0">
            <a:spAutoFit/>
          </a:bodyPr>
          <a:lstStyle/>
          <a:p>
            <a:r>
              <a:rPr lang="en-US" dirty="0">
                <a:latin typeface="+mn-lt"/>
              </a:rPr>
              <a:t>Source: Bloomberg. As of 8/9/17. Represents the CF0V and CI0V indices.  </a:t>
            </a:r>
          </a:p>
        </p:txBody>
      </p:sp>
      <p:sp>
        <p:nvSpPr>
          <p:cNvPr id="3" name="Slide Number Placeholder 2"/>
          <p:cNvSpPr>
            <a:spLocks noGrp="1"/>
          </p:cNvSpPr>
          <p:nvPr>
            <p:ph type="sldNum" sz="quarter" idx="4"/>
          </p:nvPr>
        </p:nvSpPr>
        <p:spPr/>
        <p:txBody>
          <a:bodyPr/>
          <a:lstStyle/>
          <a:p>
            <a:fld id="{EAFB3C29-4469-4ECE-A8ED-D40B5AD31533}" type="slidenum">
              <a:rPr lang="en-US" smtClean="0"/>
              <a:pPr/>
              <a:t>4</a:t>
            </a:fld>
            <a:endParaRPr lang="en-US"/>
          </a:p>
        </p:txBody>
      </p:sp>
      <p:graphicFrame>
        <p:nvGraphicFramePr>
          <p:cNvPr id="9" name="Chart 8"/>
          <p:cNvGraphicFramePr>
            <a:graphicFrameLocks/>
          </p:cNvGraphicFramePr>
          <p:nvPr>
            <p:extLst>
              <p:ext uri="{D42A27DB-BD31-4B8C-83A1-F6EECF244321}">
                <p14:modId xmlns:p14="http://schemas.microsoft.com/office/powerpoint/2010/main" val="304075148"/>
              </p:ext>
            </p:extLst>
          </p:nvPr>
        </p:nvGraphicFramePr>
        <p:xfrm>
          <a:off x="279400" y="787400"/>
          <a:ext cx="8418032" cy="2857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1643982246"/>
              </p:ext>
            </p:extLst>
          </p:nvPr>
        </p:nvGraphicFramePr>
        <p:xfrm>
          <a:off x="263526" y="3549650"/>
          <a:ext cx="8418032" cy="2660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926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94890"/>
            <a:ext cx="8959466" cy="556464"/>
          </a:xfrm>
        </p:spPr>
        <p:txBody>
          <a:bodyPr/>
          <a:lstStyle/>
          <a:p>
            <a:r>
              <a:rPr lang="en-US" dirty="0"/>
              <a:t>Financial Stocks Performed Well in 2016….</a:t>
            </a:r>
          </a:p>
        </p:txBody>
      </p:sp>
      <p:sp>
        <p:nvSpPr>
          <p:cNvPr id="20" name="TextBox 19"/>
          <p:cNvSpPr txBox="1"/>
          <p:nvPr/>
        </p:nvSpPr>
        <p:spPr>
          <a:xfrm>
            <a:off x="-1" y="6309314"/>
            <a:ext cx="8697433" cy="261610"/>
          </a:xfrm>
          <a:prstGeom prst="rect">
            <a:avLst/>
          </a:prstGeom>
          <a:noFill/>
        </p:spPr>
        <p:txBody>
          <a:bodyPr wrap="square" rtlCol="0">
            <a:spAutoFit/>
          </a:bodyPr>
          <a:lstStyle/>
          <a:p>
            <a:r>
              <a:rPr lang="en-US" dirty="0">
                <a:latin typeface="+mn-lt"/>
              </a:rPr>
              <a:t>Source: Bloomberg. As of </a:t>
            </a:r>
            <a:r>
              <a:rPr lang="en-US" dirty="0" smtClean="0">
                <a:latin typeface="+mn-lt"/>
              </a:rPr>
              <a:t>8/15/17 </a:t>
            </a:r>
            <a:endParaRPr lang="en-US" dirty="0">
              <a:latin typeface="+mn-lt"/>
            </a:endParaRPr>
          </a:p>
        </p:txBody>
      </p:sp>
      <p:sp>
        <p:nvSpPr>
          <p:cNvPr id="3" name="Slide Number Placeholder 2"/>
          <p:cNvSpPr>
            <a:spLocks noGrp="1"/>
          </p:cNvSpPr>
          <p:nvPr>
            <p:ph type="sldNum" sz="quarter" idx="4"/>
          </p:nvPr>
        </p:nvSpPr>
        <p:spPr/>
        <p:txBody>
          <a:bodyPr/>
          <a:lstStyle/>
          <a:p>
            <a:fld id="{EAFB3C29-4469-4ECE-A8ED-D40B5AD31533}" type="slidenum">
              <a:rPr lang="en-US" smtClean="0"/>
              <a:pPr/>
              <a:t>5</a:t>
            </a:fld>
            <a:endParaRPr lang="en-US"/>
          </a:p>
        </p:txBody>
      </p:sp>
      <p:graphicFrame>
        <p:nvGraphicFramePr>
          <p:cNvPr id="2" name="Chart 1"/>
          <p:cNvGraphicFramePr/>
          <p:nvPr>
            <p:extLst>
              <p:ext uri="{D42A27DB-BD31-4B8C-83A1-F6EECF244321}">
                <p14:modId xmlns:p14="http://schemas.microsoft.com/office/powerpoint/2010/main" val="2694922690"/>
              </p:ext>
            </p:extLst>
          </p:nvPr>
        </p:nvGraphicFramePr>
        <p:xfrm>
          <a:off x="452176" y="783771"/>
          <a:ext cx="7898004" cy="52251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8625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94890"/>
            <a:ext cx="8959466" cy="556464"/>
          </a:xfrm>
        </p:spPr>
        <p:txBody>
          <a:bodyPr/>
          <a:lstStyle/>
          <a:p>
            <a:r>
              <a:rPr lang="en-US" dirty="0"/>
              <a:t>…. but Have Underperformed the Broader Market So Far in 2017…. </a:t>
            </a:r>
          </a:p>
        </p:txBody>
      </p:sp>
      <p:sp>
        <p:nvSpPr>
          <p:cNvPr id="20" name="TextBox 19"/>
          <p:cNvSpPr txBox="1"/>
          <p:nvPr/>
        </p:nvSpPr>
        <p:spPr>
          <a:xfrm>
            <a:off x="-1" y="6309314"/>
            <a:ext cx="8697433" cy="261610"/>
          </a:xfrm>
          <a:prstGeom prst="rect">
            <a:avLst/>
          </a:prstGeom>
          <a:noFill/>
        </p:spPr>
        <p:txBody>
          <a:bodyPr wrap="square" rtlCol="0">
            <a:spAutoFit/>
          </a:bodyPr>
          <a:lstStyle/>
          <a:p>
            <a:r>
              <a:rPr lang="en-US" dirty="0">
                <a:latin typeface="+mn-lt"/>
              </a:rPr>
              <a:t>Source: Bloomberg. </a:t>
            </a:r>
            <a:r>
              <a:rPr lang="en-US" dirty="0" smtClean="0">
                <a:latin typeface="+mn-lt"/>
              </a:rPr>
              <a:t>As of 8/15/17 </a:t>
            </a:r>
            <a:endParaRPr lang="en-US" dirty="0">
              <a:latin typeface="+mn-lt"/>
            </a:endParaRPr>
          </a:p>
        </p:txBody>
      </p:sp>
      <p:sp>
        <p:nvSpPr>
          <p:cNvPr id="3" name="Slide Number Placeholder 2"/>
          <p:cNvSpPr>
            <a:spLocks noGrp="1"/>
          </p:cNvSpPr>
          <p:nvPr>
            <p:ph type="sldNum" sz="quarter" idx="4"/>
          </p:nvPr>
        </p:nvSpPr>
        <p:spPr/>
        <p:txBody>
          <a:bodyPr/>
          <a:lstStyle/>
          <a:p>
            <a:fld id="{EAFB3C29-4469-4ECE-A8ED-D40B5AD31533}" type="slidenum">
              <a:rPr lang="en-US" smtClean="0"/>
              <a:pPr/>
              <a:t>6</a:t>
            </a:fld>
            <a:endParaRPr lang="en-US"/>
          </a:p>
        </p:txBody>
      </p:sp>
      <p:graphicFrame>
        <p:nvGraphicFramePr>
          <p:cNvPr id="2" name="Chart 1"/>
          <p:cNvGraphicFramePr/>
          <p:nvPr>
            <p:extLst>
              <p:ext uri="{D42A27DB-BD31-4B8C-83A1-F6EECF244321}">
                <p14:modId xmlns:p14="http://schemas.microsoft.com/office/powerpoint/2010/main" val="1282258664"/>
              </p:ext>
            </p:extLst>
          </p:nvPr>
        </p:nvGraphicFramePr>
        <p:xfrm>
          <a:off x="452176" y="783771"/>
          <a:ext cx="7898004" cy="52251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0289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69" y="819104"/>
            <a:ext cx="8958510" cy="2464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p:txBody>
          <a:bodyPr/>
          <a:lstStyle/>
          <a:p>
            <a:r>
              <a:rPr lang="en-US" dirty="0"/>
              <a:t>…. Despite Reasonable Growth and a Favorable Rates Outlook</a:t>
            </a:r>
          </a:p>
        </p:txBody>
      </p:sp>
      <p:sp>
        <p:nvSpPr>
          <p:cNvPr id="3" name="Slide Number Placeholder 2"/>
          <p:cNvSpPr>
            <a:spLocks noGrp="1"/>
          </p:cNvSpPr>
          <p:nvPr>
            <p:ph type="sldNum" sz="quarter" idx="4"/>
          </p:nvPr>
        </p:nvSpPr>
        <p:spPr/>
        <p:txBody>
          <a:bodyPr/>
          <a:lstStyle/>
          <a:p>
            <a:fld id="{EAFB3C29-4469-4ECE-A8ED-D40B5AD31533}" type="slidenum">
              <a:rPr lang="en-US" smtClean="0"/>
              <a:pPr/>
              <a:t>7</a:t>
            </a:fld>
            <a:endParaRPr lang="en-US"/>
          </a:p>
        </p:txBody>
      </p:sp>
      <p:sp>
        <p:nvSpPr>
          <p:cNvPr id="20" name="TextBox 19"/>
          <p:cNvSpPr txBox="1"/>
          <p:nvPr/>
        </p:nvSpPr>
        <p:spPr>
          <a:xfrm>
            <a:off x="-1" y="6309314"/>
            <a:ext cx="8697433" cy="230832"/>
          </a:xfrm>
          <a:prstGeom prst="rect">
            <a:avLst/>
          </a:prstGeom>
          <a:noFill/>
        </p:spPr>
        <p:txBody>
          <a:bodyPr wrap="square" rtlCol="0">
            <a:spAutoFit/>
          </a:bodyPr>
          <a:lstStyle/>
          <a:p>
            <a:r>
              <a:rPr lang="en-US" sz="900" i="1" dirty="0">
                <a:latin typeface="+mn-lt"/>
              </a:rPr>
              <a:t>Source: Bloomberg and the Federal Reserve. As of 8/2/17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3333737"/>
            <a:ext cx="5546724" cy="2873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bwMode="auto">
          <a:xfrm>
            <a:off x="171265" y="5923776"/>
            <a:ext cx="8703001" cy="132757"/>
          </a:xfrm>
          <a:prstGeom prst="rect">
            <a:avLst/>
          </a:prstGeom>
          <a:solidFill>
            <a:schemeClr val="tx2">
              <a:lumMod val="40000"/>
              <a:lumOff val="60000"/>
              <a:alpha val="30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Arial Narrow" pitchFamily="34" charset="0"/>
            </a:endParaRPr>
          </a:p>
        </p:txBody>
      </p:sp>
      <p:sp>
        <p:nvSpPr>
          <p:cNvPr id="2" name="Rectangle 1"/>
          <p:cNvSpPr/>
          <p:nvPr/>
        </p:nvSpPr>
        <p:spPr bwMode="auto">
          <a:xfrm>
            <a:off x="180753" y="2570976"/>
            <a:ext cx="8703118" cy="132757"/>
          </a:xfrm>
          <a:prstGeom prst="rect">
            <a:avLst/>
          </a:prstGeom>
          <a:solidFill>
            <a:schemeClr val="tx2">
              <a:lumMod val="40000"/>
              <a:lumOff val="60000"/>
              <a:alpha val="30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Arial Narrow" pitchFamily="34" charset="0"/>
            </a:endParaRPr>
          </a:p>
        </p:txBody>
      </p:sp>
    </p:spTree>
    <p:extLst>
      <p:ext uri="{BB962C8B-B14F-4D97-AF65-F5344CB8AC3E}">
        <p14:creationId xmlns:p14="http://schemas.microsoft.com/office/powerpoint/2010/main" val="1447919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001163714"/>
              </p:ext>
            </p:extLst>
          </p:nvPr>
        </p:nvGraphicFramePr>
        <p:xfrm>
          <a:off x="255182" y="818707"/>
          <a:ext cx="8516678" cy="539070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idx="4294967295"/>
          </p:nvPr>
        </p:nvSpPr>
        <p:spPr>
          <a:xfrm>
            <a:off x="0" y="94890"/>
            <a:ext cx="8959466" cy="556464"/>
          </a:xfrm>
        </p:spPr>
        <p:txBody>
          <a:bodyPr/>
          <a:lstStyle/>
          <a:p>
            <a:r>
              <a:rPr lang="en-US" dirty="0"/>
              <a:t>Nominal Bank Capitalization (Equity / Assets) Has </a:t>
            </a:r>
            <a:r>
              <a:rPr lang="en-US" dirty="0" smtClean="0"/>
              <a:t>Improved Meaningfully Post-Crisis</a:t>
            </a:r>
            <a:r>
              <a:rPr lang="en-US" dirty="0"/>
              <a:t>…</a:t>
            </a:r>
          </a:p>
        </p:txBody>
      </p:sp>
      <p:sp>
        <p:nvSpPr>
          <p:cNvPr id="20" name="TextBox 19"/>
          <p:cNvSpPr txBox="1"/>
          <p:nvPr/>
        </p:nvSpPr>
        <p:spPr>
          <a:xfrm>
            <a:off x="-1" y="6309314"/>
            <a:ext cx="8697433" cy="230832"/>
          </a:xfrm>
          <a:prstGeom prst="rect">
            <a:avLst/>
          </a:prstGeom>
          <a:noFill/>
        </p:spPr>
        <p:txBody>
          <a:bodyPr wrap="square" rtlCol="0">
            <a:spAutoFit/>
          </a:bodyPr>
          <a:lstStyle/>
          <a:p>
            <a:r>
              <a:rPr lang="en-US" sz="900" i="1" dirty="0">
                <a:latin typeface="+mn-lt"/>
              </a:rPr>
              <a:t>Source: Federal Reserve H8 filing, large domestically chartered commercial banks, seasonally adjusted. </a:t>
            </a:r>
          </a:p>
        </p:txBody>
      </p:sp>
      <p:sp>
        <p:nvSpPr>
          <p:cNvPr id="3" name="Slide Number Placeholder 2"/>
          <p:cNvSpPr>
            <a:spLocks noGrp="1"/>
          </p:cNvSpPr>
          <p:nvPr>
            <p:ph type="sldNum" sz="quarter" idx="4"/>
          </p:nvPr>
        </p:nvSpPr>
        <p:spPr/>
        <p:txBody>
          <a:bodyPr/>
          <a:lstStyle/>
          <a:p>
            <a:fld id="{EAFB3C29-4469-4ECE-A8ED-D40B5AD31533}" type="slidenum">
              <a:rPr lang="en-US" smtClean="0"/>
              <a:pPr/>
              <a:t>8</a:t>
            </a:fld>
            <a:endParaRPr lang="en-US"/>
          </a:p>
        </p:txBody>
      </p:sp>
      <p:sp>
        <p:nvSpPr>
          <p:cNvPr id="7" name="Rectangle 6"/>
          <p:cNvSpPr/>
          <p:nvPr/>
        </p:nvSpPr>
        <p:spPr bwMode="auto">
          <a:xfrm>
            <a:off x="6283842" y="1254643"/>
            <a:ext cx="267837" cy="4136065"/>
          </a:xfrm>
          <a:prstGeom prst="rect">
            <a:avLst/>
          </a:prstGeom>
          <a:solidFill>
            <a:schemeClr val="accent2">
              <a:lumMod val="20000"/>
              <a:lumOff val="80000"/>
              <a:alpha val="30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Arial Narrow" pitchFamily="34" charset="0"/>
            </a:endParaRPr>
          </a:p>
        </p:txBody>
      </p:sp>
    </p:spTree>
    <p:extLst>
      <p:ext uri="{BB962C8B-B14F-4D97-AF65-F5344CB8AC3E}">
        <p14:creationId xmlns:p14="http://schemas.microsoft.com/office/powerpoint/2010/main" val="315135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…as </a:t>
            </a:r>
            <a:r>
              <a:rPr lang="en-US" dirty="0" smtClean="0"/>
              <a:t>Low </a:t>
            </a:r>
            <a:r>
              <a:rPr lang="en-US" dirty="0"/>
              <a:t>R</a:t>
            </a:r>
            <a:r>
              <a:rPr lang="en-US" dirty="0" smtClean="0"/>
              <a:t>isk</a:t>
            </a:r>
            <a:r>
              <a:rPr lang="en-US" dirty="0"/>
              <a:t>, </a:t>
            </a:r>
            <a:r>
              <a:rPr lang="en-US" dirty="0" smtClean="0"/>
              <a:t>Liquid </a:t>
            </a:r>
            <a:r>
              <a:rPr lang="en-US" dirty="0"/>
              <a:t>A</a:t>
            </a:r>
            <a:r>
              <a:rPr lang="en-US" dirty="0" smtClean="0"/>
              <a:t>ssets Have Also </a:t>
            </a:r>
            <a:r>
              <a:rPr lang="en-US" dirty="0"/>
              <a:t>I</a:t>
            </a:r>
            <a:r>
              <a:rPr lang="en-US" dirty="0" smtClean="0"/>
              <a:t>ncreased </a:t>
            </a:r>
            <a:r>
              <a:rPr lang="en-US" dirty="0"/>
              <a:t>M</a:t>
            </a:r>
            <a:r>
              <a:rPr lang="en-US" dirty="0" smtClean="0"/>
              <a:t>aterially</a:t>
            </a:r>
            <a:r>
              <a:rPr lang="en-US" dirty="0"/>
              <a:t>….</a:t>
            </a:r>
          </a:p>
        </p:txBody>
      </p:sp>
      <p:sp>
        <p:nvSpPr>
          <p:cNvPr id="3" name="Slide Number Placeholder 2"/>
          <p:cNvSpPr>
            <a:spLocks noGrp="1"/>
          </p:cNvSpPr>
          <p:nvPr>
            <p:ph type="sldNum" sz="quarter" idx="4"/>
          </p:nvPr>
        </p:nvSpPr>
        <p:spPr/>
        <p:txBody>
          <a:bodyPr/>
          <a:lstStyle/>
          <a:p>
            <a:fld id="{EAFB3C29-4469-4ECE-A8ED-D40B5AD31533}" type="slidenum">
              <a:rPr lang="en-US" smtClean="0"/>
              <a:pPr/>
              <a:t>9</a:t>
            </a:fld>
            <a:endParaRPr lang="en-US"/>
          </a:p>
        </p:txBody>
      </p:sp>
      <p:sp>
        <p:nvSpPr>
          <p:cNvPr id="20" name="TextBox 19"/>
          <p:cNvSpPr txBox="1"/>
          <p:nvPr/>
        </p:nvSpPr>
        <p:spPr>
          <a:xfrm>
            <a:off x="-1" y="6349506"/>
            <a:ext cx="8697433" cy="261610"/>
          </a:xfrm>
          <a:prstGeom prst="rect">
            <a:avLst/>
          </a:prstGeom>
          <a:noFill/>
        </p:spPr>
        <p:txBody>
          <a:bodyPr wrap="square" rtlCol="0">
            <a:spAutoFit/>
          </a:bodyPr>
          <a:lstStyle/>
          <a:p>
            <a:r>
              <a:rPr lang="en-US" i="1" dirty="0">
                <a:latin typeface="+mn-lt"/>
              </a:rPr>
              <a:t>Source: Federal Reserve H8 filing, large domestically chartered commercial banks, seasonally adjusted. </a:t>
            </a:r>
          </a:p>
        </p:txBody>
      </p:sp>
      <p:graphicFrame>
        <p:nvGraphicFramePr>
          <p:cNvPr id="7" name="Chart 6"/>
          <p:cNvGraphicFramePr>
            <a:graphicFrameLocks/>
          </p:cNvGraphicFramePr>
          <p:nvPr>
            <p:extLst>
              <p:ext uri="{D42A27DB-BD31-4B8C-83A1-F6EECF244321}">
                <p14:modId xmlns:p14="http://schemas.microsoft.com/office/powerpoint/2010/main" val="242450095"/>
              </p:ext>
            </p:extLst>
          </p:nvPr>
        </p:nvGraphicFramePr>
        <p:xfrm>
          <a:off x="233916" y="871870"/>
          <a:ext cx="8569842" cy="530564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bwMode="auto">
          <a:xfrm>
            <a:off x="2063965" y="1360967"/>
            <a:ext cx="103624" cy="4136065"/>
          </a:xfrm>
          <a:prstGeom prst="rect">
            <a:avLst/>
          </a:prstGeom>
          <a:solidFill>
            <a:schemeClr val="accent2">
              <a:lumMod val="20000"/>
              <a:lumOff val="80000"/>
              <a:alpha val="30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Arial Narrow" pitchFamily="34" charset="0"/>
            </a:endParaRPr>
          </a:p>
        </p:txBody>
      </p:sp>
      <p:sp>
        <p:nvSpPr>
          <p:cNvPr id="9" name="Rectangle 8"/>
          <p:cNvSpPr/>
          <p:nvPr/>
        </p:nvSpPr>
        <p:spPr bwMode="auto">
          <a:xfrm>
            <a:off x="4534958" y="1360967"/>
            <a:ext cx="180414" cy="4136065"/>
          </a:xfrm>
          <a:prstGeom prst="rect">
            <a:avLst/>
          </a:prstGeom>
          <a:solidFill>
            <a:schemeClr val="accent2">
              <a:lumMod val="20000"/>
              <a:lumOff val="80000"/>
              <a:alpha val="30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Arial Narrow" pitchFamily="34" charset="0"/>
            </a:endParaRPr>
          </a:p>
        </p:txBody>
      </p:sp>
      <p:sp>
        <p:nvSpPr>
          <p:cNvPr id="10" name="Rectangle 9"/>
          <p:cNvSpPr/>
          <p:nvPr/>
        </p:nvSpPr>
        <p:spPr bwMode="auto">
          <a:xfrm>
            <a:off x="6294475" y="1339707"/>
            <a:ext cx="267837" cy="4136065"/>
          </a:xfrm>
          <a:prstGeom prst="rect">
            <a:avLst/>
          </a:prstGeom>
          <a:solidFill>
            <a:schemeClr val="accent2">
              <a:lumMod val="20000"/>
              <a:lumOff val="80000"/>
              <a:alpha val="30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err="1">
              <a:ln>
                <a:noFill/>
              </a:ln>
              <a:solidFill>
                <a:schemeClr val="bg1"/>
              </a:solidFill>
              <a:effectLst/>
              <a:latin typeface="Arial Narrow" pitchFamily="34" charset="0"/>
            </a:endParaRPr>
          </a:p>
        </p:txBody>
      </p:sp>
    </p:spTree>
    <p:extLst>
      <p:ext uri="{BB962C8B-B14F-4D97-AF65-F5344CB8AC3E}">
        <p14:creationId xmlns:p14="http://schemas.microsoft.com/office/powerpoint/2010/main" val="722441457"/>
      </p:ext>
    </p:extLst>
  </p:cSld>
  <p:clrMapOvr>
    <a:masterClrMapping/>
  </p:clrMapOvr>
</p:sld>
</file>

<file path=ppt/theme/theme1.xml><?xml version="1.0" encoding="utf-8"?>
<a:theme xmlns:a="http://schemas.openxmlformats.org/drawingml/2006/main" name="Payden_2013">
  <a:themeElements>
    <a:clrScheme name="2013 Payden Color Scheme">
      <a:dk1>
        <a:sysClr val="windowText" lastClr="000000"/>
      </a:dk1>
      <a:lt1>
        <a:sysClr val="window" lastClr="FFFFFF"/>
      </a:lt1>
      <a:dk2>
        <a:srgbClr val="0C5184"/>
      </a:dk2>
      <a:lt2>
        <a:srgbClr val="77943C"/>
      </a:lt2>
      <a:accent1>
        <a:srgbClr val="9FB6C7"/>
      </a:accent1>
      <a:accent2>
        <a:srgbClr val="601A3D"/>
      </a:accent2>
      <a:accent3>
        <a:srgbClr val="D7E4BE"/>
      </a:accent3>
      <a:accent4>
        <a:srgbClr val="D95700"/>
      </a:accent4>
      <a:accent5>
        <a:srgbClr val="666666"/>
      </a:accent5>
      <a:accent6>
        <a:srgbClr val="CCECFF"/>
      </a:accent6>
      <a:hlink>
        <a:srgbClr val="0000FF"/>
      </a:hlink>
      <a:folHlink>
        <a:srgbClr val="800080"/>
      </a:folHlink>
    </a:clrScheme>
    <a:fontScheme name="2013 Payden Font">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b="1" i="0" u="none" strike="noStrike" cap="none" normalizeH="0" baseline="0" dirty="0" err="1" smtClean="0">
            <a:ln>
              <a:noFill/>
            </a:ln>
            <a:solidFill>
              <a:schemeClr val="bg1"/>
            </a:solidFill>
            <a:effectLst/>
            <a:latin typeface="Arial Narrow" pitchFamily="34" charset="0"/>
          </a:defRPr>
        </a:defPPr>
      </a:lstStyle>
    </a:spDef>
    <a:lnDef>
      <a:spPr bwMode="auto">
        <a:solidFill>
          <a:schemeClr val="accent1"/>
        </a:solidFill>
        <a:ln w="12700" cap="flat" cmpd="sng" algn="ctr">
          <a:solidFill>
            <a:schemeClr val="tx2"/>
          </a:solidFill>
          <a:prstDash val="solid"/>
          <a:round/>
          <a:headEnd type="none" w="med" len="med"/>
          <a:tailEnd type="none" w="med" len="med"/>
        </a:ln>
        <a:effectLst/>
      </a:spPr>
      <a:bodyPr/>
      <a:lstStyle/>
    </a:lnDef>
    <a:txDef>
      <a:spPr>
        <a:noFill/>
      </a:spPr>
      <a:bodyPr wrap="square" rtlCol="0">
        <a:spAutoFit/>
      </a:bodyPr>
      <a:lstStyle>
        <a:defPPr>
          <a:defRPr sz="1200" b="0" dirty="0" err="1" smtClean="0">
            <a:latin typeface="+mn-lt"/>
          </a:defRPr>
        </a:defPPr>
      </a:lstStyle>
    </a:txDef>
  </a:objectDefaults>
  <a:extraClrSchemeLst>
    <a:extraClrScheme>
      <a:clrScheme name="Default Design 1">
        <a:dk1>
          <a:srgbClr val="000000"/>
        </a:dk1>
        <a:lt1>
          <a:srgbClr val="FFFFFF"/>
        </a:lt1>
        <a:dk2>
          <a:srgbClr val="0C5184"/>
        </a:dk2>
        <a:lt2>
          <a:srgbClr val="DDDDDD"/>
        </a:lt2>
        <a:accent1>
          <a:srgbClr val="9FB6C7"/>
        </a:accent1>
        <a:accent2>
          <a:srgbClr val="CDD8E1"/>
        </a:accent2>
        <a:accent3>
          <a:srgbClr val="FFFFFF"/>
        </a:accent3>
        <a:accent4>
          <a:srgbClr val="000000"/>
        </a:accent4>
        <a:accent5>
          <a:srgbClr val="CDD7E0"/>
        </a:accent5>
        <a:accent6>
          <a:srgbClr val="BAC4CC"/>
        </a:accent6>
        <a:hlink>
          <a:srgbClr val="601A3D"/>
        </a:hlink>
        <a:folHlink>
          <a:srgbClr val="D957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Payden_2013</Template>
  <TotalTime>131227</TotalTime>
  <Words>2125</Words>
  <Application>Microsoft Office PowerPoint</Application>
  <PresentationFormat>On-screen Show (4:3)</PresentationFormat>
  <Paragraphs>328</Paragraphs>
  <Slides>38</Slides>
  <Notes>11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Payden_2013</vt:lpstr>
      <vt:lpstr>PowerPoint Presentation</vt:lpstr>
      <vt:lpstr>Why do Banks Matter? Check the Indices….</vt:lpstr>
      <vt:lpstr>State of the Industry </vt:lpstr>
      <vt:lpstr>Bank Credit Spreads Have Tightened Alongside Industrials and the Basis is Now Negligible</vt:lpstr>
      <vt:lpstr>Financial Stocks Performed Well in 2016….</vt:lpstr>
      <vt:lpstr>…. but Have Underperformed the Broader Market So Far in 2017…. </vt:lpstr>
      <vt:lpstr>…. Despite Reasonable Growth and a Favorable Rates Outlook</vt:lpstr>
      <vt:lpstr>Nominal Bank Capitalization (Equity / Assets) Has Improved Meaningfully Post-Crisis…</vt:lpstr>
      <vt:lpstr>…as Low Risk, Liquid Assets Have Also Increased Materially….</vt:lpstr>
      <vt:lpstr>…Creating Substantially Higher “Risk-Adjusted” Equity Capitalization</vt:lpstr>
      <vt:lpstr>Commercial Bank Net Interest Margins Should Continue Improving from Here</vt:lpstr>
      <vt:lpstr>Investment Banking (which underpins bank credit) Improves Amidst Low Volatility</vt:lpstr>
      <vt:lpstr>Where Are We in the Credit Cycle?</vt:lpstr>
      <vt:lpstr>Aggregate U.S. Commercial Bank Gross Loans as of June 30th, 2017</vt:lpstr>
      <vt:lpstr>Aggregate Asset Quality Remains Benign</vt:lpstr>
      <vt:lpstr>Household Debt Burden Relative to Disposable Income is Still Very Low….</vt:lpstr>
      <vt:lpstr>…While Consumer Debt is Up from its Lows</vt:lpstr>
      <vt:lpstr>Bank Loan Growth has been Driven Largely by Real Estate and Credit Cards</vt:lpstr>
      <vt:lpstr>Well-Qualified?........Great Time to Shop for a New Premium Credit Card</vt:lpstr>
      <vt:lpstr>Update on Regulatory Developments</vt:lpstr>
      <vt:lpstr>Jamie Dimon’s Beef….</vt:lpstr>
      <vt:lpstr>Jamie Dimon’s Beef….</vt:lpstr>
      <vt:lpstr>For Larger Banks, Compliance Requirements have been Accelerating…</vt:lpstr>
      <vt:lpstr>…with Extreme Consequences for Those that Break the Rules</vt:lpstr>
      <vt:lpstr>Goldman Sachs…er…Treasury Secretary Steve Mnuchin to the Rescue </vt:lpstr>
      <vt:lpstr>Bank Regulators are Likely to Get More “Business Friendly” over the Next Year</vt:lpstr>
      <vt:lpstr>Shadow Banking Sector and Its Impact </vt:lpstr>
      <vt:lpstr>What is “Shadow Banking” ? </vt:lpstr>
      <vt:lpstr>How Big is the Shadow Banking Market?................Pretty Big !! </vt:lpstr>
      <vt:lpstr>Bank Share of Global Leveraged Loans has been Declining Since Before Dodd-Frank</vt:lpstr>
      <vt:lpstr>FinTech / Digital Banking…..Where Do We Go from Here?  </vt:lpstr>
      <vt:lpstr>New Bank Branch Openings….is the U.S. “Over-Banked”?....Yes !!! </vt:lpstr>
      <vt:lpstr>Reconfiguring the Traditional Bank Branch Model</vt:lpstr>
      <vt:lpstr>Have Your Kids Ever Actually been in a Bank?</vt:lpstr>
      <vt:lpstr>Peer to Peer (P2P) Money Transfer</vt:lpstr>
      <vt:lpstr>Bitcoin &amp; Blockchain…..the Opportunity for Distributed Ledgers to Facilitate Exchange</vt:lpstr>
      <vt:lpstr>Summary and Key Takeaways</vt:lpstr>
      <vt:lpstr>Large Bank Key Operating Performance Metrics</vt:lpstr>
    </vt:vector>
  </TitlesOfParts>
  <Company>Payden &amp; Rygel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Carlos Morales</dc:creator>
  <cp:lastModifiedBy>Michael Hannallah</cp:lastModifiedBy>
  <cp:revision>1702</cp:revision>
  <cp:lastPrinted>2017-08-09T23:30:13Z</cp:lastPrinted>
  <dcterms:created xsi:type="dcterms:W3CDTF">2008-08-07T17:27:58Z</dcterms:created>
  <dcterms:modified xsi:type="dcterms:W3CDTF">2017-08-15T23:27:59Z</dcterms:modified>
</cp:coreProperties>
</file>