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001403-AC02-4A43-A81B-645BB4629914}">
          <p14:sldIdLst>
            <p14:sldId id="256"/>
          </p14:sldIdLst>
        </p14:section>
        <p14:section name="Employer Files" id="{1D7CA6A5-C2B3-4948-B74D-EE4F42996917}">
          <p14:sldIdLst>
            <p14:sldId id="257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Employee Files" id="{3A112A6A-E987-4AE5-9E43-0BB4AEC16720}">
          <p14:sldIdLst>
            <p14:sldId id="259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100" d="100"/>
          <a:sy n="100" d="100"/>
        </p:scale>
        <p:origin x="34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809AA0-3DF1-4A1E-8112-2F90412C81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FDD0D-FD0F-4A45-9D8A-AFEB1E63E0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782C78F9-F1DE-4486-8B09-13AFB01E0D2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20ED2-5C19-498C-9F33-664564BE2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AA6CB-5DCB-40F4-A938-8ECDC95239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8C67317D-6437-4B78-8DD0-6ABABB00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7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AA12-BCD9-4654-ABBC-BAF4C8F43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10646229" cy="1825096"/>
          </a:xfrm>
        </p:spPr>
        <p:txBody>
          <a:bodyPr>
            <a:noAutofit/>
          </a:bodyPr>
          <a:lstStyle/>
          <a:p>
            <a:r>
              <a:rPr lang="en-US" sz="4400" b="1" dirty="0"/>
              <a:t>Digital Searches in public employment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3305B-EB2D-4439-9AA2-52B684620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909785"/>
            <a:ext cx="9448800" cy="1266371"/>
          </a:xfrm>
        </p:spPr>
        <p:txBody>
          <a:bodyPr>
            <a:normAutofit/>
          </a:bodyPr>
          <a:lstStyle/>
          <a:p>
            <a:r>
              <a:rPr lang="en-US" sz="2800" b="1" dirty="0"/>
              <a:t>Matt Love</a:t>
            </a:r>
          </a:p>
          <a:p>
            <a:r>
              <a:rPr lang="en-US" sz="2800" b="1" dirty="0"/>
              <a:t>OMAG Claims Director &amp; Dep. General Counsel</a:t>
            </a:r>
          </a:p>
        </p:txBody>
      </p:sp>
    </p:spTree>
    <p:extLst>
      <p:ext uri="{BB962C8B-B14F-4D97-AF65-F5344CB8AC3E}">
        <p14:creationId xmlns:p14="http://schemas.microsoft.com/office/powerpoint/2010/main" val="1557527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0A3A-A5CA-4871-B20B-009F0599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329" y="764373"/>
            <a:ext cx="10346871" cy="1293028"/>
          </a:xfrm>
        </p:spPr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Amendment &amp; Employer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6A68A-B706-4BA2-9896-9043010A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latin typeface="High Tower Text" panose="02040502050506030303" pitchFamily="18" charset="0"/>
              </a:rPr>
              <a:t>Excessively Intrusive: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Acceptable Use Policy and Warnings will be Considered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Intertwined with the Tailoring of the Methods to the Objectives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Document, Document, Document.</a:t>
            </a:r>
          </a:p>
        </p:txBody>
      </p:sp>
    </p:spTree>
    <p:extLst>
      <p:ext uri="{BB962C8B-B14F-4D97-AF65-F5344CB8AC3E}">
        <p14:creationId xmlns:p14="http://schemas.microsoft.com/office/powerpoint/2010/main" val="515912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00D9-3C51-468B-A3F4-6513ED9C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764373"/>
            <a:ext cx="9220200" cy="1293028"/>
          </a:xfrm>
        </p:spPr>
        <p:txBody>
          <a:bodyPr/>
          <a:lstStyle/>
          <a:p>
            <a:r>
              <a:rPr lang="en-US" b="1" dirty="0"/>
              <a:t>Accessing Employee Accounts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6CDD19-6985-4BF8-89FC-8EF77DBE8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439" y="2561869"/>
            <a:ext cx="3695700" cy="13335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9774E9A1-FA92-4093-B386-988BFD69C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80" y="3643028"/>
            <a:ext cx="4572000" cy="2115767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5328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CC86C-B051-48D3-B374-C10A0747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Stored Communications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B493-28E2-41E7-94E5-EF233213D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/>
              <a:t>It is </a:t>
            </a:r>
            <a:r>
              <a:rPr lang="en-US" sz="3200" b="1" dirty="0">
                <a:solidFill>
                  <a:srgbClr val="FF0000"/>
                </a:solidFill>
              </a:rPr>
              <a:t>illegal</a:t>
            </a:r>
            <a:r>
              <a:rPr lang="en-US" sz="3200" b="1" dirty="0"/>
              <a:t> to access a persons personal email or social media account through:</a:t>
            </a:r>
          </a:p>
          <a:p>
            <a:pPr lvl="1">
              <a:spcAft>
                <a:spcPts val="1200"/>
              </a:spcAft>
            </a:pPr>
            <a:r>
              <a:rPr lang="en-US" sz="3000" b="1" dirty="0"/>
              <a:t>Keystroke logger</a:t>
            </a:r>
          </a:p>
          <a:p>
            <a:pPr lvl="1">
              <a:spcAft>
                <a:spcPts val="1200"/>
              </a:spcAft>
            </a:pPr>
            <a:r>
              <a:rPr lang="en-US" sz="3000" b="1" dirty="0"/>
              <a:t>Accessing stored or auto-fill passwords</a:t>
            </a:r>
          </a:p>
          <a:p>
            <a:pPr lvl="1">
              <a:spcAft>
                <a:spcPts val="1200"/>
              </a:spcAft>
            </a:pPr>
            <a:r>
              <a:rPr lang="en-US" sz="3000" b="1" dirty="0"/>
              <a:t>Creating fake profiles to “friend” employees</a:t>
            </a:r>
          </a:p>
          <a:p>
            <a:pPr lvl="1"/>
            <a:r>
              <a:rPr lang="en-US" sz="3000" b="1" dirty="0"/>
              <a:t>Coercing 1 Employee into letting you access another Employee’s page</a:t>
            </a:r>
          </a:p>
        </p:txBody>
      </p:sp>
    </p:spTree>
    <p:extLst>
      <p:ext uri="{BB962C8B-B14F-4D97-AF65-F5344CB8AC3E}">
        <p14:creationId xmlns:p14="http://schemas.microsoft.com/office/powerpoint/2010/main" val="164811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1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2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9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CC86C-B051-48D3-B374-C10A0747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B493-28E2-41E7-94E5-EF233213D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/>
              <a:t>From </a:t>
            </a:r>
            <a:r>
              <a:rPr lang="en-US" sz="3200" b="1" u="sng" dirty="0"/>
              <a:t>Olmstead</a:t>
            </a:r>
            <a:r>
              <a:rPr lang="en-US" sz="3200" b="1" dirty="0"/>
              <a:t> (1928) to </a:t>
            </a:r>
            <a:r>
              <a:rPr lang="en-US" sz="3200" b="1" u="sng" dirty="0"/>
              <a:t>Katz</a:t>
            </a:r>
            <a:r>
              <a:rPr lang="en-US" sz="3200" b="1" dirty="0"/>
              <a:t> (1967)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C99B2-8B85-40A2-BE15-2391DC16A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99411"/>
            <a:ext cx="5029200" cy="331927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D1D2E9-72BA-4E6B-BB68-80A0C0240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192" y="2913128"/>
            <a:ext cx="5852160" cy="329184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72773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7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CC86C-B051-48D3-B374-C10A0747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B493-28E2-41E7-94E5-EF233213D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/>
              <a:t>1792 to 1967: Trespass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1967 to present: Expectations of Privacy</a:t>
            </a:r>
          </a:p>
          <a:p>
            <a:pPr>
              <a:spcAft>
                <a:spcPts val="1200"/>
              </a:spcAft>
            </a:pPr>
            <a:r>
              <a:rPr lang="en-US" sz="3200" b="1" u="sng" dirty="0"/>
              <a:t>U.S. v. Jones</a:t>
            </a:r>
            <a:r>
              <a:rPr lang="en-US" sz="3200" b="1" dirty="0"/>
              <a:t> (2012): Return of Trespass Analysis</a:t>
            </a:r>
          </a:p>
          <a:p>
            <a:pPr>
              <a:spcAft>
                <a:spcPts val="1200"/>
              </a:spcAft>
            </a:pPr>
            <a:r>
              <a:rPr lang="en-US" sz="3200" b="1" u="sng" dirty="0"/>
              <a:t>U.S. v. Ackerman</a:t>
            </a:r>
            <a:r>
              <a:rPr lang="en-US" sz="3200" b="1" dirty="0"/>
              <a:t> (10</a:t>
            </a:r>
            <a:r>
              <a:rPr lang="en-US" sz="3200" b="1" baseline="30000" dirty="0"/>
              <a:t>th</a:t>
            </a:r>
            <a:r>
              <a:rPr lang="en-US" sz="3200" b="1" dirty="0"/>
              <a:t> Cir. 2016): Trespass extended to digital files such as emails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64897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7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CC86C-B051-48D3-B374-C10A0747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B493-28E2-41E7-94E5-EF233213D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/>
              <a:t>Possible Impacts of </a:t>
            </a:r>
            <a:r>
              <a:rPr lang="en-US" sz="3200" b="1" u="sng" dirty="0"/>
              <a:t>Ackerman</a:t>
            </a:r>
            <a:r>
              <a:rPr lang="en-US" sz="3200" b="1" dirty="0"/>
              <a:t> on </a:t>
            </a:r>
            <a:r>
              <a:rPr lang="en-US" sz="3200" b="1" u="sng" dirty="0"/>
              <a:t>Ortega</a:t>
            </a:r>
            <a:r>
              <a:rPr lang="en-US" sz="3200" b="1" dirty="0"/>
              <a:t>:</a:t>
            </a:r>
          </a:p>
          <a:p>
            <a:pPr lvl="1">
              <a:spcAft>
                <a:spcPts val="1200"/>
              </a:spcAft>
            </a:pPr>
            <a:r>
              <a:rPr lang="en-US" sz="3000" b="1" dirty="0"/>
              <a:t>None: Court will continue to use 2 prong approach</a:t>
            </a:r>
          </a:p>
          <a:p>
            <a:pPr lvl="1">
              <a:spcAft>
                <a:spcPts val="1200"/>
              </a:spcAft>
            </a:pPr>
            <a:r>
              <a:rPr lang="en-US" sz="3000" b="1" dirty="0"/>
              <a:t>Some: Prong 1 of </a:t>
            </a:r>
            <a:r>
              <a:rPr lang="en-US" sz="3000" b="1" u="sng" dirty="0"/>
              <a:t>Ortega</a:t>
            </a:r>
            <a:r>
              <a:rPr lang="en-US" sz="3000" b="1" dirty="0"/>
              <a:t> will be modified to ask if there was an expectation of privacy or a trespass</a:t>
            </a:r>
          </a:p>
          <a:p>
            <a:pPr lvl="1">
              <a:spcAft>
                <a:spcPts val="1200"/>
              </a:spcAft>
            </a:pPr>
            <a:r>
              <a:rPr lang="en-US" sz="3000" b="1" dirty="0"/>
              <a:t>Huge: </a:t>
            </a:r>
            <a:r>
              <a:rPr lang="en-US" sz="3000" b="1" u="sng" dirty="0"/>
              <a:t>Ortega</a:t>
            </a:r>
            <a:r>
              <a:rPr lang="en-US" sz="3000" b="1" dirty="0"/>
              <a:t> and the waiver of the warrant requirement will be limited to searches of employer owned records</a:t>
            </a:r>
          </a:p>
          <a:p>
            <a:pPr>
              <a:spcAft>
                <a:spcPts val="1200"/>
              </a:spcAft>
            </a:pP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254092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CC86C-B051-48D3-B374-C10A0747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B493-28E2-41E7-94E5-EF233213D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/>
              <a:t>Possible Impacts of </a:t>
            </a:r>
            <a:r>
              <a:rPr lang="en-US" sz="3200" b="1" u="sng" dirty="0"/>
              <a:t>Ackerman</a:t>
            </a:r>
            <a:r>
              <a:rPr lang="en-US" sz="3200" b="1" dirty="0"/>
              <a:t> on </a:t>
            </a:r>
            <a:r>
              <a:rPr lang="en-US" sz="3200" b="1" u="sng" dirty="0"/>
              <a:t>Ortega</a:t>
            </a:r>
            <a:r>
              <a:rPr lang="en-US" sz="3200" b="1" dirty="0"/>
              <a:t>:</a:t>
            </a:r>
          </a:p>
          <a:p>
            <a:pPr lvl="1">
              <a:spcAft>
                <a:spcPts val="1200"/>
              </a:spcAft>
            </a:pPr>
            <a:r>
              <a:rPr lang="en-US" sz="3000" b="1" dirty="0"/>
              <a:t>None: Court will continue to use 2 prong approach</a:t>
            </a:r>
          </a:p>
          <a:p>
            <a:pPr lvl="1">
              <a:spcAft>
                <a:spcPts val="1200"/>
              </a:spcAft>
            </a:pPr>
            <a:r>
              <a:rPr lang="en-US" sz="3000" b="1" dirty="0"/>
              <a:t>Some: Prong 1 of </a:t>
            </a:r>
            <a:r>
              <a:rPr lang="en-US" sz="3000" b="1" u="sng" dirty="0"/>
              <a:t>Ortega</a:t>
            </a:r>
            <a:r>
              <a:rPr lang="en-US" sz="3000" b="1" dirty="0"/>
              <a:t> will be modified to ask if there was an expectation of privacy or a trespass</a:t>
            </a:r>
          </a:p>
          <a:p>
            <a:pPr lvl="1">
              <a:spcAft>
                <a:spcPts val="1200"/>
              </a:spcAft>
            </a:pPr>
            <a:r>
              <a:rPr lang="en-US" sz="3000" b="1" dirty="0"/>
              <a:t>Huge: </a:t>
            </a:r>
            <a:r>
              <a:rPr lang="en-US" sz="3000" b="1" u="sng" dirty="0"/>
              <a:t>Ortega</a:t>
            </a:r>
            <a:r>
              <a:rPr lang="en-US" sz="3000" b="1" dirty="0"/>
              <a:t> and the waiver of the warrant requirement will be limited to searches of employer owned records</a:t>
            </a:r>
          </a:p>
          <a:p>
            <a:pPr>
              <a:spcAft>
                <a:spcPts val="1200"/>
              </a:spcAft>
            </a:pP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173910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047E-7DDA-4E51-8237-FA285C8F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	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FD60BC-8685-411C-8AF3-7B2A3117B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0" y="2194559"/>
            <a:ext cx="4125686" cy="4024125"/>
          </a:xfrm>
        </p:spPr>
        <p:txBody>
          <a:bodyPr anchor="b" anchorCtr="0"/>
          <a:lstStyle/>
          <a:p>
            <a:pPr marL="0" indent="0">
              <a:buNone/>
            </a:pPr>
            <a:r>
              <a:rPr lang="en-US" b="1" dirty="0"/>
              <a:t>Suzie Paulson</a:t>
            </a:r>
          </a:p>
          <a:p>
            <a:pPr marL="0" indent="0">
              <a:buNone/>
            </a:pPr>
            <a:r>
              <a:rPr lang="en-US" dirty="0"/>
              <a:t>OMAG General Counsel &amp;</a:t>
            </a:r>
            <a:br>
              <a:rPr lang="en-US" dirty="0"/>
            </a:br>
            <a:r>
              <a:rPr lang="en-US" dirty="0"/>
              <a:t>HR Director</a:t>
            </a:r>
          </a:p>
          <a:p>
            <a:pPr marL="0" indent="0">
              <a:buNone/>
            </a:pPr>
            <a:r>
              <a:rPr lang="en-US" dirty="0"/>
              <a:t>405.657.1444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B0F0"/>
                </a:solidFill>
              </a:rPr>
              <a:t>SPaulson@omag.org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4DF01-A1DC-4808-B0DB-CEEB9EE92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3700" y="2194559"/>
            <a:ext cx="4762500" cy="4024125"/>
          </a:xfrm>
        </p:spPr>
        <p:txBody>
          <a:bodyPr anchor="b" anchorCtr="0"/>
          <a:lstStyle/>
          <a:p>
            <a:pPr marL="0" indent="0">
              <a:buNone/>
            </a:pPr>
            <a:r>
              <a:rPr lang="en-US" b="1" dirty="0"/>
              <a:t>Matt Love</a:t>
            </a:r>
          </a:p>
          <a:p>
            <a:pPr marL="0" indent="0">
              <a:buNone/>
            </a:pPr>
            <a:r>
              <a:rPr lang="en-US" dirty="0"/>
              <a:t>OMAG Dep. General Counsel &amp;</a:t>
            </a:r>
            <a:br>
              <a:rPr lang="en-US" dirty="0"/>
            </a:br>
            <a:r>
              <a:rPr lang="en-US" dirty="0"/>
              <a:t>Claims Director</a:t>
            </a:r>
          </a:p>
          <a:p>
            <a:pPr marL="0" indent="0">
              <a:buNone/>
            </a:pPr>
            <a:r>
              <a:rPr lang="en-US" dirty="0"/>
              <a:t>405.657.1417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B0F0"/>
                </a:solidFill>
              </a:rPr>
              <a:t>MLove@omag.org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824EA-86F4-4D2F-962B-5A8EB6F5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15" y="1463421"/>
            <a:ext cx="1959428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F13DE9-ECB6-4FF1-A94C-85E5708D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196" y="1463421"/>
            <a:ext cx="195942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0A3A-A5CA-4871-B20B-009F0599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329" y="764373"/>
            <a:ext cx="10346871" cy="1293028"/>
          </a:xfrm>
        </p:spPr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Amendment &amp; Employer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6A68A-B706-4BA2-9896-9043010A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latin typeface="Rockwell" panose="02060603020205020403" pitchFamily="18" charset="0"/>
              </a:rPr>
              <a:t>The Right Of The People To Be Secure In Their Persons, Houses, Papers, And Effects, Against </a:t>
            </a:r>
            <a:r>
              <a:rPr lang="en-US" sz="4400" b="1" u="sng" dirty="0">
                <a:solidFill>
                  <a:srgbClr val="FF0000"/>
                </a:solidFill>
                <a:latin typeface="Rockwell" panose="02060603020205020403" pitchFamily="18" charset="0"/>
              </a:rPr>
              <a:t>Unreasonable</a:t>
            </a:r>
            <a:r>
              <a:rPr lang="en-US" sz="4400" b="1" dirty="0">
                <a:latin typeface="Rockwell" panose="02060603020205020403" pitchFamily="18" charset="0"/>
              </a:rPr>
              <a:t> Searches And Seizures, Shall Not Be Violated, And No </a:t>
            </a:r>
            <a:r>
              <a:rPr lang="en-US" sz="4400" b="1" u="sng" dirty="0">
                <a:solidFill>
                  <a:srgbClr val="FF0000"/>
                </a:solidFill>
                <a:latin typeface="Rockwell" panose="02060603020205020403" pitchFamily="18" charset="0"/>
              </a:rPr>
              <a:t>Warrants</a:t>
            </a:r>
            <a:r>
              <a:rPr lang="en-US" sz="4400" b="1" dirty="0">
                <a:latin typeface="Rockwell" panose="02060603020205020403" pitchFamily="18" charset="0"/>
              </a:rPr>
              <a:t> Shall Issue, But Upon Probable Cause</a:t>
            </a:r>
            <a:endParaRPr lang="en-US" sz="3200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48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0A3A-A5CA-4871-B20B-009F0599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329" y="764373"/>
            <a:ext cx="10346871" cy="1293028"/>
          </a:xfrm>
        </p:spPr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Amendment &amp; Employer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6A68A-B706-4BA2-9896-9043010A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72915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b="1" u="sng" dirty="0">
                <a:latin typeface="High Tower Text" panose="02040502050506030303" pitchFamily="18" charset="0"/>
              </a:rPr>
              <a:t>O’Connor v. Ortega</a:t>
            </a:r>
            <a:r>
              <a:rPr lang="en-US" sz="3200" b="1" dirty="0">
                <a:latin typeface="High Tower Text" panose="02040502050506030303" pitchFamily="18" charset="0"/>
              </a:rPr>
              <a:t> (1987):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Warrant Requirement of the 4</a:t>
            </a:r>
            <a:r>
              <a:rPr lang="en-US" sz="3000" b="1" baseline="30000" dirty="0">
                <a:latin typeface="High Tower Text" panose="02040502050506030303" pitchFamily="18" charset="0"/>
              </a:rPr>
              <a:t>th</a:t>
            </a:r>
            <a:r>
              <a:rPr lang="en-US" sz="3000" b="1" dirty="0">
                <a:latin typeface="High Tower Text" panose="02040502050506030303" pitchFamily="18" charset="0"/>
              </a:rPr>
              <a:t> Amendment does </a:t>
            </a:r>
            <a:r>
              <a:rPr lang="en-US" sz="3000" b="1" dirty="0">
                <a:solidFill>
                  <a:srgbClr val="FF0000"/>
                </a:solidFill>
                <a:latin typeface="High Tower Text" panose="02040502050506030303" pitchFamily="18" charset="0"/>
              </a:rPr>
              <a:t>not</a:t>
            </a:r>
            <a:r>
              <a:rPr lang="en-US" sz="3000" b="1" dirty="0">
                <a:latin typeface="High Tower Text" panose="02040502050506030303" pitchFamily="18" charset="0"/>
              </a:rPr>
              <a:t> apply to workplace searches of employers physical property. 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solidFill>
                  <a:srgbClr val="FF0000"/>
                </a:solidFill>
                <a:latin typeface="High Tower Text" panose="02040502050506030303" pitchFamily="18" charset="0"/>
              </a:rPr>
              <a:t>Unreasonable </a:t>
            </a:r>
            <a:r>
              <a:rPr lang="en-US" sz="3000" b="1" dirty="0">
                <a:latin typeface="High Tower Text" panose="02040502050506030303" pitchFamily="18" charset="0"/>
              </a:rPr>
              <a:t>searches violate the 4</a:t>
            </a:r>
            <a:r>
              <a:rPr lang="en-US" sz="3000" b="1" baseline="30000" dirty="0">
                <a:latin typeface="High Tower Text" panose="02040502050506030303" pitchFamily="18" charset="0"/>
              </a:rPr>
              <a:t>th</a:t>
            </a:r>
            <a:r>
              <a:rPr lang="en-US" sz="3000" b="1" dirty="0">
                <a:latin typeface="High Tower Text" panose="02040502050506030303" pitchFamily="18" charset="0"/>
              </a:rPr>
              <a:t> Amendment.</a:t>
            </a:r>
          </a:p>
          <a:p>
            <a:r>
              <a:rPr lang="en-US" sz="3200" b="1" u="sng" dirty="0">
                <a:latin typeface="High Tower Text" panose="02040502050506030303" pitchFamily="18" charset="0"/>
              </a:rPr>
              <a:t>City of Ontario v. </a:t>
            </a:r>
            <a:r>
              <a:rPr lang="en-US" sz="3200" b="1" u="sng" dirty="0" err="1">
                <a:latin typeface="High Tower Text" panose="02040502050506030303" pitchFamily="18" charset="0"/>
              </a:rPr>
              <a:t>Quon</a:t>
            </a:r>
            <a:r>
              <a:rPr lang="en-US" sz="3200" b="1" dirty="0">
                <a:latin typeface="High Tower Text" panose="02040502050506030303" pitchFamily="18" charset="0"/>
              </a:rPr>
              <a:t> (2010): </a:t>
            </a:r>
            <a:r>
              <a:rPr lang="en-US" sz="3200" b="1" u="sng" dirty="0">
                <a:latin typeface="High Tower Text" panose="02040502050506030303" pitchFamily="18" charset="0"/>
              </a:rPr>
              <a:t>Ortega</a:t>
            </a:r>
            <a:r>
              <a:rPr lang="en-US" sz="3200" b="1" dirty="0">
                <a:latin typeface="High Tower Text" panose="02040502050506030303" pitchFamily="18" charset="0"/>
              </a:rPr>
              <a:t> extends to digital searches and seizures by public employers.</a:t>
            </a:r>
          </a:p>
        </p:txBody>
      </p:sp>
    </p:spTree>
    <p:extLst>
      <p:ext uri="{BB962C8B-B14F-4D97-AF65-F5344CB8AC3E}">
        <p14:creationId xmlns:p14="http://schemas.microsoft.com/office/powerpoint/2010/main" val="3424393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3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0A3A-A5CA-4871-B20B-009F0599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329" y="764373"/>
            <a:ext cx="10346871" cy="1293028"/>
          </a:xfrm>
        </p:spPr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Amendment &amp; Employer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6A68A-B706-4BA2-9896-9043010A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latin typeface="High Tower Text" panose="02040502050506030303" pitchFamily="18" charset="0"/>
              </a:rPr>
              <a:t>2-Prong Test for Employment Searches:</a:t>
            </a:r>
          </a:p>
          <a:p>
            <a:pPr marL="971550" lvl="1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3000" b="1" dirty="0">
                <a:latin typeface="High Tower Text" panose="02040502050506030303" pitchFamily="18" charset="0"/>
              </a:rPr>
              <a:t>Expectation of Privacy / Operational Realities</a:t>
            </a:r>
          </a:p>
          <a:p>
            <a:pPr marL="971550" lvl="1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3000" b="1" dirty="0">
                <a:latin typeface="High Tower Text" panose="02040502050506030303" pitchFamily="18" charset="0"/>
              </a:rPr>
              <a:t>Reasonableness Under the Circumstances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latin typeface="High Tower Text" panose="02040502050506030303" pitchFamily="18" charset="0"/>
              </a:rPr>
              <a:t>No Expectation of Privacy = No 4</a:t>
            </a:r>
            <a:r>
              <a:rPr lang="en-US" sz="3200" b="1" baseline="30000" dirty="0">
                <a:latin typeface="High Tower Text" panose="02040502050506030303" pitchFamily="18" charset="0"/>
              </a:rPr>
              <a:t>th</a:t>
            </a:r>
            <a:r>
              <a:rPr lang="en-US" sz="3200" b="1" dirty="0">
                <a:latin typeface="High Tower Text" panose="02040502050506030303" pitchFamily="18" charset="0"/>
              </a:rPr>
              <a:t> Amendment Violation</a:t>
            </a:r>
          </a:p>
          <a:p>
            <a:r>
              <a:rPr lang="en-US" sz="3200" b="1" dirty="0">
                <a:latin typeface="High Tower Text" panose="02040502050506030303" pitchFamily="18" charset="0"/>
              </a:rPr>
              <a:t>Expectation of Privacy </a:t>
            </a:r>
            <a:r>
              <a:rPr lang="en-US" sz="3200" b="1" dirty="0">
                <a:latin typeface="High Tower Text" panose="02040502050506030303" pitchFamily="18" charset="0"/>
                <a:sym typeface="Wingdings" panose="05000000000000000000" pitchFamily="2" charset="2"/>
              </a:rPr>
              <a:t> Test for Reasonableness</a:t>
            </a:r>
            <a:endParaRPr lang="en-US" sz="32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3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0A3A-A5CA-4871-B20B-009F0599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329" y="764373"/>
            <a:ext cx="10346871" cy="1293028"/>
          </a:xfrm>
        </p:spPr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Amendment &amp; Employer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6A68A-B706-4BA2-9896-9043010A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latin typeface="High Tower Text" panose="02040502050506030303" pitchFamily="18" charset="0"/>
              </a:rPr>
              <a:t>Operational Realities: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Was the area searched open to other employees?</a:t>
            </a:r>
          </a:p>
          <a:p>
            <a:pPr lvl="2">
              <a:spcAft>
                <a:spcPts val="2400"/>
              </a:spcAft>
            </a:pPr>
            <a:r>
              <a:rPr lang="en-US" sz="2800" b="1" dirty="0">
                <a:latin typeface="High Tower Text" panose="02040502050506030303" pitchFamily="18" charset="0"/>
              </a:rPr>
              <a:t>Storage cabinets, file cabinets, unlocked drawers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Digital: Acceptable Use Policy </a:t>
            </a:r>
            <a:r>
              <a:rPr lang="en-US" sz="3000" b="1" i="1" dirty="0">
                <a:latin typeface="High Tower Text" panose="02040502050506030303" pitchFamily="18" charset="0"/>
              </a:rPr>
              <a:t>may</a:t>
            </a:r>
            <a:r>
              <a:rPr lang="en-US" sz="3000" b="1" dirty="0">
                <a:latin typeface="High Tower Text" panose="02040502050506030303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High Tower Text" panose="02040502050506030303" pitchFamily="18" charset="0"/>
              </a:rPr>
              <a:t>not</a:t>
            </a:r>
            <a:r>
              <a:rPr lang="en-US" sz="3000" b="1" dirty="0">
                <a:latin typeface="High Tower Text" panose="02040502050506030303" pitchFamily="18" charset="0"/>
              </a:rPr>
              <a:t> be enough.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Digital: Advanced Warning </a:t>
            </a:r>
            <a:r>
              <a:rPr lang="en-US" sz="3000" b="1" i="1" dirty="0">
                <a:latin typeface="High Tower Text" panose="02040502050506030303" pitchFamily="18" charset="0"/>
              </a:rPr>
              <a:t>may</a:t>
            </a:r>
            <a:r>
              <a:rPr lang="en-US" sz="3000" b="1" dirty="0">
                <a:latin typeface="High Tower Text" panose="02040502050506030303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High Tower Text" panose="02040502050506030303" pitchFamily="18" charset="0"/>
              </a:rPr>
              <a:t>not</a:t>
            </a:r>
            <a:r>
              <a:rPr lang="en-US" sz="3000" b="1" dirty="0">
                <a:latin typeface="High Tower Text" panose="02040502050506030303" pitchFamily="18" charset="0"/>
              </a:rPr>
              <a:t> be enough.</a:t>
            </a:r>
          </a:p>
        </p:txBody>
      </p:sp>
    </p:spTree>
    <p:extLst>
      <p:ext uri="{BB962C8B-B14F-4D97-AF65-F5344CB8AC3E}">
        <p14:creationId xmlns:p14="http://schemas.microsoft.com/office/powerpoint/2010/main" val="2099834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7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0A3A-A5CA-4871-B20B-009F0599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329" y="764373"/>
            <a:ext cx="10346871" cy="1293028"/>
          </a:xfrm>
        </p:spPr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Amendment &amp; Employer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6A68A-B706-4BA2-9896-9043010A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latin typeface="High Tower Text" panose="02040502050506030303" pitchFamily="18" charset="0"/>
              </a:rPr>
              <a:t>Reasonableness Under All the Circumstances: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Search Justified at its Inception?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Search Methods Reasonably Related to the Objectives?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Search Methods Excessive Intrusive?</a:t>
            </a:r>
          </a:p>
        </p:txBody>
      </p:sp>
    </p:spTree>
    <p:extLst>
      <p:ext uri="{BB962C8B-B14F-4D97-AF65-F5344CB8AC3E}">
        <p14:creationId xmlns:p14="http://schemas.microsoft.com/office/powerpoint/2010/main" val="4145722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7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0A3A-A5CA-4871-B20B-009F0599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329" y="764373"/>
            <a:ext cx="10346871" cy="1293028"/>
          </a:xfrm>
        </p:spPr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Amendment &amp; Employer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6A68A-B706-4BA2-9896-9043010A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latin typeface="High Tower Text" panose="02040502050506030303" pitchFamily="18" charset="0"/>
              </a:rPr>
              <a:t>Justified at Inception: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Fishing expeditions or searches based solely on curiosity can violate the 4</a:t>
            </a:r>
            <a:r>
              <a:rPr lang="en-US" sz="3000" b="1" baseline="30000" dirty="0">
                <a:latin typeface="High Tower Text" panose="02040502050506030303" pitchFamily="18" charset="0"/>
              </a:rPr>
              <a:t>th</a:t>
            </a:r>
            <a:r>
              <a:rPr lang="en-US" sz="3000" b="1" dirty="0">
                <a:latin typeface="High Tower Text" panose="02040502050506030303" pitchFamily="18" charset="0"/>
              </a:rPr>
              <a:t> Amendment.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What were you investigating? What were you searching for?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Document, Document, Document.</a:t>
            </a:r>
          </a:p>
        </p:txBody>
      </p:sp>
    </p:spTree>
    <p:extLst>
      <p:ext uri="{BB962C8B-B14F-4D97-AF65-F5344CB8AC3E}">
        <p14:creationId xmlns:p14="http://schemas.microsoft.com/office/powerpoint/2010/main" val="955652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0A3A-A5CA-4871-B20B-009F0599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329" y="764373"/>
            <a:ext cx="10346871" cy="1293028"/>
          </a:xfrm>
        </p:spPr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Amendment &amp; Employer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6A68A-B706-4BA2-9896-9043010A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latin typeface="High Tower Text" panose="02040502050506030303" pitchFamily="18" charset="0"/>
              </a:rPr>
              <a:t>Search Methods vs. Objective of the Search: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E3A439-96CE-4734-8E64-A689C21BF180}"/>
              </a:ext>
            </a:extLst>
          </p:cNvPr>
          <p:cNvGrpSpPr/>
          <p:nvPr/>
        </p:nvGrpSpPr>
        <p:grpSpPr>
          <a:xfrm>
            <a:off x="1387366" y="2956033"/>
            <a:ext cx="3200400" cy="3200400"/>
            <a:chOff x="1387366" y="2956033"/>
            <a:chExt cx="3200400" cy="3200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13CD043-7231-4273-9CFF-329075BC5E80}"/>
                </a:ext>
              </a:extLst>
            </p:cNvPr>
            <p:cNvSpPr/>
            <p:nvPr/>
          </p:nvSpPr>
          <p:spPr>
            <a:xfrm>
              <a:off x="1387366" y="2956033"/>
              <a:ext cx="3200400" cy="3200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464B36-9A12-4D6F-96B0-6EA15FF4894E}"/>
                </a:ext>
              </a:extLst>
            </p:cNvPr>
            <p:cNvSpPr txBox="1"/>
            <p:nvPr/>
          </p:nvSpPr>
          <p:spPr>
            <a:xfrm>
              <a:off x="1589229" y="3883456"/>
              <a:ext cx="2796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Objectives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97C912D-5268-4333-9782-8B6FDFCAAC4F}"/>
              </a:ext>
            </a:extLst>
          </p:cNvPr>
          <p:cNvGrpSpPr/>
          <p:nvPr/>
        </p:nvGrpSpPr>
        <p:grpSpPr>
          <a:xfrm>
            <a:off x="6806532" y="2956033"/>
            <a:ext cx="3200400" cy="3200400"/>
            <a:chOff x="6806532" y="2956033"/>
            <a:chExt cx="3200400" cy="3200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D3E5428-1D21-437B-8385-76F48A936720}"/>
                </a:ext>
              </a:extLst>
            </p:cNvPr>
            <p:cNvSpPr/>
            <p:nvPr/>
          </p:nvSpPr>
          <p:spPr>
            <a:xfrm>
              <a:off x="6806532" y="2956033"/>
              <a:ext cx="3200400" cy="32004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FB2BB2-217D-4F68-9089-F8B2EAF16FE9}"/>
                </a:ext>
              </a:extLst>
            </p:cNvPr>
            <p:cNvSpPr txBox="1"/>
            <p:nvPr/>
          </p:nvSpPr>
          <p:spPr>
            <a:xfrm>
              <a:off x="7008395" y="4337842"/>
              <a:ext cx="2796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B0F0"/>
                  </a:solidFill>
                </a:rPr>
                <a:t>Methods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678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6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6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06459 0.04005 C 0.078 0.04908 0.09818 0.05394 0.1194 0.05394 C 0.14349 0.05394 0.16276 0.04908 0.17617 0.04005 L 0.24089 -1.85185E-6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26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496 -0.04005 C -0.05989 -0.04907 -0.07527 -0.05393 -0.09153 -0.05393 C -0.11016 -0.05393 -0.125 -0.04907 -0.13529 -0.04005 L -0.18464 0.00023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04636 0.04005 C 0.05599 0.04908 0.07044 0.05394 0.08568 0.05394 C 0.103 0.05394 0.1168 0.04908 0.12643 0.04005 L 0.17292 -1.85185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268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3086 -0.04004 C -0.03724 -0.04907 -0.04687 -0.05393 -0.0569 -0.05393 C -0.06836 -0.05393 -0.0776 -0.04907 -0.08398 -0.04004 L -0.11471 -1.85185E-6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0A3A-A5CA-4871-B20B-009F0599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329" y="764373"/>
            <a:ext cx="10346871" cy="1293028"/>
          </a:xfrm>
        </p:spPr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Amendment &amp; Employer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6A68A-B706-4BA2-9896-9043010A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latin typeface="High Tower Text" panose="02040502050506030303" pitchFamily="18" charset="0"/>
              </a:rPr>
              <a:t>Search Methods vs. Objective of the Search: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What you were searching for vs. the Objectives of the Search</a:t>
            </a:r>
          </a:p>
          <a:p>
            <a:pPr lvl="2">
              <a:spcAft>
                <a:spcPts val="2400"/>
              </a:spcAft>
            </a:pPr>
            <a:r>
              <a:rPr lang="en-US" sz="2800" b="1" dirty="0">
                <a:latin typeface="High Tower Text" panose="02040502050506030303" pitchFamily="18" charset="0"/>
              </a:rPr>
              <a:t>Lack of Communication and Documentation can Hurt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Ask IT for Options</a:t>
            </a:r>
          </a:p>
          <a:p>
            <a:pPr lvl="1">
              <a:spcAft>
                <a:spcPts val="2400"/>
              </a:spcAft>
            </a:pPr>
            <a:r>
              <a:rPr lang="en-US" sz="3000" b="1" dirty="0">
                <a:latin typeface="High Tower Text" panose="02040502050506030303" pitchFamily="18" charset="0"/>
              </a:rPr>
              <a:t>Document, Document, Document.</a:t>
            </a:r>
          </a:p>
        </p:txBody>
      </p:sp>
    </p:spTree>
    <p:extLst>
      <p:ext uri="{BB962C8B-B14F-4D97-AF65-F5344CB8AC3E}">
        <p14:creationId xmlns:p14="http://schemas.microsoft.com/office/powerpoint/2010/main" val="1456400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159</TotalTime>
  <Words>598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High Tower Text</vt:lpstr>
      <vt:lpstr>Rockwell</vt:lpstr>
      <vt:lpstr>Wingdings</vt:lpstr>
      <vt:lpstr>Vapor Trail</vt:lpstr>
      <vt:lpstr>Digital Searches in public employment investigations</vt:lpstr>
      <vt:lpstr>4th Amendment &amp; Employer Searches</vt:lpstr>
      <vt:lpstr>4th Amendment &amp; Employer Searches</vt:lpstr>
      <vt:lpstr>4th Amendment &amp; Employer Searches</vt:lpstr>
      <vt:lpstr>4th Amendment &amp; Employer Searches</vt:lpstr>
      <vt:lpstr>4th Amendment &amp; Employer Searches</vt:lpstr>
      <vt:lpstr>4th Amendment &amp; Employer Searches</vt:lpstr>
      <vt:lpstr>4th Amendment &amp; Employer Searches</vt:lpstr>
      <vt:lpstr>4th Amendment &amp; Employer Searches</vt:lpstr>
      <vt:lpstr>4th Amendment &amp; Employer Searches</vt:lpstr>
      <vt:lpstr>Accessing Employee Accounts</vt:lpstr>
      <vt:lpstr>Stored Communications Act</vt:lpstr>
      <vt:lpstr>4th Amendment</vt:lpstr>
      <vt:lpstr>4th Amendment</vt:lpstr>
      <vt:lpstr>4th Amendment</vt:lpstr>
      <vt:lpstr>4th Amendment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Search &amp; Seizure in public employment investigations</dc:title>
  <dc:creator>Matt Love</dc:creator>
  <cp:lastModifiedBy>Matt Love</cp:lastModifiedBy>
  <cp:revision>11</cp:revision>
  <cp:lastPrinted>2017-10-26T16:24:29Z</cp:lastPrinted>
  <dcterms:created xsi:type="dcterms:W3CDTF">2017-10-26T14:03:03Z</dcterms:created>
  <dcterms:modified xsi:type="dcterms:W3CDTF">2017-10-26T16:42:47Z</dcterms:modified>
</cp:coreProperties>
</file>