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4" r:id="rId6"/>
    <p:sldId id="258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5C94-F7AB-4C55-807B-EED2C6755FA8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9C52-53B5-4224-842B-46824A282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5C94-F7AB-4C55-807B-EED2C6755FA8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9C52-53B5-4224-842B-46824A282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5C94-F7AB-4C55-807B-EED2C6755FA8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9C52-53B5-4224-842B-46824A282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5C94-F7AB-4C55-807B-EED2C6755FA8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9C52-53B5-4224-842B-46824A282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5C94-F7AB-4C55-807B-EED2C6755FA8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9C52-53B5-4224-842B-46824A282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5C94-F7AB-4C55-807B-EED2C6755FA8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9C52-53B5-4224-842B-46824A282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5C94-F7AB-4C55-807B-EED2C6755FA8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9C52-53B5-4224-842B-46824A282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5C94-F7AB-4C55-807B-EED2C6755FA8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9C52-53B5-4224-842B-46824A282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5C94-F7AB-4C55-807B-EED2C6755FA8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9C52-53B5-4224-842B-46824A282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5C94-F7AB-4C55-807B-EED2C6755FA8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9C52-53B5-4224-842B-46824A282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5C94-F7AB-4C55-807B-EED2C6755FA8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9C52-53B5-4224-842B-46824A282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D5C94-F7AB-4C55-807B-EED2C6755FA8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19C52-53B5-4224-842B-46824A282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/>
          <a:lstStyle/>
          <a:p>
            <a:r>
              <a:rPr lang="tr-TR" dirty="0" smtClean="0"/>
              <a:t>APOSTROPHE 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1700808"/>
            <a:ext cx="6400800" cy="40100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tr-TR" sz="28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‘S</a:t>
            </a:r>
            <a:endParaRPr lang="en-US" sz="28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23528" y="692696"/>
            <a:ext cx="8496944" cy="5832648"/>
          </a:xfrm>
          <a:prstGeom prst="roundRect">
            <a:avLst>
              <a:gd name="adj" fmla="val 5090"/>
            </a:avLst>
          </a:prstGeom>
          <a:solidFill>
            <a:schemeClr val="bg1">
              <a:lumMod val="95000"/>
              <a:alpha val="86000"/>
            </a:schemeClr>
          </a:solidFill>
          <a:ln w="412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Snip Diagonal Corner Rectangle 7"/>
          <p:cNvSpPr/>
          <p:nvPr/>
        </p:nvSpPr>
        <p:spPr>
          <a:xfrm>
            <a:off x="1331640" y="188640"/>
            <a:ext cx="6408712" cy="936104"/>
          </a:xfrm>
          <a:prstGeom prst="snip2DiagRect">
            <a:avLst>
              <a:gd name="adj1" fmla="val 19536"/>
              <a:gd name="adj2" fmla="val 16667"/>
            </a:avLst>
          </a:prstGeom>
          <a:solidFill>
            <a:srgbClr val="92D050"/>
          </a:solidFill>
          <a:ln w="444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APOSTROPHE S (‘s)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5536" y="1268760"/>
            <a:ext cx="2232248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1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‘S</a:t>
            </a:r>
            <a:endParaRPr lang="en-US" sz="1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916832"/>
            <a:ext cx="3784526" cy="4489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ight Arrow 10"/>
          <p:cNvSpPr/>
          <p:nvPr/>
        </p:nvSpPr>
        <p:spPr>
          <a:xfrm>
            <a:off x="3347864" y="2420888"/>
            <a:ext cx="3312368" cy="792088"/>
          </a:xfrm>
          <a:prstGeom prst="rightArrow">
            <a:avLst>
              <a:gd name="adj1" fmla="val 92078"/>
              <a:gd name="adj2" fmla="val 50000"/>
            </a:avLst>
          </a:prstGeom>
          <a:solidFill>
            <a:srgbClr val="99FF99"/>
          </a:solidFill>
          <a:ln w="635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is David.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483768" y="3429000"/>
            <a:ext cx="3312368" cy="792088"/>
          </a:xfrm>
          <a:prstGeom prst="rightArrow">
            <a:avLst>
              <a:gd name="adj1" fmla="val 92078"/>
              <a:gd name="adj2" fmla="val 50000"/>
            </a:avLst>
          </a:prstGeom>
          <a:solidFill>
            <a:srgbClr val="99FF99"/>
          </a:solidFill>
          <a:ln w="635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is a book.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11560" y="5013176"/>
            <a:ext cx="1800200" cy="792088"/>
          </a:xfrm>
          <a:prstGeom prst="rightArrow">
            <a:avLst>
              <a:gd name="adj1" fmla="val 92078"/>
              <a:gd name="adj2" fmla="val 0"/>
            </a:avLst>
          </a:prstGeom>
          <a:solidFill>
            <a:srgbClr val="FFFF00"/>
          </a:solidFill>
          <a:ln w="635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David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915816" y="5013176"/>
            <a:ext cx="1440160" cy="792088"/>
          </a:xfrm>
          <a:prstGeom prst="rightArrow">
            <a:avLst>
              <a:gd name="adj1" fmla="val 92078"/>
              <a:gd name="adj2" fmla="val 0"/>
            </a:avLst>
          </a:prstGeom>
          <a:solidFill>
            <a:srgbClr val="FFFF00"/>
          </a:solidFill>
          <a:ln w="635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book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 rot="20751224">
            <a:off x="1771845" y="2918785"/>
            <a:ext cx="735584" cy="2254714"/>
          </a:xfrm>
          <a:prstGeom prst="downArrow">
            <a:avLst/>
          </a:prstGeom>
          <a:solidFill>
            <a:srgbClr val="FFFF99"/>
          </a:solidFill>
          <a:ln w="635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63688" y="5085184"/>
            <a:ext cx="1296144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‘S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23528" y="692696"/>
            <a:ext cx="8496944" cy="5832648"/>
          </a:xfrm>
          <a:prstGeom prst="roundRect">
            <a:avLst>
              <a:gd name="adj" fmla="val 5090"/>
            </a:avLst>
          </a:prstGeom>
          <a:solidFill>
            <a:schemeClr val="bg1">
              <a:lumMod val="95000"/>
              <a:alpha val="86000"/>
            </a:schemeClr>
          </a:solidFill>
          <a:ln w="412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Snip Diagonal Corner Rectangle 7"/>
          <p:cNvSpPr/>
          <p:nvPr/>
        </p:nvSpPr>
        <p:spPr>
          <a:xfrm>
            <a:off x="1331640" y="188640"/>
            <a:ext cx="6408712" cy="936104"/>
          </a:xfrm>
          <a:prstGeom prst="snip2DiagRect">
            <a:avLst>
              <a:gd name="adj1" fmla="val 19536"/>
              <a:gd name="adj2" fmla="val 16667"/>
            </a:avLst>
          </a:prstGeom>
          <a:solidFill>
            <a:srgbClr val="92D050"/>
          </a:solidFill>
          <a:ln w="444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APOSTROPHE S (‘s)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5536" y="1268760"/>
            <a:ext cx="2232248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1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‘S</a:t>
            </a:r>
            <a:endParaRPr lang="en-US" sz="1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916832"/>
            <a:ext cx="3784526" cy="4489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ight Arrow 10"/>
          <p:cNvSpPr/>
          <p:nvPr/>
        </p:nvSpPr>
        <p:spPr>
          <a:xfrm>
            <a:off x="3347864" y="2420888"/>
            <a:ext cx="3312368" cy="792088"/>
          </a:xfrm>
          <a:prstGeom prst="rightArrow">
            <a:avLst>
              <a:gd name="adj1" fmla="val 92078"/>
              <a:gd name="adj2" fmla="val 50000"/>
            </a:avLst>
          </a:prstGeom>
          <a:solidFill>
            <a:srgbClr val="99FF99"/>
          </a:solidFill>
          <a:ln w="635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is David.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483768" y="3429000"/>
            <a:ext cx="3312368" cy="792088"/>
          </a:xfrm>
          <a:prstGeom prst="rightArrow">
            <a:avLst>
              <a:gd name="adj1" fmla="val 92078"/>
              <a:gd name="adj2" fmla="val 50000"/>
            </a:avLst>
          </a:prstGeom>
          <a:solidFill>
            <a:srgbClr val="99FF99"/>
          </a:solidFill>
          <a:ln w="635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is a book.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11560" y="5013176"/>
            <a:ext cx="1800200" cy="792088"/>
          </a:xfrm>
          <a:prstGeom prst="rightArrow">
            <a:avLst>
              <a:gd name="adj1" fmla="val 92078"/>
              <a:gd name="adj2" fmla="val 0"/>
            </a:avLst>
          </a:prstGeom>
          <a:solidFill>
            <a:srgbClr val="FFFF00"/>
          </a:solidFill>
          <a:ln w="635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David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915816" y="5013176"/>
            <a:ext cx="1440160" cy="792088"/>
          </a:xfrm>
          <a:prstGeom prst="rightArrow">
            <a:avLst>
              <a:gd name="adj1" fmla="val 92078"/>
              <a:gd name="adj2" fmla="val 0"/>
            </a:avLst>
          </a:prstGeom>
          <a:solidFill>
            <a:srgbClr val="FFFF00"/>
          </a:solidFill>
          <a:ln w="635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book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 rot="20751224">
            <a:off x="1771845" y="2918785"/>
            <a:ext cx="735584" cy="2254714"/>
          </a:xfrm>
          <a:prstGeom prst="downArrow">
            <a:avLst/>
          </a:prstGeom>
          <a:solidFill>
            <a:srgbClr val="FFFF99"/>
          </a:solidFill>
          <a:ln w="635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63688" y="5085184"/>
            <a:ext cx="1296144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‘S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Bent Arrow 16"/>
          <p:cNvSpPr/>
          <p:nvPr/>
        </p:nvSpPr>
        <p:spPr>
          <a:xfrm>
            <a:off x="2267744" y="2996952"/>
            <a:ext cx="3096344" cy="2232248"/>
          </a:xfrm>
          <a:prstGeom prst="bentArrow">
            <a:avLst>
              <a:gd name="adj1" fmla="val 13422"/>
              <a:gd name="adj2" fmla="val 10177"/>
              <a:gd name="adj3" fmla="val 23372"/>
              <a:gd name="adj4" fmla="val 60844"/>
            </a:avLst>
          </a:prstGeom>
          <a:solidFill>
            <a:srgbClr val="FFFF00"/>
          </a:solidFill>
          <a:ln w="635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ircular Arrow 17"/>
          <p:cNvSpPr/>
          <p:nvPr/>
        </p:nvSpPr>
        <p:spPr>
          <a:xfrm rot="16200000">
            <a:off x="5544108" y="2384884"/>
            <a:ext cx="1656184" cy="2016224"/>
          </a:xfrm>
          <a:prstGeom prst="circularArrow">
            <a:avLst>
              <a:gd name="adj1" fmla="val 15854"/>
              <a:gd name="adj2" fmla="val 1422821"/>
              <a:gd name="adj3" fmla="val 21193529"/>
              <a:gd name="adj4" fmla="val 10443993"/>
              <a:gd name="adj5" fmla="val 1472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55776" y="1484784"/>
            <a:ext cx="3744416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We u</a:t>
            </a:r>
            <a:r>
              <a:rPr lang="en-US" sz="2800" b="1" dirty="0" smtClean="0"/>
              <a:t>se </a:t>
            </a:r>
            <a:r>
              <a:rPr lang="en-US" sz="2800" b="1" dirty="0"/>
              <a:t>the apostrophe to show possession. 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23528" y="692696"/>
            <a:ext cx="8496944" cy="5832648"/>
          </a:xfrm>
          <a:prstGeom prst="roundRect">
            <a:avLst>
              <a:gd name="adj" fmla="val 5090"/>
            </a:avLst>
          </a:prstGeom>
          <a:solidFill>
            <a:schemeClr val="bg1">
              <a:lumMod val="95000"/>
              <a:alpha val="86000"/>
            </a:schemeClr>
          </a:solidFill>
          <a:ln w="412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Snip Diagonal Corner Rectangle 7"/>
          <p:cNvSpPr/>
          <p:nvPr/>
        </p:nvSpPr>
        <p:spPr>
          <a:xfrm>
            <a:off x="1331640" y="188640"/>
            <a:ext cx="6408712" cy="936104"/>
          </a:xfrm>
          <a:prstGeom prst="snip2DiagRect">
            <a:avLst>
              <a:gd name="adj1" fmla="val 19536"/>
              <a:gd name="adj2" fmla="val 16667"/>
            </a:avLst>
          </a:prstGeom>
          <a:solidFill>
            <a:srgbClr val="92D050"/>
          </a:solidFill>
          <a:ln w="444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APOSTROPHE S (‘s)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5536" y="1268760"/>
            <a:ext cx="2232248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1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‘S</a:t>
            </a:r>
            <a:endParaRPr lang="en-US" sz="1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11560" y="4293096"/>
            <a:ext cx="2088232" cy="792088"/>
          </a:xfrm>
          <a:prstGeom prst="rightArrow">
            <a:avLst>
              <a:gd name="adj1" fmla="val 92078"/>
              <a:gd name="adj2" fmla="val 0"/>
            </a:avLst>
          </a:prstGeom>
          <a:solidFill>
            <a:srgbClr val="FFFF00"/>
          </a:solidFill>
          <a:ln w="635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girl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3131840" y="4293096"/>
            <a:ext cx="1440160" cy="792088"/>
          </a:xfrm>
          <a:prstGeom prst="rightArrow">
            <a:avLst>
              <a:gd name="adj1" fmla="val 92078"/>
              <a:gd name="adj2" fmla="val 0"/>
            </a:avLst>
          </a:prstGeom>
          <a:solidFill>
            <a:srgbClr val="FFFF00"/>
          </a:solidFill>
          <a:ln w="635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dog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 rot="19869757">
            <a:off x="1978871" y="2926253"/>
            <a:ext cx="735584" cy="1678569"/>
          </a:xfrm>
          <a:prstGeom prst="downArrow">
            <a:avLst/>
          </a:prstGeom>
          <a:solidFill>
            <a:srgbClr val="FFFF99"/>
          </a:solidFill>
          <a:ln w="635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123728" y="4365104"/>
            <a:ext cx="1296144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‘S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253180"/>
            <a:ext cx="3059385" cy="520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ight Arrow 11"/>
          <p:cNvSpPr/>
          <p:nvPr/>
        </p:nvSpPr>
        <p:spPr>
          <a:xfrm>
            <a:off x="3851920" y="5301208"/>
            <a:ext cx="3312368" cy="792088"/>
          </a:xfrm>
          <a:prstGeom prst="rightArrow">
            <a:avLst>
              <a:gd name="adj1" fmla="val 92078"/>
              <a:gd name="adj2" fmla="val 50000"/>
            </a:avLst>
          </a:prstGeom>
          <a:solidFill>
            <a:srgbClr val="99FF99"/>
          </a:solidFill>
          <a:ln w="635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is a dog.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627784" y="2276872"/>
            <a:ext cx="3384376" cy="792088"/>
          </a:xfrm>
          <a:prstGeom prst="rightArrow">
            <a:avLst>
              <a:gd name="adj1" fmla="val 92078"/>
              <a:gd name="adj2" fmla="val 50000"/>
            </a:avLst>
          </a:prstGeom>
          <a:solidFill>
            <a:srgbClr val="99FF99"/>
          </a:solidFill>
          <a:ln w="635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is a girl.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Bent Arrow 20"/>
          <p:cNvSpPr/>
          <p:nvPr/>
        </p:nvSpPr>
        <p:spPr>
          <a:xfrm flipH="1">
            <a:off x="6948264" y="3429000"/>
            <a:ext cx="1152128" cy="1296144"/>
          </a:xfrm>
          <a:prstGeom prst="bentArrow">
            <a:avLst>
              <a:gd name="adj1" fmla="val 20354"/>
              <a:gd name="adj2" fmla="val 10177"/>
              <a:gd name="adj3" fmla="val 23372"/>
              <a:gd name="adj4" fmla="val 60844"/>
            </a:avLst>
          </a:prstGeom>
          <a:solidFill>
            <a:srgbClr val="FFFF00"/>
          </a:solidFill>
          <a:ln w="635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/>
      <p:bldP spid="12" grpId="1" animBg="1"/>
      <p:bldP spid="11" grpId="1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23528" y="692696"/>
            <a:ext cx="8496944" cy="5832648"/>
          </a:xfrm>
          <a:prstGeom prst="roundRect">
            <a:avLst>
              <a:gd name="adj" fmla="val 5090"/>
            </a:avLst>
          </a:prstGeom>
          <a:solidFill>
            <a:schemeClr val="bg1">
              <a:lumMod val="95000"/>
              <a:alpha val="86000"/>
            </a:schemeClr>
          </a:solidFill>
          <a:ln w="412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Snip Diagonal Corner Rectangle 7"/>
          <p:cNvSpPr/>
          <p:nvPr/>
        </p:nvSpPr>
        <p:spPr>
          <a:xfrm>
            <a:off x="1331640" y="188640"/>
            <a:ext cx="6408712" cy="936104"/>
          </a:xfrm>
          <a:prstGeom prst="snip2DiagRect">
            <a:avLst>
              <a:gd name="adj1" fmla="val 19536"/>
              <a:gd name="adj2" fmla="val 16667"/>
            </a:avLst>
          </a:prstGeom>
          <a:solidFill>
            <a:srgbClr val="92D050"/>
          </a:solidFill>
          <a:ln w="444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APOSTROPHE S (‘s)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5536" y="1268760"/>
            <a:ext cx="2232248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1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‘S</a:t>
            </a:r>
            <a:endParaRPr lang="en-US" sz="1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83568" y="5085184"/>
            <a:ext cx="2088232" cy="792088"/>
          </a:xfrm>
          <a:prstGeom prst="rightArrow">
            <a:avLst>
              <a:gd name="adj1" fmla="val 92078"/>
              <a:gd name="adj2" fmla="val 0"/>
            </a:avLst>
          </a:prstGeom>
          <a:solidFill>
            <a:srgbClr val="FFFF00"/>
          </a:solidFill>
          <a:ln w="635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boy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 rot="20502442">
            <a:off x="1971646" y="2908713"/>
            <a:ext cx="735584" cy="2361227"/>
          </a:xfrm>
          <a:prstGeom prst="downArrow">
            <a:avLst/>
          </a:prstGeom>
          <a:solidFill>
            <a:srgbClr val="FFFF99"/>
          </a:solidFill>
          <a:ln w="635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195736" y="5157192"/>
            <a:ext cx="1296144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‘S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627784" y="2276872"/>
            <a:ext cx="3384376" cy="792088"/>
          </a:xfrm>
          <a:prstGeom prst="rightArrow">
            <a:avLst>
              <a:gd name="adj1" fmla="val 92078"/>
              <a:gd name="adj2" fmla="val 50000"/>
            </a:avLst>
          </a:prstGeom>
          <a:solidFill>
            <a:srgbClr val="99FF99"/>
          </a:solidFill>
          <a:ln w="635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is a boy.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412776"/>
            <a:ext cx="3517354" cy="4706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ight Arrow 11"/>
          <p:cNvSpPr/>
          <p:nvPr/>
        </p:nvSpPr>
        <p:spPr>
          <a:xfrm>
            <a:off x="3419872" y="3717032"/>
            <a:ext cx="4680520" cy="792088"/>
          </a:xfrm>
          <a:prstGeom prst="rightArrow">
            <a:avLst>
              <a:gd name="adj1" fmla="val 92078"/>
              <a:gd name="adj2" fmla="val 50000"/>
            </a:avLst>
          </a:prstGeom>
          <a:solidFill>
            <a:srgbClr val="99FF99"/>
          </a:solidFill>
          <a:ln w="635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is a schoolbag.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3203848" y="5085184"/>
            <a:ext cx="2736304" cy="792088"/>
          </a:xfrm>
          <a:prstGeom prst="rightArrow">
            <a:avLst>
              <a:gd name="adj1" fmla="val 92078"/>
              <a:gd name="adj2" fmla="val 0"/>
            </a:avLst>
          </a:prstGeom>
          <a:solidFill>
            <a:srgbClr val="FFFF00"/>
          </a:solidFill>
          <a:ln w="635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schoolbag.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Bent Arrow 20"/>
          <p:cNvSpPr/>
          <p:nvPr/>
        </p:nvSpPr>
        <p:spPr>
          <a:xfrm rot="1822435" flipH="1">
            <a:off x="7663288" y="2807304"/>
            <a:ext cx="1026045" cy="1082041"/>
          </a:xfrm>
          <a:prstGeom prst="bentArrow">
            <a:avLst>
              <a:gd name="adj1" fmla="val 20354"/>
              <a:gd name="adj2" fmla="val 10177"/>
              <a:gd name="adj3" fmla="val 23372"/>
              <a:gd name="adj4" fmla="val 60844"/>
            </a:avLst>
          </a:prstGeom>
          <a:solidFill>
            <a:srgbClr val="FFFF00"/>
          </a:solidFill>
          <a:ln w="635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/>
      <p:bldP spid="11" grpId="0" animBg="1"/>
      <p:bldP spid="12" grpId="0" animBg="1"/>
      <p:bldP spid="14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23528" y="692696"/>
            <a:ext cx="8496944" cy="5832648"/>
          </a:xfrm>
          <a:prstGeom prst="roundRect">
            <a:avLst>
              <a:gd name="adj" fmla="val 5090"/>
            </a:avLst>
          </a:prstGeom>
          <a:solidFill>
            <a:schemeClr val="bg1">
              <a:lumMod val="95000"/>
              <a:alpha val="86000"/>
            </a:schemeClr>
          </a:solidFill>
          <a:ln w="412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8" name="Picture 4" descr="E:\My Pictures\English wall\boy-gir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484784"/>
            <a:ext cx="3744416" cy="38498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Snip Diagonal Corner Rectangle 7"/>
          <p:cNvSpPr/>
          <p:nvPr/>
        </p:nvSpPr>
        <p:spPr>
          <a:xfrm>
            <a:off x="1331640" y="188640"/>
            <a:ext cx="6408712" cy="936104"/>
          </a:xfrm>
          <a:prstGeom prst="snip2DiagRect">
            <a:avLst>
              <a:gd name="adj1" fmla="val 19536"/>
              <a:gd name="adj2" fmla="val 16667"/>
            </a:avLst>
          </a:prstGeom>
          <a:solidFill>
            <a:srgbClr val="92D050"/>
          </a:solidFill>
          <a:ln w="444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APOSTROPHE S (‘s)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5536" y="1268760"/>
            <a:ext cx="2232248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1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‘S</a:t>
            </a:r>
            <a:endParaRPr lang="en-US" sz="1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Left-Right Arrow 20"/>
          <p:cNvSpPr/>
          <p:nvPr/>
        </p:nvSpPr>
        <p:spPr>
          <a:xfrm>
            <a:off x="5652120" y="3645024"/>
            <a:ext cx="1584176" cy="792088"/>
          </a:xfrm>
          <a:prstGeom prst="leftRightArrow">
            <a:avLst>
              <a:gd name="adj1" fmla="val 69537"/>
              <a:gd name="adj2" fmla="val 141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kids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Left-Right Arrow 21"/>
          <p:cNvSpPr/>
          <p:nvPr/>
        </p:nvSpPr>
        <p:spPr>
          <a:xfrm>
            <a:off x="5580112" y="4365104"/>
            <a:ext cx="1800200" cy="792088"/>
          </a:xfrm>
          <a:prstGeom prst="leftRightArrow">
            <a:avLst>
              <a:gd name="adj1" fmla="val 73089"/>
              <a:gd name="adj2" fmla="val 141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chairs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Left-Right Arrow 22"/>
          <p:cNvSpPr/>
          <p:nvPr/>
        </p:nvSpPr>
        <p:spPr>
          <a:xfrm>
            <a:off x="611560" y="5157192"/>
            <a:ext cx="1584176" cy="792088"/>
          </a:xfrm>
          <a:prstGeom prst="leftRightArrow">
            <a:avLst>
              <a:gd name="adj1" fmla="val 94401"/>
              <a:gd name="adj2" fmla="val 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kids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Left-Right Arrow 23"/>
          <p:cNvSpPr/>
          <p:nvPr/>
        </p:nvSpPr>
        <p:spPr>
          <a:xfrm>
            <a:off x="3131840" y="5157192"/>
            <a:ext cx="1584176" cy="792088"/>
          </a:xfrm>
          <a:prstGeom prst="leftRightArrow">
            <a:avLst>
              <a:gd name="adj1" fmla="val 97953"/>
              <a:gd name="adj2" fmla="val 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chairs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403648" y="5085184"/>
            <a:ext cx="1080120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‘</a:t>
            </a:r>
            <a:endParaRPr lang="en-US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67744" y="5085184"/>
            <a:ext cx="792088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Oval 26"/>
          <p:cNvSpPr/>
          <p:nvPr/>
        </p:nvSpPr>
        <p:spPr>
          <a:xfrm>
            <a:off x="1633740" y="4941168"/>
            <a:ext cx="576064" cy="5760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18742692">
            <a:off x="1161672" y="5760971"/>
            <a:ext cx="631143" cy="376617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&quot;No&quot; Symbol 28"/>
          <p:cNvSpPr/>
          <p:nvPr/>
        </p:nvSpPr>
        <p:spPr>
          <a:xfrm>
            <a:off x="2195736" y="5085184"/>
            <a:ext cx="936104" cy="864096"/>
          </a:xfrm>
          <a:prstGeom prst="noSmoking">
            <a:avLst>
              <a:gd name="adj" fmla="val 12838"/>
            </a:avLst>
          </a:prstGeom>
          <a:solidFill>
            <a:srgbClr val="FF0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 rot="4958247">
            <a:off x="828298" y="3692816"/>
            <a:ext cx="2072503" cy="661674"/>
          </a:xfrm>
          <a:prstGeom prst="rightArrow">
            <a:avLst>
              <a:gd name="adj1" fmla="val 66582"/>
              <a:gd name="adj2" fmla="val 5999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23528" y="692696"/>
            <a:ext cx="8496944" cy="5832648"/>
          </a:xfrm>
          <a:prstGeom prst="roundRect">
            <a:avLst>
              <a:gd name="adj" fmla="val 5090"/>
            </a:avLst>
          </a:prstGeom>
          <a:solidFill>
            <a:schemeClr val="bg1">
              <a:lumMod val="95000"/>
              <a:alpha val="86000"/>
            </a:schemeClr>
          </a:solidFill>
          <a:ln w="412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8" name="Picture 4" descr="E:\My Pictures\English wall\boy-gir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484784"/>
            <a:ext cx="3744416" cy="38498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Snip Diagonal Corner Rectangle 7"/>
          <p:cNvSpPr/>
          <p:nvPr/>
        </p:nvSpPr>
        <p:spPr>
          <a:xfrm>
            <a:off x="1331640" y="188640"/>
            <a:ext cx="6408712" cy="936104"/>
          </a:xfrm>
          <a:prstGeom prst="snip2DiagRect">
            <a:avLst>
              <a:gd name="adj1" fmla="val 19536"/>
              <a:gd name="adj2" fmla="val 16667"/>
            </a:avLst>
          </a:prstGeom>
          <a:solidFill>
            <a:srgbClr val="92D050"/>
          </a:solidFill>
          <a:ln w="444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APOSTROPHE S (‘s)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5536" y="1268760"/>
            <a:ext cx="2232248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1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‘S</a:t>
            </a:r>
            <a:endParaRPr lang="en-US" sz="1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Left-Right Arrow 22"/>
          <p:cNvSpPr/>
          <p:nvPr/>
        </p:nvSpPr>
        <p:spPr>
          <a:xfrm>
            <a:off x="539552" y="5157192"/>
            <a:ext cx="2520280" cy="792088"/>
          </a:xfrm>
          <a:prstGeom prst="leftRightArrow">
            <a:avLst>
              <a:gd name="adj1" fmla="val 94401"/>
              <a:gd name="adj2" fmla="val 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Ali and Ayşe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Left-Right Arrow 23"/>
          <p:cNvSpPr/>
          <p:nvPr/>
        </p:nvSpPr>
        <p:spPr>
          <a:xfrm>
            <a:off x="3635896" y="5157192"/>
            <a:ext cx="2304256" cy="792088"/>
          </a:xfrm>
          <a:prstGeom prst="leftRightArrow">
            <a:avLst>
              <a:gd name="adj1" fmla="val 97953"/>
              <a:gd name="adj2" fmla="val 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umbrella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 rot="3915246">
            <a:off x="1314696" y="3759241"/>
            <a:ext cx="2578062" cy="661674"/>
          </a:xfrm>
          <a:prstGeom prst="rightArrow">
            <a:avLst>
              <a:gd name="adj1" fmla="val 66582"/>
              <a:gd name="adj2" fmla="val 5999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3995936" y="3573016"/>
            <a:ext cx="1224136" cy="648072"/>
          </a:xfrm>
          <a:prstGeom prst="rightArrow">
            <a:avLst>
              <a:gd name="adj1" fmla="val 86665"/>
              <a:gd name="adj2" fmla="val 2209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b="1" dirty="0" smtClean="0"/>
              <a:t>Ayşe</a:t>
            </a:r>
            <a:endParaRPr lang="en-US" sz="3200" b="1" dirty="0"/>
          </a:p>
        </p:txBody>
      </p:sp>
      <p:sp>
        <p:nvSpPr>
          <p:cNvPr id="17" name="Left Arrow 16"/>
          <p:cNvSpPr/>
          <p:nvPr/>
        </p:nvSpPr>
        <p:spPr>
          <a:xfrm>
            <a:off x="7524328" y="3645024"/>
            <a:ext cx="1152128" cy="648072"/>
          </a:xfrm>
          <a:prstGeom prst="leftArrow">
            <a:avLst>
              <a:gd name="adj1" fmla="val 76937"/>
              <a:gd name="adj2" fmla="val 3579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b="1" dirty="0" smtClean="0"/>
              <a:t>Ali</a:t>
            </a:r>
            <a:endParaRPr lang="en-US" sz="3600" b="1" dirty="0"/>
          </a:p>
        </p:txBody>
      </p:sp>
      <p:sp>
        <p:nvSpPr>
          <p:cNvPr id="18" name="Right Arrow 17"/>
          <p:cNvSpPr/>
          <p:nvPr/>
        </p:nvSpPr>
        <p:spPr>
          <a:xfrm>
            <a:off x="3275856" y="1988840"/>
            <a:ext cx="1944216" cy="648072"/>
          </a:xfrm>
          <a:prstGeom prst="rightArrow">
            <a:avLst>
              <a:gd name="adj1" fmla="val 86665"/>
              <a:gd name="adj2" fmla="val 2209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b="1" dirty="0" smtClean="0"/>
              <a:t>umbrella</a:t>
            </a:r>
            <a:endParaRPr lang="en-US" sz="3200" b="1" dirty="0"/>
          </a:p>
        </p:txBody>
      </p:sp>
      <p:sp>
        <p:nvSpPr>
          <p:cNvPr id="19" name="Rectangle 18"/>
          <p:cNvSpPr/>
          <p:nvPr/>
        </p:nvSpPr>
        <p:spPr>
          <a:xfrm>
            <a:off x="2483768" y="5157192"/>
            <a:ext cx="1296144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‘S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30" grpId="0" animBg="1"/>
      <p:bldP spid="16" grpId="0" animBg="1"/>
      <p:bldP spid="17" grpId="0" animBg="1"/>
      <p:bldP spid="18" grpId="0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23528" y="692696"/>
            <a:ext cx="8496944" cy="5832648"/>
          </a:xfrm>
          <a:prstGeom prst="roundRect">
            <a:avLst>
              <a:gd name="adj" fmla="val 5090"/>
            </a:avLst>
          </a:prstGeom>
          <a:solidFill>
            <a:schemeClr val="bg1">
              <a:lumMod val="95000"/>
              <a:alpha val="86000"/>
            </a:schemeClr>
          </a:solidFill>
          <a:ln w="412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Snip Diagonal Corner Rectangle 7"/>
          <p:cNvSpPr/>
          <p:nvPr/>
        </p:nvSpPr>
        <p:spPr>
          <a:xfrm>
            <a:off x="1331640" y="188640"/>
            <a:ext cx="6408712" cy="936104"/>
          </a:xfrm>
          <a:prstGeom prst="snip2DiagRect">
            <a:avLst>
              <a:gd name="adj1" fmla="val 19536"/>
              <a:gd name="adj2" fmla="val 16667"/>
            </a:avLst>
          </a:prstGeom>
          <a:solidFill>
            <a:srgbClr val="92D050"/>
          </a:solidFill>
          <a:ln w="444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APOSTROPHE S (‘s)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87624" y="1196752"/>
            <a:ext cx="316835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Exercises: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5576" y="2204864"/>
            <a:ext cx="7632848" cy="4032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tr-TR" sz="2400" dirty="0" smtClean="0">
                <a:solidFill>
                  <a:srgbClr val="7030A0"/>
                </a:solidFill>
              </a:rPr>
              <a:t>My father / car		: _______________________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tr-TR" sz="2400" dirty="0" smtClean="0">
                <a:solidFill>
                  <a:srgbClr val="7030A0"/>
                </a:solidFill>
              </a:rPr>
              <a:t>Ali / DVD	 		: _______________________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tr-TR" sz="2400" dirty="0" smtClean="0">
                <a:solidFill>
                  <a:srgbClr val="7030A0"/>
                </a:solidFill>
              </a:rPr>
              <a:t>The girl / book		: _______________________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tr-TR" sz="2400" dirty="0" smtClean="0">
                <a:solidFill>
                  <a:srgbClr val="7030A0"/>
                </a:solidFill>
              </a:rPr>
              <a:t>Eric / father	 		: _______________________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tr-TR" sz="2400" dirty="0" smtClean="0">
                <a:solidFill>
                  <a:srgbClr val="7030A0"/>
                </a:solidFill>
              </a:rPr>
              <a:t>Student / book 		: _______________________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tr-TR" sz="2400" dirty="0" smtClean="0">
                <a:solidFill>
                  <a:srgbClr val="7030A0"/>
                </a:solidFill>
              </a:rPr>
              <a:t>Boys / pencils 		: _______________________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tr-TR" sz="2400" dirty="0" smtClean="0">
                <a:solidFill>
                  <a:srgbClr val="7030A0"/>
                </a:solidFill>
              </a:rPr>
              <a:t>Girls / mother		: _______________________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tr-TR" sz="2400" dirty="0" smtClean="0">
                <a:solidFill>
                  <a:srgbClr val="7030A0"/>
                </a:solidFill>
              </a:rPr>
              <a:t>Hulusi and Münir / family 	: _______________________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88024" y="2132856"/>
            <a:ext cx="3744416" cy="4032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My father</a:t>
            </a:r>
            <a:r>
              <a:rPr lang="tr-TR" sz="2400" b="1" dirty="0" smtClean="0">
                <a:solidFill>
                  <a:srgbClr val="FF0000"/>
                </a:solidFill>
              </a:rPr>
              <a:t>’s 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car</a:t>
            </a:r>
          </a:p>
          <a:p>
            <a:pPr marL="342900" indent="-342900">
              <a:lnSpc>
                <a:spcPct val="150000"/>
              </a:lnSpc>
            </a:pP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Ali</a:t>
            </a:r>
            <a:r>
              <a:rPr lang="tr-TR" sz="2400" b="1" dirty="0" smtClean="0">
                <a:solidFill>
                  <a:srgbClr val="FF0000"/>
                </a:solidFill>
              </a:rPr>
              <a:t>’s 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DVD</a:t>
            </a:r>
          </a:p>
          <a:p>
            <a:pPr marL="342900" indent="-342900">
              <a:lnSpc>
                <a:spcPct val="150000"/>
              </a:lnSpc>
            </a:pP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girl</a:t>
            </a:r>
            <a:r>
              <a:rPr lang="tr-TR" sz="2400" b="1" dirty="0" smtClean="0">
                <a:solidFill>
                  <a:srgbClr val="FF0000"/>
                </a:solidFill>
              </a:rPr>
              <a:t>’s 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book	</a:t>
            </a:r>
          </a:p>
          <a:p>
            <a:pPr marL="342900" indent="-342900">
              <a:lnSpc>
                <a:spcPct val="150000"/>
              </a:lnSpc>
            </a:pP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Eric</a:t>
            </a:r>
            <a:r>
              <a:rPr lang="tr-TR" sz="2400" b="1" dirty="0" smtClean="0">
                <a:solidFill>
                  <a:srgbClr val="FF0000"/>
                </a:solidFill>
              </a:rPr>
              <a:t>’s 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father	</a:t>
            </a:r>
          </a:p>
          <a:p>
            <a:pPr marL="342900" indent="-342900">
              <a:lnSpc>
                <a:spcPct val="150000"/>
              </a:lnSpc>
            </a:pP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Student</a:t>
            </a:r>
            <a:r>
              <a:rPr lang="tr-TR" sz="2400" b="1" dirty="0" smtClean="0">
                <a:solidFill>
                  <a:srgbClr val="FF0000"/>
                </a:solidFill>
              </a:rPr>
              <a:t>’s 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book</a:t>
            </a:r>
          </a:p>
          <a:p>
            <a:pPr marL="342900" indent="-342900">
              <a:lnSpc>
                <a:spcPct val="150000"/>
              </a:lnSpc>
            </a:pP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Boys</a:t>
            </a:r>
            <a:r>
              <a:rPr lang="tr-TR" sz="2400" b="1" dirty="0" smtClean="0">
                <a:solidFill>
                  <a:srgbClr val="FF0000"/>
                </a:solidFill>
              </a:rPr>
              <a:t>’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pencils 		</a:t>
            </a:r>
          </a:p>
          <a:p>
            <a:pPr marL="342900" indent="-342900">
              <a:lnSpc>
                <a:spcPct val="150000"/>
              </a:lnSpc>
            </a:pP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Girls</a:t>
            </a:r>
            <a:r>
              <a:rPr lang="tr-TR" sz="2400" b="1" dirty="0" smtClean="0">
                <a:solidFill>
                  <a:srgbClr val="FF0000"/>
                </a:solidFill>
              </a:rPr>
              <a:t>’ 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mother		</a:t>
            </a:r>
          </a:p>
          <a:p>
            <a:pPr marL="342900" indent="-342900">
              <a:lnSpc>
                <a:spcPct val="150000"/>
              </a:lnSpc>
            </a:pP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Hulusi and Münir</a:t>
            </a:r>
            <a:r>
              <a:rPr lang="tr-TR" sz="2400" b="1" dirty="0" smtClean="0">
                <a:solidFill>
                  <a:srgbClr val="FF0000"/>
                </a:solidFill>
              </a:rPr>
              <a:t>’s  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family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2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1"/>
      <p:bldP spid="13" grpId="0" uiExpand="1" build="allAtOnce"/>
      <p:bldP spid="15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Black" pitchFamily="34" charset="0"/>
              </a:rPr>
              <a:t>If it is not clear ask your teacher again!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3712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tr-TR" sz="13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THANKS!</a:t>
            </a:r>
            <a:endParaRPr lang="en-US" sz="13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158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APOSTROPHE S </vt:lpstr>
      <vt:lpstr>Slide 2</vt:lpstr>
      <vt:lpstr>Slide 3</vt:lpstr>
      <vt:lpstr>Slide 4</vt:lpstr>
      <vt:lpstr>Slide 5</vt:lpstr>
      <vt:lpstr>Slide 6</vt:lpstr>
      <vt:lpstr>Slide 7</vt:lpstr>
      <vt:lpstr>Slide 8</vt:lpstr>
      <vt:lpstr>If it is not clear ask your teacher again!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Nihat</dc:creator>
  <cp:lastModifiedBy>Nihat</cp:lastModifiedBy>
  <cp:revision>28</cp:revision>
  <dcterms:created xsi:type="dcterms:W3CDTF">2012-10-02T03:48:44Z</dcterms:created>
  <dcterms:modified xsi:type="dcterms:W3CDTF">2012-10-06T19:46:00Z</dcterms:modified>
</cp:coreProperties>
</file>