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BC472"/>
    <a:srgbClr val="C7DEB0"/>
    <a:srgbClr val="C2DBA9"/>
    <a:srgbClr val="000000"/>
    <a:srgbClr val="008000"/>
    <a:srgbClr val="464B15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C0FAA-6789-43BC-92E7-D11895688DAE}" type="datetimeFigureOut">
              <a:rPr lang="ru-RU"/>
              <a:pPr>
                <a:defRPr/>
              </a:pPr>
              <a:t>04.01.2017</a:t>
            </a:fld>
            <a:endParaRPr lang="ru-RU"/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CE44D7-D10E-45FB-961D-6485DA06D3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2A0FC1-6505-4912-997E-E4EAE7BD5612}" type="datetimeFigureOut">
              <a:rPr lang="ru-RU"/>
              <a:pPr>
                <a:defRPr/>
              </a:pPr>
              <a:t>04.01.2017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EBA704-8F25-4690-83E5-D1EF9DF87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C5C4E-994F-46A8-973F-C8E1A25CC8B9}" type="datetimeFigureOut">
              <a:rPr lang="ru-RU"/>
              <a:pPr>
                <a:defRPr/>
              </a:pPr>
              <a:t>04.01.2017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101F8-28B5-42F9-9A0E-4363711D96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354034-F89E-41B4-8388-908C8AC9736D}" type="datetimeFigureOut">
              <a:rPr lang="ru-RU"/>
              <a:pPr>
                <a:defRPr/>
              </a:pPr>
              <a:t>04.01.2017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179A80-333B-4AB5-A8FE-B669C131C4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C22AA3-A7C8-4FDB-B201-4DAE6221F277}" type="datetimeFigureOut">
              <a:rPr lang="ru-RU"/>
              <a:pPr>
                <a:defRPr/>
              </a:pPr>
              <a:t>04.01.2017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75272-D273-47FB-9796-E769A8EE1F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ECD582-90BA-46AA-9068-05CD461D9DD9}" type="datetimeFigureOut">
              <a:rPr lang="ru-RU"/>
              <a:pPr>
                <a:defRPr/>
              </a:pPr>
              <a:t>04.01.2017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575663-C7B1-41B6-91C1-66E15D5D43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72F86-6E22-4086-AF48-DBC320A82C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E956BC-B5C4-48B1-95BC-F04037EEB68D}" type="datetimeFigureOut">
              <a:rPr lang="ru-RU"/>
              <a:pPr>
                <a:defRPr/>
              </a:pPr>
              <a:t>04.01.2017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BD82E8-8587-4629-90BD-0FFC5F1D116F}" type="datetimeFigureOut">
              <a:rPr lang="ru-RU"/>
              <a:pPr>
                <a:defRPr/>
              </a:pPr>
              <a:t>04.01.2017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0E72CE-7B5B-4972-8A0F-44085DF29E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C32D84-0188-4B77-B68E-4B5964835022}" type="datetimeFigureOut">
              <a:rPr lang="ru-RU"/>
              <a:pPr>
                <a:defRPr/>
              </a:pPr>
              <a:t>04.01.2017</a:t>
            </a:fld>
            <a:endParaRPr lang="ru-RU"/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595EF-941A-45E2-9A20-1E7DDEB4DB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45583A-9BFB-4E16-B7B8-9F9586C59093}" type="datetimeFigureOut">
              <a:rPr lang="ru-RU"/>
              <a:pPr>
                <a:defRPr/>
              </a:pPr>
              <a:t>04.01.2017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A790DB-5E36-4C34-B4F8-DD9005FE7B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7D9493-4C09-40F4-AD1B-8E988EC04BC0}" type="datetimeFigureOut">
              <a:rPr lang="ru-RU"/>
              <a:pPr>
                <a:defRPr/>
              </a:pPr>
              <a:t>04.01.2017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DF0CC-1341-4A62-87D3-C3CC6E6A29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2DBA9"/>
            </a:gs>
            <a:gs pos="50000">
              <a:srgbClr val="9CB86E"/>
            </a:gs>
            <a:gs pos="100000">
              <a:srgbClr val="156B1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6FC1A34B-3FE7-4805-BAE1-B615E39B9414}" type="datetimeFigureOut">
              <a:rPr lang="ru-RU"/>
              <a:pPr>
                <a:defRPr/>
              </a:pPr>
              <a:t>04.01.2017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8CBA2103-2B40-466C-9256-5F93509BBD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75" r:id="rId2"/>
    <p:sldLayoutId id="2147483884" r:id="rId3"/>
    <p:sldLayoutId id="2147483876" r:id="rId4"/>
    <p:sldLayoutId id="2147483885" r:id="rId5"/>
    <p:sldLayoutId id="2147483877" r:id="rId6"/>
    <p:sldLayoutId id="2147483878" r:id="rId7"/>
    <p:sldLayoutId id="2147483879" r:id="rId8"/>
    <p:sldLayoutId id="2147483880" r:id="rId9"/>
    <p:sldLayoutId id="2147483881" r:id="rId10"/>
    <p:sldLayoutId id="214748388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&#1053;&#1072;&#1090;&#1072;&#1083;&#1100;&#1103;%20&#1042;&#1080;&#1082;&#1090;&#1086;&#1088;&#1086;&#1074;&#1085;&#1072;\&#1056;&#1072;&#1073;&#1086;&#1095;&#1080;&#1081;%20&#1089;&#1090;&#1086;&#1083;\&#1076;&#1083;&#1103;%20&#1089;&#1072;&#1081;&#1090;&#1072;\&#1053;&#1086;&#1074;&#1072;&#1103;%20&#1087;&#1072;&#1087;&#1082;&#1072;\Zvuki_lesa_-_..._(iPlayer.fm).mp3" TargetMode="Externa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85852" y="357166"/>
            <a:ext cx="7143800" cy="278608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5400" b="1" dirty="0" smtClean="0">
                <a:solidFill>
                  <a:srgbClr val="00B050"/>
                </a:solidFill>
              </a:rPr>
              <a:t>Жизнь леса. </a:t>
            </a:r>
            <a:br>
              <a:rPr lang="ru-RU" sz="5400" b="1" dirty="0" smtClean="0">
                <a:solidFill>
                  <a:srgbClr val="00B050"/>
                </a:solidFill>
              </a:rPr>
            </a:br>
            <a:r>
              <a:rPr lang="ru-RU" sz="5400" b="1" dirty="0" smtClean="0">
                <a:solidFill>
                  <a:srgbClr val="00B050"/>
                </a:solidFill>
              </a:rPr>
              <a:t>Лес – природное сообщество.</a:t>
            </a:r>
            <a:endParaRPr lang="ru-RU" sz="5400" b="1" dirty="0">
              <a:solidFill>
                <a:srgbClr val="00B050"/>
              </a:solidFill>
            </a:endParaRPr>
          </a:p>
        </p:txBody>
      </p:sp>
      <p:pic>
        <p:nvPicPr>
          <p:cNvPr id="1026" name="Рисунок 77" descr="http://s49.radikal.ru/i124/0902/db/905345e1f1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8" y="3152775"/>
            <a:ext cx="5173662" cy="340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0" y="4063533"/>
            <a:ext cx="363589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выполнила: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учитель начальных классов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МБОУ «СОШ №18»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Иванова Наталья Викторовна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b="1" smtClean="0">
                <a:solidFill>
                  <a:schemeClr val="tx1"/>
                </a:solidFill>
              </a:rPr>
              <a:t>Берёза.</a:t>
            </a:r>
            <a:endParaRPr lang="ru-RU" sz="4800" b="1">
              <a:solidFill>
                <a:schemeClr val="tx1"/>
              </a:solidFill>
            </a:endParaRPr>
          </a:p>
        </p:txBody>
      </p:sp>
      <p:pic>
        <p:nvPicPr>
          <p:cNvPr id="14340" name="Рисунок 50" descr="http://s.foto.radikal.ru/0703/ec/75b4c7d07be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0" y="1500188"/>
            <a:ext cx="6434138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2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b="1" smtClean="0">
                <a:solidFill>
                  <a:schemeClr val="tx1"/>
                </a:solidFill>
              </a:rPr>
              <a:t>Лесная фиалка.</a:t>
            </a:r>
            <a:endParaRPr lang="ru-RU" sz="4800" b="1">
              <a:solidFill>
                <a:schemeClr val="tx1"/>
              </a:solidFill>
            </a:endParaRPr>
          </a:p>
        </p:txBody>
      </p:sp>
      <p:pic>
        <p:nvPicPr>
          <p:cNvPr id="15364" name="Рисунок 17" descr="http://club.foto.ru/gallery/images/photo/2008/01/28/10327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75" y="1285875"/>
            <a:ext cx="4452938" cy="534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400" b="1" smtClean="0">
                <a:solidFill>
                  <a:schemeClr val="tx1"/>
                </a:solidFill>
              </a:rPr>
              <a:t>Лесная земляника.</a:t>
            </a:r>
            <a:endParaRPr lang="ru-RU" sz="4400" b="1">
              <a:solidFill>
                <a:schemeClr val="tx1"/>
              </a:solidFill>
            </a:endParaRPr>
          </a:p>
        </p:txBody>
      </p:sp>
      <p:pic>
        <p:nvPicPr>
          <p:cNvPr id="16388" name="Рисунок 38" descr="http://www.greeninfo.ru/img/Portal/sArticle/decor2/Zeml8nika_lesn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5" y="1571625"/>
            <a:ext cx="3048000" cy="375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Рисунок 35" descr="http://birdwatcher.ru/wp-content/uploads/2006/03/F0081-00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357438"/>
            <a:ext cx="3786188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4282" y="152400"/>
            <a:ext cx="2357454" cy="113346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800" b="1" smtClean="0">
                <a:solidFill>
                  <a:schemeClr val="tx1"/>
                </a:solidFill>
              </a:rPr>
              <a:t>  Дуб.</a:t>
            </a:r>
            <a:endParaRPr lang="ru-RU" sz="4800" b="1">
              <a:solidFill>
                <a:schemeClr val="tx1"/>
              </a:solidFill>
            </a:endParaRPr>
          </a:p>
        </p:txBody>
      </p:sp>
      <p:pic>
        <p:nvPicPr>
          <p:cNvPr id="17412" name="Рисунок 59" descr="http://img0.liveinternet.ru/images/attach/c/0/45/903/45903220_dub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75" y="714375"/>
            <a:ext cx="7029450" cy="5808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2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b="1" smtClean="0">
                <a:solidFill>
                  <a:schemeClr val="tx1"/>
                </a:solidFill>
              </a:rPr>
              <a:t>Ежевика.</a:t>
            </a:r>
            <a:endParaRPr lang="ru-RU" sz="4800" b="1">
              <a:solidFill>
                <a:schemeClr val="tx1"/>
              </a:solidFill>
            </a:endParaRPr>
          </a:p>
        </p:txBody>
      </p:sp>
      <p:pic>
        <p:nvPicPr>
          <p:cNvPr id="18436" name="Рисунок 1" descr="http://www.rambler.ru/home/images/images/article/2007/07/19/1184830177_858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5" y="1857375"/>
            <a:ext cx="372427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5" descr="ezhevika002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3" y="1857375"/>
            <a:ext cx="3810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3471858" cy="919146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800" b="1" smtClean="0">
                <a:solidFill>
                  <a:schemeClr val="bg1"/>
                </a:solidFill>
              </a:rPr>
              <a:t>       </a:t>
            </a:r>
            <a:r>
              <a:rPr lang="ru-RU" sz="4800" b="1" smtClean="0">
                <a:solidFill>
                  <a:srgbClr val="000000"/>
                </a:solidFill>
              </a:rPr>
              <a:t>Сосна.</a:t>
            </a:r>
            <a:endParaRPr lang="ru-RU" sz="4800" b="1">
              <a:solidFill>
                <a:srgbClr val="000000"/>
              </a:solidFill>
            </a:endParaRPr>
          </a:p>
        </p:txBody>
      </p:sp>
      <p:pic>
        <p:nvPicPr>
          <p:cNvPr id="19460" name="Рисунок 56" descr="http://img-fotki.yandex.ru/get/14/oksi330.2/0_8386_5b465b7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9063" y="214313"/>
            <a:ext cx="4983162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2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06202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b="1" smtClean="0">
                <a:solidFill>
                  <a:schemeClr val="tx1"/>
                </a:solidFill>
              </a:rPr>
              <a:t>Печёночница.</a:t>
            </a:r>
            <a:endParaRPr lang="ru-RU" sz="4800" b="1">
              <a:solidFill>
                <a:schemeClr val="tx1"/>
              </a:solidFill>
            </a:endParaRPr>
          </a:p>
        </p:txBody>
      </p:sp>
      <p:pic>
        <p:nvPicPr>
          <p:cNvPr id="20484" name="Рисунок 23" descr="http://www.deti.religiousbook.org.ua/img/pech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1285875"/>
            <a:ext cx="4286250" cy="534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2875" y="857250"/>
          <a:ext cx="8786874" cy="518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6081"/>
                <a:gridCol w="3071835"/>
                <a:gridCol w="2928958"/>
              </a:tblGrid>
              <a:tr h="114299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8000"/>
                          </a:solidFill>
                        </a:rPr>
                        <a:t> </a:t>
                      </a:r>
                      <a:r>
                        <a:rPr lang="ru-RU" sz="4400" dirty="0" smtClean="0">
                          <a:solidFill>
                            <a:srgbClr val="008000"/>
                          </a:solidFill>
                        </a:rPr>
                        <a:t>Ярусы леса.</a:t>
                      </a:r>
                    </a:p>
                    <a:p>
                      <a:pPr algn="ctr"/>
                      <a:endParaRPr lang="ru-RU" sz="4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750096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Деревья.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Кустарники.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Травы.</a:t>
                      </a:r>
                      <a:endParaRPr lang="ru-RU" sz="3600" b="1" dirty="0"/>
                    </a:p>
                  </a:txBody>
                  <a:tcPr/>
                </a:tc>
              </a:tr>
              <a:tr h="750096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берёза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шиповник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ландыш</a:t>
                      </a:r>
                      <a:endParaRPr lang="ru-RU" sz="3200" dirty="0"/>
                    </a:p>
                  </a:txBody>
                  <a:tcPr/>
                </a:tc>
              </a:tr>
              <a:tr h="750096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дуб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ежевика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лесная фиалка</a:t>
                      </a:r>
                      <a:endParaRPr lang="ru-RU" sz="2400" dirty="0"/>
                    </a:p>
                  </a:txBody>
                  <a:tcPr/>
                </a:tc>
              </a:tr>
              <a:tr h="750096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сосна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лесная земляника</a:t>
                      </a:r>
                      <a:endParaRPr lang="ru-RU" sz="2400" dirty="0"/>
                    </a:p>
                  </a:txBody>
                  <a:tcPr/>
                </a:tc>
              </a:tr>
              <a:tr h="750096">
                <a:tc>
                  <a:txBody>
                    <a:bodyPr/>
                    <a:lstStyle/>
                    <a:p>
                      <a:pPr algn="ctr"/>
                      <a:endParaRPr lang="ru-RU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печёночница</a:t>
                      </a:r>
                      <a:endParaRPr lang="ru-RU" sz="3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5720" y="152400"/>
            <a:ext cx="4500594" cy="141921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800" b="1" smtClean="0">
                <a:solidFill>
                  <a:schemeClr val="tx1"/>
                </a:solidFill>
              </a:rPr>
              <a:t>Печёночница.</a:t>
            </a:r>
            <a:endParaRPr lang="ru-RU" sz="4800" b="1">
              <a:solidFill>
                <a:schemeClr val="tx1"/>
              </a:solidFill>
            </a:endParaRPr>
          </a:p>
        </p:txBody>
      </p:sp>
      <p:pic>
        <p:nvPicPr>
          <p:cNvPr id="22532" name="Рисунок 20" descr="http://i030.radikal.ru/0803/c8/45c98f015ff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89463" y="500063"/>
            <a:ext cx="4411662" cy="6072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b="1" smtClean="0">
                <a:solidFill>
                  <a:schemeClr val="tx1"/>
                </a:solidFill>
              </a:rPr>
              <a:t>Ласка.</a:t>
            </a:r>
            <a:endParaRPr lang="ru-RU" sz="4800" b="1">
              <a:solidFill>
                <a:schemeClr val="tx1"/>
              </a:solidFill>
            </a:endParaRPr>
          </a:p>
        </p:txBody>
      </p:sp>
      <p:pic>
        <p:nvPicPr>
          <p:cNvPr id="23556" name="Рисунок 3" descr="http://www.id4.ru/idea/pic/zhivotnye/50/las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38" y="1428750"/>
            <a:ext cx="4525962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2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Содержимое 1"/>
          <p:cNvSpPr>
            <a:spLocks noGrp="1"/>
          </p:cNvSpPr>
          <p:nvPr>
            <p:ph idx="1"/>
          </p:nvPr>
        </p:nvSpPr>
        <p:spPr>
          <a:xfrm>
            <a:off x="457200" y="214313"/>
            <a:ext cx="8229600" cy="1357312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sz="4000" b="1" smtClean="0">
                <a:solidFill>
                  <a:srgbClr val="00B050"/>
                </a:solidFill>
              </a:rPr>
              <a:t>Значение леса в природе 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ru-RU" sz="4000" b="1" smtClean="0">
                <a:solidFill>
                  <a:srgbClr val="00B050"/>
                </a:solidFill>
              </a:rPr>
              <a:t>и жизни человека.</a:t>
            </a:r>
          </a:p>
        </p:txBody>
      </p:sp>
      <p:pic>
        <p:nvPicPr>
          <p:cNvPr id="1029" name="Рисунок 74" descr="http://img1.liveinternet.ru/images/foto/b/3/752/2269752/f_17368171.jpg"/>
          <p:cNvPicPr>
            <a:picLocks noChangeAspect="1" noChangeArrowheads="1"/>
          </p:cNvPicPr>
          <p:nvPr/>
        </p:nvPicPr>
        <p:blipFill>
          <a:blip r:embed="rId3" cstate="print"/>
          <a:srcRect r="1205" b="6250"/>
          <a:stretch>
            <a:fillRect/>
          </a:stretch>
        </p:blipFill>
        <p:spPr bwMode="auto">
          <a:xfrm>
            <a:off x="1143000" y="1643063"/>
            <a:ext cx="6500813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Zvuki_lesa_-_..._(iPlayer.f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539552" y="580526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tmFilter="0,0; .5, 1; 1, 1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 tmFilter="0,0; .5, 1; 1, 1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800"/>
                            </p:stCondLst>
                            <p:childTnLst>
                              <p:par>
                                <p:cTn id="2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027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571500" y="2000250"/>
          <a:ext cx="8215370" cy="36433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07685"/>
                <a:gridCol w="4107685"/>
              </a:tblGrid>
              <a:tr h="1214446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а) обитают на деревьях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14446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б) ведут наземную жизнь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214446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</a:rPr>
                        <a:t>в) обитают в почве</a:t>
                      </a:r>
                      <a:endParaRPr lang="ru-RU" sz="2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41921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тетрадь  с.57 №6</a:t>
            </a:r>
            <a:br>
              <a:rPr lang="ru-RU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учебник с.176 - 177 </a:t>
            </a:r>
            <a:endParaRPr lang="ru-RU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857250"/>
          <a:ext cx="8258204" cy="54521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29102"/>
                <a:gridCol w="4129102"/>
              </a:tblGrid>
              <a:tr h="1428754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chemeClr val="tx1"/>
                          </a:solidFill>
                        </a:rPr>
                        <a:t>а) обитают на деревьях</a:t>
                      </a:r>
                      <a:endParaRPr lang="ru-RU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b="0" dirty="0" smtClean="0">
                          <a:solidFill>
                            <a:schemeClr val="tx1"/>
                          </a:solidFill>
                        </a:rPr>
                        <a:t>Белка, дятел, иволга, шелкопряд, короед, дрозд.</a:t>
                      </a:r>
                      <a:endParaRPr lang="ru-RU" sz="3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428754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chemeClr val="tx1"/>
                          </a:solidFill>
                        </a:rPr>
                        <a:t>б) ведут наземную жизнь</a:t>
                      </a:r>
                      <a:endParaRPr lang="ru-RU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Кабан, полёвка, лесная мышь, ласка.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428754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chemeClr val="tx1"/>
                          </a:solidFill>
                        </a:rPr>
                        <a:t>в) обитают в почве</a:t>
                      </a:r>
                      <a:endParaRPr lang="ru-RU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600" dirty="0" smtClean="0">
                          <a:solidFill>
                            <a:schemeClr val="tx1"/>
                          </a:solidFill>
                        </a:rPr>
                        <a:t>Животные почвы, дождевой червь.</a:t>
                      </a:r>
                      <a:endParaRPr lang="ru-RU" sz="3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r>
              <a:rPr lang="ru-RU" sz="3600" b="1" smtClean="0">
                <a:solidFill>
                  <a:srgbClr val="008000"/>
                </a:solidFill>
              </a:rPr>
              <a:t>Нужны ли в лесу грибы?</a:t>
            </a:r>
          </a:p>
          <a:p>
            <a:pPr eaLnBrk="1" hangingPunct="1"/>
            <a:r>
              <a:rPr lang="ru-RU" b="1" smtClean="0"/>
              <a:t>они помогают деревьям высасывать из почвы воду с растворёнными солями;</a:t>
            </a:r>
          </a:p>
          <a:p>
            <a:pPr eaLnBrk="1" hangingPunct="1">
              <a:buFont typeface="Wingdings 2" pitchFamily="18" charset="2"/>
              <a:buNone/>
            </a:pPr>
            <a:endParaRPr lang="ru-RU" b="1" smtClean="0"/>
          </a:p>
          <a:p>
            <a:pPr eaLnBrk="1" hangingPunct="1"/>
            <a:r>
              <a:rPr lang="ru-RU" b="1" smtClean="0"/>
              <a:t>грибами питаются и лечатся животные;</a:t>
            </a:r>
          </a:p>
          <a:p>
            <a:pPr eaLnBrk="1" hangingPunct="1">
              <a:buFont typeface="Wingdings 2" pitchFamily="18" charset="2"/>
              <a:buNone/>
            </a:pPr>
            <a:endParaRPr lang="ru-RU" b="1" smtClean="0"/>
          </a:p>
          <a:p>
            <a:pPr eaLnBrk="1" hangingPunct="1"/>
            <a:r>
              <a:rPr lang="ru-RU" b="1" smtClean="0"/>
              <a:t>грибы способствуют разложению растительных остатков;</a:t>
            </a:r>
          </a:p>
          <a:p>
            <a:pPr eaLnBrk="1" hangingPunct="1">
              <a:buFont typeface="Wingdings 2" pitchFamily="18" charset="2"/>
              <a:buNone/>
            </a:pPr>
            <a:endParaRPr lang="ru-RU" b="1" smtClean="0">
              <a:solidFill>
                <a:schemeClr val="bg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ru-RU" u="sng" smtClean="0">
                <a:solidFill>
                  <a:schemeClr val="tx1"/>
                </a:solidFill>
              </a:rPr>
              <a:t>учебник</a:t>
            </a:r>
            <a:r>
              <a:rPr lang="ru-RU" smtClean="0">
                <a:solidFill>
                  <a:schemeClr val="tx1"/>
                </a:solidFill>
              </a:rPr>
              <a:t> </a:t>
            </a:r>
            <a:r>
              <a:rPr lang="ru-RU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с. </a:t>
            </a:r>
            <a:r>
              <a:rPr lang="ru-RU" u="sng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179</a:t>
            </a:r>
            <a:endParaRPr lang="ru-RU" u="sng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 tmFilter="0,0; .5, 1; 1, 1"/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6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6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6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66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tmFilter="0,0; .5, 1; 1, 1"/>
                                        <p:tgtEl>
                                          <p:spTgt spid="266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6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66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66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6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tmFilter="0,0; .5, 1; 1, 1"/>
                                        <p:tgtEl>
                                          <p:spTgt spid="266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66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66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66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66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 tmFilter="0,0; .5, 1; 1, 1"/>
                                        <p:tgtEl>
                                          <p:spTgt spid="266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58175" cy="5048250"/>
          </a:xfrm>
        </p:spPr>
        <p:txBody>
          <a:bodyPr/>
          <a:lstStyle/>
          <a:p>
            <a:pPr eaLnBrk="1" hangingPunct="1"/>
            <a:r>
              <a:rPr lang="ru-RU" sz="3200" b="1" smtClean="0"/>
              <a:t>растения в лесу живут ярусами;</a:t>
            </a:r>
          </a:p>
          <a:p>
            <a:pPr eaLnBrk="1" hangingPunct="1">
              <a:buFont typeface="Wingdings 2" pitchFamily="18" charset="2"/>
              <a:buNone/>
            </a:pPr>
            <a:endParaRPr lang="ru-RU" sz="3200" b="1" smtClean="0"/>
          </a:p>
          <a:p>
            <a:pPr eaLnBrk="1" hangingPunct="1"/>
            <a:r>
              <a:rPr lang="ru-RU" sz="3200" b="1" smtClean="0"/>
              <a:t>животные делят между собой этажи;</a:t>
            </a:r>
          </a:p>
          <a:p>
            <a:pPr eaLnBrk="1" hangingPunct="1">
              <a:buFont typeface="Wingdings 2" pitchFamily="18" charset="2"/>
              <a:buNone/>
            </a:pPr>
            <a:endParaRPr lang="ru-RU" sz="3200" b="1" smtClean="0"/>
          </a:p>
          <a:p>
            <a:pPr eaLnBrk="1" hangingPunct="1"/>
            <a:r>
              <a:rPr lang="ru-RU" sz="3200" b="1" smtClean="0"/>
              <a:t>все живые организмы леса живут сообща;</a:t>
            </a:r>
          </a:p>
          <a:p>
            <a:pPr eaLnBrk="1" hangingPunct="1">
              <a:buFont typeface="Wingdings 2" pitchFamily="18" charset="2"/>
              <a:buNone/>
            </a:pPr>
            <a:endParaRPr lang="ru-RU" sz="3200" b="1" smtClean="0"/>
          </a:p>
          <a:p>
            <a:pPr eaLnBrk="1" hangingPunct="1"/>
            <a:r>
              <a:rPr lang="ru-RU" sz="3200" b="1" smtClean="0"/>
              <a:t>растений в лесу больше, чем животных;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b="1" smtClean="0">
                <a:solidFill>
                  <a:srgbClr val="008000"/>
                </a:solidFill>
              </a:rPr>
              <a:t>Что вы можете сказать</a:t>
            </a:r>
            <a:br>
              <a:rPr lang="ru-RU" b="1" smtClean="0">
                <a:solidFill>
                  <a:srgbClr val="008000"/>
                </a:solidFill>
              </a:rPr>
            </a:br>
            <a:r>
              <a:rPr lang="ru-RU" b="1" smtClean="0">
                <a:solidFill>
                  <a:srgbClr val="008000"/>
                </a:solidFill>
              </a:rPr>
              <a:t> о жизни леса?</a:t>
            </a:r>
            <a:endParaRPr lang="ru-RU" b="1">
              <a:solidFill>
                <a:srgbClr val="008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7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7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7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76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76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76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76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76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76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76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76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76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76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76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76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276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Содержимое 1"/>
          <p:cNvSpPr>
            <a:spLocks noGrp="1"/>
          </p:cNvSpPr>
          <p:nvPr>
            <p:ph idx="1"/>
          </p:nvPr>
        </p:nvSpPr>
        <p:spPr>
          <a:xfrm>
            <a:off x="500063" y="2143125"/>
            <a:ext cx="8186737" cy="3952875"/>
          </a:xfrm>
        </p:spPr>
        <p:txBody>
          <a:bodyPr/>
          <a:lstStyle/>
          <a:p>
            <a:pPr eaLnBrk="1" hangingPunct="1"/>
            <a:r>
              <a:rPr lang="ru-RU" sz="3600" b="1" smtClean="0"/>
              <a:t>дом для растений;</a:t>
            </a:r>
          </a:p>
          <a:p>
            <a:pPr eaLnBrk="1" hangingPunct="1"/>
            <a:r>
              <a:rPr lang="ru-RU" sz="3600" b="1" smtClean="0"/>
              <a:t>защитник воздуха;</a:t>
            </a:r>
          </a:p>
          <a:p>
            <a:pPr eaLnBrk="1" hangingPunct="1"/>
            <a:r>
              <a:rPr lang="ru-RU" sz="3600" b="1" smtClean="0"/>
              <a:t>место для отдыха человека;</a:t>
            </a:r>
          </a:p>
          <a:p>
            <a:pPr eaLnBrk="1" hangingPunct="1"/>
            <a:r>
              <a:rPr lang="ru-RU" sz="3600" b="1" smtClean="0"/>
              <a:t>источник  древесины;</a:t>
            </a:r>
          </a:p>
          <a:p>
            <a:pPr eaLnBrk="1" hangingPunct="1"/>
            <a:r>
              <a:rPr lang="ru-RU" sz="3600" b="1" smtClean="0"/>
              <a:t>источник ягод и грибов;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357322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b="1" smtClean="0">
                <a:solidFill>
                  <a:srgbClr val="00B050"/>
                </a:solidFill>
              </a:rPr>
              <a:t>Значение леса в природе и </a:t>
            </a:r>
            <a:br>
              <a:rPr lang="ru-RU" sz="4000" b="1" smtClean="0">
                <a:solidFill>
                  <a:srgbClr val="00B050"/>
                </a:solidFill>
              </a:rPr>
            </a:br>
            <a:r>
              <a:rPr lang="ru-RU" sz="4000" b="1" smtClean="0">
                <a:solidFill>
                  <a:srgbClr val="00B050"/>
                </a:solidFill>
              </a:rPr>
              <a:t>жизни человека.</a:t>
            </a:r>
            <a:endParaRPr lang="ru-RU" sz="4000" b="1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7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7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7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7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214438"/>
            <a:ext cx="8229600" cy="46037"/>
          </a:xfrm>
        </p:spPr>
        <p:txBody>
          <a:bodyPr>
            <a:normAutofit fontScale="25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500066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тетрадь на с.56 №5</a:t>
            </a:r>
            <a:endParaRPr lang="ru-RU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Рисунок 137" descr="http://www.murman.ru/flora/pictures/p2000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857250"/>
            <a:ext cx="2754313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Рисунок 134" descr="Хохлатка саянска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00" y="3714750"/>
            <a:ext cx="2500313" cy="2379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Рисунок 107" descr="http://img-2007-07.photosight.ru/25/221356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57938" y="214313"/>
            <a:ext cx="2424112" cy="304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Рисунок 104" descr="http://smages.com/i/3c/5f/3c5feeded8fea23f4f202ea23f484ee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714750"/>
            <a:ext cx="2928938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Рисунок 110" descr="http://www.fotoparus.com/photogalery/plants/image_trav/ivan_da_mari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14688" y="3714750"/>
            <a:ext cx="2813050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Рисунок 122" descr="http://flower.onego.ru/other/ena_106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00375" y="857250"/>
            <a:ext cx="3071813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285750" y="3214688"/>
            <a:ext cx="2428875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</a:rPr>
              <a:t>Вороний  глаз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86125" y="3286125"/>
            <a:ext cx="2428875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</a:rPr>
              <a:t>Звездчатка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357938" y="3286125"/>
            <a:ext cx="2428875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err="1">
                <a:solidFill>
                  <a:schemeClr val="tx1"/>
                </a:solidFill>
              </a:rPr>
              <a:t>Грушанка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85750" y="6357938"/>
            <a:ext cx="2428875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</a:rPr>
              <a:t>Кислица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357563" y="6215063"/>
            <a:ext cx="2428875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</a:rPr>
              <a:t>Иван - да- </a:t>
            </a:r>
            <a:r>
              <a:rPr lang="ru-RU" sz="2000" b="1" dirty="0" err="1">
                <a:solidFill>
                  <a:schemeClr val="tx1"/>
                </a:solidFill>
              </a:rPr>
              <a:t>марья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429375" y="6215063"/>
            <a:ext cx="2428875" cy="285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/>
                </a:solidFill>
              </a:rPr>
              <a:t>Хохлатка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642919"/>
            <a:ext cx="8229600" cy="107157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6600" b="1" u="sng" smtClean="0">
                <a:solidFill>
                  <a:srgbClr val="00B050"/>
                </a:solidFill>
              </a:rPr>
              <a:t>Ярусы леса.</a:t>
            </a:r>
            <a:endParaRPr lang="ru-RU" sz="6600" b="1" u="sng">
              <a:solidFill>
                <a:srgbClr val="00B050"/>
              </a:solidFill>
            </a:endParaRPr>
          </a:p>
        </p:txBody>
      </p:sp>
      <p:sp>
        <p:nvSpPr>
          <p:cNvPr id="9219" name="Содержимое 4"/>
          <p:cNvSpPr>
            <a:spLocks noGrp="1"/>
          </p:cNvSpPr>
          <p:nvPr>
            <p:ph idx="1"/>
          </p:nvPr>
        </p:nvSpPr>
        <p:spPr>
          <a:xfrm>
            <a:off x="457200" y="2071688"/>
            <a:ext cx="8229600" cy="3643312"/>
          </a:xfrm>
        </p:spPr>
        <p:txBody>
          <a:bodyPr/>
          <a:lstStyle/>
          <a:p>
            <a:pPr eaLnBrk="1" hangingPunct="1"/>
            <a:r>
              <a:rPr lang="ru-RU" sz="6600" b="1" smtClean="0"/>
              <a:t>деревья;</a:t>
            </a:r>
          </a:p>
          <a:p>
            <a:pPr eaLnBrk="1" hangingPunct="1"/>
            <a:r>
              <a:rPr lang="ru-RU" sz="6600" b="1" smtClean="0"/>
              <a:t>кустарники;</a:t>
            </a:r>
          </a:p>
          <a:p>
            <a:pPr eaLnBrk="1" hangingPunct="1"/>
            <a:r>
              <a:rPr lang="ru-RU" sz="6600" b="1" smtClean="0"/>
              <a:t>травы;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642942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тетрадь с.55 №2</a:t>
            </a:r>
            <a:endParaRPr lang="ru-RU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28625" y="1571625"/>
          <a:ext cx="8215368" cy="42148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8456"/>
                <a:gridCol w="2738456"/>
                <a:gridCol w="2738456"/>
              </a:tblGrid>
              <a:tr h="1169429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000" b="1" dirty="0" smtClean="0">
                          <a:solidFill>
                            <a:schemeClr val="tx1"/>
                          </a:solidFill>
                        </a:rPr>
                        <a:t>Ярусы леса.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09083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Деревья.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Кустарники.</a:t>
                      </a:r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Травы.</a:t>
                      </a:r>
                      <a:endParaRPr lang="ru-RU" sz="2400" b="1" dirty="0"/>
                    </a:p>
                  </a:txBody>
                  <a:tcPr/>
                </a:tc>
              </a:tr>
              <a:tr h="60908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0908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0908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0908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7DEB0"/>
            </a:gs>
            <a:gs pos="34000">
              <a:srgbClr val="C7DEB0"/>
            </a:gs>
            <a:gs pos="50000">
              <a:srgbClr val="9CB86E"/>
            </a:gs>
            <a:gs pos="100000">
              <a:srgbClr val="156B1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chemeClr val="tx1"/>
                </a:solidFill>
              </a:rPr>
              <a:t>Шиповник.</a:t>
            </a:r>
            <a:endParaRPr lang="ru-RU">
              <a:solidFill>
                <a:schemeClr val="tx1"/>
              </a:solidFill>
            </a:endParaRPr>
          </a:p>
        </p:txBody>
      </p:sp>
      <p:pic>
        <p:nvPicPr>
          <p:cNvPr id="11268" name="theimage" descr="Шиповник В лесу"/>
          <p:cNvPicPr>
            <a:picLocks noChangeAspect="1" noChangeArrowheads="1"/>
          </p:cNvPicPr>
          <p:nvPr/>
        </p:nvPicPr>
        <p:blipFill>
          <a:blip r:embed="rId2" cstate="print"/>
          <a:srcRect b="7008"/>
          <a:stretch>
            <a:fillRect/>
          </a:stretch>
        </p:blipFill>
        <p:spPr bwMode="auto">
          <a:xfrm>
            <a:off x="500063" y="1857375"/>
            <a:ext cx="4786312" cy="392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Рисунок 47" descr="http://www.megic-garden.ru/UserFiles/chipovni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0" y="1857375"/>
            <a:ext cx="3287713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63" y="714375"/>
          <a:ext cx="8401080" cy="47149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1768"/>
                <a:gridCol w="3028952"/>
                <a:gridCol w="2800360"/>
              </a:tblGrid>
              <a:tr h="1524103">
                <a:tc gridSpan="3">
                  <a:txBody>
                    <a:bodyPr/>
                    <a:lstStyle/>
                    <a:p>
                      <a:pPr algn="ctr"/>
                      <a:r>
                        <a:rPr lang="ru-RU" sz="5400" dirty="0" smtClean="0">
                          <a:solidFill>
                            <a:srgbClr val="008000"/>
                          </a:solidFill>
                        </a:rPr>
                        <a:t>Ярусы леса.</a:t>
                      </a:r>
                      <a:endParaRPr lang="ru-RU" sz="5400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68240"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Деревья.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Кустарники.</a:t>
                      </a:r>
                      <a:endParaRPr lang="ru-RU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b="1" dirty="0" smtClean="0"/>
                        <a:t>Травы.</a:t>
                      </a:r>
                      <a:endParaRPr lang="ru-RU" sz="3600" b="1" dirty="0"/>
                    </a:p>
                  </a:txBody>
                  <a:tcPr/>
                </a:tc>
              </a:tr>
              <a:tr h="6682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шиповник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1810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1810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1810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b="1" smtClean="0">
                <a:solidFill>
                  <a:schemeClr val="tx1"/>
                </a:solidFill>
              </a:rPr>
              <a:t>Ландыш.</a:t>
            </a:r>
            <a:endParaRPr lang="ru-RU" sz="4800" b="1">
              <a:solidFill>
                <a:schemeClr val="tx1"/>
              </a:solidFill>
            </a:endParaRPr>
          </a:p>
        </p:txBody>
      </p:sp>
      <p:pic>
        <p:nvPicPr>
          <p:cNvPr id="13316" name="Рисунок 32" descr="http://media.meta.ua/files/pic/0/7/241/AtdFcdaqxJ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38" y="1471613"/>
            <a:ext cx="5643562" cy="452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2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249</TotalTime>
  <Words>272</Words>
  <Application>Microsoft Office PowerPoint</Application>
  <PresentationFormat>Экран (4:3)</PresentationFormat>
  <Paragraphs>83</Paragraphs>
  <Slides>23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Бумажная</vt:lpstr>
      <vt:lpstr>Жизнь леса.  Лес – природное сообщество.</vt:lpstr>
      <vt:lpstr>Слайд 2</vt:lpstr>
      <vt:lpstr>Значение леса в природе и  жизни человека.</vt:lpstr>
      <vt:lpstr>             тетрадь на с.56 №5</vt:lpstr>
      <vt:lpstr>Ярусы леса.</vt:lpstr>
      <vt:lpstr>тетрадь с.55 №2</vt:lpstr>
      <vt:lpstr>Шиповник.</vt:lpstr>
      <vt:lpstr>Слайд 8</vt:lpstr>
      <vt:lpstr>Ландыш.</vt:lpstr>
      <vt:lpstr>Берёза.</vt:lpstr>
      <vt:lpstr>Лесная фиалка.</vt:lpstr>
      <vt:lpstr>Лесная земляника.</vt:lpstr>
      <vt:lpstr>  Дуб.</vt:lpstr>
      <vt:lpstr>Ежевика.</vt:lpstr>
      <vt:lpstr>       Сосна.</vt:lpstr>
      <vt:lpstr>Печёночница.</vt:lpstr>
      <vt:lpstr>Слайд 17</vt:lpstr>
      <vt:lpstr>Печёночница.</vt:lpstr>
      <vt:lpstr>Ласка.</vt:lpstr>
      <vt:lpstr>тетрадь  с.57 №6 учебник с.176 - 177 </vt:lpstr>
      <vt:lpstr>Слайд 21</vt:lpstr>
      <vt:lpstr>учебник с. 179</vt:lpstr>
      <vt:lpstr>Что вы можете сказать  о жизни леса?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Жизнь леса.  Лес – природное сообщество.</dc:title>
  <dc:creator>Admin</dc:creator>
  <cp:lastModifiedBy>Наталья Викторовна</cp:lastModifiedBy>
  <cp:revision>27</cp:revision>
  <dcterms:created xsi:type="dcterms:W3CDTF">2009-11-22T07:16:01Z</dcterms:created>
  <dcterms:modified xsi:type="dcterms:W3CDTF">2017-01-04T13:17:24Z</dcterms:modified>
</cp:coreProperties>
</file>