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80" r:id="rId8"/>
  </p:sldMasterIdLst>
  <p:notesMasterIdLst>
    <p:notesMasterId r:id="rId21"/>
  </p:notesMasterIdLst>
  <p:sldIdLst>
    <p:sldId id="296" r:id="rId9"/>
    <p:sldId id="281" r:id="rId10"/>
    <p:sldId id="282" r:id="rId11"/>
    <p:sldId id="285" r:id="rId12"/>
    <p:sldId id="286" r:id="rId13"/>
    <p:sldId id="299" r:id="rId14"/>
    <p:sldId id="288" r:id="rId15"/>
    <p:sldId id="289" r:id="rId16"/>
    <p:sldId id="297" r:id="rId17"/>
    <p:sldId id="300" r:id="rId18"/>
    <p:sldId id="291" r:id="rId19"/>
    <p:sldId id="29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E222A-6198-4EFC-A1C0-E12DF8F2ED33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0E22F-93A1-4349-A4F6-12A16C797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203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14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90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9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08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63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682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06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73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069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958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2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10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136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38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08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8609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6280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91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1722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543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135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9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83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881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4102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608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692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71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487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952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6313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768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5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08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014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031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424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6779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514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244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9011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058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409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6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043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299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1464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202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96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8815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8657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971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1808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0828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92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7632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3620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9194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7136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573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516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3914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12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9452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266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82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4767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001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9569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50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6724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4366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2784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6246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2728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F2F2B-98F2-4BEB-AFB0-3DD850FBBFF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272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781C8-5C80-463A-8211-4F5FEF769DD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97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554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3490B-E13E-4CAA-A393-C02C0AA951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8451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39B4A-48F8-431D-B1DA-8EA40776E5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155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73EF-6F2C-4EDC-B482-730E1824EABA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1394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89471-BAFA-4320-B35F-4EE6690CBF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02678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2A575-2224-458E-B9E4-1AD4D88A74C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28662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E37B4-8E7E-4150-B806-F65153F8375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090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6802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87BB03-0B23-46D5-A488-0C75445256E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40858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602C1-B666-495A-A0DD-5CDBE2449E0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56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CF7AF-EDA9-4412-8775-A4A014FCBA2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47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10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88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97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26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22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FDD2F3-2FAC-42C8-BAFF-DAB52A1E819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04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nn-shar.ru/img/files/77.jpg" TargetMode="External"/><Relationship Id="rId2" Type="http://schemas.openxmlformats.org/officeDocument/2006/relationships/hyperlink" Target="http://img1.liveinternet.ru/images/attach/c/5/84/902/84902749_466278.jpg" TargetMode="External"/><Relationship Id="rId1" Type="http://schemas.openxmlformats.org/officeDocument/2006/relationships/slideLayout" Target="../slideLayouts/slideLayout78.xml"/><Relationship Id="rId5" Type="http://schemas.openxmlformats.org/officeDocument/2006/relationships/hyperlink" Target="http://ovoport.ru/galerea/morkov/morkov_korneplod.jpg" TargetMode="External"/><Relationship Id="rId4" Type="http://schemas.openxmlformats.org/officeDocument/2006/relationships/hyperlink" Target="http://nn-shar.ru/img/files/51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04" y="245660"/>
            <a:ext cx="10317707" cy="15149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833" y="1419367"/>
            <a:ext cx="9539785" cy="2415654"/>
          </a:xfrm>
          <a:prstGeom prst="rect">
            <a:avLst/>
          </a:prstGeom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78722" y="4251132"/>
            <a:ext cx="4838908" cy="1712939"/>
          </a:xfrm>
        </p:spPr>
        <p:txBody>
          <a:bodyPr/>
          <a:lstStyle/>
          <a:p>
            <a:r>
              <a:rPr lang="ru-RU" i="1" dirty="0" smtClean="0"/>
              <a:t>Автор: учитель  </a:t>
            </a:r>
            <a:r>
              <a:rPr lang="en-US" i="1" dirty="0" smtClean="0"/>
              <a:t>I</a:t>
            </a:r>
            <a:r>
              <a:rPr lang="ru-RU" i="1" dirty="0" smtClean="0"/>
              <a:t> категории</a:t>
            </a:r>
          </a:p>
          <a:p>
            <a:r>
              <a:rPr lang="ru-RU" i="1" dirty="0" smtClean="0"/>
              <a:t>МБОУ СОШ № 2</a:t>
            </a:r>
          </a:p>
          <a:p>
            <a:r>
              <a:rPr lang="ru-RU" i="1" dirty="0" smtClean="0"/>
              <a:t>Е. А. </a:t>
            </a:r>
            <a:r>
              <a:rPr lang="ru-RU" i="1" dirty="0"/>
              <a:t>К</a:t>
            </a:r>
            <a:r>
              <a:rPr lang="ru-RU" i="1" dirty="0" smtClean="0"/>
              <a:t>очина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1995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395785"/>
            <a:ext cx="11928142" cy="2511188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ru-RU" altLang="ru-RU" sz="3600" kern="0" dirty="0">
                <a:solidFill>
                  <a:srgbClr val="0066FF"/>
                </a:solidFill>
                <a:ea typeface="+mn-ea"/>
                <a:cs typeface="+mn-cs"/>
              </a:rPr>
              <a:t>Просигнализируйте, пожалуйста, </a:t>
            </a:r>
            <a:r>
              <a:rPr lang="en-US" altLang="ru-RU" sz="3600" kern="0" dirty="0" smtClean="0">
                <a:solidFill>
                  <a:srgbClr val="0066FF"/>
                </a:solidFill>
                <a:ea typeface="+mn-ea"/>
                <a:cs typeface="+mn-cs"/>
              </a:rPr>
              <a:t/>
            </a:r>
            <a:br>
              <a:rPr lang="en-US" altLang="ru-RU" sz="3600" kern="0" dirty="0" smtClean="0">
                <a:solidFill>
                  <a:srgbClr val="0066FF"/>
                </a:solidFill>
                <a:ea typeface="+mn-ea"/>
                <a:cs typeface="+mn-cs"/>
              </a:rPr>
            </a:br>
            <a:r>
              <a:rPr lang="ru-RU" altLang="ru-RU" sz="3600" kern="0" dirty="0" smtClean="0">
                <a:solidFill>
                  <a:srgbClr val="0066FF"/>
                </a:solidFill>
                <a:ea typeface="+mn-ea"/>
                <a:cs typeface="+mn-cs"/>
              </a:rPr>
              <a:t>с </a:t>
            </a:r>
            <a:r>
              <a:rPr lang="ru-RU" altLang="ru-RU" sz="3600" kern="0" dirty="0">
                <a:solidFill>
                  <a:srgbClr val="0066FF"/>
                </a:solidFill>
                <a:ea typeface="+mn-ea"/>
                <a:cs typeface="+mn-cs"/>
              </a:rPr>
              <a:t>каким настроением вы закончили этот урок.</a:t>
            </a:r>
            <a:r>
              <a:rPr lang="ru-RU" altLang="ru-RU" sz="2800" kern="0" dirty="0">
                <a:solidFill>
                  <a:srgbClr val="0066FF"/>
                </a:solidFill>
                <a:ea typeface="+mn-ea"/>
                <a:cs typeface="+mn-cs"/>
              </a:rPr>
              <a:t/>
            </a:r>
            <a:br>
              <a:rPr lang="ru-RU" altLang="ru-RU" sz="2800" kern="0" dirty="0">
                <a:solidFill>
                  <a:srgbClr val="0066FF"/>
                </a:solidFill>
                <a:ea typeface="+mn-ea"/>
                <a:cs typeface="+mn-cs"/>
              </a:rPr>
            </a:br>
            <a:r>
              <a:rPr lang="ru-RU" altLang="ru-RU" sz="2800" kern="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altLang="ru-RU" sz="2800" kern="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3602037"/>
            <a:ext cx="11928143" cy="2730523"/>
          </a:xfrm>
        </p:spPr>
        <p:txBody>
          <a:bodyPr/>
          <a:lstStyle/>
          <a:p>
            <a:pPr algn="l"/>
            <a:r>
              <a:rPr lang="en-US" altLang="ru-RU" sz="3200" dirty="0" smtClean="0"/>
              <a:t>          </a:t>
            </a:r>
            <a:r>
              <a:rPr lang="ru-RU" altLang="ru-RU" sz="3200" dirty="0" smtClean="0"/>
              <a:t>Мне было               </a:t>
            </a:r>
            <a:r>
              <a:rPr lang="en-US" altLang="ru-RU" sz="3200" dirty="0" smtClean="0"/>
              <a:t>  </a:t>
            </a:r>
            <a:r>
              <a:rPr lang="ru-RU" altLang="ru-RU" sz="3200" dirty="0" smtClean="0"/>
              <a:t>Мне было             </a:t>
            </a:r>
            <a:r>
              <a:rPr lang="en-US" altLang="ru-RU" sz="3200" dirty="0" smtClean="0"/>
              <a:t>   </a:t>
            </a:r>
            <a:r>
              <a:rPr lang="ru-RU" altLang="ru-RU" sz="3200" dirty="0" smtClean="0"/>
              <a:t>Я доволен</a:t>
            </a:r>
          </a:p>
          <a:p>
            <a:pPr algn="l"/>
            <a:r>
              <a:rPr lang="en-US" altLang="ru-RU" sz="3200" dirty="0" smtClean="0"/>
              <a:t>          </a:t>
            </a:r>
            <a:r>
              <a:rPr lang="ru-RU" altLang="ru-RU" sz="3200" dirty="0" smtClean="0"/>
              <a:t>трудно,                   </a:t>
            </a:r>
            <a:r>
              <a:rPr lang="en-US" altLang="ru-RU" sz="3200" dirty="0" smtClean="0"/>
              <a:t>  </a:t>
            </a:r>
            <a:r>
              <a:rPr lang="ru-RU" altLang="ru-RU" sz="3200" dirty="0" smtClean="0"/>
              <a:t> нелегко, но           </a:t>
            </a:r>
            <a:r>
              <a:rPr lang="en-US" altLang="ru-RU" sz="3200" dirty="0" smtClean="0"/>
              <a:t>  </a:t>
            </a:r>
            <a:r>
              <a:rPr lang="ru-RU" altLang="ru-RU" sz="3200" dirty="0" smtClean="0"/>
              <a:t>собой, всё</a:t>
            </a:r>
          </a:p>
          <a:p>
            <a:pPr algn="l"/>
            <a:r>
              <a:rPr lang="en-US" altLang="ru-RU" sz="3200" dirty="0" smtClean="0"/>
              <a:t>          </a:t>
            </a:r>
            <a:r>
              <a:rPr lang="ru-RU" altLang="ru-RU" sz="3200" dirty="0" smtClean="0"/>
              <a:t>нужна помощь!      </a:t>
            </a:r>
            <a:r>
              <a:rPr lang="en-US" altLang="ru-RU" sz="3200" dirty="0" smtClean="0"/>
              <a:t>  </a:t>
            </a:r>
            <a:r>
              <a:rPr lang="ru-RU" altLang="ru-RU" sz="3200" dirty="0" smtClean="0"/>
              <a:t> я справился!        </a:t>
            </a:r>
            <a:r>
              <a:rPr lang="en-US" altLang="ru-RU" sz="3200" dirty="0" smtClean="0"/>
              <a:t>   </a:t>
            </a:r>
            <a:r>
              <a:rPr lang="ru-RU" altLang="ru-RU" sz="3200" dirty="0" smtClean="0"/>
              <a:t>удалось</a:t>
            </a:r>
            <a:r>
              <a:rPr lang="ru-RU" altLang="ru-RU" dirty="0" smtClean="0"/>
              <a:t>!                            </a:t>
            </a:r>
          </a:p>
          <a:p>
            <a:endParaRPr lang="ru-RU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1503078" y="2017487"/>
            <a:ext cx="1346200" cy="1346200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255251" y="2017487"/>
            <a:ext cx="1417638" cy="1346200"/>
          </a:xfrm>
          <a:prstGeom prst="smileyFace">
            <a:avLst>
              <a:gd name="adj" fmla="val 184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8818374" y="1908305"/>
            <a:ext cx="1490662" cy="1346200"/>
          </a:xfrm>
          <a:prstGeom prst="smileyFace">
            <a:avLst>
              <a:gd name="adj" fmla="val 4653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613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b="1" i="1" dirty="0" smtClean="0">
                <a:solidFill>
                  <a:schemeClr val="accent2"/>
                </a:solidFill>
              </a:rPr>
              <a:t>VI</a:t>
            </a:r>
            <a:r>
              <a:rPr lang="ru-RU" altLang="ru-RU" b="1" i="1" dirty="0">
                <a:solidFill>
                  <a:schemeClr val="accent2"/>
                </a:solidFill>
              </a:rPr>
              <a:t>. Итог урока.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ru-RU" sz="4400" dirty="0" smtClean="0">
                <a:solidFill>
                  <a:srgbClr val="FF0000"/>
                </a:solidFill>
              </a:rPr>
              <a:t>   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Сегодня я узнал…</a:t>
            </a:r>
          </a:p>
          <a:p>
            <a:pPr marL="0" indent="0">
              <a:buNone/>
            </a:pPr>
            <a:r>
              <a:rPr lang="ru-RU" altLang="ru-RU" sz="4400" b="1" dirty="0" smtClean="0">
                <a:solidFill>
                  <a:srgbClr val="FF0000"/>
                </a:solidFill>
              </a:rPr>
              <a:t> </a:t>
            </a:r>
            <a:r>
              <a:rPr lang="en-US" altLang="ru-RU" sz="4400" b="1" dirty="0" smtClean="0">
                <a:solidFill>
                  <a:srgbClr val="FF0000"/>
                </a:solidFill>
              </a:rPr>
              <a:t>  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Было интересно…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Я понял, что…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Теперь я могу…</a:t>
            </a:r>
          </a:p>
          <a:p>
            <a:endParaRPr lang="ru-RU" altLang="ru-RU" sz="2400" b="1" dirty="0">
              <a:solidFill>
                <a:srgbClr val="FF0000"/>
              </a:solidFill>
            </a:endParaRP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1524000" y="5105400"/>
            <a:ext cx="9144000" cy="1219200"/>
          </a:xfrm>
          <a:prstGeom prst="ribbon">
            <a:avLst>
              <a:gd name="adj1" fmla="val 125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>
                <a:solidFill>
                  <a:srgbClr val="FF0000"/>
                </a:solidFill>
              </a:rPr>
              <a:t>СПАСИБО ЗА УРОК!</a:t>
            </a:r>
          </a:p>
        </p:txBody>
      </p:sp>
      <p:pic>
        <p:nvPicPr>
          <p:cNvPr id="6" name="Picture 2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691" y="1269243"/>
            <a:ext cx="5029709" cy="312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56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1420" y="4176215"/>
            <a:ext cx="9144000" cy="1787856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en-US" altLang="ru-RU" sz="2000" b="1" i="1" dirty="0" smtClean="0">
                <a:solidFill>
                  <a:srgbClr val="000000"/>
                </a:solidFill>
              </a:rPr>
              <a:t/>
            </a:r>
            <a:br>
              <a:rPr lang="en-US" altLang="ru-RU" sz="2000" b="1" i="1" dirty="0" smtClean="0">
                <a:solidFill>
                  <a:srgbClr val="000000"/>
                </a:solidFill>
              </a:rPr>
            </a:br>
            <a:r>
              <a:rPr lang="en-US" altLang="ru-RU" sz="2000" b="1" i="1" dirty="0">
                <a:solidFill>
                  <a:srgbClr val="000000"/>
                </a:solidFill>
              </a:rPr>
              <a:t/>
            </a:r>
            <a:br>
              <a:rPr lang="en-US" altLang="ru-RU" sz="2000" b="1" i="1" dirty="0">
                <a:solidFill>
                  <a:srgbClr val="000000"/>
                </a:solidFill>
              </a:rPr>
            </a:br>
            <a:r>
              <a:rPr lang="en-US" altLang="ru-RU" sz="2000" b="1" i="1" dirty="0" smtClean="0">
                <a:solidFill>
                  <a:srgbClr val="000000"/>
                </a:solidFill>
              </a:rPr>
              <a:t/>
            </a:r>
            <a:br>
              <a:rPr lang="en-US" altLang="ru-RU" sz="2000" b="1" i="1" dirty="0" smtClean="0">
                <a:solidFill>
                  <a:srgbClr val="000000"/>
                </a:solidFill>
              </a:rPr>
            </a:br>
            <a:r>
              <a:rPr lang="en-US" altLang="ru-RU" sz="2000" b="1" i="1" dirty="0">
                <a:solidFill>
                  <a:srgbClr val="000000"/>
                </a:solidFill>
              </a:rPr>
              <a:t/>
            </a:r>
            <a:br>
              <a:rPr lang="en-US" altLang="ru-RU" sz="2000" b="1" i="1" dirty="0">
                <a:solidFill>
                  <a:srgbClr val="000000"/>
                </a:solidFill>
              </a:rPr>
            </a:br>
            <a:r>
              <a:rPr lang="ru-RU" altLang="ru-RU" sz="2400" b="1" i="1" dirty="0" smtClean="0">
                <a:solidFill>
                  <a:schemeClr val="tx1"/>
                </a:solidFill>
              </a:rPr>
              <a:t>Список </a:t>
            </a:r>
            <a:r>
              <a:rPr lang="ru-RU" altLang="ru-RU" sz="2400" b="1" i="1" dirty="0">
                <a:solidFill>
                  <a:schemeClr val="tx1"/>
                </a:solidFill>
              </a:rPr>
              <a:t>используемой литературы</a:t>
            </a:r>
            <a:br>
              <a:rPr lang="ru-RU" altLang="ru-RU" sz="2400" b="1" i="1" dirty="0">
                <a:solidFill>
                  <a:schemeClr val="tx1"/>
                </a:solidFill>
              </a:rPr>
            </a:br>
            <a:r>
              <a:rPr lang="ru-RU" altLang="ru-RU" sz="2400" dirty="0">
                <a:solidFill>
                  <a:schemeClr val="tx1"/>
                </a:solidFill>
              </a:rPr>
              <a:t>1.</a:t>
            </a:r>
            <a:r>
              <a:rPr lang="ru-RU" altLang="ru-RU" sz="2400" b="1" i="1" dirty="0">
                <a:solidFill>
                  <a:schemeClr val="tx1"/>
                </a:solidFill>
              </a:rPr>
              <a:t> </a:t>
            </a:r>
            <a:r>
              <a:rPr lang="ru-RU" altLang="ru-RU" sz="2400" dirty="0">
                <a:solidFill>
                  <a:schemeClr val="tx1"/>
                </a:solidFill>
              </a:rPr>
              <a:t>Моро М.И. Математика. Рабочая тетрадь 1 класс. – Изд. «Просвещение», 2011г.</a:t>
            </a:r>
            <a:br>
              <a:rPr lang="ru-RU" altLang="ru-RU" sz="2400" dirty="0">
                <a:solidFill>
                  <a:schemeClr val="tx1"/>
                </a:solidFill>
              </a:rPr>
            </a:br>
            <a:r>
              <a:rPr lang="ru-RU" altLang="ru-RU" sz="2400" dirty="0">
                <a:solidFill>
                  <a:schemeClr val="tx1"/>
                </a:solidFill>
              </a:rPr>
              <a:t>2. Моро М.И. Математика. 1 класс. Учебник.  – Изд. «Просвещение», 2011г.</a:t>
            </a:r>
            <a:br>
              <a:rPr lang="ru-RU" altLang="ru-RU" sz="2400" dirty="0">
                <a:solidFill>
                  <a:schemeClr val="tx1"/>
                </a:solidFill>
              </a:rPr>
            </a:br>
            <a:r>
              <a:rPr lang="ru-RU" altLang="ru-RU" sz="2400" dirty="0">
                <a:solidFill>
                  <a:schemeClr val="tx1"/>
                </a:solidFill>
              </a:rPr>
              <a:t>3. Савинова С.В. Математика. 1 класс. Поурочные планы. – Изд.2, </a:t>
            </a:r>
            <a:r>
              <a:rPr lang="ru-RU" altLang="ru-RU" sz="2400" dirty="0" err="1">
                <a:solidFill>
                  <a:schemeClr val="tx1"/>
                </a:solidFill>
              </a:rPr>
              <a:t>испр</a:t>
            </a:r>
            <a:r>
              <a:rPr lang="ru-RU" altLang="ru-RU" sz="2400" dirty="0">
                <a:solidFill>
                  <a:schemeClr val="tx1"/>
                </a:solidFill>
              </a:rPr>
              <a:t>.. -  Волгоград: Учитель, 2011г.</a:t>
            </a:r>
            <a:br>
              <a:rPr lang="ru-RU" altLang="ru-RU" sz="2400" dirty="0">
                <a:solidFill>
                  <a:schemeClr val="tx1"/>
                </a:solidFill>
              </a:rPr>
            </a:br>
            <a:r>
              <a:rPr lang="ru-RU" altLang="ru-RU" sz="2000" dirty="0">
                <a:solidFill>
                  <a:srgbClr val="000000"/>
                </a:solidFill>
              </a:rPr>
              <a:t/>
            </a:r>
            <a:br>
              <a:rPr lang="ru-RU" altLang="ru-RU" sz="2000" dirty="0">
                <a:solidFill>
                  <a:srgbClr val="000000"/>
                </a:solidFill>
              </a:rPr>
            </a:br>
            <a:r>
              <a:rPr lang="ru-RU" altLang="ru-RU" sz="1800" dirty="0">
                <a:solidFill>
                  <a:srgbClr val="000000"/>
                </a:solidFill>
              </a:rPr>
              <a:t/>
            </a:r>
            <a:br>
              <a:rPr lang="ru-RU" altLang="ru-RU" sz="1800" dirty="0">
                <a:solidFill>
                  <a:srgbClr val="000000"/>
                </a:solidFill>
              </a:rPr>
            </a:br>
            <a:r>
              <a:rPr lang="ru-RU" altLang="ru-RU" sz="2400" b="1" i="1" dirty="0">
                <a:solidFill>
                  <a:srgbClr val="0070C0"/>
                </a:solidFill>
              </a:rPr>
              <a:t>Ресурсы сети интернет</a:t>
            </a:r>
            <a:br>
              <a:rPr lang="ru-RU" altLang="ru-RU" sz="2400" b="1" i="1" dirty="0">
                <a:solidFill>
                  <a:srgbClr val="0070C0"/>
                </a:solidFill>
              </a:rPr>
            </a:br>
            <a:r>
              <a:rPr lang="ru-RU" altLang="ru-RU" sz="1800" b="1" dirty="0">
                <a:solidFill>
                  <a:srgbClr val="0070C0"/>
                </a:solidFill>
              </a:rPr>
              <a:t>1. </a:t>
            </a:r>
            <a:r>
              <a:rPr lang="ru-RU" altLang="ru-RU" sz="1800" b="1" dirty="0">
                <a:solidFill>
                  <a:srgbClr val="0070C0"/>
                </a:solidFill>
                <a:hlinkClick r:id="rId2"/>
              </a:rPr>
              <a:t>http://img1.liveinternet.ru/images/attach/c/5/84/902/84902749_466278.jpg</a:t>
            </a:r>
            <a:r>
              <a:rPr lang="ru-RU" altLang="ru-RU" sz="1800" b="1" dirty="0">
                <a:solidFill>
                  <a:srgbClr val="0070C0"/>
                </a:solidFill>
              </a:rPr>
              <a:t/>
            </a:r>
            <a:br>
              <a:rPr lang="ru-RU" altLang="ru-RU" sz="1800" b="1" dirty="0">
                <a:solidFill>
                  <a:srgbClr val="0070C0"/>
                </a:solidFill>
              </a:rPr>
            </a:br>
            <a:r>
              <a:rPr lang="ru-RU" altLang="ru-RU" sz="1800" b="1" dirty="0">
                <a:solidFill>
                  <a:srgbClr val="0070C0"/>
                </a:solidFill>
              </a:rPr>
              <a:t>2 .</a:t>
            </a:r>
            <a:r>
              <a:rPr lang="ru-RU" altLang="ru-RU" sz="1800" b="1" dirty="0">
                <a:solidFill>
                  <a:srgbClr val="0070C0"/>
                </a:solidFill>
                <a:hlinkClick r:id="rId3"/>
              </a:rPr>
              <a:t>http://nn-shar.ru/img/files/77.jpg</a:t>
            </a:r>
            <a:r>
              <a:rPr lang="ru-RU" altLang="ru-RU" sz="1800" b="1" dirty="0">
                <a:solidFill>
                  <a:srgbClr val="0070C0"/>
                </a:solidFill>
              </a:rPr>
              <a:t/>
            </a:r>
            <a:br>
              <a:rPr lang="ru-RU" altLang="ru-RU" sz="1800" b="1" dirty="0">
                <a:solidFill>
                  <a:srgbClr val="0070C0"/>
                </a:solidFill>
              </a:rPr>
            </a:br>
            <a:r>
              <a:rPr lang="ru-RU" altLang="ru-RU" sz="1800" b="1" dirty="0">
                <a:solidFill>
                  <a:srgbClr val="0070C0"/>
                </a:solidFill>
              </a:rPr>
              <a:t>3. </a:t>
            </a:r>
            <a:r>
              <a:rPr lang="ru-RU" altLang="ru-RU" sz="1800" b="1" dirty="0">
                <a:solidFill>
                  <a:srgbClr val="0070C0"/>
                </a:solidFill>
                <a:hlinkClick r:id="rId4"/>
              </a:rPr>
              <a:t>http://nn-shar.ru/img/files/51.jpg</a:t>
            </a:r>
            <a:r>
              <a:rPr lang="ru-RU" altLang="ru-RU" sz="1800" b="1" dirty="0">
                <a:solidFill>
                  <a:srgbClr val="0070C0"/>
                </a:solidFill>
              </a:rPr>
              <a:t/>
            </a:r>
            <a:br>
              <a:rPr lang="ru-RU" altLang="ru-RU" sz="1800" b="1" dirty="0">
                <a:solidFill>
                  <a:srgbClr val="0070C0"/>
                </a:solidFill>
              </a:rPr>
            </a:br>
            <a:r>
              <a:rPr lang="ru-RU" altLang="ru-RU" sz="1800" b="1" dirty="0">
                <a:solidFill>
                  <a:srgbClr val="0070C0"/>
                </a:solidFill>
              </a:rPr>
              <a:t>4. </a:t>
            </a:r>
            <a:r>
              <a:rPr lang="ru-RU" altLang="ru-RU" sz="1800" b="1" dirty="0">
                <a:solidFill>
                  <a:srgbClr val="0070C0"/>
                </a:solidFill>
                <a:hlinkClick r:id="rId5"/>
              </a:rPr>
              <a:t>http://ovoport.ru/galerea/morkov/morkov_korneplod.jpg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58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>
                <a:solidFill>
                  <a:schemeClr val="accent2"/>
                </a:solidFill>
              </a:rPr>
              <a:t>Цели урока: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b="1">
                <a:solidFill>
                  <a:srgbClr val="FFFF00"/>
                </a:solidFill>
              </a:rPr>
              <a:t>Познакомить учащихся с применением приемов сложения и вычитания, основанных на знании разрядного состава чисел;</a:t>
            </a:r>
          </a:p>
          <a:p>
            <a:pPr>
              <a:lnSpc>
                <a:spcPct val="80000"/>
              </a:lnSpc>
            </a:pPr>
            <a:r>
              <a:rPr lang="ru-RU" altLang="ru-RU" sz="2800" b="1">
                <a:solidFill>
                  <a:srgbClr val="FFFF00"/>
                </a:solidFill>
              </a:rPr>
              <a:t>Учить детей представлять двузначные числа в виде суммы разрядных слагаемых;</a:t>
            </a:r>
          </a:p>
          <a:p>
            <a:pPr>
              <a:lnSpc>
                <a:spcPct val="80000"/>
              </a:lnSpc>
            </a:pPr>
            <a:r>
              <a:rPr lang="ru-RU" altLang="ru-RU" sz="2800" b="1">
                <a:solidFill>
                  <a:srgbClr val="FFFF00"/>
                </a:solidFill>
              </a:rPr>
              <a:t>Закреплять знание учащимися нумерации чисел 11-20;</a:t>
            </a:r>
          </a:p>
          <a:p>
            <a:pPr>
              <a:lnSpc>
                <a:spcPct val="80000"/>
              </a:lnSpc>
            </a:pPr>
            <a:r>
              <a:rPr lang="ru-RU" altLang="ru-RU" sz="2800" b="1">
                <a:solidFill>
                  <a:srgbClr val="FFFF00"/>
                </a:solidFill>
              </a:rPr>
              <a:t>Продолжать работу над задачами изученных видов, развивать навыки счета.</a:t>
            </a:r>
          </a:p>
        </p:txBody>
      </p:sp>
    </p:spTree>
    <p:extLst>
      <p:ext uri="{BB962C8B-B14F-4D97-AF65-F5344CB8AC3E}">
        <p14:creationId xmlns:p14="http://schemas.microsoft.com/office/powerpoint/2010/main" val="243928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96200" cy="1143000"/>
          </a:xfrm>
        </p:spPr>
        <p:txBody>
          <a:bodyPr/>
          <a:lstStyle/>
          <a:p>
            <a:r>
              <a:rPr lang="en-US" altLang="ru-RU" sz="3600" b="1" i="1">
                <a:solidFill>
                  <a:schemeClr val="accent2"/>
                </a:solidFill>
              </a:rPr>
              <a:t>II</a:t>
            </a:r>
            <a:r>
              <a:rPr lang="ru-RU" altLang="ru-RU" sz="3600" b="1" i="1">
                <a:solidFill>
                  <a:schemeClr val="accent2"/>
                </a:solidFill>
              </a:rPr>
              <a:t>. Каллиграфическая минутка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219201"/>
            <a:ext cx="8229600" cy="4525963"/>
          </a:xfrm>
        </p:spPr>
        <p:txBody>
          <a:bodyPr/>
          <a:lstStyle/>
          <a:p>
            <a:pPr marL="609600" indent="-609600">
              <a:buFontTx/>
              <a:buAutoNum type="arabicPlain" startAt="13"/>
            </a:pPr>
            <a:r>
              <a:rPr lang="ru-RU" altLang="ru-RU" b="1"/>
              <a:t>  13    13</a:t>
            </a:r>
          </a:p>
          <a:p>
            <a:pPr marL="609600" indent="-609600">
              <a:buFontTx/>
              <a:buChar char="-"/>
            </a:pPr>
            <a:r>
              <a:rPr lang="ru-RU" altLang="ru-RU" sz="2000" b="1"/>
              <a:t>Какие цифры использовали для записи числа 13?</a:t>
            </a:r>
          </a:p>
          <a:p>
            <a:pPr marL="609600" indent="-609600">
              <a:buFontTx/>
              <a:buChar char="-"/>
            </a:pPr>
            <a:endParaRPr lang="ru-RU" altLang="ru-RU" sz="2000" b="1"/>
          </a:p>
          <a:p>
            <a:pPr marL="609600" indent="-609600">
              <a:buFontTx/>
              <a:buChar char="-"/>
            </a:pPr>
            <a:r>
              <a:rPr lang="ru-RU" altLang="ru-RU" sz="2000" b="1"/>
              <a:t>Расскажите все, что знаете об этом числе.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8991600" y="16002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9448800" y="16002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3505200" y="3657600"/>
            <a:ext cx="838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572000" y="3657600"/>
            <a:ext cx="838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438400" y="3657600"/>
            <a:ext cx="838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3048000" y="44196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3962400" y="44196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4191000" y="5105400"/>
            <a:ext cx="12954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000000"/>
                </a:solidFill>
              </a:rPr>
              <a:t>3 ед.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2514600" y="5105400"/>
            <a:ext cx="1219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000000"/>
                </a:solidFill>
              </a:rPr>
              <a:t>1дес.</a:t>
            </a: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6477000" y="4191000"/>
            <a:ext cx="838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7315200" y="38862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7315200" y="44958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8153400" y="3505200"/>
            <a:ext cx="2362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srgbClr val="000000"/>
                </a:solidFill>
              </a:rPr>
              <a:t>Двузначное число</a:t>
            </a: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8153400" y="4572000"/>
            <a:ext cx="2362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srgbClr val="000000"/>
                </a:solidFill>
              </a:rPr>
              <a:t>Нечетное число</a:t>
            </a:r>
          </a:p>
        </p:txBody>
      </p:sp>
      <p:pic>
        <p:nvPicPr>
          <p:cNvPr id="6162" name="Picture 18" descr="AG00218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228601"/>
            <a:ext cx="118110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63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56" grpId="0" animBg="1"/>
      <p:bldP spid="6157" grpId="0" animBg="1"/>
      <p:bldP spid="6158" grpId="0" animBg="1"/>
      <p:bldP spid="6159" grpId="0" animBg="1"/>
      <p:bldP spid="6160" grpId="0" animBg="1"/>
      <p:bldP spid="61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love4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343400"/>
            <a:ext cx="24384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 i="1" u="sng">
                <a:solidFill>
                  <a:srgbClr val="FF0000"/>
                </a:solidFill>
              </a:rPr>
              <a:t>2. Соедините суммы в порядке уменьшения их значения</a:t>
            </a:r>
          </a:p>
        </p:txBody>
      </p:sp>
      <p:pic>
        <p:nvPicPr>
          <p:cNvPr id="9221" name="Picture 5" descr="love4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71601"/>
            <a:ext cx="2362200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5410200" y="5638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1 + 7</a:t>
            </a:r>
          </a:p>
        </p:txBody>
      </p:sp>
      <p:pic>
        <p:nvPicPr>
          <p:cNvPr id="9226" name="Picture 10" descr="love4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419601"/>
            <a:ext cx="2362200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Oval 11"/>
          <p:cNvSpPr>
            <a:spLocks noChangeArrowheads="1"/>
          </p:cNvSpPr>
          <p:nvPr/>
        </p:nvSpPr>
        <p:spPr bwMode="auto">
          <a:xfrm>
            <a:off x="8763000" y="5638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9 + 7</a:t>
            </a:r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auto">
          <a:xfrm>
            <a:off x="2133600" y="2590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3 + 7</a:t>
            </a:r>
          </a:p>
        </p:txBody>
      </p:sp>
      <p:pic>
        <p:nvPicPr>
          <p:cNvPr id="9230" name="Picture 14" descr="love4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419601"/>
            <a:ext cx="2362200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1" name="Oval 15"/>
          <p:cNvSpPr>
            <a:spLocks noChangeArrowheads="1"/>
          </p:cNvSpPr>
          <p:nvPr/>
        </p:nvSpPr>
        <p:spPr bwMode="auto">
          <a:xfrm>
            <a:off x="2133600" y="5638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4 + 7</a:t>
            </a:r>
          </a:p>
        </p:txBody>
      </p:sp>
      <p:pic>
        <p:nvPicPr>
          <p:cNvPr id="9232" name="Picture 16" descr="love4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95401"/>
            <a:ext cx="2362200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3" name="Oval 17"/>
          <p:cNvSpPr>
            <a:spLocks noChangeArrowheads="1"/>
          </p:cNvSpPr>
          <p:nvPr/>
        </p:nvSpPr>
        <p:spPr bwMode="auto">
          <a:xfrm>
            <a:off x="5334000" y="2590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0 + 7</a:t>
            </a:r>
          </a:p>
        </p:txBody>
      </p:sp>
      <p:pic>
        <p:nvPicPr>
          <p:cNvPr id="9234" name="Picture 18" descr="love4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295400"/>
            <a:ext cx="2286000" cy="216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5" name="Oval 19"/>
          <p:cNvSpPr>
            <a:spLocks noChangeArrowheads="1"/>
          </p:cNvSpPr>
          <p:nvPr/>
        </p:nvSpPr>
        <p:spPr bwMode="auto">
          <a:xfrm>
            <a:off x="8763000" y="25146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5 + 7</a:t>
            </a:r>
          </a:p>
        </p:txBody>
      </p:sp>
      <p:sp>
        <p:nvSpPr>
          <p:cNvPr id="9236" name="Oval 20"/>
          <p:cNvSpPr>
            <a:spLocks noChangeArrowheads="1"/>
          </p:cNvSpPr>
          <p:nvPr/>
        </p:nvSpPr>
        <p:spPr bwMode="auto">
          <a:xfrm>
            <a:off x="8763000" y="5638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 flipH="1">
            <a:off x="3810000" y="3352800"/>
            <a:ext cx="4876800" cy="1371600"/>
          </a:xfrm>
          <a:prstGeom prst="line">
            <a:avLst/>
          </a:prstGeom>
          <a:noFill/>
          <a:ln w="666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38" name="Oval 22"/>
          <p:cNvSpPr>
            <a:spLocks noChangeArrowheads="1"/>
          </p:cNvSpPr>
          <p:nvPr/>
        </p:nvSpPr>
        <p:spPr bwMode="auto">
          <a:xfrm>
            <a:off x="8763000" y="25146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9239" name="Oval 23"/>
          <p:cNvSpPr>
            <a:spLocks noChangeArrowheads="1"/>
          </p:cNvSpPr>
          <p:nvPr/>
        </p:nvSpPr>
        <p:spPr bwMode="auto">
          <a:xfrm>
            <a:off x="2133600" y="5638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 flipV="1">
            <a:off x="9677400" y="3886200"/>
            <a:ext cx="0" cy="990600"/>
          </a:xfrm>
          <a:prstGeom prst="line">
            <a:avLst/>
          </a:prstGeom>
          <a:noFill/>
          <a:ln w="666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2" name="Oval 26"/>
          <p:cNvSpPr>
            <a:spLocks noChangeArrowheads="1"/>
          </p:cNvSpPr>
          <p:nvPr/>
        </p:nvSpPr>
        <p:spPr bwMode="auto">
          <a:xfrm>
            <a:off x="2133600" y="2590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 flipV="1">
            <a:off x="2971800" y="3733800"/>
            <a:ext cx="0" cy="990600"/>
          </a:xfrm>
          <a:prstGeom prst="line">
            <a:avLst/>
          </a:prstGeom>
          <a:noFill/>
          <a:ln w="666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4" name="Oval 28"/>
          <p:cNvSpPr>
            <a:spLocks noChangeArrowheads="1"/>
          </p:cNvSpPr>
          <p:nvPr/>
        </p:nvSpPr>
        <p:spPr bwMode="auto">
          <a:xfrm>
            <a:off x="5410200" y="5638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3124200" y="3810000"/>
            <a:ext cx="2514600" cy="1905000"/>
          </a:xfrm>
          <a:prstGeom prst="line">
            <a:avLst/>
          </a:prstGeom>
          <a:noFill/>
          <a:ln w="666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246" name="Oval 30"/>
          <p:cNvSpPr>
            <a:spLocks noChangeArrowheads="1"/>
          </p:cNvSpPr>
          <p:nvPr/>
        </p:nvSpPr>
        <p:spPr bwMode="auto">
          <a:xfrm>
            <a:off x="5334000" y="2590800"/>
            <a:ext cx="1600200" cy="1219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 flipV="1">
            <a:off x="6172200" y="3657600"/>
            <a:ext cx="0" cy="990600"/>
          </a:xfrm>
          <a:prstGeom prst="line">
            <a:avLst/>
          </a:prstGeom>
          <a:noFill/>
          <a:ln w="666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2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6" grpId="0" animBg="1"/>
      <p:bldP spid="9237" grpId="0" animBg="1"/>
      <p:bldP spid="9238" grpId="0" animBg="1"/>
      <p:bldP spid="9239" grpId="0" animBg="1"/>
      <p:bldP spid="9240" grpId="0" animBg="1"/>
      <p:bldP spid="9242" grpId="0" animBg="1"/>
      <p:bldP spid="9243" grpId="0" animBg="1"/>
      <p:bldP spid="9244" grpId="0" animBg="1"/>
      <p:bldP spid="9245" grpId="0" animBg="1"/>
      <p:bldP spid="9246" grpId="0" animBg="1"/>
      <p:bldP spid="92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 b="1" i="1" dirty="0" smtClean="0">
                <a:solidFill>
                  <a:schemeClr val="accent2"/>
                </a:solidFill>
              </a:rPr>
              <a:t>III</a:t>
            </a:r>
            <a:r>
              <a:rPr lang="ru-RU" altLang="ru-RU" sz="3200" b="1" i="1" dirty="0" smtClean="0">
                <a:solidFill>
                  <a:schemeClr val="accent2"/>
                </a:solidFill>
              </a:rPr>
              <a:t>. </a:t>
            </a:r>
            <a:r>
              <a:rPr lang="ru-RU" altLang="ru-RU" sz="3200" b="1" i="1" dirty="0">
                <a:solidFill>
                  <a:schemeClr val="accent2"/>
                </a:solidFill>
              </a:rPr>
              <a:t>Закрепление знания нумерации чисел 11-20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47801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ru-RU" altLang="ru-RU"/>
              <a:t>Увеличьте на </a:t>
            </a:r>
            <a:r>
              <a:rPr lang="ru-RU" altLang="ru-RU" b="1">
                <a:solidFill>
                  <a:srgbClr val="FF0000"/>
                </a:solidFill>
              </a:rPr>
              <a:t>1</a:t>
            </a:r>
            <a:r>
              <a:rPr lang="ru-RU" altLang="ru-RU"/>
              <a:t> числа: 11, 15, 17,19</a:t>
            </a:r>
          </a:p>
          <a:p>
            <a:pPr>
              <a:buFontTx/>
              <a:buChar char="-"/>
            </a:pPr>
            <a:endParaRPr lang="ru-RU" altLang="ru-RU"/>
          </a:p>
          <a:p>
            <a:pPr>
              <a:buFontTx/>
              <a:buChar char="-"/>
            </a:pPr>
            <a:endParaRPr lang="ru-RU" altLang="ru-RU"/>
          </a:p>
          <a:p>
            <a:pPr>
              <a:buFontTx/>
              <a:buChar char="-"/>
            </a:pPr>
            <a:r>
              <a:rPr lang="ru-RU" altLang="ru-RU"/>
              <a:t>Уменьшите на </a:t>
            </a:r>
            <a:r>
              <a:rPr lang="ru-RU" altLang="ru-RU" b="1">
                <a:solidFill>
                  <a:srgbClr val="FF0000"/>
                </a:solidFill>
              </a:rPr>
              <a:t>1 </a:t>
            </a:r>
            <a:r>
              <a:rPr lang="ru-RU" altLang="ru-RU"/>
              <a:t>числа:13,14,19,11</a:t>
            </a:r>
          </a:p>
          <a:p>
            <a:pPr>
              <a:buFontTx/>
              <a:buChar char="-"/>
            </a:pPr>
            <a:endParaRPr lang="ru-RU" altLang="ru-RU"/>
          </a:p>
          <a:p>
            <a:pPr>
              <a:buFontTx/>
              <a:buChar char="-"/>
            </a:pPr>
            <a:endParaRPr lang="ru-RU" altLang="ru-RU" b="1"/>
          </a:p>
          <a:p>
            <a:pPr>
              <a:buFontTx/>
              <a:buChar char="-"/>
            </a:pPr>
            <a:r>
              <a:rPr lang="ru-RU" altLang="ru-RU"/>
              <a:t>Назовите соседей числа: </a:t>
            </a:r>
            <a:r>
              <a:rPr lang="ru-RU" altLang="ru-RU" b="1">
                <a:solidFill>
                  <a:srgbClr val="FF0000"/>
                </a:solidFill>
              </a:rPr>
              <a:t>15, 18,11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590800" y="2286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581400" y="2286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572000" y="2286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562600" y="2286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438400" y="3810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3429000" y="3810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4419600" y="3810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5410200" y="3810000"/>
            <a:ext cx="990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2514600" y="5562600"/>
            <a:ext cx="1981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i="1">
                <a:solidFill>
                  <a:srgbClr val="FF0000"/>
                </a:solidFill>
              </a:rPr>
              <a:t>14 и 16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5257800" y="5562600"/>
            <a:ext cx="2057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i="1">
                <a:solidFill>
                  <a:srgbClr val="FF0000"/>
                </a:solidFill>
              </a:rPr>
              <a:t>17 и 19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7924800" y="5562600"/>
            <a:ext cx="1981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i="1">
                <a:solidFill>
                  <a:srgbClr val="FF0000"/>
                </a:solidFill>
              </a:rPr>
              <a:t>10 и 12</a:t>
            </a:r>
          </a:p>
        </p:txBody>
      </p:sp>
      <p:pic>
        <p:nvPicPr>
          <p:cNvPr id="10255" name="Picture 15" descr="mouses_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01000" y="2209800"/>
            <a:ext cx="26670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73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2362"/>
            <a:ext cx="8126672" cy="5735638"/>
          </a:xfrm>
          <a:prstGeom prst="rect">
            <a:avLst/>
          </a:prstGeom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517525" y="207963"/>
            <a:ext cx="10782821" cy="793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968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990000"/>
                </a:solidFill>
                <a:effectLst>
                  <a:outerShdw dist="107763" dir="18900000" algn="ctr" rotWithShape="0">
                    <a:srgbClr val="990000">
                      <a:alpha val="50000"/>
                    </a:srgbClr>
                  </a:outerShdw>
                </a:effectLst>
                <a:latin typeface="Impact" panose="020B0806030902050204" pitchFamily="34" charset="0"/>
              </a:rPr>
              <a:t>Физкультминутка</a:t>
            </a:r>
          </a:p>
        </p:txBody>
      </p:sp>
      <p:pic>
        <p:nvPicPr>
          <p:cNvPr id="6" name="Picture 8" descr="собачки танцу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927" y="1698317"/>
            <a:ext cx="3799385" cy="434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812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9144000" cy="5715000"/>
          </a:xfrm>
        </p:spPr>
        <p:txBody>
          <a:bodyPr/>
          <a:lstStyle/>
          <a:p>
            <a:r>
              <a:rPr lang="ru-RU" altLang="ru-RU" sz="2200" b="1">
                <a:solidFill>
                  <a:srgbClr val="FF0000"/>
                </a:solidFill>
              </a:rPr>
              <a:t>1. Знакомство с разрядным составом чисел в пределах 20.</a:t>
            </a:r>
          </a:p>
          <a:p>
            <a:pPr algn="ctr">
              <a:buFontTx/>
              <a:buNone/>
            </a:pPr>
            <a:r>
              <a:rPr lang="ru-RU" altLang="ru-RU" sz="2800" b="1" i="1">
                <a:solidFill>
                  <a:srgbClr val="CC3399"/>
                </a:solidFill>
              </a:rPr>
              <a:t>Образец рассуждения:</a:t>
            </a:r>
          </a:p>
          <a:p>
            <a:pPr>
              <a:buFontTx/>
              <a:buNone/>
            </a:pPr>
            <a:endParaRPr lang="ru-RU" altLang="ru-RU" sz="2800" b="1" i="1"/>
          </a:p>
          <a:p>
            <a:pPr>
              <a:buFontTx/>
              <a:buNone/>
            </a:pPr>
            <a:r>
              <a:rPr lang="ru-RU" altLang="ru-RU" sz="2800" b="1" i="1"/>
              <a:t>10 + 3 -                                                       это</a:t>
            </a:r>
          </a:p>
          <a:p>
            <a:pPr>
              <a:buFontTx/>
              <a:buNone/>
            </a:pPr>
            <a:endParaRPr lang="ru-RU" altLang="ru-RU" sz="2800" b="1" i="1"/>
          </a:p>
          <a:p>
            <a:pPr>
              <a:buFontTx/>
              <a:buNone/>
            </a:pPr>
            <a:r>
              <a:rPr lang="ru-RU" altLang="ru-RU" sz="2800" b="1" i="1"/>
              <a:t>13 – 3 –</a:t>
            </a:r>
          </a:p>
          <a:p>
            <a:pPr>
              <a:buFontTx/>
              <a:buNone/>
            </a:pPr>
            <a:r>
              <a:rPr lang="ru-RU" altLang="ru-RU" sz="2400" b="1" i="1"/>
              <a:t>    Из 1 десятка 3 единиц вычесть 3 единицы, получится 1 десяток, или число</a:t>
            </a:r>
          </a:p>
          <a:p>
            <a:pPr>
              <a:buFontTx/>
              <a:buNone/>
            </a:pPr>
            <a:endParaRPr lang="ru-RU" altLang="ru-RU" sz="2400" b="1" i="1"/>
          </a:p>
          <a:p>
            <a:pPr>
              <a:buFontTx/>
              <a:buNone/>
            </a:pPr>
            <a:r>
              <a:rPr lang="ru-RU" altLang="ru-RU" sz="2400" b="1" i="1"/>
              <a:t>13 – 10 - </a:t>
            </a:r>
          </a:p>
          <a:p>
            <a:pPr>
              <a:buFontTx/>
              <a:buNone/>
            </a:pPr>
            <a:r>
              <a:rPr lang="ru-RU" altLang="ru-RU" sz="2800" b="1" i="1">
                <a:solidFill>
                  <a:srgbClr val="CC3399"/>
                </a:solidFill>
              </a:rPr>
              <a:t>   </a:t>
            </a:r>
            <a:r>
              <a:rPr lang="ru-RU" altLang="ru-RU" sz="2400" b="1" i="1"/>
              <a:t>Из 1 десятка 3 единиц вычесть 1 десяток, получится 3 единицы, или число</a:t>
            </a:r>
          </a:p>
          <a:p>
            <a:pPr>
              <a:buFontTx/>
              <a:buNone/>
            </a:pPr>
            <a:endParaRPr lang="ru-RU" altLang="ru-RU" sz="2400" b="1" i="1"/>
          </a:p>
          <a:p>
            <a:pPr>
              <a:buFontTx/>
              <a:buNone/>
            </a:pPr>
            <a:endParaRPr lang="ru-RU" altLang="ru-RU" sz="2800" b="1" i="1">
              <a:solidFill>
                <a:srgbClr val="CC3399"/>
              </a:solidFill>
            </a:endParaRP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/>
          <a:lstStyle/>
          <a:p>
            <a:r>
              <a:rPr lang="en-US" altLang="ru-RU" sz="4000" b="1" i="1" dirty="0" smtClean="0">
                <a:solidFill>
                  <a:schemeClr val="accent2"/>
                </a:solidFill>
              </a:rPr>
              <a:t>IV</a:t>
            </a:r>
            <a:r>
              <a:rPr lang="ru-RU" altLang="ru-RU" sz="4000" b="1" i="1" dirty="0">
                <a:solidFill>
                  <a:schemeClr val="accent2"/>
                </a:solidFill>
              </a:rPr>
              <a:t>. Изучение нового материала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895600" y="2209800"/>
            <a:ext cx="4953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>
                <a:solidFill>
                  <a:srgbClr val="FF0000"/>
                </a:solidFill>
              </a:rPr>
              <a:t>1 десяток и 3 единицы </a:t>
            </a: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9144000" y="2057400"/>
            <a:ext cx="9906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971800" y="3200400"/>
            <a:ext cx="7239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>
                <a:solidFill>
                  <a:srgbClr val="FF0000"/>
                </a:solidFill>
              </a:rPr>
              <a:t>13 – это 1 десяток и 3 единицы </a:t>
            </a:r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5334000" y="4267200"/>
            <a:ext cx="7620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2895600" y="4953000"/>
            <a:ext cx="7239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i="1">
                <a:solidFill>
                  <a:srgbClr val="FF0000"/>
                </a:solidFill>
              </a:rPr>
              <a:t>13 – это 1 десяток и 3 единицы </a:t>
            </a: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5486400" y="6096000"/>
            <a:ext cx="533400" cy="533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6968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70" grpId="0" animBg="1"/>
      <p:bldP spid="11271" grpId="0" animBg="1"/>
      <p:bldP spid="11272" grpId="0" animBg="1"/>
      <p:bldP spid="11273" grpId="0" animBg="1"/>
      <p:bldP spid="112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411162"/>
          </a:xfrm>
        </p:spPr>
        <p:txBody>
          <a:bodyPr/>
          <a:lstStyle/>
          <a:p>
            <a:r>
              <a:rPr lang="ru-RU" altLang="ru-RU" sz="2800" b="1" i="1">
                <a:solidFill>
                  <a:srgbClr val="FF0000"/>
                </a:solidFill>
              </a:rPr>
              <a:t>2. Решение выражений изученных видов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133600" y="1905000"/>
            <a:ext cx="4191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>
                <a:solidFill>
                  <a:srgbClr val="333399"/>
                </a:solidFill>
              </a:rPr>
              <a:t>3 + 7 – 2 =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2133600" y="5715000"/>
            <a:ext cx="4191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>
                <a:solidFill>
                  <a:srgbClr val="333399"/>
                </a:solidFill>
              </a:rPr>
              <a:t>2 + 8 - 3 =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2133600" y="3886200"/>
            <a:ext cx="4191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>
                <a:solidFill>
                  <a:srgbClr val="333399"/>
                </a:solidFill>
              </a:rPr>
              <a:t>6 + 4 - 9 =</a:t>
            </a:r>
          </a:p>
        </p:txBody>
      </p:sp>
      <p:sp>
        <p:nvSpPr>
          <p:cNvPr id="17417" name="Oval 9"/>
          <p:cNvSpPr>
            <a:spLocks noChangeArrowheads="1"/>
          </p:cNvSpPr>
          <p:nvPr/>
        </p:nvSpPr>
        <p:spPr bwMode="auto">
          <a:xfrm>
            <a:off x="6553200" y="1752600"/>
            <a:ext cx="1295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418" name="Oval 10"/>
          <p:cNvSpPr>
            <a:spLocks noChangeArrowheads="1"/>
          </p:cNvSpPr>
          <p:nvPr/>
        </p:nvSpPr>
        <p:spPr bwMode="auto">
          <a:xfrm>
            <a:off x="6629400" y="3657600"/>
            <a:ext cx="1295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419" name="Oval 11"/>
          <p:cNvSpPr>
            <a:spLocks noChangeArrowheads="1"/>
          </p:cNvSpPr>
          <p:nvPr/>
        </p:nvSpPr>
        <p:spPr bwMode="auto">
          <a:xfrm>
            <a:off x="6705600" y="5486400"/>
            <a:ext cx="1295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17420" name="Picture 12" descr="33807025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9600" y="4267201"/>
            <a:ext cx="2438400" cy="232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8763000" y="2362200"/>
            <a:ext cx="1905000" cy="1828800"/>
          </a:xfrm>
          <a:prstGeom prst="cloudCallout">
            <a:avLst>
              <a:gd name="adj1" fmla="val -45750"/>
              <a:gd name="adj2" fmla="val 6996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96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423" name="AutoShape 15"/>
          <p:cNvSpPr>
            <a:spLocks/>
          </p:cNvSpPr>
          <p:nvPr/>
        </p:nvSpPr>
        <p:spPr bwMode="auto">
          <a:xfrm rot="5400000">
            <a:off x="2895600" y="609600"/>
            <a:ext cx="571500" cy="1943100"/>
          </a:xfrm>
          <a:prstGeom prst="leftBrace">
            <a:avLst>
              <a:gd name="adj1" fmla="val 2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2895600" y="7620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>
                <a:solidFill>
                  <a:srgbClr val="333399"/>
                </a:solidFill>
              </a:rPr>
              <a:t>10</a:t>
            </a:r>
          </a:p>
        </p:txBody>
      </p:sp>
      <p:sp>
        <p:nvSpPr>
          <p:cNvPr id="17425" name="AutoShape 17"/>
          <p:cNvSpPr>
            <a:spLocks/>
          </p:cNvSpPr>
          <p:nvPr/>
        </p:nvSpPr>
        <p:spPr bwMode="auto">
          <a:xfrm rot="5400000">
            <a:off x="2895600" y="2590800"/>
            <a:ext cx="571500" cy="1943100"/>
          </a:xfrm>
          <a:prstGeom prst="leftBrace">
            <a:avLst>
              <a:gd name="adj1" fmla="val 2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2895600" y="27432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>
                <a:solidFill>
                  <a:srgbClr val="333399"/>
                </a:solidFill>
              </a:rPr>
              <a:t>10</a:t>
            </a: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2895600" y="46482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>
                <a:solidFill>
                  <a:srgbClr val="333399"/>
                </a:solidFill>
              </a:rPr>
              <a:t>10</a:t>
            </a:r>
          </a:p>
        </p:txBody>
      </p:sp>
      <p:sp>
        <p:nvSpPr>
          <p:cNvPr id="17428" name="AutoShape 20"/>
          <p:cNvSpPr>
            <a:spLocks/>
          </p:cNvSpPr>
          <p:nvPr/>
        </p:nvSpPr>
        <p:spPr bwMode="auto">
          <a:xfrm rot="5400000">
            <a:off x="2895600" y="4495800"/>
            <a:ext cx="571500" cy="1943100"/>
          </a:xfrm>
          <a:prstGeom prst="leftBrace">
            <a:avLst>
              <a:gd name="adj1" fmla="val 2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58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animBg="1"/>
      <p:bldP spid="17418" grpId="0" animBg="1"/>
      <p:bldP spid="17419" grpId="0" animBg="1"/>
      <p:bldP spid="17423" grpId="0" animBg="1"/>
      <p:bldP spid="17424" grpId="0" animBg="1"/>
      <p:bldP spid="17425" grpId="0" animBg="1"/>
      <p:bldP spid="17426" grpId="0" animBg="1"/>
      <p:bldP spid="17427" grpId="0" animBg="1"/>
      <p:bldP spid="174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06437"/>
          </a:xfrm>
        </p:spPr>
        <p:txBody>
          <a:bodyPr/>
          <a:lstStyle/>
          <a:p>
            <a:r>
              <a:rPr lang="ru-RU" dirty="0" smtClean="0"/>
              <a:t>. </a:t>
            </a:r>
            <a:r>
              <a:rPr lang="ru-RU" sz="3200" dirty="0" smtClean="0">
                <a:solidFill>
                  <a:srgbClr val="FF0000"/>
                </a:solidFill>
              </a:rPr>
              <a:t>подготовка к решению составных задач.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681" y="3729416"/>
            <a:ext cx="950992" cy="11196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910" y="3331483"/>
            <a:ext cx="2055686" cy="19155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0753" y="382137"/>
            <a:ext cx="103450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000" b="1" i="1" dirty="0">
                <a:solidFill>
                  <a:srgbClr val="333399"/>
                </a:solidFill>
                <a:ea typeface="+mj-ea"/>
                <a:cs typeface="+mj-cs"/>
              </a:rPr>
              <a:t>V</a:t>
            </a:r>
            <a:r>
              <a:rPr lang="ru-RU" altLang="ru-RU" sz="4000" b="1" i="1" dirty="0">
                <a:solidFill>
                  <a:srgbClr val="333399"/>
                </a:solidFill>
                <a:ea typeface="+mj-ea"/>
                <a:cs typeface="+mj-cs"/>
              </a:rPr>
              <a:t>. Работа над задачами</a:t>
            </a:r>
            <a:r>
              <a:rPr lang="ru-RU" altLang="ru-RU" sz="4000" dirty="0">
                <a:solidFill>
                  <a:srgbClr val="000000"/>
                </a:solidFill>
                <a:ea typeface="+mj-ea"/>
                <a:cs typeface="+mj-cs"/>
              </a:rPr>
              <a:t>.</a:t>
            </a:r>
            <a:endParaRPr lang="ru-RU" sz="40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752600" y="1828799"/>
            <a:ext cx="8229600" cy="165137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333399"/>
                </a:solidFill>
              </a:rPr>
              <a:t>На тарелке было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FF0000"/>
                </a:solidFill>
              </a:rPr>
              <a:t>6 </a:t>
            </a:r>
            <a:r>
              <a:rPr lang="ru-RU" altLang="ru-RU" sz="3600" b="1" i="1" dirty="0">
                <a:solidFill>
                  <a:srgbClr val="333399"/>
                </a:solidFill>
              </a:rPr>
              <a:t>красных помидоров и </a:t>
            </a:r>
            <a:r>
              <a:rPr lang="ru-RU" altLang="ru-RU" sz="3600" b="1" i="1" dirty="0">
                <a:solidFill>
                  <a:srgbClr val="FFFF00"/>
                </a:solidFill>
              </a:rPr>
              <a:t>2 </a:t>
            </a:r>
            <a:r>
              <a:rPr lang="ru-RU" altLang="ru-RU" sz="3600" b="1" i="1" dirty="0">
                <a:solidFill>
                  <a:srgbClr val="333399"/>
                </a:solidFill>
              </a:rPr>
              <a:t>желтых.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>
                <a:solidFill>
                  <a:srgbClr val="333399"/>
                </a:solidFill>
              </a:rPr>
              <a:t> Сколько всего помидоров?</a:t>
            </a:r>
          </a:p>
        </p:txBody>
      </p:sp>
      <p:pic>
        <p:nvPicPr>
          <p:cNvPr id="6" name="Picture 4" descr="помид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84" y="3723494"/>
            <a:ext cx="8794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помид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085" y="3723494"/>
            <a:ext cx="8794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помид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2" y="3723494"/>
            <a:ext cx="8794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помид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023" y="3723494"/>
            <a:ext cx="8794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помид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440" y="3723494"/>
            <a:ext cx="8794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помид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3723494"/>
            <a:ext cx="8794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5" descr="помидо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7333"/>
          <a:stretch>
            <a:fillRect/>
          </a:stretch>
        </p:blipFill>
        <p:spPr bwMode="auto">
          <a:xfrm>
            <a:off x="8306667" y="3714325"/>
            <a:ext cx="914770" cy="86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5" descr="помидо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7333"/>
          <a:stretch>
            <a:fillRect/>
          </a:stretch>
        </p:blipFill>
        <p:spPr bwMode="auto">
          <a:xfrm>
            <a:off x="9221436" y="3714324"/>
            <a:ext cx="914400" cy="86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2795085" y="5048738"/>
            <a:ext cx="5930433" cy="158407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600" b="1" i="1" dirty="0">
                <a:solidFill>
                  <a:srgbClr val="FF0000"/>
                </a:solidFill>
              </a:rPr>
              <a:t>6 + 2 = 8</a:t>
            </a:r>
            <a:r>
              <a:rPr lang="ru-RU" altLang="ru-RU" sz="6600" b="1" i="1" dirty="0">
                <a:solidFill>
                  <a:srgbClr val="FFFF00"/>
                </a:solidFill>
              </a:rPr>
              <a:t> </a:t>
            </a:r>
            <a:endParaRPr lang="ru-RU" altLang="ru-RU" sz="6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81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390</Words>
  <Application>Microsoft Office PowerPoint</Application>
  <PresentationFormat>Широкоэкранный</PresentationFormat>
  <Paragraphs>101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Arial</vt:lpstr>
      <vt:lpstr>Calibri</vt:lpstr>
      <vt:lpstr>Comic Sans MS</vt:lpstr>
      <vt:lpstr>Impact</vt:lpstr>
      <vt:lpstr>Оформление по умолчанию</vt:lpstr>
      <vt:lpstr>1_Оформление по умолчанию</vt:lpstr>
      <vt:lpstr>4_Оформление по умолчанию</vt:lpstr>
      <vt:lpstr>5_Оформление по умолчанию</vt:lpstr>
      <vt:lpstr>2_Оформление по умолчанию</vt:lpstr>
      <vt:lpstr>3_Оформление по умолчанию</vt:lpstr>
      <vt:lpstr>6_Оформление по умолчанию</vt:lpstr>
      <vt:lpstr>8_Оформление по умолчанию</vt:lpstr>
      <vt:lpstr>Презентация PowerPoint</vt:lpstr>
      <vt:lpstr>Цели урока:</vt:lpstr>
      <vt:lpstr>II. Каллиграфическая минутка</vt:lpstr>
      <vt:lpstr>2. Соедините суммы в порядке уменьшения их значения</vt:lpstr>
      <vt:lpstr>III. Закрепление знания нумерации чисел 11-20</vt:lpstr>
      <vt:lpstr>Презентация PowerPoint</vt:lpstr>
      <vt:lpstr>IV. Изучение нового материала</vt:lpstr>
      <vt:lpstr>2. Решение выражений изученных видов</vt:lpstr>
      <vt:lpstr>. подготовка к решению составных задач.</vt:lpstr>
      <vt:lpstr>Просигнализируйте, пожалуйста,  с каким настроением вы закончили этот урок.  </vt:lpstr>
      <vt:lpstr>VI. Итог урока.</vt:lpstr>
      <vt:lpstr>    Список используемой литературы 1. Моро М.И. Математика. Рабочая тетрадь 1 класс. – Изд. «Просвещение», 2011г. 2. Моро М.И. Математика. 1 класс. Учебник.  – Изд. «Просвещение», 2011г. 3. Савинова С.В. Математика. 1 класс. Поурочные планы. – Изд.2, испр.. -  Волгоград: Учитель, 2011г.   Ресурсы сети интернет 1. http://img1.liveinternet.ru/images/attach/c/5/84/902/84902749_466278.jpg 2 .http://nn-shar.ru/img/files/77.jpg 3. http://nn-shar.ru/img/files/51.jpg 4. http://ovoport.ru/galerea/morkov/morkov_korneplod.jpg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Пользовотель</dc:creator>
  <cp:lastModifiedBy>Пользовотель</cp:lastModifiedBy>
  <cp:revision>13</cp:revision>
  <dcterms:created xsi:type="dcterms:W3CDTF">2015-04-07T07:30:47Z</dcterms:created>
  <dcterms:modified xsi:type="dcterms:W3CDTF">2015-04-07T08:10:36Z</dcterms:modified>
</cp:coreProperties>
</file>