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8" r:id="rId2"/>
    <p:sldId id="279" r:id="rId3"/>
    <p:sldId id="271" r:id="rId4"/>
    <p:sldId id="272" r:id="rId5"/>
    <p:sldId id="277" r:id="rId6"/>
    <p:sldId id="274" r:id="rId7"/>
    <p:sldId id="275" r:id="rId8"/>
    <p:sldId id="276" r:id="rId9"/>
    <p:sldId id="259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80" r:id="rId19"/>
    <p:sldId id="269" r:id="rId20"/>
    <p:sldId id="270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3D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E99EC-D4A2-42C9-85F6-E7A2E6FA034B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0CE610DB-47D8-427D-910F-5AE1478B88C1}">
      <dgm:prSet phldrT="[نص]" custT="1"/>
      <dgm:spPr/>
      <dgm:t>
        <a:bodyPr/>
        <a:lstStyle/>
        <a:p>
          <a:pPr rtl="1"/>
          <a:r>
            <a:rPr lang="ar-SA" sz="2000" b="1" dirty="0" smtClean="0"/>
            <a:t>عدد المستخدمين</a:t>
          </a:r>
          <a:endParaRPr lang="ar-SA" sz="2000" b="1" dirty="0"/>
        </a:p>
      </dgm:t>
    </dgm:pt>
    <dgm:pt modelId="{DE8372E9-3021-4B65-AF41-F8631B58150E}" type="parTrans" cxnId="{5FDEFBD1-6988-42ED-8CA2-F2B8A9131D5F}">
      <dgm:prSet/>
      <dgm:spPr/>
      <dgm:t>
        <a:bodyPr/>
        <a:lstStyle/>
        <a:p>
          <a:pPr rtl="1"/>
          <a:endParaRPr lang="ar-SA"/>
        </a:p>
      </dgm:t>
    </dgm:pt>
    <dgm:pt modelId="{A5934AEF-4855-4673-8B38-A6C38347A593}" type="sibTrans" cxnId="{5FDEFBD1-6988-42ED-8CA2-F2B8A9131D5F}">
      <dgm:prSet/>
      <dgm:spPr/>
      <dgm:t>
        <a:bodyPr/>
        <a:lstStyle/>
        <a:p>
          <a:pPr rtl="1"/>
          <a:endParaRPr lang="ar-SA"/>
        </a:p>
      </dgm:t>
    </dgm:pt>
    <dgm:pt modelId="{A2C1D330-4B9F-4FF8-9A7E-0E01639A42A4}">
      <dgm:prSet phldrT="[نص]" custT="1"/>
      <dgm:spPr/>
      <dgm:t>
        <a:bodyPr/>
        <a:lstStyle/>
        <a:p>
          <a:pPr rtl="1"/>
          <a:r>
            <a:rPr lang="ar-SA" sz="1800" b="1" dirty="0" smtClean="0"/>
            <a:t>مستخدم وحيد </a:t>
          </a:r>
          <a:r>
            <a:rPr lang="en-US" sz="1800" b="1" dirty="0" smtClean="0"/>
            <a:t>Single User</a:t>
          </a:r>
          <a:endParaRPr lang="ar-SA" sz="1800" b="1" dirty="0"/>
        </a:p>
      </dgm:t>
    </dgm:pt>
    <dgm:pt modelId="{00FB669C-28AF-46BD-90B1-7A44338AB09D}" type="parTrans" cxnId="{99AA547F-5189-493F-8E2C-537D44B6E4A4}">
      <dgm:prSet/>
      <dgm:spPr/>
      <dgm:t>
        <a:bodyPr/>
        <a:lstStyle/>
        <a:p>
          <a:pPr rtl="1"/>
          <a:endParaRPr lang="ar-SA"/>
        </a:p>
      </dgm:t>
    </dgm:pt>
    <dgm:pt modelId="{D7E920A5-BEA3-4BDD-AC57-F0014991E54D}" type="sibTrans" cxnId="{99AA547F-5189-493F-8E2C-537D44B6E4A4}">
      <dgm:prSet/>
      <dgm:spPr/>
      <dgm:t>
        <a:bodyPr/>
        <a:lstStyle/>
        <a:p>
          <a:pPr rtl="1"/>
          <a:endParaRPr lang="ar-SA"/>
        </a:p>
      </dgm:t>
    </dgm:pt>
    <dgm:pt modelId="{7BF93235-9E0E-4255-BA7A-28342A4C227D}">
      <dgm:prSet phldrT="[نص]" custT="1"/>
      <dgm:spPr/>
      <dgm:t>
        <a:bodyPr/>
        <a:lstStyle/>
        <a:p>
          <a:pPr rtl="1"/>
          <a:r>
            <a:rPr lang="ar-SA" sz="1800" b="1" dirty="0" smtClean="0"/>
            <a:t>قاعدة بيانات مكتبية </a:t>
          </a:r>
          <a:endParaRPr lang="ar-SA" sz="1800" b="1" dirty="0"/>
        </a:p>
      </dgm:t>
    </dgm:pt>
    <dgm:pt modelId="{A0AF520F-3F6B-4841-A2CD-ABE3F738D18D}" type="parTrans" cxnId="{763CF128-E4C8-4AFD-B4A0-309D1E656E93}">
      <dgm:prSet/>
      <dgm:spPr/>
      <dgm:t>
        <a:bodyPr/>
        <a:lstStyle/>
        <a:p>
          <a:pPr rtl="1"/>
          <a:endParaRPr lang="ar-SA"/>
        </a:p>
      </dgm:t>
    </dgm:pt>
    <dgm:pt modelId="{C2F434AD-EB38-47AD-9B20-3EED9340641B}" type="sibTrans" cxnId="{763CF128-E4C8-4AFD-B4A0-309D1E656E93}">
      <dgm:prSet/>
      <dgm:spPr/>
      <dgm:t>
        <a:bodyPr/>
        <a:lstStyle/>
        <a:p>
          <a:pPr rtl="1"/>
          <a:endParaRPr lang="ar-SA"/>
        </a:p>
      </dgm:t>
    </dgm:pt>
    <dgm:pt modelId="{E868CB73-F1F2-431B-A883-19BDA35FFA65}">
      <dgm:prSet phldrT="[نص]" custT="1"/>
      <dgm:spPr/>
      <dgm:t>
        <a:bodyPr/>
        <a:lstStyle/>
        <a:p>
          <a:pPr rtl="1"/>
          <a:r>
            <a:rPr lang="ar-SA" sz="2000" b="1" dirty="0" smtClean="0"/>
            <a:t>حجم قاعدة البيانات</a:t>
          </a:r>
          <a:endParaRPr lang="ar-SA" sz="2000" b="1" dirty="0"/>
        </a:p>
      </dgm:t>
    </dgm:pt>
    <dgm:pt modelId="{FA0645CF-5B6C-456F-B456-43DCE26F7361}" type="parTrans" cxnId="{07E0D37C-A48E-4465-829E-8A6DFD9301FD}">
      <dgm:prSet/>
      <dgm:spPr/>
      <dgm:t>
        <a:bodyPr/>
        <a:lstStyle/>
        <a:p>
          <a:pPr rtl="1"/>
          <a:endParaRPr lang="ar-SA"/>
        </a:p>
      </dgm:t>
    </dgm:pt>
    <dgm:pt modelId="{3031F823-FA08-4C28-B308-123CCE4673DD}" type="sibTrans" cxnId="{07E0D37C-A48E-4465-829E-8A6DFD9301FD}">
      <dgm:prSet/>
      <dgm:spPr/>
      <dgm:t>
        <a:bodyPr/>
        <a:lstStyle/>
        <a:p>
          <a:pPr rtl="1"/>
          <a:endParaRPr lang="ar-SA"/>
        </a:p>
      </dgm:t>
    </dgm:pt>
    <dgm:pt modelId="{064959C9-3149-473C-A5DB-7385333CD340}">
      <dgm:prSet phldrT="[نص]" custT="1"/>
      <dgm:spPr/>
      <dgm:t>
        <a:bodyPr/>
        <a:lstStyle/>
        <a:p>
          <a:pPr rtl="1"/>
          <a:r>
            <a:rPr lang="ar-SA" sz="1800" b="1" dirty="0" smtClean="0"/>
            <a:t>مجموعة عمل </a:t>
          </a:r>
          <a:r>
            <a:rPr lang="en-US" sz="1800" b="1" dirty="0" smtClean="0"/>
            <a:t>Workgroup</a:t>
          </a:r>
          <a:endParaRPr lang="ar-SA" sz="1800" b="1" dirty="0"/>
        </a:p>
      </dgm:t>
    </dgm:pt>
    <dgm:pt modelId="{F6C6508A-C45C-4C1F-9AAF-0FE829CEDC76}" type="parTrans" cxnId="{3F22562C-89D1-4BBD-AA03-63D4653223AD}">
      <dgm:prSet/>
      <dgm:spPr/>
      <dgm:t>
        <a:bodyPr/>
        <a:lstStyle/>
        <a:p>
          <a:pPr rtl="1"/>
          <a:endParaRPr lang="ar-SA"/>
        </a:p>
      </dgm:t>
    </dgm:pt>
    <dgm:pt modelId="{DA386FD4-ABF2-4ECC-952E-6AD59648FE0C}" type="sibTrans" cxnId="{3F22562C-89D1-4BBD-AA03-63D4653223AD}">
      <dgm:prSet/>
      <dgm:spPr/>
      <dgm:t>
        <a:bodyPr/>
        <a:lstStyle/>
        <a:p>
          <a:pPr rtl="1"/>
          <a:endParaRPr lang="ar-SA"/>
        </a:p>
      </dgm:t>
    </dgm:pt>
    <dgm:pt modelId="{64931E68-95E1-4683-97D2-EFE86AB48E79}">
      <dgm:prSet phldrT="[نص]" custT="1"/>
      <dgm:spPr/>
      <dgm:t>
        <a:bodyPr/>
        <a:lstStyle/>
        <a:p>
          <a:pPr rtl="1"/>
          <a:r>
            <a:rPr lang="ar-SA" sz="2000" b="1" dirty="0" smtClean="0"/>
            <a:t>مكان تشغيل قاعدة البيانات</a:t>
          </a:r>
          <a:endParaRPr lang="ar-SA" sz="2000" b="1" dirty="0"/>
        </a:p>
      </dgm:t>
    </dgm:pt>
    <dgm:pt modelId="{B0FD75C2-12C9-4208-B0D6-589ED3A94DF3}" type="parTrans" cxnId="{2FC7DBE8-45FB-4DC0-ACAE-9AA1B0A92752}">
      <dgm:prSet/>
      <dgm:spPr/>
      <dgm:t>
        <a:bodyPr/>
        <a:lstStyle/>
        <a:p>
          <a:pPr rtl="1"/>
          <a:endParaRPr lang="ar-SA"/>
        </a:p>
      </dgm:t>
    </dgm:pt>
    <dgm:pt modelId="{711C088B-F110-480C-B36E-6A53794C8B15}" type="sibTrans" cxnId="{2FC7DBE8-45FB-4DC0-ACAE-9AA1B0A92752}">
      <dgm:prSet/>
      <dgm:spPr/>
      <dgm:t>
        <a:bodyPr/>
        <a:lstStyle/>
        <a:p>
          <a:pPr rtl="1"/>
          <a:endParaRPr lang="ar-SA"/>
        </a:p>
      </dgm:t>
    </dgm:pt>
    <dgm:pt modelId="{63FE87EB-FFA5-4BA3-883A-25F905ED5296}">
      <dgm:prSet phldrT="[نص]" custT="1"/>
      <dgm:spPr/>
      <dgm:t>
        <a:bodyPr/>
        <a:lstStyle/>
        <a:p>
          <a:pPr rtl="1"/>
          <a:r>
            <a:rPr lang="ar-SA" sz="1800" b="1" dirty="0" smtClean="0"/>
            <a:t>مركزية </a:t>
          </a:r>
          <a:r>
            <a:rPr lang="en-US" sz="1800" b="1" dirty="0" smtClean="0"/>
            <a:t>Centralized</a:t>
          </a:r>
          <a:endParaRPr lang="ar-SA" sz="1800" b="1" dirty="0"/>
        </a:p>
      </dgm:t>
    </dgm:pt>
    <dgm:pt modelId="{E2EA9F66-B6C9-4F35-BF25-D3710EDE5D50}" type="parTrans" cxnId="{6563D570-FFE8-43BD-81B7-A4A8A19479E0}">
      <dgm:prSet/>
      <dgm:spPr/>
      <dgm:t>
        <a:bodyPr/>
        <a:lstStyle/>
        <a:p>
          <a:pPr rtl="1"/>
          <a:endParaRPr lang="ar-SA"/>
        </a:p>
      </dgm:t>
    </dgm:pt>
    <dgm:pt modelId="{26405729-3F53-42D1-BD0D-7E7625A67245}" type="sibTrans" cxnId="{6563D570-FFE8-43BD-81B7-A4A8A19479E0}">
      <dgm:prSet/>
      <dgm:spPr/>
      <dgm:t>
        <a:bodyPr/>
        <a:lstStyle/>
        <a:p>
          <a:pPr rtl="1"/>
          <a:endParaRPr lang="ar-SA"/>
        </a:p>
      </dgm:t>
    </dgm:pt>
    <dgm:pt modelId="{E5B9939E-C263-466A-9D4B-72F282844CFE}">
      <dgm:prSet phldrT="[نص]"/>
      <dgm:spPr/>
      <dgm:t>
        <a:bodyPr/>
        <a:lstStyle/>
        <a:p>
          <a:pPr rtl="1"/>
          <a:r>
            <a:rPr lang="ar-SA" b="1" dirty="0" smtClean="0"/>
            <a:t>طبيعة عمل قاعدة البيانات</a:t>
          </a:r>
          <a:endParaRPr lang="ar-SA" b="1" dirty="0"/>
        </a:p>
      </dgm:t>
    </dgm:pt>
    <dgm:pt modelId="{A6941830-5EA3-4CA0-93DB-86D08CBE3162}" type="parTrans" cxnId="{7B4F92B4-0FD1-4F01-B4FF-508BCB73BF64}">
      <dgm:prSet/>
      <dgm:spPr/>
      <dgm:t>
        <a:bodyPr/>
        <a:lstStyle/>
        <a:p>
          <a:pPr rtl="1"/>
          <a:endParaRPr lang="ar-SA"/>
        </a:p>
      </dgm:t>
    </dgm:pt>
    <dgm:pt modelId="{7E3B5BF8-40B3-4781-97DC-55C9C53C4E26}" type="sibTrans" cxnId="{7B4F92B4-0FD1-4F01-B4FF-508BCB73BF64}">
      <dgm:prSet/>
      <dgm:spPr/>
      <dgm:t>
        <a:bodyPr/>
        <a:lstStyle/>
        <a:p>
          <a:pPr rtl="1"/>
          <a:endParaRPr lang="ar-SA"/>
        </a:p>
      </dgm:t>
    </dgm:pt>
    <dgm:pt modelId="{06B37311-B07A-4547-947F-50F628BE1589}">
      <dgm:prSet phldrT="[نص]" custT="1"/>
      <dgm:spPr/>
      <dgm:t>
        <a:bodyPr/>
        <a:lstStyle/>
        <a:p>
          <a:pPr rtl="1"/>
          <a:r>
            <a:rPr lang="ar-SA" sz="1800" b="1" dirty="0" smtClean="0"/>
            <a:t>متعددة المستخدمين </a:t>
          </a:r>
          <a:r>
            <a:rPr lang="en-US" sz="1800" b="1" dirty="0" smtClean="0"/>
            <a:t>Multi User</a:t>
          </a:r>
          <a:endParaRPr lang="ar-SA" sz="1800" b="1" dirty="0"/>
        </a:p>
      </dgm:t>
    </dgm:pt>
    <dgm:pt modelId="{3DBDF3A3-AA02-49A5-90BB-8EB917EA2E18}" type="parTrans" cxnId="{A9E7BA02-061B-4494-9231-DA3A6A56DE41}">
      <dgm:prSet/>
      <dgm:spPr/>
      <dgm:t>
        <a:bodyPr/>
        <a:lstStyle/>
        <a:p>
          <a:pPr rtl="1"/>
          <a:endParaRPr lang="ar-SA"/>
        </a:p>
      </dgm:t>
    </dgm:pt>
    <dgm:pt modelId="{2A301314-8705-4111-966A-416B4E753D9A}" type="sibTrans" cxnId="{A9E7BA02-061B-4494-9231-DA3A6A56DE41}">
      <dgm:prSet/>
      <dgm:spPr/>
      <dgm:t>
        <a:bodyPr/>
        <a:lstStyle/>
        <a:p>
          <a:pPr rtl="1"/>
          <a:endParaRPr lang="ar-SA"/>
        </a:p>
      </dgm:t>
    </dgm:pt>
    <dgm:pt modelId="{A5A6F19F-B7DF-48EB-9102-F84300A08E81}">
      <dgm:prSet phldrT="[نص]" custT="1"/>
      <dgm:spPr/>
      <dgm:t>
        <a:bodyPr/>
        <a:lstStyle/>
        <a:p>
          <a:pPr rtl="1"/>
          <a:r>
            <a:rPr lang="ar-SA" sz="1800" b="1" dirty="0" smtClean="0"/>
            <a:t>منظمة </a:t>
          </a:r>
          <a:r>
            <a:rPr lang="en-US" sz="1800" b="1" dirty="0" smtClean="0"/>
            <a:t>Enterprise</a:t>
          </a:r>
          <a:endParaRPr lang="ar-SA" sz="1800" b="1" dirty="0"/>
        </a:p>
      </dgm:t>
    </dgm:pt>
    <dgm:pt modelId="{C16D3EC9-6B47-4037-90B1-F913C6CB968E}" type="parTrans" cxnId="{E869A8C1-DA46-4402-9263-094DC97E65F6}">
      <dgm:prSet/>
      <dgm:spPr/>
      <dgm:t>
        <a:bodyPr/>
        <a:lstStyle/>
        <a:p>
          <a:pPr rtl="1"/>
          <a:endParaRPr lang="ar-SA"/>
        </a:p>
      </dgm:t>
    </dgm:pt>
    <dgm:pt modelId="{EAA90301-8E7A-4D62-8029-63DEA4C3C999}" type="sibTrans" cxnId="{E869A8C1-DA46-4402-9263-094DC97E65F6}">
      <dgm:prSet/>
      <dgm:spPr/>
      <dgm:t>
        <a:bodyPr/>
        <a:lstStyle/>
        <a:p>
          <a:pPr rtl="1"/>
          <a:endParaRPr lang="ar-SA"/>
        </a:p>
      </dgm:t>
    </dgm:pt>
    <dgm:pt modelId="{DCC65FE9-C939-46F2-8CCE-92F83E4CA1E8}">
      <dgm:prSet phldrT="[نص]" custT="1"/>
      <dgm:spPr/>
      <dgm:t>
        <a:bodyPr/>
        <a:lstStyle/>
        <a:p>
          <a:pPr rtl="1"/>
          <a:r>
            <a:rPr lang="ar-SA" sz="1800" b="1" dirty="0" smtClean="0"/>
            <a:t>موزعة </a:t>
          </a:r>
          <a:r>
            <a:rPr lang="en-US" sz="1800" b="1" dirty="0" smtClean="0"/>
            <a:t>Distributed</a:t>
          </a:r>
          <a:endParaRPr lang="ar-SA" sz="1800" b="1" dirty="0"/>
        </a:p>
      </dgm:t>
    </dgm:pt>
    <dgm:pt modelId="{62678057-3E84-42B8-9758-93673F488A32}" type="parTrans" cxnId="{7D4CEA51-1F8B-48B4-8487-FB1D560C4D84}">
      <dgm:prSet/>
      <dgm:spPr/>
      <dgm:t>
        <a:bodyPr/>
        <a:lstStyle/>
        <a:p>
          <a:pPr rtl="1"/>
          <a:endParaRPr lang="ar-SA"/>
        </a:p>
      </dgm:t>
    </dgm:pt>
    <dgm:pt modelId="{EAF544A5-8A2A-4A54-B403-C4FAA69649AE}" type="sibTrans" cxnId="{7D4CEA51-1F8B-48B4-8487-FB1D560C4D84}">
      <dgm:prSet/>
      <dgm:spPr/>
      <dgm:t>
        <a:bodyPr/>
        <a:lstStyle/>
        <a:p>
          <a:pPr rtl="1"/>
          <a:endParaRPr lang="ar-SA"/>
        </a:p>
      </dgm:t>
    </dgm:pt>
    <dgm:pt modelId="{BEC3275E-0B8D-4606-918B-FE30B021848D}" type="pres">
      <dgm:prSet presAssocID="{E8FE99EC-D4A2-42C9-85F6-E7A2E6FA034B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7B12FDDB-BD85-456F-8226-5CC366489950}" type="pres">
      <dgm:prSet presAssocID="{0CE610DB-47D8-427D-910F-5AE1478B88C1}" presName="linNode" presStyleCnt="0"/>
      <dgm:spPr/>
    </dgm:pt>
    <dgm:pt modelId="{2CAF41B8-0278-42DB-9135-0C91571E720F}" type="pres">
      <dgm:prSet presAssocID="{0CE610DB-47D8-427D-910F-5AE1478B88C1}" presName="parentText" presStyleLbl="node1" presStyleIdx="0" presStyleCnt="4" custScaleY="15546" custLinFactNeighborX="-1414" custLinFactNeighborY="-745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60E1188-6CD8-493E-807D-8E4B5212E1CE}" type="pres">
      <dgm:prSet presAssocID="{0CE610DB-47D8-427D-910F-5AE1478B88C1}" presName="descendantText" presStyleLbl="alignAccFollowNode1" presStyleIdx="0" presStyleCnt="3" custScaleX="98846" custScaleY="26827" custLinFactNeighborX="-1307" custLinFactNeighborY="-2620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105732A-F00D-492B-B07D-BCB31CAACC0A}" type="pres">
      <dgm:prSet presAssocID="{A5934AEF-4855-4673-8B38-A6C38347A593}" presName="sp" presStyleCnt="0"/>
      <dgm:spPr/>
    </dgm:pt>
    <dgm:pt modelId="{1A13C86D-6831-4FED-9D00-065AA7F48395}" type="pres">
      <dgm:prSet presAssocID="{E868CB73-F1F2-431B-A883-19BDA35FFA65}" presName="linNode" presStyleCnt="0"/>
      <dgm:spPr/>
    </dgm:pt>
    <dgm:pt modelId="{6400953F-C941-41A6-ACE5-71ACF903942B}" type="pres">
      <dgm:prSet presAssocID="{E868CB73-F1F2-431B-A883-19BDA35FFA65}" presName="parentText" presStyleLbl="node1" presStyleIdx="1" presStyleCnt="4" custScaleY="15546" custLinFactNeighborX="-1414" custLinFactNeighborY="-693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1457AE2-8557-4F5A-9D04-DD4DFB025D99}" type="pres">
      <dgm:prSet presAssocID="{E868CB73-F1F2-431B-A883-19BDA35FFA65}" presName="descendantText" presStyleLbl="alignAccFollowNode1" presStyleIdx="1" presStyleCnt="3" custScaleY="15546" custLinFactNeighborX="0" custLinFactNeighborY="-810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217DDAA-3D05-4009-BB1C-06B534E52302}" type="pres">
      <dgm:prSet presAssocID="{3031F823-FA08-4C28-B308-123CCE4673DD}" presName="sp" presStyleCnt="0"/>
      <dgm:spPr/>
    </dgm:pt>
    <dgm:pt modelId="{EAD52B0B-D9B9-493C-96F2-278B23B6332C}" type="pres">
      <dgm:prSet presAssocID="{64931E68-95E1-4683-97D2-EFE86AB48E79}" presName="linNode" presStyleCnt="0"/>
      <dgm:spPr/>
    </dgm:pt>
    <dgm:pt modelId="{BA3D38BE-CC09-4941-BC0C-43A7E84E9D73}" type="pres">
      <dgm:prSet presAssocID="{64931E68-95E1-4683-97D2-EFE86AB48E79}" presName="parentText" presStyleLbl="node1" presStyleIdx="2" presStyleCnt="4" custScaleY="15546" custLinFactNeighborX="-1414" custLinFactNeighborY="-145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2F37F7-9A9A-48CA-AF6D-22B5B39E3BE5}" type="pres">
      <dgm:prSet presAssocID="{64931E68-95E1-4683-97D2-EFE86AB48E79}" presName="descendantText" presStyleLbl="alignAccFollowNode1" presStyleIdx="2" presStyleCnt="3" custScaleY="15546" custLinFactNeighborX="0" custLinFactNeighborY="-125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F3DC888-B605-4A67-8717-E45F9FE2549B}" type="pres">
      <dgm:prSet presAssocID="{711C088B-F110-480C-B36E-6A53794C8B15}" presName="sp" presStyleCnt="0"/>
      <dgm:spPr/>
    </dgm:pt>
    <dgm:pt modelId="{E1942180-7ABA-4318-86B3-5CDEF5C59431}" type="pres">
      <dgm:prSet presAssocID="{E5B9939E-C263-466A-9D4B-72F282844CFE}" presName="linNode" presStyleCnt="0"/>
      <dgm:spPr/>
    </dgm:pt>
    <dgm:pt modelId="{FF69C702-7636-4407-8877-82B70C2BC697}" type="pres">
      <dgm:prSet presAssocID="{E5B9939E-C263-466A-9D4B-72F282844CFE}" presName="parentText" presStyleLbl="node1" presStyleIdx="3" presStyleCnt="4" custScaleY="15546" custLinFactNeighborX="794" custLinFactNeighborY="202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3566BE2-EBB6-409F-9551-FBAC23135F60}" type="presOf" srcId="{A5A6F19F-B7DF-48EB-9102-F84300A08E81}" destId="{71457AE2-8557-4F5A-9D04-DD4DFB025D99}" srcOrd="0" destOrd="1" presId="urn:microsoft.com/office/officeart/2005/8/layout/vList5"/>
    <dgm:cxn modelId="{763CF128-E4C8-4AFD-B4A0-309D1E656E93}" srcId="{0CE610DB-47D8-427D-910F-5AE1478B88C1}" destId="{7BF93235-9E0E-4255-BA7A-28342A4C227D}" srcOrd="1" destOrd="0" parTransId="{A0AF520F-3F6B-4841-A2CD-ABE3F738D18D}" sibTransId="{C2F434AD-EB38-47AD-9B20-3EED9340641B}"/>
    <dgm:cxn modelId="{7D4CEA51-1F8B-48B4-8487-FB1D560C4D84}" srcId="{64931E68-95E1-4683-97D2-EFE86AB48E79}" destId="{DCC65FE9-C939-46F2-8CCE-92F83E4CA1E8}" srcOrd="1" destOrd="0" parTransId="{62678057-3E84-42B8-9758-93673F488A32}" sibTransId="{EAF544A5-8A2A-4A54-B403-C4FAA69649AE}"/>
    <dgm:cxn modelId="{C4784FC5-56C6-4773-B346-225661EF0968}" type="presOf" srcId="{7BF93235-9E0E-4255-BA7A-28342A4C227D}" destId="{F60E1188-6CD8-493E-807D-8E4B5212E1CE}" srcOrd="0" destOrd="1" presId="urn:microsoft.com/office/officeart/2005/8/layout/vList5"/>
    <dgm:cxn modelId="{E869A8C1-DA46-4402-9263-094DC97E65F6}" srcId="{E868CB73-F1F2-431B-A883-19BDA35FFA65}" destId="{A5A6F19F-B7DF-48EB-9102-F84300A08E81}" srcOrd="1" destOrd="0" parTransId="{C16D3EC9-6B47-4037-90B1-F913C6CB968E}" sibTransId="{EAA90301-8E7A-4D62-8029-63DEA4C3C999}"/>
    <dgm:cxn modelId="{BB23FD89-45C7-4A2F-8A7D-2BEDCBEF967C}" type="presOf" srcId="{DCC65FE9-C939-46F2-8CCE-92F83E4CA1E8}" destId="{FD2F37F7-9A9A-48CA-AF6D-22B5B39E3BE5}" srcOrd="0" destOrd="1" presId="urn:microsoft.com/office/officeart/2005/8/layout/vList5"/>
    <dgm:cxn modelId="{9F987ECB-7003-494C-A917-744C8D0DB3AA}" type="presOf" srcId="{E868CB73-F1F2-431B-A883-19BDA35FFA65}" destId="{6400953F-C941-41A6-ACE5-71ACF903942B}" srcOrd="0" destOrd="0" presId="urn:microsoft.com/office/officeart/2005/8/layout/vList5"/>
    <dgm:cxn modelId="{3F22562C-89D1-4BBD-AA03-63D4653223AD}" srcId="{E868CB73-F1F2-431B-A883-19BDA35FFA65}" destId="{064959C9-3149-473C-A5DB-7385333CD340}" srcOrd="0" destOrd="0" parTransId="{F6C6508A-C45C-4C1F-9AAF-0FE829CEDC76}" sibTransId="{DA386FD4-ABF2-4ECC-952E-6AD59648FE0C}"/>
    <dgm:cxn modelId="{6563D570-FFE8-43BD-81B7-A4A8A19479E0}" srcId="{64931E68-95E1-4683-97D2-EFE86AB48E79}" destId="{63FE87EB-FFA5-4BA3-883A-25F905ED5296}" srcOrd="0" destOrd="0" parTransId="{E2EA9F66-B6C9-4F35-BF25-D3710EDE5D50}" sibTransId="{26405729-3F53-42D1-BD0D-7E7625A67245}"/>
    <dgm:cxn modelId="{07E0D37C-A48E-4465-829E-8A6DFD9301FD}" srcId="{E8FE99EC-D4A2-42C9-85F6-E7A2E6FA034B}" destId="{E868CB73-F1F2-431B-A883-19BDA35FFA65}" srcOrd="1" destOrd="0" parTransId="{FA0645CF-5B6C-456F-B456-43DCE26F7361}" sibTransId="{3031F823-FA08-4C28-B308-123CCE4673DD}"/>
    <dgm:cxn modelId="{0125BABE-927D-4C2B-99C1-38BC64CBF623}" type="presOf" srcId="{64931E68-95E1-4683-97D2-EFE86AB48E79}" destId="{BA3D38BE-CC09-4941-BC0C-43A7E84E9D73}" srcOrd="0" destOrd="0" presId="urn:microsoft.com/office/officeart/2005/8/layout/vList5"/>
    <dgm:cxn modelId="{063394C5-8B75-4624-95A3-43D91C5C9E5B}" type="presOf" srcId="{A2C1D330-4B9F-4FF8-9A7E-0E01639A42A4}" destId="{F60E1188-6CD8-493E-807D-8E4B5212E1CE}" srcOrd="0" destOrd="0" presId="urn:microsoft.com/office/officeart/2005/8/layout/vList5"/>
    <dgm:cxn modelId="{BC425B04-3FEA-4C32-BA1B-D14D6C4881B0}" type="presOf" srcId="{064959C9-3149-473C-A5DB-7385333CD340}" destId="{71457AE2-8557-4F5A-9D04-DD4DFB025D99}" srcOrd="0" destOrd="0" presId="urn:microsoft.com/office/officeart/2005/8/layout/vList5"/>
    <dgm:cxn modelId="{9789CB2C-D95A-4AE0-8E75-9041354E7F47}" type="presOf" srcId="{63FE87EB-FFA5-4BA3-883A-25F905ED5296}" destId="{FD2F37F7-9A9A-48CA-AF6D-22B5B39E3BE5}" srcOrd="0" destOrd="0" presId="urn:microsoft.com/office/officeart/2005/8/layout/vList5"/>
    <dgm:cxn modelId="{7B4F92B4-0FD1-4F01-B4FF-508BCB73BF64}" srcId="{E8FE99EC-D4A2-42C9-85F6-E7A2E6FA034B}" destId="{E5B9939E-C263-466A-9D4B-72F282844CFE}" srcOrd="3" destOrd="0" parTransId="{A6941830-5EA3-4CA0-93DB-86D08CBE3162}" sibTransId="{7E3B5BF8-40B3-4781-97DC-55C9C53C4E26}"/>
    <dgm:cxn modelId="{A56BA155-C5CA-493C-B745-4E3AA8FE2DD2}" type="presOf" srcId="{E8FE99EC-D4A2-42C9-85F6-E7A2E6FA034B}" destId="{BEC3275E-0B8D-4606-918B-FE30B021848D}" srcOrd="0" destOrd="0" presId="urn:microsoft.com/office/officeart/2005/8/layout/vList5"/>
    <dgm:cxn modelId="{A9E7BA02-061B-4494-9231-DA3A6A56DE41}" srcId="{0CE610DB-47D8-427D-910F-5AE1478B88C1}" destId="{06B37311-B07A-4547-947F-50F628BE1589}" srcOrd="2" destOrd="0" parTransId="{3DBDF3A3-AA02-49A5-90BB-8EB917EA2E18}" sibTransId="{2A301314-8705-4111-966A-416B4E753D9A}"/>
    <dgm:cxn modelId="{2FC7DBE8-45FB-4DC0-ACAE-9AA1B0A92752}" srcId="{E8FE99EC-D4A2-42C9-85F6-E7A2E6FA034B}" destId="{64931E68-95E1-4683-97D2-EFE86AB48E79}" srcOrd="2" destOrd="0" parTransId="{B0FD75C2-12C9-4208-B0D6-589ED3A94DF3}" sibTransId="{711C088B-F110-480C-B36E-6A53794C8B15}"/>
    <dgm:cxn modelId="{5FDEFBD1-6988-42ED-8CA2-F2B8A9131D5F}" srcId="{E8FE99EC-D4A2-42C9-85F6-E7A2E6FA034B}" destId="{0CE610DB-47D8-427D-910F-5AE1478B88C1}" srcOrd="0" destOrd="0" parTransId="{DE8372E9-3021-4B65-AF41-F8631B58150E}" sibTransId="{A5934AEF-4855-4673-8B38-A6C38347A593}"/>
    <dgm:cxn modelId="{99AA547F-5189-493F-8E2C-537D44B6E4A4}" srcId="{0CE610DB-47D8-427D-910F-5AE1478B88C1}" destId="{A2C1D330-4B9F-4FF8-9A7E-0E01639A42A4}" srcOrd="0" destOrd="0" parTransId="{00FB669C-28AF-46BD-90B1-7A44338AB09D}" sibTransId="{D7E920A5-BEA3-4BDD-AC57-F0014991E54D}"/>
    <dgm:cxn modelId="{5743A6F9-C691-4A71-9D76-AD56BD5C06AF}" type="presOf" srcId="{0CE610DB-47D8-427D-910F-5AE1478B88C1}" destId="{2CAF41B8-0278-42DB-9135-0C91571E720F}" srcOrd="0" destOrd="0" presId="urn:microsoft.com/office/officeart/2005/8/layout/vList5"/>
    <dgm:cxn modelId="{8827F61F-FEB0-44BA-A338-2D762B2C630F}" type="presOf" srcId="{E5B9939E-C263-466A-9D4B-72F282844CFE}" destId="{FF69C702-7636-4407-8877-82B70C2BC697}" srcOrd="0" destOrd="0" presId="urn:microsoft.com/office/officeart/2005/8/layout/vList5"/>
    <dgm:cxn modelId="{51BFEC79-2344-46A3-AA1B-1C7EBA557B2B}" type="presOf" srcId="{06B37311-B07A-4547-947F-50F628BE1589}" destId="{F60E1188-6CD8-493E-807D-8E4B5212E1CE}" srcOrd="0" destOrd="2" presId="urn:microsoft.com/office/officeart/2005/8/layout/vList5"/>
    <dgm:cxn modelId="{1102E764-1DD5-411C-83FF-D9B16A1648CA}" type="presParOf" srcId="{BEC3275E-0B8D-4606-918B-FE30B021848D}" destId="{7B12FDDB-BD85-456F-8226-5CC366489950}" srcOrd="0" destOrd="0" presId="urn:microsoft.com/office/officeart/2005/8/layout/vList5"/>
    <dgm:cxn modelId="{D1A0EFF3-F35D-40F7-B947-4232BEB292C7}" type="presParOf" srcId="{7B12FDDB-BD85-456F-8226-5CC366489950}" destId="{2CAF41B8-0278-42DB-9135-0C91571E720F}" srcOrd="0" destOrd="0" presId="urn:microsoft.com/office/officeart/2005/8/layout/vList5"/>
    <dgm:cxn modelId="{0F20E893-883E-4325-ADEA-01A73A3BF91E}" type="presParOf" srcId="{7B12FDDB-BD85-456F-8226-5CC366489950}" destId="{F60E1188-6CD8-493E-807D-8E4B5212E1CE}" srcOrd="1" destOrd="0" presId="urn:microsoft.com/office/officeart/2005/8/layout/vList5"/>
    <dgm:cxn modelId="{C2B2A77C-6F87-47B6-8743-1063C84EB915}" type="presParOf" srcId="{BEC3275E-0B8D-4606-918B-FE30B021848D}" destId="{3105732A-F00D-492B-B07D-BCB31CAACC0A}" srcOrd="1" destOrd="0" presId="urn:microsoft.com/office/officeart/2005/8/layout/vList5"/>
    <dgm:cxn modelId="{721B4068-2CA8-4C1F-9DEB-6AEBB5FD24C4}" type="presParOf" srcId="{BEC3275E-0B8D-4606-918B-FE30B021848D}" destId="{1A13C86D-6831-4FED-9D00-065AA7F48395}" srcOrd="2" destOrd="0" presId="urn:microsoft.com/office/officeart/2005/8/layout/vList5"/>
    <dgm:cxn modelId="{8A0E850B-FC89-4B40-8CB1-A2E9AD07D7FE}" type="presParOf" srcId="{1A13C86D-6831-4FED-9D00-065AA7F48395}" destId="{6400953F-C941-41A6-ACE5-71ACF903942B}" srcOrd="0" destOrd="0" presId="urn:microsoft.com/office/officeart/2005/8/layout/vList5"/>
    <dgm:cxn modelId="{4585FB24-0FBB-4B36-8655-55D7D1420630}" type="presParOf" srcId="{1A13C86D-6831-4FED-9D00-065AA7F48395}" destId="{71457AE2-8557-4F5A-9D04-DD4DFB025D99}" srcOrd="1" destOrd="0" presId="urn:microsoft.com/office/officeart/2005/8/layout/vList5"/>
    <dgm:cxn modelId="{CD28EBFA-66D6-4297-84B7-BC2228F7B003}" type="presParOf" srcId="{BEC3275E-0B8D-4606-918B-FE30B021848D}" destId="{E217DDAA-3D05-4009-BB1C-06B534E52302}" srcOrd="3" destOrd="0" presId="urn:microsoft.com/office/officeart/2005/8/layout/vList5"/>
    <dgm:cxn modelId="{AE9E90C6-E61B-421F-8B2D-AB56CCA9B915}" type="presParOf" srcId="{BEC3275E-0B8D-4606-918B-FE30B021848D}" destId="{EAD52B0B-D9B9-493C-96F2-278B23B6332C}" srcOrd="4" destOrd="0" presId="urn:microsoft.com/office/officeart/2005/8/layout/vList5"/>
    <dgm:cxn modelId="{DB89528D-5EEF-4D6B-8278-F36ED7762A1D}" type="presParOf" srcId="{EAD52B0B-D9B9-493C-96F2-278B23B6332C}" destId="{BA3D38BE-CC09-4941-BC0C-43A7E84E9D73}" srcOrd="0" destOrd="0" presId="urn:microsoft.com/office/officeart/2005/8/layout/vList5"/>
    <dgm:cxn modelId="{D5197FC9-EDA4-4F88-A7AD-1B72A0C13776}" type="presParOf" srcId="{EAD52B0B-D9B9-493C-96F2-278B23B6332C}" destId="{FD2F37F7-9A9A-48CA-AF6D-22B5B39E3BE5}" srcOrd="1" destOrd="0" presId="urn:microsoft.com/office/officeart/2005/8/layout/vList5"/>
    <dgm:cxn modelId="{532CE80A-9970-48EC-9B99-9F8AA67C47C7}" type="presParOf" srcId="{BEC3275E-0B8D-4606-918B-FE30B021848D}" destId="{0F3DC888-B605-4A67-8717-E45F9FE2549B}" srcOrd="5" destOrd="0" presId="urn:microsoft.com/office/officeart/2005/8/layout/vList5"/>
    <dgm:cxn modelId="{AF2104EE-FA5F-4DAA-B778-161084298B79}" type="presParOf" srcId="{BEC3275E-0B8D-4606-918B-FE30B021848D}" destId="{E1942180-7ABA-4318-86B3-5CDEF5C59431}" srcOrd="6" destOrd="0" presId="urn:microsoft.com/office/officeart/2005/8/layout/vList5"/>
    <dgm:cxn modelId="{D0271DD0-5DAB-4F2B-BF8D-3B5519B9D3D5}" type="presParOf" srcId="{E1942180-7ABA-4318-86B3-5CDEF5C59431}" destId="{FF69C702-7636-4407-8877-82B70C2BC697}" srcOrd="0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E877-AFAE-4CE8-B434-F8368FEBE10D}" type="datetimeFigureOut">
              <a:rPr lang="ar-SA" smtClean="0"/>
              <a:pPr/>
              <a:t>12/24/1437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4718-4A41-40A4-BF53-6A7F47FCC49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img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519365"/>
          </a:xfrm>
          <a:prstGeom prst="rect">
            <a:avLst/>
          </a:prstGeom>
        </p:spPr>
      </p:pic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SA" b="1" dirty="0" smtClean="0">
                <a:solidFill>
                  <a:schemeClr val="accent1">
                    <a:lumMod val="50000"/>
                  </a:schemeClr>
                </a:solidFill>
              </a:rPr>
              <a:t>المحاضرة الثانية</a:t>
            </a:r>
          </a:p>
          <a:p>
            <a:r>
              <a:rPr lang="ar-SA" sz="5100" b="1" dirty="0" smtClean="0">
                <a:solidFill>
                  <a:schemeClr val="accent1">
                    <a:lumMod val="50000"/>
                  </a:schemeClr>
                </a:solidFill>
              </a:rPr>
              <a:t>مقدمة في قواعد البيانات</a:t>
            </a:r>
          </a:p>
          <a:p>
            <a:r>
              <a:rPr lang="ar-SA" sz="3800" b="1" dirty="0" smtClean="0">
                <a:solidFill>
                  <a:schemeClr val="accent1">
                    <a:lumMod val="50000"/>
                  </a:schemeClr>
                </a:solidFill>
              </a:rPr>
              <a:t>أ. محمود المدهون</a:t>
            </a:r>
          </a:p>
          <a:p>
            <a:r>
              <a:rPr lang="ar-SA" b="1" dirty="0" smtClean="0">
                <a:solidFill>
                  <a:schemeClr val="accent1">
                    <a:lumMod val="50000"/>
                  </a:schemeClr>
                </a:solidFill>
              </a:rPr>
              <a:t>الفصل الأول</a:t>
            </a:r>
          </a:p>
          <a:p>
            <a:r>
              <a:rPr lang="ar-SA" b="1" dirty="0" smtClean="0">
                <a:solidFill>
                  <a:schemeClr val="accent1">
                    <a:lumMod val="50000"/>
                  </a:schemeClr>
                </a:solidFill>
              </a:rPr>
              <a:t>2016- 2017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ar-JO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النموذج الهرمي :  </a:t>
            </a:r>
            <a:r>
              <a:rPr lang="en-US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Hierarchical Database Management Systems</a:t>
            </a:r>
            <a:endParaRPr lang="en-US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ar-JO" sz="2000" dirty="0" smtClean="0">
                <a:cs typeface="Times New Roman" pitchFamily="18" charset="0"/>
              </a:rPr>
              <a:t>ظهرت قواعد</a:t>
            </a:r>
            <a:r>
              <a:rPr lang="ar-JO" sz="2000" b="1" dirty="0" smtClean="0">
                <a:cs typeface="Times New Roman" pitchFamily="18" charset="0"/>
              </a:rPr>
              <a:t> ا</a:t>
            </a:r>
            <a:r>
              <a:rPr lang="ar-JO" sz="2000" dirty="0" smtClean="0">
                <a:cs typeface="Times New Roman" pitchFamily="18" charset="0"/>
              </a:rPr>
              <a:t>لبيانات</a:t>
            </a:r>
            <a:r>
              <a:rPr lang="ar-SA" sz="2000" dirty="0" smtClean="0">
                <a:cs typeface="Times New Roman" pitchFamily="18" charset="0"/>
              </a:rPr>
              <a:t> الهرمية في أوائل الستينات</a:t>
            </a:r>
            <a:r>
              <a:rPr lang="ar-JO" sz="2000" dirty="0" smtClean="0">
                <a:cs typeface="Times New Roman" pitchFamily="18" charset="0"/>
              </a:rPr>
              <a:t> مع نظم الحاسوب الكبيرة</a:t>
            </a:r>
            <a:endParaRPr lang="ar-SA" sz="2000" dirty="0" smtClean="0">
              <a:cs typeface="Times New Roman" pitchFamily="18" charset="0"/>
            </a:endParaRPr>
          </a:p>
          <a:p>
            <a:pPr algn="just"/>
            <a:r>
              <a:rPr lang="ar-JO" sz="2000" dirty="0" smtClean="0">
                <a:cs typeface="Times New Roman" pitchFamily="18" charset="0"/>
              </a:rPr>
              <a:t>هي أقدم نموذج لقواعد البيانات المنطقية </a:t>
            </a:r>
            <a:endParaRPr lang="ar-SA" sz="2000" dirty="0" smtClean="0">
              <a:cs typeface="Times New Roman" pitchFamily="18" charset="0"/>
            </a:endParaRPr>
          </a:p>
          <a:p>
            <a:pPr algn="just"/>
            <a:r>
              <a:rPr lang="ar-SA" sz="2000" dirty="0" smtClean="0">
                <a:cs typeface="Times New Roman" pitchFamily="18" charset="0"/>
              </a:rPr>
              <a:t>تعتبر نموذج للبيانات حيث ترتب البيانات على شكل شجرة</a:t>
            </a:r>
          </a:p>
          <a:p>
            <a:pPr algn="just"/>
            <a:r>
              <a:rPr lang="ar-JO" sz="2000" dirty="0" smtClean="0">
                <a:cs typeface="Times New Roman" pitchFamily="18" charset="0"/>
              </a:rPr>
              <a:t> قد صممت هياكلها من علاقات بين السجلات التي تشكل هيكل شجري</a:t>
            </a:r>
            <a:r>
              <a:rPr lang="ar-SA" sz="2000" dirty="0" smtClean="0">
                <a:cs typeface="Times New Roman" pitchFamily="18" charset="0"/>
              </a:rPr>
              <a:t> </a:t>
            </a:r>
            <a:r>
              <a:rPr lang="ar-JO" sz="2000" dirty="0" smtClean="0">
                <a:cs typeface="Times New Roman" pitchFamily="18" charset="0"/>
              </a:rPr>
              <a:t>و مستويات هرمية ولهذا تعبر هذه التركيبة عن نمط العلاقات واحد – </a:t>
            </a:r>
            <a:r>
              <a:rPr lang="ar-JO" sz="2000" dirty="0" err="1" smtClean="0">
                <a:cs typeface="Times New Roman" pitchFamily="18" charset="0"/>
              </a:rPr>
              <a:t>ال</a:t>
            </a:r>
            <a:r>
              <a:rPr lang="ar-SA" sz="2000" dirty="0" smtClean="0">
                <a:cs typeface="Times New Roman" pitchFamily="18" charset="0"/>
              </a:rPr>
              <a:t>ي متعدد</a:t>
            </a:r>
            <a:r>
              <a:rPr lang="ar-JO" sz="2000" dirty="0" smtClean="0">
                <a:cs typeface="Times New Roman" pitchFamily="18" charset="0"/>
              </a:rPr>
              <a:t>  </a:t>
            </a:r>
            <a:endParaRPr lang="ar-SA" sz="2000" dirty="0" smtClean="0">
              <a:cs typeface="Times New Roman" pitchFamily="18" charset="0"/>
            </a:endParaRPr>
          </a:p>
          <a:p>
            <a:pPr algn="just"/>
            <a:r>
              <a:rPr lang="ar-SA" sz="2000" dirty="0" smtClean="0">
                <a:cs typeface="Times New Roman" pitchFamily="18" charset="0"/>
              </a:rPr>
              <a:t>من</a:t>
            </a:r>
            <a:r>
              <a:rPr lang="ar-JO" sz="2000" dirty="0" smtClean="0">
                <a:cs typeface="Times New Roman" pitchFamily="18" charset="0"/>
              </a:rPr>
              <a:t> </a:t>
            </a:r>
            <a:r>
              <a:rPr lang="ar-SA" sz="2000" dirty="0" smtClean="0">
                <a:cs typeface="Times New Roman" pitchFamily="18" charset="0"/>
              </a:rPr>
              <a:t>مميزاتها:</a:t>
            </a:r>
          </a:p>
          <a:p>
            <a:pPr algn="just">
              <a:buFont typeface="Wingdings" pitchFamily="2" charset="2"/>
              <a:buChar char="Ø"/>
            </a:pPr>
            <a:r>
              <a:rPr lang="ar-JO" sz="2000" dirty="0" smtClean="0">
                <a:cs typeface="Times New Roman" pitchFamily="18" charset="0"/>
              </a:rPr>
              <a:t>تستطيع أن تخزن عددا كبيرا من الأجزاء</a:t>
            </a:r>
            <a:r>
              <a:rPr lang="ar-SA" sz="2000" dirty="0" smtClean="0"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ar-JO" sz="2000" dirty="0" smtClean="0">
                <a:cs typeface="Times New Roman" pitchFamily="18" charset="0"/>
              </a:rPr>
              <a:t> تعالج المعلومات بشكل كبير</a:t>
            </a:r>
            <a:r>
              <a:rPr lang="ar-SA" sz="2000" dirty="0" smtClean="0">
                <a:cs typeface="Times New Roman" pitchFamily="18" charset="0"/>
              </a:rPr>
              <a:t>.</a:t>
            </a:r>
            <a:endParaRPr lang="en-US" sz="2000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C0402-648C-4C11-9773-83B605B7EBA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صورة 4" descr="hierarchical-database-model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1" y="3714752"/>
            <a:ext cx="4714909" cy="2600328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3857620" y="357166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 typeface="Wingdings 2" pitchFamily="18" charset="2"/>
              <a:buNone/>
            </a:pPr>
            <a:r>
              <a:rPr lang="ar-SA" b="1" dirty="0" smtClean="0">
                <a:cs typeface="Times New Roman" pitchFamily="18" charset="0"/>
              </a:rPr>
              <a:t>عيوب النموذج الهرمي:</a:t>
            </a:r>
          </a:p>
          <a:p>
            <a:pPr>
              <a:buFont typeface="Wingdings" pitchFamily="2" charset="2"/>
              <a:buChar char="Ø"/>
            </a:pPr>
            <a:r>
              <a:rPr lang="ar-SA" sz="2800" b="1" dirty="0" smtClean="0">
                <a:cs typeface="Times New Roman" pitchFamily="18" charset="0"/>
              </a:rPr>
              <a:t> </a:t>
            </a:r>
            <a:r>
              <a:rPr lang="ar-JO" sz="2800" dirty="0" smtClean="0">
                <a:cs typeface="Times New Roman" pitchFamily="18" charset="0"/>
              </a:rPr>
              <a:t>يفتقد للمرونة والتجاوب الجيد مع المستخدم </a:t>
            </a:r>
            <a:endParaRPr lang="ar-SA" sz="2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ar-JO" sz="2800" dirty="0" smtClean="0">
                <a:cs typeface="Times New Roman" pitchFamily="18" charset="0"/>
              </a:rPr>
              <a:t>التعقيد في البرمجة </a:t>
            </a:r>
            <a:endParaRPr lang="ar-SA" sz="2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ar-SA" sz="2800" b="1" dirty="0" smtClean="0">
                <a:cs typeface="Times New Roman" pitchFamily="18" charset="0"/>
              </a:rPr>
              <a:t> </a:t>
            </a:r>
            <a:r>
              <a:rPr lang="ar-JO" sz="2800" dirty="0" smtClean="0">
                <a:cs typeface="Times New Roman" pitchFamily="18" charset="0"/>
              </a:rPr>
              <a:t>إن البيانات تخزن في تركيب هرمي وبالتالي من الصعوبة إجراء تغير أو تعديل على هذا التركيب</a:t>
            </a:r>
            <a:endParaRPr lang="ar-SA" sz="2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ar-SA" sz="2800" b="1" dirty="0" smtClean="0">
                <a:cs typeface="Times New Roman" pitchFamily="18" charset="0"/>
              </a:rPr>
              <a:t> </a:t>
            </a:r>
            <a:r>
              <a:rPr lang="ar-JO" sz="2800" dirty="0" smtClean="0">
                <a:cs typeface="Times New Roman" pitchFamily="18" charset="0"/>
              </a:rPr>
              <a:t>لا</a:t>
            </a:r>
            <a:r>
              <a:rPr lang="ar-SA" sz="2800" dirty="0" smtClean="0">
                <a:cs typeface="Times New Roman" pitchFamily="18" charset="0"/>
              </a:rPr>
              <a:t> </a:t>
            </a:r>
            <a:r>
              <a:rPr lang="ar-JO" sz="2800" dirty="0" smtClean="0">
                <a:cs typeface="Times New Roman" pitchFamily="18" charset="0"/>
              </a:rPr>
              <a:t>تقدم دعما مناسبة للاستعلامات غير المهيكلة</a:t>
            </a:r>
            <a:endParaRPr lang="en-US" sz="2800" b="1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D6FAE-ADA9-43FB-8166-4E294DDE414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4010020" y="509566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 typeface="Wingdings 2" pitchFamily="18" charset="2"/>
              <a:buNone/>
            </a:pPr>
            <a:r>
              <a:rPr lang="ar-JO" sz="2400" b="1" u="sng" dirty="0" smtClean="0">
                <a:solidFill>
                  <a:schemeClr val="accent2"/>
                </a:solidFill>
                <a:cs typeface="Times New Roman" pitchFamily="18" charset="0"/>
              </a:rPr>
              <a:t>نظم </a:t>
            </a:r>
            <a:r>
              <a:rPr lang="ar-JO" sz="2400" b="1" u="sng" dirty="0" err="1" smtClean="0">
                <a:solidFill>
                  <a:schemeClr val="accent2"/>
                </a:solidFill>
                <a:cs typeface="Times New Roman" pitchFamily="18" charset="0"/>
              </a:rPr>
              <a:t>ادارة</a:t>
            </a:r>
            <a:r>
              <a:rPr lang="ar-JO" sz="2400" b="1" u="sng" dirty="0" smtClean="0">
                <a:solidFill>
                  <a:schemeClr val="accent2"/>
                </a:solidFill>
                <a:cs typeface="Times New Roman" pitchFamily="18" charset="0"/>
              </a:rPr>
              <a:t> قاعدة البيانات الشبكية:- </a:t>
            </a:r>
            <a:r>
              <a:rPr lang="en-US" sz="2400" b="1" u="sng" dirty="0" smtClean="0">
                <a:solidFill>
                  <a:schemeClr val="accent2"/>
                </a:solidFill>
              </a:rPr>
              <a:t>Network Database Management </a:t>
            </a:r>
            <a:r>
              <a:rPr lang="ar-SA" sz="2400" b="1" u="sng" dirty="0" smtClean="0">
                <a:solidFill>
                  <a:schemeClr val="accent2"/>
                </a:solidFill>
                <a:cs typeface="Times New Roman" pitchFamily="18" charset="0"/>
              </a:rPr>
              <a:t>:</a:t>
            </a:r>
            <a:r>
              <a:rPr lang="en-US" sz="2400" b="1" u="sng" dirty="0" smtClean="0">
                <a:solidFill>
                  <a:schemeClr val="accent2"/>
                </a:solidFill>
              </a:rPr>
              <a:t>system</a:t>
            </a:r>
            <a:endParaRPr lang="ar-SA" sz="2400" b="1" u="sng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 algn="r">
              <a:buFont typeface="Wingdings" pitchFamily="2" charset="2"/>
              <a:buChar char="Ø"/>
            </a:pPr>
            <a:r>
              <a:rPr lang="ar-JO" sz="2400" dirty="0" smtClean="0">
                <a:cs typeface="Times New Roman" pitchFamily="18" charset="0"/>
              </a:rPr>
              <a:t>يتم تخزين البيانات في الهيكل الشبكي بصورة سلاسل مترابطة من البيانات</a:t>
            </a:r>
            <a:r>
              <a:rPr lang="ar-SA" sz="2400" dirty="0" smtClean="0">
                <a:cs typeface="Times New Roman" pitchFamily="18" charset="0"/>
              </a:rPr>
              <a:t> .</a:t>
            </a:r>
          </a:p>
          <a:p>
            <a:pPr algn="r">
              <a:buFont typeface="Wingdings" pitchFamily="2" charset="2"/>
              <a:buChar char="Ø"/>
            </a:pPr>
            <a:r>
              <a:rPr lang="ar-JO" sz="2400" dirty="0" smtClean="0">
                <a:cs typeface="Times New Roman" pitchFamily="18" charset="0"/>
              </a:rPr>
              <a:t>يمثل هذا الهيكل علاقات منطقية أكثر تعقيدا . </a:t>
            </a:r>
            <a:endParaRPr lang="ar-SA" sz="2400" dirty="0" smtClean="0">
              <a:cs typeface="Times New Roman" pitchFamily="18" charset="0"/>
            </a:endParaRPr>
          </a:p>
          <a:p>
            <a:pPr algn="r">
              <a:buFont typeface="Wingdings" pitchFamily="2" charset="2"/>
              <a:buChar char="Ø"/>
            </a:pPr>
            <a:r>
              <a:rPr lang="ar-JO" sz="2400" dirty="0" smtClean="0">
                <a:cs typeface="Times New Roman" pitchFamily="18" charset="0"/>
              </a:rPr>
              <a:t> لا</a:t>
            </a:r>
            <a:r>
              <a:rPr lang="ar-SA" sz="2400" dirty="0" smtClean="0">
                <a:cs typeface="Times New Roman" pitchFamily="18" charset="0"/>
              </a:rPr>
              <a:t> </a:t>
            </a:r>
            <a:r>
              <a:rPr lang="ar-JO" sz="2400" dirty="0" smtClean="0">
                <a:cs typeface="Times New Roman" pitchFamily="18" charset="0"/>
              </a:rPr>
              <a:t>تزال تستخدم قواعد البيانات الشبكية مع نظم إدارة قواعد البيانات</a:t>
            </a:r>
            <a:r>
              <a:rPr lang="ar-JO" sz="2400" b="1" dirty="0" smtClean="0">
                <a:cs typeface="Times New Roman" pitchFamily="18" charset="0"/>
              </a:rPr>
              <a:t> </a:t>
            </a:r>
            <a:r>
              <a:rPr lang="ar-JO" sz="2400" dirty="0" smtClean="0">
                <a:cs typeface="Times New Roman" pitchFamily="18" charset="0"/>
              </a:rPr>
              <a:t>لنظم الحاسوب الكبيرة</a:t>
            </a:r>
            <a:r>
              <a:rPr lang="ar-SA" sz="2400" dirty="0" smtClean="0">
                <a:cs typeface="Times New Roman" pitchFamily="18" charset="0"/>
              </a:rPr>
              <a:t>.</a:t>
            </a:r>
          </a:p>
          <a:p>
            <a:pPr algn="r">
              <a:buFont typeface="Wingdings" pitchFamily="2" charset="2"/>
              <a:buChar char="Ø"/>
            </a:pPr>
            <a:r>
              <a:rPr lang="ar-JO" sz="2400" dirty="0" smtClean="0">
                <a:cs typeface="Times New Roman" pitchFamily="18" charset="0"/>
              </a:rPr>
              <a:t> تمثل هذه القاعدة نمط علاقات الكثير إلى –كثير بين السجلات</a:t>
            </a:r>
            <a:r>
              <a:rPr lang="ar-SA" sz="2400" dirty="0" smtClean="0">
                <a:cs typeface="Times New Roman" pitchFamily="18" charset="0"/>
              </a:rPr>
              <a:t>.</a:t>
            </a:r>
            <a:r>
              <a:rPr lang="en-US" sz="2400" u="sng" dirty="0" smtClean="0"/>
              <a:t> </a:t>
            </a:r>
            <a:endParaRPr lang="en-US" sz="2400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0D017-201F-4FB0-A704-7772996A460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857620" y="357166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ahoma" pitchFamily="34" charset="0"/>
              </a:rPr>
              <a:t>النموذج الشبكي</a:t>
            </a:r>
            <a:endParaRPr lang="en-US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6800" y="2133600"/>
            <a:ext cx="7543800" cy="3352800"/>
            <a:chOff x="1890" y="6864"/>
            <a:chExt cx="8460" cy="405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90" y="6864"/>
              <a:ext cx="8460" cy="3420"/>
              <a:chOff x="1890" y="6856"/>
              <a:chExt cx="8460" cy="34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890" y="6856"/>
                <a:ext cx="8460" cy="3420"/>
                <a:chOff x="1890" y="6848"/>
                <a:chExt cx="8460" cy="3420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890" y="6848"/>
                  <a:ext cx="8460" cy="3420"/>
                  <a:chOff x="1890" y="6848"/>
                  <a:chExt cx="8460" cy="3420"/>
                </a:xfrm>
              </p:grpSpPr>
              <p:grpSp>
                <p:nvGrpSpPr>
                  <p:cNvPr id="6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890" y="6848"/>
                    <a:ext cx="8460" cy="3420"/>
                    <a:chOff x="1890" y="6848"/>
                    <a:chExt cx="8460" cy="3420"/>
                  </a:xfrm>
                </p:grpSpPr>
                <p:grpSp>
                  <p:nvGrpSpPr>
                    <p:cNvPr id="7" name="Group 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90" y="6848"/>
                      <a:ext cx="8460" cy="3420"/>
                      <a:chOff x="1890" y="6848"/>
                      <a:chExt cx="8460" cy="3420"/>
                    </a:xfrm>
                  </p:grpSpPr>
                  <p:sp>
                    <p:nvSpPr>
                      <p:cNvPr id="23579" name="Rectangle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90" y="6848"/>
                        <a:ext cx="8460" cy="342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0" name="Rectangl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00" y="7208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1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0" y="7208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2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76" y="7200"/>
                        <a:ext cx="1584" cy="56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3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00" y="9016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4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110" y="9008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5" name="Rectangle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05" y="9008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6" name="Rectangle 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20" y="9008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  <p:sp>
                    <p:nvSpPr>
                      <p:cNvPr id="23587" name="Rectangle 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10" y="9008"/>
                        <a:ext cx="1440" cy="54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FF"/>
                          </a:gs>
                          <a:gs pos="100000">
                            <a:srgbClr val="767676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ar-SA"/>
                      </a:p>
                    </p:txBody>
                  </p:sp>
                </p:grpSp>
                <p:sp>
                  <p:nvSpPr>
                    <p:cNvPr id="23576" name="Line 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280" y="7740"/>
                      <a:ext cx="180" cy="12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23577" name="Line 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300" y="7740"/>
                      <a:ext cx="2160" cy="12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  <p:sp>
                  <p:nvSpPr>
                    <p:cNvPr id="23578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460" y="7740"/>
                      <a:ext cx="1260" cy="12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ar-SA"/>
                    </a:p>
                  </p:txBody>
                </p:sp>
              </p:grpSp>
              <p:sp>
                <p:nvSpPr>
                  <p:cNvPr id="23572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6120" y="7740"/>
                    <a:ext cx="1620" cy="12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3573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6120" y="7740"/>
                    <a:ext cx="0" cy="12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  <p:sp>
                <p:nvSpPr>
                  <p:cNvPr id="23574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20" y="7740"/>
                    <a:ext cx="1800" cy="126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SA"/>
                  </a:p>
                </p:txBody>
              </p:sp>
            </p:grpSp>
            <p:sp>
              <p:nvSpPr>
                <p:cNvPr id="23569" name="Line 23"/>
                <p:cNvSpPr>
                  <a:spLocks noChangeShapeType="1"/>
                </p:cNvSpPr>
                <p:nvPr/>
              </p:nvSpPr>
              <p:spPr bwMode="auto">
                <a:xfrm>
                  <a:off x="3780" y="7740"/>
                  <a:ext cx="1980" cy="12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3570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40" y="7740"/>
                  <a:ext cx="1440" cy="12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</p:grpSp>
          <p:sp>
            <p:nvSpPr>
              <p:cNvPr id="23560" name="Text Box 25"/>
              <p:cNvSpPr txBox="1">
                <a:spLocks noChangeArrowheads="1"/>
              </p:cNvSpPr>
              <p:nvPr/>
            </p:nvSpPr>
            <p:spPr bwMode="auto">
              <a:xfrm>
                <a:off x="7740" y="7200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مساق</a:t>
                </a:r>
                <a:r>
                  <a:rPr lang="ar-JO" sz="1400" b="1"/>
                  <a:t> ( 1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1" name="Text Box 26"/>
              <p:cNvSpPr txBox="1">
                <a:spLocks noChangeArrowheads="1"/>
              </p:cNvSpPr>
              <p:nvPr/>
            </p:nvSpPr>
            <p:spPr bwMode="auto">
              <a:xfrm>
                <a:off x="5325" y="7215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مساق</a:t>
                </a:r>
                <a:r>
                  <a:rPr lang="ar-JO" sz="1400" b="1"/>
                  <a:t> ( 2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2" name="Text Box 27"/>
              <p:cNvSpPr txBox="1">
                <a:spLocks noChangeArrowheads="1"/>
              </p:cNvSpPr>
              <p:nvPr/>
            </p:nvSpPr>
            <p:spPr bwMode="auto">
              <a:xfrm>
                <a:off x="2970" y="7215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مساق</a:t>
                </a:r>
                <a:r>
                  <a:rPr lang="ar-JO" sz="1400" b="1"/>
                  <a:t> ( 3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3" name="Text Box 28"/>
              <p:cNvSpPr txBox="1">
                <a:spLocks noChangeArrowheads="1"/>
              </p:cNvSpPr>
              <p:nvPr/>
            </p:nvSpPr>
            <p:spPr bwMode="auto">
              <a:xfrm>
                <a:off x="8715" y="9015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الطالب</a:t>
                </a:r>
                <a:r>
                  <a:rPr lang="ar-JO" sz="1400" b="1"/>
                  <a:t> ( 1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4" name="Text Box 29"/>
              <p:cNvSpPr txBox="1">
                <a:spLocks noChangeArrowheads="1"/>
              </p:cNvSpPr>
              <p:nvPr/>
            </p:nvSpPr>
            <p:spPr bwMode="auto">
              <a:xfrm>
                <a:off x="7020" y="9030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الطالب</a:t>
                </a:r>
                <a:r>
                  <a:rPr lang="ar-JO" sz="1400" b="1"/>
                  <a:t> ( 2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5" name="Text Box 30"/>
              <p:cNvSpPr txBox="1">
                <a:spLocks noChangeArrowheads="1"/>
              </p:cNvSpPr>
              <p:nvPr/>
            </p:nvSpPr>
            <p:spPr bwMode="auto">
              <a:xfrm>
                <a:off x="5340" y="9015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الطالب</a:t>
                </a:r>
                <a:r>
                  <a:rPr lang="ar-JO" sz="1400" b="1"/>
                  <a:t> ( 3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6" name="Text Box 31"/>
              <p:cNvSpPr txBox="1">
                <a:spLocks noChangeArrowheads="1"/>
              </p:cNvSpPr>
              <p:nvPr/>
            </p:nvSpPr>
            <p:spPr bwMode="auto">
              <a:xfrm>
                <a:off x="3600" y="9015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الطالب</a:t>
                </a:r>
                <a:r>
                  <a:rPr lang="ar-JO" sz="1400" b="1"/>
                  <a:t> ( 4</a:t>
                </a:r>
                <a:r>
                  <a:rPr lang="en-US" sz="1400" b="1"/>
                  <a:t> )</a:t>
                </a:r>
                <a:endParaRPr lang="en-US"/>
              </a:p>
            </p:txBody>
          </p:sp>
          <p:sp>
            <p:nvSpPr>
              <p:cNvPr id="23567" name="Text Box 32"/>
              <p:cNvSpPr txBox="1">
                <a:spLocks noChangeArrowheads="1"/>
              </p:cNvSpPr>
              <p:nvPr/>
            </p:nvSpPr>
            <p:spPr bwMode="auto">
              <a:xfrm>
                <a:off x="1905" y="9015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ar-JO" sz="1400" b="1">
                    <a:latin typeface="Calibri" pitchFamily="34" charset="0"/>
                  </a:rPr>
                  <a:t>الطالب</a:t>
                </a:r>
                <a:r>
                  <a:rPr lang="ar-JO" sz="1400" b="1"/>
                  <a:t> ( 5</a:t>
                </a:r>
                <a:r>
                  <a:rPr lang="en-US" sz="1400" b="1"/>
                  <a:t> )</a:t>
                </a:r>
                <a:endParaRPr lang="en-US"/>
              </a:p>
            </p:txBody>
          </p:sp>
        </p:grpSp>
        <p:sp>
          <p:nvSpPr>
            <p:cNvPr id="23558" name="Text Box 33"/>
            <p:cNvSpPr txBox="1">
              <a:spLocks noChangeArrowheads="1"/>
            </p:cNvSpPr>
            <p:nvPr/>
          </p:nvSpPr>
          <p:spPr bwMode="auto">
            <a:xfrm>
              <a:off x="3869" y="10200"/>
              <a:ext cx="45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ar-JO" sz="160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الشكل </a:t>
              </a:r>
              <a:r>
                <a:rPr lang="ar-JO" sz="1400">
                  <a:ea typeface="Arial" pitchFamily="34" charset="0"/>
                  <a:cs typeface="Traditional Arabic" pitchFamily="18" charset="-78"/>
                </a:rPr>
                <a:t>(24)</a:t>
              </a:r>
              <a:r>
                <a:rPr lang="ar-JO" sz="160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 نموذج البيانات الشبكية</a:t>
              </a:r>
              <a:endParaRPr lang="en-US"/>
            </a:p>
          </p:txBody>
        </p:sp>
      </p:grpSp>
      <p:sp>
        <p:nvSpPr>
          <p:cNvPr id="36" name="عنصر نائب لرقم الشريحة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14E9F-2BB0-4322-84D5-1F36DC7B61F9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 typeface="Wingdings 2" pitchFamily="18" charset="2"/>
              <a:buNone/>
            </a:pPr>
            <a:r>
              <a:rPr lang="ar-SA" b="1" dirty="0" smtClean="0">
                <a:cs typeface="Times New Roman" pitchFamily="18" charset="0"/>
              </a:rPr>
              <a:t>عيوب النموذج الشبكي:</a:t>
            </a:r>
          </a:p>
          <a:p>
            <a:pPr algn="r">
              <a:buFont typeface="Wingdings 2" pitchFamily="18" charset="2"/>
              <a:buNone/>
            </a:pPr>
            <a:r>
              <a:rPr lang="ar-JO" dirty="0" smtClean="0">
                <a:cs typeface="Times New Roman" pitchFamily="18" charset="0"/>
              </a:rPr>
              <a:t>و من عيوبه </a:t>
            </a:r>
            <a:r>
              <a:rPr lang="ar-JO" dirty="0" err="1" smtClean="0">
                <a:cs typeface="Times New Roman" pitchFamily="18" charset="0"/>
              </a:rPr>
              <a:t>انة</a:t>
            </a:r>
            <a:r>
              <a:rPr lang="ar-JO" dirty="0" smtClean="0">
                <a:cs typeface="Times New Roman" pitchFamily="18" charset="0"/>
              </a:rPr>
              <a:t> غير مرن </a:t>
            </a:r>
            <a:r>
              <a:rPr lang="ar-JO" dirty="0" err="1" smtClean="0">
                <a:cs typeface="Times New Roman" pitchFamily="18" charset="0"/>
              </a:rPr>
              <a:t>و</a:t>
            </a:r>
            <a:r>
              <a:rPr lang="ar-JO" dirty="0" smtClean="0">
                <a:cs typeface="Times New Roman" pitchFamily="18" charset="0"/>
              </a:rPr>
              <a:t> صعب </a:t>
            </a:r>
            <a:r>
              <a:rPr lang="ar-JO" dirty="0" err="1" smtClean="0">
                <a:cs typeface="Times New Roman" pitchFamily="18" charset="0"/>
              </a:rPr>
              <a:t>او</a:t>
            </a:r>
            <a:r>
              <a:rPr lang="ar-JO" dirty="0" smtClean="0">
                <a:cs typeface="Times New Roman" pitchFamily="18" charset="0"/>
              </a:rPr>
              <a:t> معقد من ناحية البرمجة</a:t>
            </a:r>
            <a:r>
              <a:rPr lang="ar-JO" b="1" dirty="0" smtClean="0">
                <a:cs typeface="Times New Roman" pitchFamily="18" charset="0"/>
              </a:rPr>
              <a:t> </a:t>
            </a:r>
            <a:r>
              <a:rPr lang="ar-JO" dirty="0" err="1" smtClean="0">
                <a:cs typeface="Times New Roman" pitchFamily="18" charset="0"/>
              </a:rPr>
              <a:t>و</a:t>
            </a:r>
            <a:r>
              <a:rPr lang="ar-JO" dirty="0" smtClean="0">
                <a:cs typeface="Times New Roman" pitchFamily="18" charset="0"/>
              </a:rPr>
              <a:t> الصيانة . </a:t>
            </a:r>
            <a:r>
              <a:rPr lang="ar-JO" dirty="0" err="1" smtClean="0">
                <a:cs typeface="Times New Roman" pitchFamily="18" charset="0"/>
              </a:rPr>
              <a:t>الا</a:t>
            </a:r>
            <a:r>
              <a:rPr lang="ar-JO" dirty="0" smtClean="0">
                <a:cs typeface="Times New Roman" pitchFamily="18" charset="0"/>
              </a:rPr>
              <a:t> انه يعالج المعلومات بشكل </a:t>
            </a:r>
            <a:r>
              <a:rPr lang="ar-JO" dirty="0" err="1" smtClean="0">
                <a:cs typeface="Times New Roman" pitchFamily="18" charset="0"/>
              </a:rPr>
              <a:t>كفوء</a:t>
            </a:r>
            <a:r>
              <a:rPr lang="ar-JO" dirty="0" smtClean="0">
                <a:cs typeface="Times New Roman" pitchFamily="18" charset="0"/>
              </a:rPr>
              <a:t> </a:t>
            </a:r>
            <a:endParaRPr lang="en-US" b="1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ED167-657C-4380-A359-114C4736A41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857620" y="357166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iti015enthe-evolution-of-databases-i-6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643182"/>
            <a:ext cx="6076950" cy="3419475"/>
          </a:xfrm>
        </p:spPr>
      </p:pic>
      <p:sp>
        <p:nvSpPr>
          <p:cNvPr id="7" name="مستطيل مستدير الزوايا 6"/>
          <p:cNvSpPr/>
          <p:nvPr/>
        </p:nvSpPr>
        <p:spPr>
          <a:xfrm>
            <a:off x="2071670" y="1714488"/>
            <a:ext cx="4714908" cy="7143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نموذج قواعد البيانات العلائقية</a:t>
            </a:r>
            <a:endParaRPr lang="ar-SA" sz="2800" b="1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857620" y="357166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>
              <a:buFont typeface="Wingdings 2" pitchFamily="18" charset="2"/>
              <a:buNone/>
            </a:pPr>
            <a:r>
              <a:rPr lang="ar-SA" sz="3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ن</a:t>
            </a:r>
            <a:r>
              <a:rPr lang="ar-JO" sz="30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ظم</a:t>
            </a:r>
            <a:r>
              <a:rPr lang="ar-JO" sz="3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 </a:t>
            </a:r>
            <a:r>
              <a:rPr lang="ar-JO" sz="3000" b="1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ادارةقاعدة</a:t>
            </a:r>
            <a:r>
              <a:rPr lang="ar-JO" sz="3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 البيانات العلائقية</a:t>
            </a:r>
            <a:r>
              <a:rPr lang="ar-JO" sz="3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itchFamily="18" charset="0"/>
              </a:rPr>
              <a:t> : </a:t>
            </a:r>
            <a:r>
              <a:rPr lang="en-US" sz="30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Relational Database Management systems</a:t>
            </a:r>
            <a:endParaRPr lang="ar-SA" sz="3000" u="sng" dirty="0" smtClean="0">
              <a:solidFill>
                <a:schemeClr val="accent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ar-JO" sz="2600" dirty="0" smtClean="0">
                <a:cs typeface="Times New Roman" pitchFamily="18" charset="0"/>
              </a:rPr>
              <a:t> وهي من أكثر أنماط قواعد استخداما وانتشارا وبخاصة بعد ظهور حزم نظم إدارة قواعد البيانات مع نظم الحاسوب الشخصي</a:t>
            </a:r>
            <a:r>
              <a:rPr lang="ar-SA" sz="2600" dirty="0" smtClean="0">
                <a:cs typeface="Times New Roman" pitchFamily="18" charset="0"/>
              </a:rPr>
              <a:t>.</a:t>
            </a:r>
            <a:r>
              <a:rPr lang="ar-JO" sz="2600" dirty="0" smtClean="0">
                <a:cs typeface="Times New Roman" pitchFamily="18" charset="0"/>
              </a:rPr>
              <a:t> </a:t>
            </a:r>
            <a:endParaRPr lang="ar-SA" sz="26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ar-JO" sz="2600" u="sng" dirty="0" smtClean="0">
                <a:cs typeface="Times New Roman" pitchFamily="18" charset="0"/>
              </a:rPr>
              <a:t>يتكون</a:t>
            </a:r>
            <a:r>
              <a:rPr lang="ar-JO" sz="2600" dirty="0" smtClean="0">
                <a:cs typeface="Times New Roman" pitchFamily="18" charset="0"/>
              </a:rPr>
              <a:t> هيكل قاعدة البيانات من جداول وتسمى علاقات </a:t>
            </a:r>
            <a:r>
              <a:rPr lang="ar-JO" sz="2600" dirty="0" err="1" smtClean="0">
                <a:cs typeface="Times New Roman" pitchFamily="18" charset="0"/>
              </a:rPr>
              <a:t>و</a:t>
            </a:r>
            <a:r>
              <a:rPr lang="ar-JO" sz="2600" dirty="0" smtClean="0">
                <a:cs typeface="Times New Roman" pitchFamily="18" charset="0"/>
              </a:rPr>
              <a:t> يتكون كل جدول من أعمدة تمثل الحقول وصفوف تمثل السجلات </a:t>
            </a:r>
            <a:r>
              <a:rPr lang="ar-SA" sz="2600" dirty="0" smtClean="0"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ar-JO" sz="2600" dirty="0" smtClean="0">
                <a:cs typeface="Times New Roman" pitchFamily="18" charset="0"/>
              </a:rPr>
              <a:t>يتم ربط الجدول من خلال الحقول المفتاحية </a:t>
            </a:r>
            <a:endParaRPr lang="ar-SA" sz="2600" dirty="0" smtClean="0"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ar-JO" sz="2600" dirty="0" smtClean="0">
                <a:cs typeface="Times New Roman" pitchFamily="18" charset="0"/>
              </a:rPr>
              <a:t>( حقل المفتاح الرئيس</a:t>
            </a:r>
            <a:r>
              <a:rPr lang="ar-SA" sz="2600" dirty="0" smtClean="0">
                <a:cs typeface="Times New Roman" pitchFamily="18" charset="0"/>
              </a:rPr>
              <a:t>ي</a:t>
            </a:r>
            <a:r>
              <a:rPr lang="ar-JO" sz="2600" dirty="0" smtClean="0">
                <a:cs typeface="Times New Roman" pitchFamily="18" charset="0"/>
              </a:rPr>
              <a:t> وحقل المفتاح الثانوي ) </a:t>
            </a:r>
            <a:endParaRPr lang="ar-SA" sz="26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ar-JO" sz="2600" dirty="0" smtClean="0">
                <a:cs typeface="Times New Roman" pitchFamily="18" charset="0"/>
              </a:rPr>
              <a:t>كما يمكنها بسهولة من أن تدمج معلومات  من مختلف المصادر فهي </a:t>
            </a:r>
            <a:r>
              <a:rPr lang="ar-JO" sz="2600" u="sng" dirty="0" smtClean="0">
                <a:cs typeface="Times New Roman" pitchFamily="18" charset="0"/>
              </a:rPr>
              <a:t>أكثر مرونة </a:t>
            </a:r>
            <a:r>
              <a:rPr lang="ar-JO" sz="2600" dirty="0" smtClean="0">
                <a:cs typeface="Times New Roman" pitchFamily="18" charset="0"/>
              </a:rPr>
              <a:t>من الأنواع الأخرى لقواعد البيانات</a:t>
            </a:r>
            <a:r>
              <a:rPr lang="ar-SA" sz="2600" dirty="0" smtClean="0">
                <a:cs typeface="Times New Roman" pitchFamily="18" charset="0"/>
              </a:rPr>
              <a:t>.</a:t>
            </a:r>
            <a:endParaRPr lang="en-US" sz="2600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75AF4-15D2-4F11-AAC0-369A6999FE5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857620" y="357166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SA" b="1" dirty="0" smtClean="0"/>
              <a:t>لذلك ظهر نظام إدارة قواعد البيانات العلائقية</a:t>
            </a:r>
            <a:endParaRPr lang="ar-SA" b="1" dirty="0"/>
          </a:p>
        </p:txBody>
      </p:sp>
      <p:pic>
        <p:nvPicPr>
          <p:cNvPr id="4" name="عنصر نائب للمحتوى 3" descr="jjhjj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939256"/>
            <a:ext cx="5000660" cy="184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نظرا لقوة </a:t>
            </a:r>
            <a:r>
              <a:rPr lang="en-US" sz="2800" dirty="0" smtClean="0"/>
              <a:t>RDBMS </a:t>
            </a:r>
            <a:r>
              <a:rPr lang="ar-SA" sz="2800" dirty="0" smtClean="0"/>
              <a:t> أصبحت هي النوع الوحيد المستخدم لما له من قوة وكفاءة.</a:t>
            </a:r>
          </a:p>
          <a:p>
            <a:r>
              <a:rPr lang="ar-SA" sz="2800" dirty="0" smtClean="0"/>
              <a:t>تعتمد على المفاهيم الطبيعية الموجودة في العالم الحقيقي وتحولها إلى نموذج مصغر يمثل قاعدة البيانات.</a:t>
            </a:r>
            <a:endParaRPr lang="ar-SA" sz="2800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643306" y="285728"/>
            <a:ext cx="485778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b="1" dirty="0" smtClean="0"/>
              <a:t>RDBMS </a:t>
            </a:r>
            <a:endParaRPr lang="ar-SA" sz="5400" b="1" dirty="0"/>
          </a:p>
        </p:txBody>
      </p:sp>
      <p:pic>
        <p:nvPicPr>
          <p:cNvPr id="5" name="صورة 4" descr="shutterstock_1513466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500438"/>
            <a:ext cx="7000924" cy="2897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ahoma" pitchFamily="34" charset="0"/>
              </a:rPr>
              <a:t>قاعدة البيانات العلائقية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28800" y="1447800"/>
            <a:ext cx="5029200" cy="5029200"/>
            <a:chOff x="3456" y="2986"/>
            <a:chExt cx="5328" cy="6089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699" y="2986"/>
              <a:ext cx="4835" cy="5596"/>
              <a:chOff x="3772" y="4035"/>
              <a:chExt cx="4835" cy="5596"/>
            </a:xfrm>
          </p:grpSpPr>
          <p:sp>
            <p:nvSpPr>
              <p:cNvPr id="26631" name="Line 4"/>
              <p:cNvSpPr>
                <a:spLocks noChangeShapeType="1"/>
              </p:cNvSpPr>
              <p:nvPr/>
            </p:nvSpPr>
            <p:spPr bwMode="auto">
              <a:xfrm flipV="1">
                <a:off x="7196" y="6044"/>
                <a:ext cx="0" cy="3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6632" name="Line 5"/>
              <p:cNvSpPr>
                <a:spLocks noChangeShapeType="1"/>
              </p:cNvSpPr>
              <p:nvPr/>
            </p:nvSpPr>
            <p:spPr bwMode="auto">
              <a:xfrm>
                <a:off x="7196" y="6029"/>
                <a:ext cx="14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6633" name="Line 6"/>
              <p:cNvSpPr>
                <a:spLocks noChangeShapeType="1"/>
              </p:cNvSpPr>
              <p:nvPr/>
            </p:nvSpPr>
            <p:spPr bwMode="auto">
              <a:xfrm>
                <a:off x="8602" y="6027"/>
                <a:ext cx="0" cy="18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6634" name="Line 7"/>
              <p:cNvSpPr>
                <a:spLocks noChangeShapeType="1"/>
              </p:cNvSpPr>
              <p:nvPr/>
            </p:nvSpPr>
            <p:spPr bwMode="auto">
              <a:xfrm flipH="1">
                <a:off x="8034" y="7890"/>
                <a:ext cx="56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sp>
            <p:nvSpPr>
              <p:cNvPr id="26635" name="Line 8"/>
              <p:cNvSpPr>
                <a:spLocks noChangeShapeType="1"/>
              </p:cNvSpPr>
              <p:nvPr/>
            </p:nvSpPr>
            <p:spPr bwMode="auto">
              <a:xfrm>
                <a:off x="8036" y="7901"/>
                <a:ext cx="0" cy="31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SA"/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3772" y="4035"/>
                <a:ext cx="4807" cy="2427"/>
                <a:chOff x="3772" y="4035"/>
                <a:chExt cx="4807" cy="2427"/>
              </a:xfrm>
            </p:grpSpPr>
            <p:sp>
              <p:nvSpPr>
                <p:cNvPr id="26639" name="Line 10"/>
                <p:cNvSpPr>
                  <a:spLocks noChangeShapeType="1"/>
                </p:cNvSpPr>
                <p:nvPr/>
              </p:nvSpPr>
              <p:spPr bwMode="auto">
                <a:xfrm>
                  <a:off x="8046" y="4035"/>
                  <a:ext cx="50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6640" name="Line 11"/>
                <p:cNvSpPr>
                  <a:spLocks noChangeShapeType="1"/>
                </p:cNvSpPr>
                <p:nvPr/>
              </p:nvSpPr>
              <p:spPr bwMode="auto">
                <a:xfrm>
                  <a:off x="8040" y="4051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6641" name="Line 12"/>
                <p:cNvSpPr>
                  <a:spLocks noChangeShapeType="1"/>
                </p:cNvSpPr>
                <p:nvPr/>
              </p:nvSpPr>
              <p:spPr bwMode="auto">
                <a:xfrm>
                  <a:off x="8565" y="4048"/>
                  <a:ext cx="0" cy="175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664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4245" y="5826"/>
                  <a:ext cx="433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sp>
              <p:nvSpPr>
                <p:cNvPr id="26643" name="Line 14"/>
                <p:cNvSpPr>
                  <a:spLocks noChangeShapeType="1"/>
                </p:cNvSpPr>
                <p:nvPr/>
              </p:nvSpPr>
              <p:spPr bwMode="auto">
                <a:xfrm>
                  <a:off x="4245" y="5824"/>
                  <a:ext cx="0" cy="63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SA"/>
                </a:p>
              </p:txBody>
            </p:sp>
            <p:pic>
              <p:nvPicPr>
                <p:cNvPr id="26644" name="Picture 15" descr="untitled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3772" y="4245"/>
                  <a:ext cx="4695" cy="1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26637" name="Picture 16" descr="untitled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772" y="6300"/>
                <a:ext cx="4694" cy="1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6638" name="Picture 17" descr="untitled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773" y="8220"/>
                <a:ext cx="4694" cy="1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6630" name="Text Box 18"/>
            <p:cNvSpPr txBox="1">
              <a:spLocks noChangeArrowheads="1"/>
            </p:cNvSpPr>
            <p:nvPr/>
          </p:nvSpPr>
          <p:spPr bwMode="auto">
            <a:xfrm>
              <a:off x="3456" y="8535"/>
              <a:ext cx="5328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ar-JO" sz="1600" dirty="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الشكل </a:t>
              </a:r>
              <a:r>
                <a:rPr lang="ar-JO" sz="1400" dirty="0">
                  <a:ea typeface="Arial" pitchFamily="34" charset="0"/>
                  <a:cs typeface="Traditional Arabic" pitchFamily="18" charset="-78"/>
                </a:rPr>
                <a:t>(25)</a:t>
              </a:r>
              <a:r>
                <a:rPr lang="ar-JO" sz="1600" dirty="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 جداول تمثل جزء من قاعدة البيانات العلائقية</a:t>
              </a:r>
              <a:endParaRPr lang="en-US" dirty="0"/>
            </a:p>
          </p:txBody>
        </p:sp>
      </p:grpSp>
      <p:sp>
        <p:nvSpPr>
          <p:cNvPr id="21" name="عنصر نائب لرقم الشريحة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31C96-D88C-475A-94CD-B8558D663179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643438" y="428604"/>
            <a:ext cx="400052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4000" b="1" dirty="0" smtClean="0"/>
              <a:t>المحتويات</a:t>
            </a:r>
            <a:endParaRPr lang="ar-SA" sz="4000" b="1" dirty="0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4357686" y="1928802"/>
            <a:ext cx="356400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atin typeface="Arial" pitchFamily="34" charset="0"/>
                <a:cs typeface="Arial" pitchFamily="34" charset="0"/>
              </a:rPr>
              <a:t>تصنيف قواعد البيانات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4357686" y="2857496"/>
            <a:ext cx="356400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atin typeface="Arial" pitchFamily="34" charset="0"/>
                <a:cs typeface="Arial" pitchFamily="34" charset="0"/>
              </a:rPr>
              <a:t>هيكلية نظم قواعد البيانات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357686" y="3786190"/>
            <a:ext cx="3571900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نماذج قواعد البيانات</a:t>
            </a:r>
            <a:endParaRPr lang="ar-SA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عنوان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>
            <a:normAutofit/>
          </a:bodyPr>
          <a:lstStyle/>
          <a:p>
            <a:r>
              <a:rPr lang="ar-S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ahoma" pitchFamily="34" charset="0"/>
              </a:rPr>
              <a:t>قاعدة البيانات العلائقية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295400"/>
            <a:ext cx="7543800" cy="4572000"/>
            <a:chOff x="2384" y="9315"/>
            <a:chExt cx="7470" cy="5445"/>
          </a:xfrm>
        </p:grpSpPr>
        <p:pic>
          <p:nvPicPr>
            <p:cNvPr id="27653" name="Picture 3" descr="untitled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20" y="9315"/>
              <a:ext cx="7200" cy="4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4" name="Text Box 4"/>
            <p:cNvSpPr txBox="1">
              <a:spLocks noChangeArrowheads="1"/>
            </p:cNvSpPr>
            <p:nvPr/>
          </p:nvSpPr>
          <p:spPr bwMode="auto">
            <a:xfrm>
              <a:off x="2384" y="14220"/>
              <a:ext cx="747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US" sz="140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(Entity –Relationship)</a:t>
              </a:r>
              <a:r>
                <a:rPr lang="en-US" sz="160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 </a:t>
              </a:r>
              <a:r>
                <a:rPr lang="ar-JO" sz="1600"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الشكل </a:t>
              </a:r>
              <a:r>
                <a:rPr lang="ar-JO" sz="1400"/>
                <a:t>(26)</a:t>
              </a:r>
              <a:r>
                <a:rPr lang="ar-JO" sz="1600">
                  <a:latin typeface="Calibri" pitchFamily="34" charset="0"/>
                </a:rPr>
                <a:t> </a:t>
              </a:r>
              <a:r>
                <a:rPr lang="ar-JO" sz="1600">
                  <a:latin typeface="Calibri" pitchFamily="34" charset="0"/>
                  <a:cs typeface="Traditional Arabic" pitchFamily="18" charset="-78"/>
                </a:rPr>
                <a:t>يمثل مخطط الكينونة-العلاقة</a:t>
              </a:r>
              <a:endParaRPr lang="en-US" sz="1600">
                <a:latin typeface="Calibri" pitchFamily="34" charset="0"/>
                <a:cs typeface="Traditional Arabic" pitchFamily="18" charset="-78"/>
              </a:endParaRPr>
            </a:p>
            <a:p>
              <a:endParaRPr lang="en-US"/>
            </a:p>
          </p:txBody>
        </p:sp>
      </p:grp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BE26C-EEC4-4E49-969F-D8F2D125B98A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488" y="2643182"/>
          <a:ext cx="6000792" cy="3571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2857488" y="5286388"/>
            <a:ext cx="3643338" cy="642942"/>
          </a:xfrm>
          <a:prstGeom prst="roundRect">
            <a:avLst/>
          </a:prstGeom>
          <a:solidFill>
            <a:srgbClr val="D1D3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-عملياتية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Operational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مستودع بيانات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 warehouse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643702" y="1643050"/>
            <a:ext cx="214314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المعيار</a:t>
            </a:r>
            <a:endParaRPr lang="ar-SA" sz="32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928926" y="1643050"/>
            <a:ext cx="350046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التصنيف</a:t>
            </a:r>
            <a:endParaRPr lang="ar-SA" sz="3200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2500298" y="571480"/>
            <a:ext cx="492922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تصنيف قواعد البيانات</a:t>
            </a:r>
            <a:endParaRPr lang="ar-SA" sz="3200" b="1" dirty="0"/>
          </a:p>
        </p:txBody>
      </p:sp>
      <p:pic>
        <p:nvPicPr>
          <p:cNvPr id="9" name="صورة 8" descr="user-icon-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57356" y="2143116"/>
            <a:ext cx="964778" cy="964778"/>
          </a:xfrm>
          <a:prstGeom prst="rect">
            <a:avLst/>
          </a:prstGeom>
        </p:spPr>
      </p:pic>
      <p:pic>
        <p:nvPicPr>
          <p:cNvPr id="10" name="صورة 9" descr="11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20" y="2285992"/>
            <a:ext cx="1152526" cy="907886"/>
          </a:xfrm>
          <a:prstGeom prst="rect">
            <a:avLst/>
          </a:prstGeom>
        </p:spPr>
      </p:pic>
      <p:pic>
        <p:nvPicPr>
          <p:cNvPr id="11" name="صورة 10" descr="images333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28794" y="3500438"/>
            <a:ext cx="714373" cy="714373"/>
          </a:xfrm>
          <a:prstGeom prst="rect">
            <a:avLst/>
          </a:prstGeom>
        </p:spPr>
      </p:pic>
      <p:pic>
        <p:nvPicPr>
          <p:cNvPr id="12" name="صورة 11" descr="Buildings_building_house_city_office_home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4282" y="3429000"/>
            <a:ext cx="1214414" cy="928694"/>
          </a:xfrm>
          <a:prstGeom prst="rect">
            <a:avLst/>
          </a:prstGeom>
        </p:spPr>
      </p:pic>
      <p:pic>
        <p:nvPicPr>
          <p:cNvPr id="13" name="صورة 12" descr="database-parts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857356" y="4500570"/>
            <a:ext cx="714380" cy="714380"/>
          </a:xfrm>
          <a:prstGeom prst="rect">
            <a:avLst/>
          </a:prstGeom>
        </p:spPr>
      </p:pic>
      <p:pic>
        <p:nvPicPr>
          <p:cNvPr id="14" name="صورة 13" descr="فهرس34234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500570"/>
            <a:ext cx="1500198" cy="823999"/>
          </a:xfrm>
          <a:prstGeom prst="rect">
            <a:avLst/>
          </a:prstGeom>
        </p:spPr>
      </p:pic>
      <p:pic>
        <p:nvPicPr>
          <p:cNvPr id="15" name="صورة 14" descr="فهرس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71604" y="5500702"/>
            <a:ext cx="1323975" cy="777214"/>
          </a:xfrm>
          <a:prstGeom prst="rect">
            <a:avLst/>
          </a:prstGeom>
        </p:spPr>
      </p:pic>
      <p:pic>
        <p:nvPicPr>
          <p:cNvPr id="17" name="صورة 16" descr="Fotolia_38670928_XS_521b52e6da0c7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5286388"/>
            <a:ext cx="1643042" cy="1209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ar-SA" dirty="0" smtClean="0"/>
              <a:t> </a:t>
            </a:r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r>
              <a:rPr lang="ar-SA" sz="2400" dirty="0" smtClean="0"/>
              <a:t>عبارة عن مخزن يحتوي على </a:t>
            </a:r>
          </a:p>
          <a:p>
            <a:pPr>
              <a:buNone/>
            </a:pPr>
            <a:r>
              <a:rPr lang="ar-SA" sz="2400" dirty="0" smtClean="0"/>
              <a:t>بيانات توصف البيانات المخزنة في قاعدة البيانات</a:t>
            </a:r>
          </a:p>
          <a:p>
            <a:pPr>
              <a:buNone/>
            </a:pPr>
            <a:r>
              <a:rPr lang="en-US" sz="2800" b="1" dirty="0" smtClean="0"/>
              <a:t>Metadata : Data about data</a:t>
            </a:r>
            <a:endParaRPr lang="ar-SA" sz="2800" b="1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428992" y="285728"/>
            <a:ext cx="535785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4000" b="1" dirty="0" smtClean="0"/>
              <a:t>قاموس البيانات</a:t>
            </a:r>
            <a:endParaRPr lang="ar-SA" sz="4000" b="1" dirty="0"/>
          </a:p>
        </p:txBody>
      </p:sp>
      <p:pic>
        <p:nvPicPr>
          <p:cNvPr id="5" name="صورة 4" descr="user-icon-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928802"/>
            <a:ext cx="2393538" cy="2393538"/>
          </a:xfrm>
          <a:prstGeom prst="rect">
            <a:avLst/>
          </a:prstGeom>
        </p:spPr>
      </p:pic>
      <p:pic>
        <p:nvPicPr>
          <p:cNvPr id="6" name="صورة 5" descr="icon_SDKmetadat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285992"/>
            <a:ext cx="2269223" cy="3286148"/>
          </a:xfrm>
          <a:prstGeom prst="rect">
            <a:avLst/>
          </a:prstGeom>
        </p:spPr>
      </p:pic>
      <p:sp>
        <p:nvSpPr>
          <p:cNvPr id="7" name="مخطط انسيابي: قرص ممغنط 6"/>
          <p:cNvSpPr/>
          <p:nvPr/>
        </p:nvSpPr>
        <p:spPr>
          <a:xfrm>
            <a:off x="1571604" y="4429132"/>
            <a:ext cx="785818" cy="78581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قاموس البيانات</a:t>
            </a:r>
            <a:endParaRPr lang="ar-SA" b="1" dirty="0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1214414" y="2143116"/>
          <a:ext cx="1357324" cy="1097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9331"/>
                <a:gridCol w="339331"/>
                <a:gridCol w="339331"/>
                <a:gridCol w="339331"/>
              </a:tblGrid>
              <a:tr h="3419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41947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41947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سهم للأسفل 9"/>
          <p:cNvSpPr/>
          <p:nvPr/>
        </p:nvSpPr>
        <p:spPr>
          <a:xfrm>
            <a:off x="1785918" y="3429000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img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0839" y="1142984"/>
            <a:ext cx="7310251" cy="5357850"/>
          </a:xfrm>
        </p:spPr>
      </p:pic>
      <p:sp>
        <p:nvSpPr>
          <p:cNvPr id="6" name="مستطيل مستدير الزوايا 5"/>
          <p:cNvSpPr/>
          <p:nvPr/>
        </p:nvSpPr>
        <p:spPr>
          <a:xfrm>
            <a:off x="3571868" y="357166"/>
            <a:ext cx="478634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 smtClean="0"/>
              <a:t>هيكلية نظم قواعد البيانات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FE6DFC38-DF26-4F95-9155-9007C7781268}" type="slidenum">
              <a:rPr lang="en-US"/>
              <a:pPr algn="ctr"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07375" cy="4495800"/>
          </a:xfrm>
        </p:spPr>
        <p:txBody>
          <a:bodyPr>
            <a:normAutofit/>
          </a:bodyPr>
          <a:lstStyle/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defRPr/>
            </a:pPr>
            <a:r>
              <a:rPr lang="ar-JO" sz="2400" b="1" u="sng" dirty="0" smtClean="0"/>
              <a:t>مخطط نموذج البيانات يتكون من ثلاث مستويات :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+mj-lt"/>
              <a:buAutoNum type="arabicParenR"/>
              <a:defRPr/>
            </a:pPr>
            <a:r>
              <a:rPr lang="ar-JO" b="1" dirty="0" smtClean="0"/>
              <a:t>مخطط المستوى الخارجي(</a:t>
            </a:r>
            <a:r>
              <a:rPr lang="en-US" b="1" dirty="0" smtClean="0"/>
              <a:t>External Level</a:t>
            </a:r>
            <a:r>
              <a:rPr lang="ar-JO" b="1" dirty="0" smtClean="0"/>
              <a:t>) </a:t>
            </a:r>
            <a:r>
              <a:rPr lang="en-GB" b="1" dirty="0" smtClean="0"/>
              <a:t>:</a:t>
            </a:r>
          </a:p>
          <a:p>
            <a:pPr marL="883920" lvl="1" indent="-60960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يصف كيفية رؤية المستخدم للبيانات </a:t>
            </a:r>
            <a:endParaRPr lang="en-GB" sz="2400" dirty="0" smtClean="0"/>
          </a:p>
          <a:p>
            <a:pPr marL="883920" lvl="1" indent="-60960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يتكون من أوامر وتعليمات تصف مجموعة السجلات الخارجية التي تختلف عن صورتها الداخلية المخزونة بها ويمكن بناؤها بواسطة لغة </a:t>
            </a:r>
            <a:r>
              <a:rPr lang="en-GB" sz="2400" dirty="0" smtClean="0"/>
              <a:t>DDl,DVl</a:t>
            </a:r>
            <a:r>
              <a:rPr lang="ar-JO" sz="2400" dirty="0" smtClean="0"/>
              <a:t>.</a:t>
            </a:r>
            <a:endParaRPr lang="en-GB" sz="2400" dirty="0" smtClean="0"/>
          </a:p>
          <a:p>
            <a:pPr marL="883920" lvl="1" indent="-60960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 تعرض بالشكل والمحتوى الذي يقرره مدير قاعدة البيانات.</a:t>
            </a: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786182" y="357166"/>
            <a:ext cx="478634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 smtClean="0"/>
              <a:t>هيكلية نظم قواعد البيانات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FE6DFC38-DF26-4F95-9155-9007C7781268}" type="slidenum">
              <a:rPr lang="en-US"/>
              <a:pPr algn="ctr"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07375" cy="4495800"/>
          </a:xfrm>
        </p:spPr>
        <p:txBody>
          <a:bodyPr>
            <a:normAutofit/>
          </a:bodyPr>
          <a:lstStyle/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AutoNum type="arabicParenR" startAt="2"/>
              <a:defRPr/>
            </a:pPr>
            <a:r>
              <a:rPr lang="ar-JO" sz="2400" b="1" dirty="0" smtClean="0"/>
              <a:t>مخطط المستوى </a:t>
            </a:r>
            <a:r>
              <a:rPr lang="ar-JO" sz="2400" b="1" dirty="0" err="1" smtClean="0"/>
              <a:t>المفاهيمي</a:t>
            </a:r>
            <a:r>
              <a:rPr lang="ar-JO" sz="2400" b="1" dirty="0" smtClean="0"/>
              <a:t>(</a:t>
            </a:r>
            <a:r>
              <a:rPr lang="en-US" sz="2400" b="1" dirty="0" smtClean="0"/>
              <a:t>Conceptual Level</a:t>
            </a:r>
            <a:r>
              <a:rPr lang="ar-JO" sz="2400" b="1" dirty="0" smtClean="0"/>
              <a:t>):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يصف كل محتويات قاعدة البيانات بمخطط شامل لجميع الحقول وأنواع بياناتها 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يمثل هذا المستوى الوسيط بين المستوى الداخلي والخارجي 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يصف طبيعة مخطط البيانات المخزونة والعلاقات بينها 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ar-JO" sz="2400" dirty="0" smtClean="0"/>
              <a:t> يمتاز بالثبات ويصمم بواسطة مصمم قاعدة البيانات.</a:t>
            </a:r>
            <a:endParaRPr lang="en-US" sz="2400" dirty="0" smtClean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714744" y="357166"/>
            <a:ext cx="478634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 smtClean="0"/>
              <a:t>هيكلية نظم قواعد البيانات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FE6DFC38-DF26-4F95-9155-9007C7781268}" type="slidenum">
              <a:rPr lang="en-US"/>
              <a:pPr algn="ctr"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07375" cy="4495800"/>
          </a:xfrm>
        </p:spPr>
        <p:txBody>
          <a:bodyPr>
            <a:normAutofit/>
          </a:bodyPr>
          <a:lstStyle/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defRPr/>
            </a:pPr>
            <a:r>
              <a:rPr lang="ar-JO" sz="2400" dirty="0" smtClean="0"/>
              <a:t>3) </a:t>
            </a:r>
            <a:r>
              <a:rPr lang="ar-JO" sz="2400" b="1" dirty="0" smtClean="0"/>
              <a:t>مخطط المستوى الفيزيائي( </a:t>
            </a:r>
            <a:r>
              <a:rPr lang="en-US" sz="2400" b="1" dirty="0" smtClean="0"/>
              <a:t>Internal Level</a:t>
            </a:r>
            <a:r>
              <a:rPr lang="ar-JO" sz="2400" b="1" dirty="0" smtClean="0"/>
              <a:t>):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defRPr/>
            </a:pPr>
            <a:r>
              <a:rPr lang="ar-JO" sz="2400" dirty="0" smtClean="0"/>
              <a:t>يصف كيفية تخزين العلاقات بين الجداول ,وكذلك الفهارس التي تحتويها قاعدة البيانات لتشير لمواقع محددة 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defRPr/>
            </a:pPr>
            <a:r>
              <a:rPr lang="ar-JO" sz="2400" dirty="0" smtClean="0"/>
              <a:t> ومن وظائفه التالي: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lang="ar-JO" sz="2400" dirty="0" smtClean="0"/>
              <a:t>توفير آلية مناسبة للتخاطب مع نظام التشغيل.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lang="ar-JO" sz="2400" dirty="0" smtClean="0"/>
              <a:t>وصف السجلات لغايات التخزين وتحديد أحجامها 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lang="ar-JO" sz="2400" dirty="0" smtClean="0"/>
              <a:t>حفظ البيانات وتشفيرها أو تحويلها إلى لغة الآلة .</a:t>
            </a:r>
          </a:p>
          <a:p>
            <a:pPr marL="609600" indent="-609600" algn="r" rtl="1" eaLnBrk="1" hangingPunct="1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lang="ar-JO" sz="2400" dirty="0" smtClean="0"/>
              <a:t>تحديد تراكيب البيانات وهياكلها وأماكن تخزينها.</a:t>
            </a:r>
          </a:p>
          <a:p>
            <a:pPr marL="883920" lvl="1" indent="-60960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ar-JO" sz="2100" dirty="0" smtClean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571868" y="357166"/>
            <a:ext cx="478634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 smtClean="0"/>
              <a:t>هيكلية نظم قواعد البيانات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الهدف منها تمثيل بيانات العالم الحقيقي بطريقة سهلة متفق عليها</a:t>
            </a:r>
          </a:p>
          <a:p>
            <a:endParaRPr lang="ar-SA" dirty="0" smtClean="0"/>
          </a:p>
          <a:p>
            <a:pPr>
              <a:buNone/>
            </a:pPr>
            <a:endParaRPr lang="ar-SA" dirty="0"/>
          </a:p>
        </p:txBody>
      </p:sp>
      <p:sp>
        <p:nvSpPr>
          <p:cNvPr id="4" name="سداسي 3"/>
          <p:cNvSpPr/>
          <p:nvPr/>
        </p:nvSpPr>
        <p:spPr>
          <a:xfrm>
            <a:off x="2071670" y="2357430"/>
            <a:ext cx="1714512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نموذج قاعدة البيانات الهرمي</a:t>
            </a:r>
            <a:endParaRPr lang="ar-SA" b="1" dirty="0"/>
          </a:p>
        </p:txBody>
      </p:sp>
      <p:sp>
        <p:nvSpPr>
          <p:cNvPr id="5" name="سداسي 4"/>
          <p:cNvSpPr/>
          <p:nvPr/>
        </p:nvSpPr>
        <p:spPr>
          <a:xfrm>
            <a:off x="4500562" y="3143248"/>
            <a:ext cx="1714512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نموذج قاعدة البيانات الشبكي</a:t>
            </a:r>
            <a:endParaRPr lang="ar-SA" b="1" dirty="0"/>
          </a:p>
        </p:txBody>
      </p:sp>
      <p:sp>
        <p:nvSpPr>
          <p:cNvPr id="6" name="سداسي 5"/>
          <p:cNvSpPr/>
          <p:nvPr/>
        </p:nvSpPr>
        <p:spPr>
          <a:xfrm>
            <a:off x="2143108" y="4429132"/>
            <a:ext cx="1714512" cy="121444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نموذج قاعدة البيانات العلائقي</a:t>
            </a:r>
            <a:endParaRPr lang="ar-SA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3857620" y="428604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solidFill>
                  <a:schemeClr val="bg1"/>
                </a:solidFill>
              </a:rPr>
              <a:t>نماذج قواعد البيانات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723</Words>
  <Application>Microsoft Office PowerPoint</Application>
  <PresentationFormat>عرض على الشاشة (3:4)‏</PresentationFormat>
  <Paragraphs>128</Paragraphs>
  <Slides>20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النموذج الشبكي</vt:lpstr>
      <vt:lpstr>الشريحة 14</vt:lpstr>
      <vt:lpstr>الشريحة 15</vt:lpstr>
      <vt:lpstr>الشريحة 16</vt:lpstr>
      <vt:lpstr>لذلك ظهر نظام إدارة قواعد البيانات العلائقية</vt:lpstr>
      <vt:lpstr>الشريحة 18</vt:lpstr>
      <vt:lpstr>قاعدة البيانات العلائقية</vt:lpstr>
      <vt:lpstr>قاعدة البيانات العلائقية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الحياة لنظام قاعدة البيانات</dc:title>
  <dc:creator>ahmad almadhuon</dc:creator>
  <cp:lastModifiedBy>ahmad almadhuon</cp:lastModifiedBy>
  <cp:revision>30</cp:revision>
  <dcterms:created xsi:type="dcterms:W3CDTF">2016-09-23T20:22:23Z</dcterms:created>
  <dcterms:modified xsi:type="dcterms:W3CDTF">2016-09-26T19:36:11Z</dcterms:modified>
</cp:coreProperties>
</file>