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3" r:id="rId4"/>
    <p:sldId id="275" r:id="rId5"/>
    <p:sldId id="274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68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43" autoAdjust="0"/>
  </p:normalViewPr>
  <p:slideViewPr>
    <p:cSldViewPr>
      <p:cViewPr>
        <p:scale>
          <a:sx n="100" d="100"/>
          <a:sy n="100" d="100"/>
        </p:scale>
        <p:origin x="-666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727AD99-D9BE-44B9-97DD-CBDD81546AA9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0C0C7E5-E092-4649-A4A5-027B86C9B3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12720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B37EC-0C78-438A-8808-FE9416C13614}" type="datetime1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A0935-10E0-426E-AA7C-C7B8C7B2E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4849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428F0-83A7-4BEB-B883-7F071C922EC1}" type="datetime1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BE862-B76B-4D35-82D5-469821A05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3961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5FE11-51DC-44E8-ADD5-98390ABEA015}" type="datetime1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03A27-BBE8-4B4E-92F3-D8AD83E80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3710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6F9C2-ADC6-4662-88DD-99FC59A38E74}" type="datetime1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5B5C9-0772-42DD-95C0-F031001620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3132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031F5-7F54-4AD0-B171-1C17D5D49BC7}" type="datetime1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D2227-30DA-4C73-BE77-650BAEB26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7939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DFAC9-3F67-4948-8594-BA4482B5E91C}" type="datetime1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1DC3F-3825-409F-A37B-83B0AB4CF4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5414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A313D-472E-49D1-9C13-D1FC676CAAE1}" type="datetime1">
              <a:rPr lang="ru-RU" smtClean="0"/>
              <a:t>27.02.2015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034C5-8901-41A4-BEFA-D8A165100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0807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FFFAA-3713-4275-9397-FE6225C4D620}" type="datetime1">
              <a:rPr lang="ru-RU" smtClean="0"/>
              <a:t>27.02.2015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1DF15-BCFE-44F2-BAC4-B7EA64E17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053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A8F67-FFE1-49AD-92E3-A33FBA5349EB}" type="datetime1">
              <a:rPr lang="ru-RU" smtClean="0"/>
              <a:t>27.02.2015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43EF1-B8A8-438B-B430-6A66BCADCB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6232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59BFB-372D-4397-B5C0-1E8309D2640C}" type="datetime1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DB282-8354-4EE9-92EB-A7806F477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1294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8835B-8913-4C9C-8025-7CFDC99AED68}" type="datetime1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893BD-437A-4DA7-9104-B10814021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271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AE0CCA-4901-47F6-9F8B-C9DC590294F0}" type="datetime1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011AFB-0191-41AB-8AAC-36286A978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zaparina.ru/index.php?option=com_content&amp;view=article&amp;id=207:2012-06-08-02-48-09&amp;catid=15:2012-01-29-03-29-32&amp;Itemid=21" TargetMode="External"/><Relationship Id="rId2" Type="http://schemas.openxmlformats.org/officeDocument/2006/relationships/hyperlink" Target="http://www.myshared.ru/slide/208430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74" y="2420144"/>
            <a:ext cx="7890074" cy="2407445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Презентация к 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року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математики в 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классе на тему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«Площадь треугольника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4800" dirty="0">
                <a:latin typeface="Times New Roman" pitchFamily="18" charset="0"/>
                <a:cs typeface="Times New Roman" pitchFamily="18" charset="0"/>
              </a:rPr>
            </a:br>
            <a:endParaRPr lang="ru-RU" sz="4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5" descr="H:\Documents and Settings\Aida\Рабочий стол\текстуры и фоны, клипарты\idpenc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193082">
            <a:off x="2809986" y="1151055"/>
            <a:ext cx="2598737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7" descr="H:\Documents and Settings\Aida\Рабочий стол\текстуры и фоны, клипарты\новеньки картинки\pencil rolling h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620" y="1571612"/>
            <a:ext cx="3477739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00100" y="4429132"/>
            <a:ext cx="784830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Автор: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Файзуллина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Неля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Айратовна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учитель математики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МБОУ лицей №1 г.Сургута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Устно: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2980928"/>
          </a:xfrm>
        </p:spPr>
        <p:txBody>
          <a:bodyPr/>
          <a:lstStyle/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Определите, может ли существовать треугольник со сторонами: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а)20см,30см и 10см?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б)30см,40см и 50см?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в)8см8мм,29см12мм и 21см5мм?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08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Задача №573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8см,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т.к. 4см &lt; 8см + 8см;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Б)  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13см,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т.к. 6см &lt; 13см +13см;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В)  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37см,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т.к. 18см4мм&lt;37см+37см;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Г)  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 см 4 мм,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т.к.11см7мм + 11см7мм;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963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Устно: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ли при помощи угольников построить углы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75</a:t>
            </a:r>
            <a:r>
              <a:rPr lang="ru-RU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135</a:t>
            </a:r>
            <a:r>
              <a:rPr lang="ru-RU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25</a:t>
            </a:r>
            <a:r>
              <a:rPr lang="ru-RU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 Ответ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обоснуйте.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586408" y="270892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2002805" y="3645023"/>
            <a:ext cx="5396805" cy="191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да,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т.к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75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=30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+45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т.к.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135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=30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+45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+60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нет;</a:t>
            </a:r>
          </a:p>
        </p:txBody>
      </p:sp>
    </p:spTree>
    <p:extLst>
      <p:ext uri="{BB962C8B-B14F-4D97-AF65-F5344CB8AC3E}">
        <p14:creationId xmlns:p14="http://schemas.microsoft.com/office/powerpoint/2010/main" xmlns="" val="275714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Итог урока: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68760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нового узнали сегодня на уроке? 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Какова была цель урока?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Удалось ли нам ее выполнить?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хорошо понял тему и может поделиться своими знаниями?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нужно еще потренироваться?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каких учащихся необходимо отметить?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538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332856"/>
          </a:xfrm>
        </p:spPr>
        <p:txBody>
          <a:bodyPr/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32.2 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в, д, е, ж, з) (как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найти площади изображенных фигур?)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Дополнительное задание: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найти старинные меры площади;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598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1600201"/>
            <a:ext cx="4752528" cy="290892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урок!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753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Литература, интернет - ресурсы: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8840"/>
            <a:ext cx="8064896" cy="4968552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Математика.5 класс: учебник для учащихся общеобразовательных учреждений/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А.Г. Мордкович 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др. – М.: Мнемозина,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2012.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Поурочные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разработки по математике: 5 класс. – М.: ВАКО,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2012.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помощь школьному учителю).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тему: «Подведение итогов урока. Рефлексия.» </a:t>
            </a:r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http://www.myshared.ru/slide/208430/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Физкультминутки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уроках математики: </a:t>
            </a:r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3"/>
              </a:rPr>
              <a:t>http://zaparina.ru/index.php?option=com_content&amp;view=article&amp;id=207:2012-06-08-02-48-09&amp;catid=15:2012-01-29-03-29-32&amp;Itemid=21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480"/>
              </a:spcBef>
              <a:spcAft>
                <a:spcPts val="0"/>
              </a:spcAft>
              <a:buNone/>
            </a:pPr>
            <a:endParaRPr lang="ru-RU" sz="1800" dirty="0">
              <a:latin typeface="Times New Roman"/>
              <a:ea typeface="Times New Roman"/>
            </a:endParaRPr>
          </a:p>
          <a:p>
            <a:endParaRPr lang="ru-RU" sz="20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449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Цели урока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39552" y="908720"/>
            <a:ext cx="8496944" cy="5400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1900" b="1" i="1" dirty="0">
                <a:latin typeface="Times New Roman" pitchFamily="18" charset="0"/>
                <a:cs typeface="Times New Roman" pitchFamily="18" charset="0"/>
              </a:rPr>
              <a:t>Предметные: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· сформировать понятие площади треугольника;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· знать термины «площадь», «основание», «высота»;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· уметь вычислять площадь треугольника;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· решать задачи разными способами.</a:t>
            </a:r>
          </a:p>
          <a:p>
            <a:pPr>
              <a:spcBef>
                <a:spcPts val="0"/>
              </a:spcBef>
            </a:pPr>
            <a:r>
              <a:rPr lang="ru-RU" sz="1900" b="1" i="1" dirty="0" err="1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1900" b="1" i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9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приводить примеры аналогов отрезков, треугольников, прямоугольников, квадратов;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представлять зависимости между различными величинами в виде формул;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формировать умение работать в группах;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вычислять площадь и периметр объекта, состоящего из нескольких частей;</a:t>
            </a:r>
          </a:p>
          <a:p>
            <a:pPr>
              <a:spcBef>
                <a:spcPts val="0"/>
              </a:spcBef>
            </a:pPr>
            <a:r>
              <a:rPr lang="ru-RU" sz="1900" b="1" i="1" dirty="0">
                <a:latin typeface="Times New Roman" pitchFamily="18" charset="0"/>
                <a:cs typeface="Times New Roman" pitchFamily="18" charset="0"/>
              </a:rPr>
              <a:t>Личностные: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· развивать умения слушать, анализировать, сравнивать, обобщать, делать выводы;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· развивать внимание, инициативу, находчивость при решении математических задач;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грамотно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излагать свои мысли; умение общаться в коллективе;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развивать познавательный интерес через игровые моменты;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481F39-E39F-48A3-9F2C-3EEFB9B660C9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292"/>
            <a:ext cx="8229600" cy="968436"/>
          </a:xfrm>
        </p:spPr>
        <p:txBody>
          <a:bodyPr/>
          <a:lstStyle/>
          <a:p>
            <a:r>
              <a:rPr lang="ru-RU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Расшифруйте анаграммы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84784"/>
            <a:ext cx="6264696" cy="4608512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РАТКВАД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УГОЛЬТРЕНИК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УГОЛЬПРЯМОНИК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РИПЕТРЕМ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ЩАДЬЛОП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011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292"/>
            <a:ext cx="8229600" cy="968436"/>
          </a:xfrm>
        </p:spPr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484784"/>
            <a:ext cx="6264696" cy="4608512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КВАДРАТ</a:t>
            </a:r>
          </a:p>
          <a:p>
            <a:pPr marL="0" indent="0"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ТРЕУГОЛЬНИК</a:t>
            </a:r>
          </a:p>
          <a:p>
            <a:pPr marL="0" indent="0"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ПРЯМОУГОЛЬНИК</a:t>
            </a:r>
          </a:p>
          <a:p>
            <a:pPr marL="0" indent="0"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ПЕРИМЕТР</a:t>
            </a:r>
          </a:p>
          <a:p>
            <a:pPr marL="0" indent="0"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ПЛОЩАДЬ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766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7549" y="764704"/>
            <a:ext cx="8928992" cy="914096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Основанием треугольника называется…..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Сторона треугольника, лежащая против прямого угла, называется…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Площадь – это……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Формула-это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……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Тупоугольным называется треугольник, у которого……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Стороны треугольника, образующие прямой угол, называются…..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Перпендикулярные линии это…….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Высота треугольника…….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Остроугольным называют треугольник……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зависимости от длины сторон треугольники бывают……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Прямоугольным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называют треугольник, у которого……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Чтобы найти площадь прямоугольника, надо……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Единицами измерения площади являются…..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сторона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на которую опущен перпендикуляр</a:t>
            </a:r>
          </a:p>
          <a:p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гипотенузой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место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которое фигура занимает на плоскости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равенство, устанавливающее взаимосвязь между величинами</a:t>
            </a:r>
          </a:p>
          <a:p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углов тупой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катетами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линии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которые при пересечении образуют прямой угол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перпендикуляр, опущенный из любой вершины на противоположную сторону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которого все углы острые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равносторонние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разносторонние, равнобедренные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один из углов прямой</a:t>
            </a:r>
          </a:p>
          <a:p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длину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умножить на ширину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мм</a:t>
            </a:r>
            <a:r>
              <a:rPr lang="ru-RU" sz="16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;см</a:t>
            </a:r>
            <a:r>
              <a:rPr lang="ru-RU" sz="16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;дм</a:t>
            </a:r>
            <a:r>
              <a:rPr lang="ru-RU" sz="16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;м</a:t>
            </a:r>
            <a:r>
              <a:rPr lang="ru-RU" sz="16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;км</a:t>
            </a:r>
            <a:r>
              <a:rPr lang="ru-RU" sz="16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;а; га;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536" y="116631"/>
            <a:ext cx="8352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Математическое лото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93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>
                                            <p:txEl>
                                              <p:pRg st="38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>
                                            <p:txEl>
                                              <p:p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>
                                            <p:txEl>
                                              <p:p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>
                                            <p:txEl>
                                              <p:pRg st="39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>
                                            <p:txEl>
                                              <p:pRg st="3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>
                                            <p:txEl>
                                              <p:pRg st="3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">
                                            <p:txEl>
                                              <p:pRg st="4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>
                                            <p:txEl>
                                              <p:pRg st="4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4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">
                                            <p:txEl>
                                              <p:pRg st="4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">
                                            <p:txEl>
                                              <p:pRg st="4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">
                                            <p:txEl>
                                              <p:pRg st="4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9">
                                            <p:txEl>
                                              <p:pRg st="42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">
                                            <p:txEl>
                                              <p:pRg st="4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">
                                            <p:txEl>
                                              <p:pRg st="4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9">
                                            <p:txEl>
                                              <p:pRg st="43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">
                                            <p:txEl>
                                              <p:pRg st="4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>
                                            <p:txEl>
                                              <p:pRg st="4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9">
                                            <p:txEl>
                                              <p:pRg st="44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9">
                                            <p:txEl>
                                              <p:pRg st="4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9">
                                            <p:txEl>
                                              <p:pRg st="4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9">
                                            <p:txEl>
                                              <p:pRg st="45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>
                                            <p:txEl>
                                              <p:pRg st="4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>
                                            <p:txEl>
                                              <p:pRg st="4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">
                                            <p:txEl>
                                              <p:pRg st="46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">
                                            <p:txEl>
                                              <p:pRg st="4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9">
                                            <p:txEl>
                                              <p:pRg st="4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">
                                            <p:txEl>
                                              <p:pRg st="48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>
                                            <p:txEl>
                                              <p:pRg st="4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>
                                            <p:txEl>
                                              <p:pRg st="4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9">
                                            <p:txEl>
                                              <p:pRg st="49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9">
                                            <p:txEl>
                                              <p:pRg st="4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9">
                                            <p:txEl>
                                              <p:pRg st="4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9198" y="2276872"/>
            <a:ext cx="90106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Площадь треугольника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57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916832"/>
          </a:xfrm>
        </p:spPr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объясните, как найти площадь треугольника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АВС.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204864"/>
            <a:ext cx="7128792" cy="28083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i="1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1043608" y="2204864"/>
            <a:ext cx="7128792" cy="2808312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9552" y="191683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72400" y="191683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9924" y="481312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2400" y="483447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1680" y="5373216"/>
            <a:ext cx="698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Площадь треугольника равна половине площади прямоугольника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73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858218"/>
          </a:xfrm>
        </p:spPr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Объясните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как найти площадь треугольника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АВС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2492896"/>
            <a:ext cx="7200800" cy="2448272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4941168"/>
            <a:ext cx="7200800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899592" y="2492896"/>
            <a:ext cx="4104456" cy="243644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004048" y="2492896"/>
            <a:ext cx="3096344" cy="243644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004048" y="2492896"/>
            <a:ext cx="0" cy="243644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004048" y="4725144"/>
            <a:ext cx="216024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220072" y="4725144"/>
            <a:ext cx="0" cy="204192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20341" y="477954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52020" y="2007245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68838" y="5010373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172400" y="482724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303748" y="5589240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 = (AC * BD) : 2 = (a * h) : 2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035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340768"/>
            <a:ext cx="6203032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«Раз - подняться, потянуться,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Два - нагнуться, разогнуться,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 - в ладоши, три хлопка,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Головою три кивка.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четыре - руки шире,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Пять - руками помахать,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Шесть -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место тихо сесть»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5B5C9-0772-42DD-95C0-F0310016208D}" type="slidenum">
              <a:rPr lang="ru-RU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9</a:t>
            </a:fld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458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математика - 1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- 1!</Template>
  <TotalTime>2034</TotalTime>
  <Words>480</Words>
  <Application>Microsoft Office PowerPoint</Application>
  <PresentationFormat>Экран (4:3)</PresentationFormat>
  <Paragraphs>152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математика - 1!</vt:lpstr>
      <vt:lpstr>  Презентация к уроку математики в 5 классе на тему  «Площадь треугольника»     </vt:lpstr>
      <vt:lpstr>Цели урока</vt:lpstr>
      <vt:lpstr>Расшифруйте анаграммы:</vt:lpstr>
      <vt:lpstr>Ответы:</vt:lpstr>
      <vt:lpstr>Слайд 5</vt:lpstr>
      <vt:lpstr>Тема урока:</vt:lpstr>
      <vt:lpstr>Задача: объясните, как найти площадь треугольника АВС.</vt:lpstr>
      <vt:lpstr>Задача:  Объясните, как найти площадь треугольника АВС</vt:lpstr>
      <vt:lpstr>Физкультминутка</vt:lpstr>
      <vt:lpstr>Устно:</vt:lpstr>
      <vt:lpstr>Задача №573</vt:lpstr>
      <vt:lpstr>Устно:</vt:lpstr>
      <vt:lpstr>Итог урока:</vt:lpstr>
      <vt:lpstr>Домашнее задание:</vt:lpstr>
      <vt:lpstr>Слайд 15</vt:lpstr>
      <vt:lpstr>Литература, интернет -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математике Площадь.</dc:title>
  <dc:creator>Наталия</dc:creator>
  <dc:description>http://aida.ucoz.ru</dc:description>
  <cp:lastModifiedBy>Ирина</cp:lastModifiedBy>
  <cp:revision>102</cp:revision>
  <dcterms:created xsi:type="dcterms:W3CDTF">2013-07-19T12:03:39Z</dcterms:created>
  <dcterms:modified xsi:type="dcterms:W3CDTF">2015-02-27T12:39:07Z</dcterms:modified>
</cp:coreProperties>
</file>