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1440" y="-102"/>
      </p:cViewPr>
      <p:guideLst>
        <p:guide orient="horz" pos="2160"/>
        <p:guide pos="2880"/>
        <p:guide pos="144"/>
        <p:guide pos="56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9241A-4EFE-4CD6-A4AD-18AC2431C44A}" type="datetimeFigureOut">
              <a:rPr lang="id-ID" smtClean="0"/>
              <a:t>02-02-2014</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73CE78-5F81-4A96-A3E1-09DADB7EA6EC}" type="slidenum">
              <a:rPr lang="id-ID" smtClean="0"/>
              <a:t>‹#›</a:t>
            </a:fld>
            <a:endParaRPr lang="id-ID"/>
          </a:p>
        </p:txBody>
      </p:sp>
    </p:spTree>
    <p:extLst>
      <p:ext uri="{BB962C8B-B14F-4D97-AF65-F5344CB8AC3E}">
        <p14:creationId xmlns:p14="http://schemas.microsoft.com/office/powerpoint/2010/main" val="2719442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14091"/>
          <a:stretch/>
        </p:blipFill>
        <p:spPr>
          <a:xfrm flipH="1">
            <a:off x="0" y="0"/>
            <a:ext cx="9144000" cy="4014702"/>
          </a:xfrm>
          <a:prstGeom prst="rect">
            <a:avLst/>
          </a:prstGeom>
        </p:spPr>
      </p:pic>
      <p:sp>
        <p:nvSpPr>
          <p:cNvPr id="9" name="Rectangle 8"/>
          <p:cNvSpPr/>
          <p:nvPr userDrawn="1"/>
        </p:nvSpPr>
        <p:spPr>
          <a:xfrm>
            <a:off x="0" y="20574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877554"/>
            <a:ext cx="7391400" cy="3599446"/>
          </a:xfrm>
          <a:prstGeom prst="rect">
            <a:avLst/>
          </a:prstGeom>
        </p:spPr>
      </p:pic>
      <p:sp>
        <p:nvSpPr>
          <p:cNvPr id="2" name="Title 1"/>
          <p:cNvSpPr>
            <a:spLocks noGrp="1"/>
          </p:cNvSpPr>
          <p:nvPr>
            <p:ph type="ctrTitle"/>
          </p:nvPr>
        </p:nvSpPr>
        <p:spPr>
          <a:xfrm>
            <a:off x="228600" y="990600"/>
            <a:ext cx="86868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4724400" y="4114800"/>
            <a:ext cx="4191000" cy="19812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A51507-37CB-4F1F-8535-4A348BD55375}" type="datetime1">
              <a:rPr lang="en-US" smtClean="0"/>
              <a:t>2/2/2014</a:t>
            </a:fld>
            <a:endParaRPr lang="en-US"/>
          </a:p>
        </p:txBody>
      </p:sp>
      <p:sp>
        <p:nvSpPr>
          <p:cNvPr id="5" name="Footer Placeholder 4"/>
          <p:cNvSpPr>
            <a:spLocks noGrp="1"/>
          </p:cNvSpPr>
          <p:nvPr>
            <p:ph type="ftr" sz="quarter" idx="11"/>
          </p:nvPr>
        </p:nvSpPr>
        <p:spPr/>
        <p:txBody>
          <a:bodyPr/>
          <a:lstStyle/>
          <a:p>
            <a:r>
              <a:rPr lang="en-US" smtClean="0"/>
              <a:t>www.cakdiyon.blogspot.com</a:t>
            </a:r>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411709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95400"/>
            <a:ext cx="70104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BBEA22-FD54-4B04-BE02-3F79C5507B4D}" type="datetime1">
              <a:rPr lang="en-US" smtClean="0"/>
              <a:t>2/2/2014</a:t>
            </a:fld>
            <a:endParaRPr lang="en-US"/>
          </a:p>
        </p:txBody>
      </p:sp>
      <p:sp>
        <p:nvSpPr>
          <p:cNvPr id="5" name="Footer Placeholder 4"/>
          <p:cNvSpPr>
            <a:spLocks noGrp="1"/>
          </p:cNvSpPr>
          <p:nvPr>
            <p:ph type="ftr" sz="quarter" idx="11"/>
          </p:nvPr>
        </p:nvSpPr>
        <p:spPr/>
        <p:txBody>
          <a:bodyPr/>
          <a:lstStyle/>
          <a:p>
            <a:r>
              <a:rPr lang="en-US" smtClean="0"/>
              <a:t>www.cakdiyon.blogspot.com</a:t>
            </a:r>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85032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Vertical Title 1"/>
          <p:cNvSpPr>
            <a:spLocks noGrp="1"/>
          </p:cNvSpPr>
          <p:nvPr>
            <p:ph type="title" orient="vert"/>
          </p:nvPr>
        </p:nvSpPr>
        <p:spPr>
          <a:xfrm>
            <a:off x="6841864" y="120126"/>
            <a:ext cx="2057400" cy="5290073"/>
          </a:xfrm>
        </p:spPr>
        <p:txBody>
          <a:bodyPr vert="eaVert"/>
          <a:lstStyle>
            <a:lvl1pPr algn="l">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0126"/>
            <a:ext cx="6553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D3A41-4F27-460B-9EF6-C93923678DA6}" type="datetime1">
              <a:rPr lang="en-US" smtClean="0"/>
              <a:t>2/2/2014</a:t>
            </a:fld>
            <a:endParaRPr lang="en-US"/>
          </a:p>
        </p:txBody>
      </p:sp>
      <p:sp>
        <p:nvSpPr>
          <p:cNvPr id="5" name="Footer Placeholder 4"/>
          <p:cNvSpPr>
            <a:spLocks noGrp="1"/>
          </p:cNvSpPr>
          <p:nvPr>
            <p:ph type="ftr" sz="quarter" idx="11"/>
          </p:nvPr>
        </p:nvSpPr>
        <p:spPr/>
        <p:txBody>
          <a:bodyPr/>
          <a:lstStyle/>
          <a:p>
            <a:r>
              <a:rPr lang="en-US" smtClean="0"/>
              <a:t>www.cakdiyon.blogspot.com</a:t>
            </a:r>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4215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5C6885-E99B-4ED4-A61A-C0D83A9B92D2}" type="datetime1">
              <a:rPr lang="en-US" smtClean="0"/>
              <a:t>2/2/2014</a:t>
            </a:fld>
            <a:endParaRPr lang="en-US"/>
          </a:p>
        </p:txBody>
      </p:sp>
      <p:sp>
        <p:nvSpPr>
          <p:cNvPr id="5" name="Footer Placeholder 4"/>
          <p:cNvSpPr>
            <a:spLocks noGrp="1"/>
          </p:cNvSpPr>
          <p:nvPr>
            <p:ph type="ftr" sz="quarter" idx="11"/>
          </p:nvPr>
        </p:nvSpPr>
        <p:spPr/>
        <p:txBody>
          <a:bodyPr/>
          <a:lstStyle/>
          <a:p>
            <a:r>
              <a:rPr lang="en-US" smtClean="0"/>
              <a:t>www.cakdiyon.blogspot.com</a:t>
            </a:r>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44786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22814"/>
          <a:stretch/>
        </p:blipFill>
        <p:spPr>
          <a:xfrm flipH="1">
            <a:off x="0" y="0"/>
            <a:ext cx="9144000" cy="3429000"/>
          </a:xfrm>
          <a:prstGeom prst="rect">
            <a:avLst/>
          </a:prstGeom>
        </p:spPr>
      </p:pic>
      <p:sp>
        <p:nvSpPr>
          <p:cNvPr id="9" name="Rectangle 8"/>
          <p:cNvSpPr/>
          <p:nvPr userDrawn="1"/>
        </p:nvSpPr>
        <p:spPr>
          <a:xfrm>
            <a:off x="0" y="1447800"/>
            <a:ext cx="9144000" cy="1981200"/>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800985"/>
            <a:ext cx="8686800" cy="1362075"/>
          </a:xfrm>
        </p:spPr>
        <p:txBody>
          <a:bodyPr anchor="t"/>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28600" y="3505200"/>
            <a:ext cx="4343400" cy="129578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7614A4-7EC6-43BC-A768-6EB4D13AD379}" type="datetime1">
              <a:rPr lang="en-US" smtClean="0"/>
              <a:t>2/2/2014</a:t>
            </a:fld>
            <a:endParaRPr lang="en-US"/>
          </a:p>
        </p:txBody>
      </p:sp>
      <p:sp>
        <p:nvSpPr>
          <p:cNvPr id="5" name="Footer Placeholder 4"/>
          <p:cNvSpPr>
            <a:spLocks noGrp="1"/>
          </p:cNvSpPr>
          <p:nvPr>
            <p:ph type="ftr" sz="quarter" idx="11"/>
          </p:nvPr>
        </p:nvSpPr>
        <p:spPr/>
        <p:txBody>
          <a:bodyPr/>
          <a:lstStyle/>
          <a:p>
            <a:r>
              <a:rPr lang="en-US" smtClean="0"/>
              <a:t>www.cakdiyon.blogspot.com</a:t>
            </a:r>
            <a:endParaRPr lang="en-US"/>
          </a:p>
        </p:txBody>
      </p:sp>
      <p:sp>
        <p:nvSpPr>
          <p:cNvPr id="6" name="Slide Number Placeholder 5"/>
          <p:cNvSpPr>
            <a:spLocks noGrp="1"/>
          </p:cNvSpPr>
          <p:nvPr>
            <p:ph type="sldNum" sz="quarter" idx="12"/>
          </p:nvPr>
        </p:nvSpPr>
        <p:spPr/>
        <p:txBody>
          <a:bodyPr/>
          <a:lstStyle/>
          <a:p>
            <a:fld id="{0A143C31-284E-4DC4-829E-29D2DA669733}" type="slidenum">
              <a:rPr lang="en-US" smtClean="0"/>
              <a:t>‹#›</a:t>
            </a:fld>
            <a:endParaRPr lang="en-US"/>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r="27381"/>
          <a:stretch/>
        </p:blipFill>
        <p:spPr>
          <a:xfrm>
            <a:off x="4495800" y="1759754"/>
            <a:ext cx="4648200" cy="3117046"/>
          </a:xfrm>
          <a:prstGeom prst="rect">
            <a:avLst/>
          </a:prstGeom>
        </p:spPr>
      </p:pic>
    </p:spTree>
    <p:extLst>
      <p:ext uri="{BB962C8B-B14F-4D97-AF65-F5344CB8AC3E}">
        <p14:creationId xmlns:p14="http://schemas.microsoft.com/office/powerpoint/2010/main" val="14988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BB6F60-99E9-4CD1-B7AA-F727AB307526}" type="datetime1">
              <a:rPr lang="en-US" smtClean="0"/>
              <a:t>2/2/2014</a:t>
            </a:fld>
            <a:endParaRPr lang="en-US"/>
          </a:p>
        </p:txBody>
      </p:sp>
      <p:sp>
        <p:nvSpPr>
          <p:cNvPr id="6" name="Footer Placeholder 5"/>
          <p:cNvSpPr>
            <a:spLocks noGrp="1"/>
          </p:cNvSpPr>
          <p:nvPr>
            <p:ph type="ftr" sz="quarter" idx="11"/>
          </p:nvPr>
        </p:nvSpPr>
        <p:spPr/>
        <p:txBody>
          <a:bodyPr/>
          <a:lstStyle/>
          <a:p>
            <a:r>
              <a:rPr lang="en-US" smtClean="0"/>
              <a:t>www.cakdiyon.blogspot.com</a:t>
            </a:r>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215684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719432"/>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359194"/>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19432"/>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9194"/>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B895F3-1ACC-4B2E-A6BE-8116EAE8EC21}" type="datetime1">
              <a:rPr lang="en-US" smtClean="0"/>
              <a:t>2/2/2014</a:t>
            </a:fld>
            <a:endParaRPr lang="en-US"/>
          </a:p>
        </p:txBody>
      </p:sp>
      <p:sp>
        <p:nvSpPr>
          <p:cNvPr id="8" name="Footer Placeholder 7"/>
          <p:cNvSpPr>
            <a:spLocks noGrp="1"/>
          </p:cNvSpPr>
          <p:nvPr>
            <p:ph type="ftr" sz="quarter" idx="11"/>
          </p:nvPr>
        </p:nvSpPr>
        <p:spPr/>
        <p:txBody>
          <a:bodyPr/>
          <a:lstStyle/>
          <a:p>
            <a:r>
              <a:rPr lang="en-US" smtClean="0"/>
              <a:t>www.cakdiyon.blogspot.com</a:t>
            </a:r>
            <a:endParaRPr lang="en-US"/>
          </a:p>
        </p:txBody>
      </p:sp>
      <p:sp>
        <p:nvSpPr>
          <p:cNvPr id="9" name="Slide Number Placeholder 8"/>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244979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B4D78A-E4E7-470E-8BF9-E62D8CF05161}" type="datetime1">
              <a:rPr lang="en-US" smtClean="0"/>
              <a:t>2/2/2014</a:t>
            </a:fld>
            <a:endParaRPr lang="en-US"/>
          </a:p>
        </p:txBody>
      </p:sp>
      <p:sp>
        <p:nvSpPr>
          <p:cNvPr id="4" name="Footer Placeholder 3"/>
          <p:cNvSpPr>
            <a:spLocks noGrp="1"/>
          </p:cNvSpPr>
          <p:nvPr>
            <p:ph type="ftr" sz="quarter" idx="11"/>
          </p:nvPr>
        </p:nvSpPr>
        <p:spPr/>
        <p:txBody>
          <a:bodyPr/>
          <a:lstStyle/>
          <a:p>
            <a:r>
              <a:rPr lang="en-US" smtClean="0"/>
              <a:t>www.cakdiyon.blogspot.com</a:t>
            </a:r>
            <a:endParaRPr lang="en-US"/>
          </a:p>
        </p:txBody>
      </p:sp>
      <p:sp>
        <p:nvSpPr>
          <p:cNvPr id="5" name="Slide Number Placeholder 4"/>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121309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4C644-EA2A-42EF-9C6F-B172DACBC4F7}" type="datetime1">
              <a:rPr lang="en-US" smtClean="0"/>
              <a:t>2/2/2014</a:t>
            </a:fld>
            <a:endParaRPr lang="en-US"/>
          </a:p>
        </p:txBody>
      </p:sp>
      <p:sp>
        <p:nvSpPr>
          <p:cNvPr id="3" name="Footer Placeholder 2"/>
          <p:cNvSpPr>
            <a:spLocks noGrp="1"/>
          </p:cNvSpPr>
          <p:nvPr>
            <p:ph type="ftr" sz="quarter" idx="11"/>
          </p:nvPr>
        </p:nvSpPr>
        <p:spPr/>
        <p:txBody>
          <a:bodyPr/>
          <a:lstStyle/>
          <a:p>
            <a:r>
              <a:rPr lang="en-US" smtClean="0"/>
              <a:t>www.cakdiyon.blogspot.com</a:t>
            </a:r>
            <a:endParaRPr lang="en-US"/>
          </a:p>
        </p:txBody>
      </p:sp>
      <p:sp>
        <p:nvSpPr>
          <p:cNvPr id="4" name="Slide Number Placeholder 3"/>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36459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Title 1"/>
          <p:cNvSpPr>
            <a:spLocks noGrp="1"/>
          </p:cNvSpPr>
          <p:nvPr>
            <p:ph type="title"/>
          </p:nvPr>
        </p:nvSpPr>
        <p:spPr>
          <a:xfrm>
            <a:off x="228600" y="90487"/>
            <a:ext cx="3236913" cy="1162050"/>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90487"/>
            <a:ext cx="5340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252537"/>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98814A-F86A-41FB-94FF-2579A6F7E88C}" type="datetime1">
              <a:rPr lang="en-US" smtClean="0"/>
              <a:t>2/2/2014</a:t>
            </a:fld>
            <a:endParaRPr lang="en-US"/>
          </a:p>
        </p:txBody>
      </p:sp>
      <p:sp>
        <p:nvSpPr>
          <p:cNvPr id="6" name="Footer Placeholder 5"/>
          <p:cNvSpPr>
            <a:spLocks noGrp="1"/>
          </p:cNvSpPr>
          <p:nvPr>
            <p:ph type="ftr" sz="quarter" idx="11"/>
          </p:nvPr>
        </p:nvSpPr>
        <p:spPr/>
        <p:txBody>
          <a:bodyPr/>
          <a:lstStyle/>
          <a:p>
            <a:r>
              <a:rPr lang="en-US" smtClean="0"/>
              <a:t>www.cakdiyon.blogspot.com</a:t>
            </a:r>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23083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Animated clouds.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a:blip>
          <a:srcRect l="4494" t="26120" r="4720" b="62105"/>
          <a:stretch/>
        </p:blipFill>
        <p:spPr>
          <a:xfrm flipH="1">
            <a:off x="0" y="6067313"/>
            <a:ext cx="9144000" cy="790687"/>
          </a:xfrm>
          <a:prstGeom prst="rect">
            <a:avLst/>
          </a:prstGeom>
        </p:spPr>
      </p:pic>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r="35794"/>
          <a:stretch/>
        </p:blipFill>
        <p:spPr>
          <a:xfrm>
            <a:off x="7010400" y="5215549"/>
            <a:ext cx="2133600" cy="1618246"/>
          </a:xfrm>
          <a:prstGeom prst="rect">
            <a:avLst/>
          </a:prstGeom>
        </p:spPr>
      </p:pic>
      <p:sp>
        <p:nvSpPr>
          <p:cNvPr id="2" name="Title 1"/>
          <p:cNvSpPr>
            <a:spLocks noGrp="1"/>
          </p:cNvSpPr>
          <p:nvPr>
            <p:ph type="title"/>
          </p:nvPr>
        </p:nvSpPr>
        <p:spPr>
          <a:xfrm>
            <a:off x="1828800" y="4437941"/>
            <a:ext cx="5486400" cy="566738"/>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828800" y="25011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828800" y="500467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8F514-0122-4E64-B64A-5E38C7340FA2}" type="datetime1">
              <a:rPr lang="en-US" smtClean="0"/>
              <a:t>2/2/2014</a:t>
            </a:fld>
            <a:endParaRPr lang="en-US"/>
          </a:p>
        </p:txBody>
      </p:sp>
      <p:sp>
        <p:nvSpPr>
          <p:cNvPr id="6" name="Footer Placeholder 5"/>
          <p:cNvSpPr>
            <a:spLocks noGrp="1"/>
          </p:cNvSpPr>
          <p:nvPr>
            <p:ph type="ftr" sz="quarter" idx="11"/>
          </p:nvPr>
        </p:nvSpPr>
        <p:spPr/>
        <p:txBody>
          <a:bodyPr/>
          <a:lstStyle/>
          <a:p>
            <a:r>
              <a:rPr lang="en-US" smtClean="0"/>
              <a:t>www.cakdiyon.blogspot.com</a:t>
            </a:r>
            <a:endParaRPr lang="en-US"/>
          </a:p>
        </p:txBody>
      </p:sp>
      <p:sp>
        <p:nvSpPr>
          <p:cNvPr id="7" name="Slide Number Placeholder 6"/>
          <p:cNvSpPr>
            <a:spLocks noGrp="1"/>
          </p:cNvSpPr>
          <p:nvPr>
            <p:ph type="sldNum" sz="quarter" idx="12"/>
          </p:nvPr>
        </p:nvSpPr>
        <p:spPr/>
        <p:txBody>
          <a:bodyPr/>
          <a:lstStyle/>
          <a:p>
            <a:fld id="{0A143C31-284E-4DC4-829E-29D2DA669733}" type="slidenum">
              <a:rPr lang="en-US" smtClean="0"/>
              <a:t>‹#›</a:t>
            </a:fld>
            <a:endParaRPr lang="en-US"/>
          </a:p>
        </p:txBody>
      </p:sp>
    </p:spTree>
    <p:extLst>
      <p:ext uri="{BB962C8B-B14F-4D97-AF65-F5344CB8AC3E}">
        <p14:creationId xmlns:p14="http://schemas.microsoft.com/office/powerpoint/2010/main" val="36205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nimated clouds.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5">
            <a:lum bright="10000"/>
          </a:blip>
          <a:srcRect l="4494" t="26120" r="4720" b="55296"/>
          <a:stretch/>
        </p:blipFill>
        <p:spPr>
          <a:xfrm flipH="1">
            <a:off x="0" y="0"/>
            <a:ext cx="9144000" cy="1247887"/>
          </a:xfrm>
          <a:prstGeom prst="rect">
            <a:avLst/>
          </a:prstGeom>
        </p:spPr>
      </p:pic>
      <p:sp>
        <p:nvSpPr>
          <p:cNvPr id="3" name="Text Placeholder 2"/>
          <p:cNvSpPr>
            <a:spLocks noGrp="1"/>
          </p:cNvSpPr>
          <p:nvPr>
            <p:ph type="body" idx="1"/>
          </p:nvPr>
        </p:nvSpPr>
        <p:spPr>
          <a:xfrm>
            <a:off x="228600" y="1295400"/>
            <a:ext cx="86868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8CC4F-4499-4BE3-B596-DF4458B97BEB}" type="datetime1">
              <a:rPr lang="en-US" smtClean="0"/>
              <a:t>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www.cakdiyon.blogspot.com</a:t>
            </a:r>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43C31-284E-4DC4-829E-29D2DA669733}" type="slidenum">
              <a:rPr lang="en-US" smtClean="0"/>
              <a:t>‹#›</a:t>
            </a:fld>
            <a:endParaRPr lang="en-US"/>
          </a:p>
        </p:txBody>
      </p:sp>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r="35794"/>
          <a:stretch/>
        </p:blipFill>
        <p:spPr>
          <a:xfrm>
            <a:off x="7010400" y="464761"/>
            <a:ext cx="2133600" cy="1618246"/>
          </a:xfrm>
          <a:prstGeom prst="rect">
            <a:avLst/>
          </a:prstGeom>
        </p:spPr>
      </p:pic>
      <p:sp>
        <p:nvSpPr>
          <p:cNvPr id="2" name="Title Placeholder 1"/>
          <p:cNvSpPr>
            <a:spLocks noGrp="1"/>
          </p:cNvSpPr>
          <p:nvPr>
            <p:ph type="title"/>
          </p:nvPr>
        </p:nvSpPr>
        <p:spPr>
          <a:xfrm>
            <a:off x="228600" y="59801"/>
            <a:ext cx="701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234944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hf sldNum="0" hdr="0" dt="0"/>
  <p:txStyles>
    <p:titleStyle>
      <a:lvl1pPr algn="l" defTabSz="914400" rtl="0" eaLnBrk="1" latinLnBrk="0" hangingPunct="1">
        <a:spcBef>
          <a:spcPct val="0"/>
        </a:spcBef>
        <a:buNone/>
        <a:defRPr sz="4400" b="1" kern="1200">
          <a:solidFill>
            <a:schemeClr val="tx1"/>
          </a:solidFill>
          <a:effectLst>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60648"/>
            <a:ext cx="8686800" cy="2232248"/>
          </a:xfrm>
        </p:spPr>
        <p:txBody>
          <a:bodyPr>
            <a:noAutofit/>
          </a:bodyPr>
          <a:lstStyle/>
          <a:p>
            <a:r>
              <a:rPr lang="id-ID" sz="6600" dirty="0">
                <a:solidFill>
                  <a:srgbClr val="FFFF00"/>
                </a:solidFill>
              </a:rPr>
              <a:t>Jenis-Jenis Kelembagaan </a:t>
            </a:r>
            <a:r>
              <a:rPr lang="id-ID" sz="6600" dirty="0" smtClean="0">
                <a:solidFill>
                  <a:srgbClr val="FFFF00"/>
                </a:solidFill>
              </a:rPr>
              <a:t>Sosial</a:t>
            </a:r>
            <a:br>
              <a:rPr lang="id-ID" sz="6600" dirty="0" smtClean="0">
                <a:solidFill>
                  <a:srgbClr val="FFFF00"/>
                </a:solidFill>
              </a:rPr>
            </a:br>
            <a:r>
              <a:rPr lang="id-ID" sz="2800" dirty="0" smtClean="0">
                <a:solidFill>
                  <a:srgbClr val="FF0000"/>
                </a:solidFill>
              </a:rPr>
              <a:t>(Lembaga Pendidikan, Budaya dan politik)</a:t>
            </a:r>
            <a:endParaRPr lang="en-US" sz="2800" dirty="0">
              <a:solidFill>
                <a:srgbClr val="FF0000"/>
              </a:solidFill>
            </a:endParaRPr>
          </a:p>
        </p:txBody>
      </p:sp>
      <p:sp>
        <p:nvSpPr>
          <p:cNvPr id="3" name="Subtitle 2"/>
          <p:cNvSpPr>
            <a:spLocks noGrp="1"/>
          </p:cNvSpPr>
          <p:nvPr>
            <p:ph type="subTitle" idx="1"/>
          </p:nvPr>
        </p:nvSpPr>
        <p:spPr>
          <a:xfrm>
            <a:off x="4788024" y="4725144"/>
            <a:ext cx="4191000" cy="1981200"/>
          </a:xfrm>
        </p:spPr>
        <p:txBody>
          <a:bodyPr>
            <a:normAutofit fontScale="92500" lnSpcReduction="10000"/>
          </a:bodyPr>
          <a:lstStyle/>
          <a:p>
            <a:endParaRPr lang="id-ID" dirty="0" smtClean="0"/>
          </a:p>
          <a:p>
            <a:endParaRPr lang="id-ID" dirty="0"/>
          </a:p>
          <a:p>
            <a:endParaRPr lang="id-ID" dirty="0" smtClean="0"/>
          </a:p>
          <a:p>
            <a:pPr algn="r"/>
            <a:r>
              <a:rPr lang="id-ID" sz="2200" dirty="0" smtClean="0"/>
              <a:t>Moch. Diyon</a:t>
            </a:r>
            <a:endParaRPr lang="en-US" sz="2200" dirty="0"/>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852936"/>
            <a:ext cx="2501167" cy="12934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1" y="3789040"/>
            <a:ext cx="2287821" cy="15201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521" y="4695869"/>
            <a:ext cx="2192767" cy="19734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85476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Kegiatan Politik</a:t>
            </a:r>
            <a:endParaRPr lang="id-ID" dirty="0"/>
          </a:p>
        </p:txBody>
      </p:sp>
      <p:sp>
        <p:nvSpPr>
          <p:cNvPr id="3" name="Content Placeholder 2"/>
          <p:cNvSpPr>
            <a:spLocks noGrp="1"/>
          </p:cNvSpPr>
          <p:nvPr>
            <p:ph idx="1"/>
          </p:nvPr>
        </p:nvSpPr>
        <p:spPr>
          <a:xfrm>
            <a:off x="228600" y="1295400"/>
            <a:ext cx="6863680" cy="4953000"/>
          </a:xfrm>
        </p:spPr>
        <p:txBody>
          <a:bodyPr>
            <a:normAutofit fontScale="77500" lnSpcReduction="20000"/>
          </a:bodyPr>
          <a:lstStyle/>
          <a:p>
            <a:pPr algn="just"/>
            <a:r>
              <a:rPr lang="id-ID" dirty="0"/>
              <a:t>Politik merupakan kegiatan yang berkaitan dengan masalah kekuasaan. Kekuasaan adalah kemampuan untuk memengaruhi pihak lain  sehingga orang yang dikuasai mau menerima dan mengikuti kehendak orang yang memiliki kekuasaan. </a:t>
            </a:r>
            <a:endParaRPr lang="id-ID" dirty="0" smtClean="0"/>
          </a:p>
          <a:p>
            <a:pPr algn="just"/>
            <a:r>
              <a:rPr lang="id-ID" dirty="0" smtClean="0"/>
              <a:t>Adanya </a:t>
            </a:r>
            <a:r>
              <a:rPr lang="id-ID" dirty="0"/>
              <a:t>kekuasaan cenderung bergantung pada hubungan antara yang berkuasa dan yang dikuasai. Kekuasaan selalu ada di dalam setiap masyarakat, baik yang masih sederhana maupun yang kompleks susunannya. </a:t>
            </a:r>
            <a:endParaRPr lang="id-ID" dirty="0" smtClean="0"/>
          </a:p>
          <a:p>
            <a:pPr algn="just"/>
            <a:r>
              <a:rPr lang="id-ID" dirty="0" smtClean="0"/>
              <a:t>Bentuk </a:t>
            </a:r>
            <a:r>
              <a:rPr lang="id-ID" dirty="0"/>
              <a:t>dan penggunaan kekuasaan diatur oleh nilai dan norma sosial. Setiap masyarakat mempunyai nilai dan norma tersendiri yang mengatur bentuk dan penggunaan kekuasaan </a:t>
            </a:r>
            <a:r>
              <a:rPr lang="id-ID" dirty="0" smtClean="0"/>
              <a:t>itu</a:t>
            </a:r>
            <a:endParaRPr lang="id-ID" dirty="0"/>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2446728"/>
            <a:ext cx="1998879" cy="1342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743" y="4221088"/>
            <a:ext cx="1790753" cy="1387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05218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Kegiatan politik </a:t>
            </a:r>
            <a:endParaRPr lang="id-ID" dirty="0"/>
          </a:p>
        </p:txBody>
      </p:sp>
      <p:sp>
        <p:nvSpPr>
          <p:cNvPr id="3" name="Content Placeholder 2"/>
          <p:cNvSpPr>
            <a:spLocks noGrp="1"/>
          </p:cNvSpPr>
          <p:nvPr>
            <p:ph idx="1"/>
          </p:nvPr>
        </p:nvSpPr>
        <p:spPr>
          <a:xfrm>
            <a:off x="228600" y="1295400"/>
            <a:ext cx="6575648" cy="4953000"/>
          </a:xfrm>
        </p:spPr>
        <p:txBody>
          <a:bodyPr>
            <a:normAutofit fontScale="92500" lnSpcReduction="20000"/>
          </a:bodyPr>
          <a:lstStyle/>
          <a:p>
            <a:pPr algn="just"/>
            <a:r>
              <a:rPr lang="id-ID" dirty="0"/>
              <a:t>Nilai dan norma sosial dalam setiap masyarakat tidak selalu sama karena nilai di masyarakat tertentu dianggap baik, tetapi belum tentu baik di masyarakat yang lain sehingga lembaga politik yang terbentuk pun akan berbeda. </a:t>
            </a:r>
            <a:endParaRPr lang="id-ID" dirty="0" smtClean="0"/>
          </a:p>
          <a:p>
            <a:pPr algn="just"/>
            <a:r>
              <a:rPr lang="id-ID" dirty="0" smtClean="0"/>
              <a:t>Lembaga </a:t>
            </a:r>
            <a:r>
              <a:rPr lang="id-ID" dirty="0"/>
              <a:t>politik lahir dari serangkaian nilai dan norma yang berkaitan dengan pemenuhan kebutuhan akan kekuasaan, khususnya kekuasaan pada tingkat negara.</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5001497"/>
            <a:ext cx="2016953" cy="1459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6804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Aktifitas Kelompok</a:t>
            </a:r>
            <a:endParaRPr lang="id-ID" dirty="0"/>
          </a:p>
        </p:txBody>
      </p:sp>
      <p:sp>
        <p:nvSpPr>
          <p:cNvPr id="3" name="Content Placeholder 2"/>
          <p:cNvSpPr>
            <a:spLocks noGrp="1"/>
          </p:cNvSpPr>
          <p:nvPr>
            <p:ph idx="1"/>
          </p:nvPr>
        </p:nvSpPr>
        <p:spPr/>
        <p:txBody>
          <a:bodyPr/>
          <a:lstStyle/>
          <a:p>
            <a:endParaRPr lang="id-ID" dirty="0"/>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64096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94734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pPr marL="0" indent="0">
              <a:buNone/>
            </a:pPr>
            <a:r>
              <a:rPr lang="id-ID" sz="8000" dirty="0" smtClean="0">
                <a:latin typeface="Edwardian Script ITC" pitchFamily="66" charset="0"/>
              </a:rPr>
              <a:t>Terima Kasih</a:t>
            </a:r>
            <a:endParaRPr lang="id-ID" sz="8000" dirty="0">
              <a:latin typeface="Edwardian Script ITC" pitchFamily="66" charset="0"/>
            </a:endParaRPr>
          </a:p>
        </p:txBody>
      </p:sp>
      <p:sp>
        <p:nvSpPr>
          <p:cNvPr id="4" name="Footer Placeholder 3"/>
          <p:cNvSpPr>
            <a:spLocks noGrp="1"/>
          </p:cNvSpPr>
          <p:nvPr>
            <p:ph type="ftr" sz="quarter" idx="11"/>
          </p:nvPr>
        </p:nvSpPr>
        <p:spPr/>
        <p:txBody>
          <a:bodyPr/>
          <a:lstStyle/>
          <a:p>
            <a:r>
              <a:rPr lang="en-US" smtClean="0"/>
              <a:t>www.cakdiyon.blogspot.com</a:t>
            </a:r>
            <a:endParaRPr lang="en-US"/>
          </a:p>
        </p:txBody>
      </p:sp>
    </p:spTree>
    <p:extLst>
      <p:ext uri="{BB962C8B-B14F-4D97-AF65-F5344CB8AC3E}">
        <p14:creationId xmlns:p14="http://schemas.microsoft.com/office/powerpoint/2010/main" val="2262522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4. </a:t>
            </a:r>
            <a:r>
              <a:rPr lang="en-US" dirty="0" err="1">
                <a:solidFill>
                  <a:srgbClr val="FFFF00"/>
                </a:solidFill>
              </a:rPr>
              <a:t>Lembaga</a:t>
            </a:r>
            <a:r>
              <a:rPr lang="en-US" dirty="0">
                <a:solidFill>
                  <a:srgbClr val="FFFF00"/>
                </a:solidFill>
              </a:rPr>
              <a:t> </a:t>
            </a:r>
            <a:r>
              <a:rPr lang="en-US" dirty="0" err="1">
                <a:solidFill>
                  <a:srgbClr val="FFFF00"/>
                </a:solidFill>
              </a:rPr>
              <a:t>Pendidikan</a:t>
            </a:r>
            <a:endParaRPr lang="en-US" dirty="0">
              <a:solidFill>
                <a:srgbClr val="FFFF00"/>
              </a:solidFill>
            </a:endParaRPr>
          </a:p>
        </p:txBody>
      </p:sp>
      <p:sp>
        <p:nvSpPr>
          <p:cNvPr id="3" name="Content Placeholder 2"/>
          <p:cNvSpPr>
            <a:spLocks noGrp="1"/>
          </p:cNvSpPr>
          <p:nvPr>
            <p:ph idx="1"/>
          </p:nvPr>
        </p:nvSpPr>
        <p:spPr>
          <a:xfrm>
            <a:off x="228600" y="1412776"/>
            <a:ext cx="6791672" cy="4835624"/>
          </a:xfrm>
        </p:spPr>
        <p:txBody>
          <a:bodyPr>
            <a:normAutofit/>
          </a:bodyPr>
          <a:lstStyle/>
          <a:p>
            <a:pPr marL="0" indent="0" algn="just">
              <a:buNone/>
            </a:pPr>
            <a:r>
              <a:rPr lang="en-US" sz="2400" dirty="0" err="1"/>
              <a:t>Menurut</a:t>
            </a:r>
            <a:r>
              <a:rPr lang="en-US" sz="2400" dirty="0"/>
              <a:t> </a:t>
            </a:r>
            <a:r>
              <a:rPr lang="en-US" sz="2400" dirty="0" err="1"/>
              <a:t>Undang-Undang</a:t>
            </a:r>
            <a:r>
              <a:rPr lang="en-US" sz="2400" dirty="0"/>
              <a:t> No. 20 </a:t>
            </a:r>
            <a:r>
              <a:rPr lang="en-US" sz="2400" dirty="0" err="1"/>
              <a:t>tentang</a:t>
            </a:r>
            <a:r>
              <a:rPr lang="en-US" sz="2400" dirty="0"/>
              <a:t> </a:t>
            </a:r>
            <a:r>
              <a:rPr lang="en-US" sz="2400" dirty="0" err="1"/>
              <a:t>Sistem</a:t>
            </a:r>
            <a:r>
              <a:rPr lang="en-US" sz="2400" dirty="0"/>
              <a:t> </a:t>
            </a:r>
            <a:r>
              <a:rPr lang="en-US" sz="2400" dirty="0" err="1"/>
              <a:t>Pendidikan</a:t>
            </a:r>
            <a:r>
              <a:rPr lang="en-US" sz="2400" dirty="0"/>
              <a:t> </a:t>
            </a:r>
            <a:r>
              <a:rPr lang="en-US" sz="2400" dirty="0" err="1"/>
              <a:t>Nasional</a:t>
            </a:r>
            <a:r>
              <a:rPr lang="en-US" sz="2400" dirty="0"/>
              <a:t>, </a:t>
            </a:r>
            <a:r>
              <a:rPr lang="en-US" sz="2400" dirty="0" err="1"/>
              <a:t>pendidikan</a:t>
            </a:r>
            <a:r>
              <a:rPr lang="en-US" sz="2400" dirty="0"/>
              <a:t> </a:t>
            </a:r>
            <a:r>
              <a:rPr lang="en-US" sz="2400" dirty="0" err="1"/>
              <a:t>adalah</a:t>
            </a:r>
            <a:r>
              <a:rPr lang="en-US" sz="2400" dirty="0"/>
              <a:t> </a:t>
            </a:r>
            <a:r>
              <a:rPr lang="en-US" sz="2400" dirty="0" err="1"/>
              <a:t>usaha</a:t>
            </a:r>
            <a:r>
              <a:rPr lang="en-US" sz="2400" dirty="0"/>
              <a:t> </a:t>
            </a:r>
            <a:r>
              <a:rPr lang="en-US" sz="2400" dirty="0" err="1"/>
              <a:t>sadar</a:t>
            </a:r>
            <a:r>
              <a:rPr lang="en-US" sz="2400" dirty="0"/>
              <a:t> </a:t>
            </a:r>
            <a:r>
              <a:rPr lang="en-US" sz="2400" dirty="0" err="1"/>
              <a:t>dan</a:t>
            </a:r>
            <a:r>
              <a:rPr lang="en-US" sz="2400" dirty="0"/>
              <a:t> </a:t>
            </a:r>
            <a:r>
              <a:rPr lang="en-US" sz="2400" dirty="0" err="1"/>
              <a:t>terencana</a:t>
            </a:r>
            <a:r>
              <a:rPr lang="en-US" sz="2400" dirty="0"/>
              <a:t> </a:t>
            </a:r>
            <a:r>
              <a:rPr lang="en-US" sz="2400" dirty="0" err="1"/>
              <a:t>untuk</a:t>
            </a:r>
            <a:r>
              <a:rPr lang="en-US" sz="2400" dirty="0"/>
              <a:t> </a:t>
            </a:r>
            <a:r>
              <a:rPr lang="en-US" sz="2400" dirty="0" err="1"/>
              <a:t>mewujudkan</a:t>
            </a:r>
            <a:r>
              <a:rPr lang="en-US" sz="2400" dirty="0"/>
              <a:t> </a:t>
            </a:r>
            <a:r>
              <a:rPr lang="en-US" sz="2400" dirty="0" err="1"/>
              <a:t>suasana</a:t>
            </a:r>
            <a:r>
              <a:rPr lang="en-US" sz="2400" dirty="0"/>
              <a:t> </a:t>
            </a:r>
            <a:r>
              <a:rPr lang="en-US" sz="2400" dirty="0" err="1"/>
              <a:t>belajar</a:t>
            </a:r>
            <a:r>
              <a:rPr lang="en-US" sz="2400" dirty="0"/>
              <a:t> </a:t>
            </a:r>
            <a:r>
              <a:rPr lang="en-US" sz="2400" dirty="0" err="1"/>
              <a:t>dan</a:t>
            </a:r>
            <a:r>
              <a:rPr lang="en-US" sz="2400" dirty="0"/>
              <a:t> proses </a:t>
            </a:r>
            <a:r>
              <a:rPr lang="en-US" sz="2400" dirty="0" err="1"/>
              <a:t>pembelajaran</a:t>
            </a:r>
            <a:r>
              <a:rPr lang="en-US" sz="2400" dirty="0"/>
              <a:t> agar </a:t>
            </a:r>
            <a:r>
              <a:rPr lang="en-US" sz="2400" dirty="0" err="1"/>
              <a:t>peserta</a:t>
            </a:r>
            <a:r>
              <a:rPr lang="en-US" sz="2400" dirty="0"/>
              <a:t> </a:t>
            </a:r>
            <a:r>
              <a:rPr lang="en-US" sz="2400" dirty="0" err="1"/>
              <a:t>didik</a:t>
            </a:r>
            <a:r>
              <a:rPr lang="en-US" sz="2400" dirty="0"/>
              <a:t> </a:t>
            </a:r>
            <a:r>
              <a:rPr lang="en-US" sz="2400" dirty="0" err="1"/>
              <a:t>secara</a:t>
            </a:r>
            <a:r>
              <a:rPr lang="en-US" sz="2400" dirty="0"/>
              <a:t> </a:t>
            </a:r>
            <a:r>
              <a:rPr lang="en-US" sz="2400" dirty="0" err="1"/>
              <a:t>aktif</a:t>
            </a:r>
            <a:r>
              <a:rPr lang="en-US" sz="2400" dirty="0"/>
              <a:t> </a:t>
            </a:r>
            <a:r>
              <a:rPr lang="en-US" sz="2400" dirty="0" err="1"/>
              <a:t>mengembangkan</a:t>
            </a:r>
            <a:r>
              <a:rPr lang="en-US" sz="2400" dirty="0"/>
              <a:t> </a:t>
            </a:r>
            <a:r>
              <a:rPr lang="en-US" sz="2400" dirty="0" err="1"/>
              <a:t>potensi</a:t>
            </a:r>
            <a:r>
              <a:rPr lang="en-US" sz="2400" dirty="0"/>
              <a:t> </a:t>
            </a:r>
            <a:r>
              <a:rPr lang="en-US" sz="2400" dirty="0" err="1"/>
              <a:t>dirinya</a:t>
            </a:r>
            <a:r>
              <a:rPr lang="en-US" sz="2400" dirty="0"/>
              <a:t> </a:t>
            </a:r>
            <a:r>
              <a:rPr lang="en-US" sz="2400" dirty="0" err="1"/>
              <a:t>untuk</a:t>
            </a:r>
            <a:r>
              <a:rPr lang="en-US" sz="2400" dirty="0"/>
              <a:t> </a:t>
            </a:r>
            <a:r>
              <a:rPr lang="en-US" sz="2400" dirty="0" err="1"/>
              <a:t>memiliki</a:t>
            </a:r>
            <a:r>
              <a:rPr lang="en-US" sz="2400" dirty="0"/>
              <a:t> </a:t>
            </a:r>
            <a:r>
              <a:rPr lang="en-US" sz="2400" dirty="0" err="1"/>
              <a:t>kekuatan</a:t>
            </a:r>
            <a:r>
              <a:rPr lang="en-US" sz="2400" dirty="0"/>
              <a:t> spiritual </a:t>
            </a:r>
            <a:r>
              <a:rPr lang="en-US" sz="2400" dirty="0" err="1"/>
              <a:t>keagamaan</a:t>
            </a:r>
            <a:r>
              <a:rPr lang="en-US" sz="2400" dirty="0"/>
              <a:t>, </a:t>
            </a:r>
            <a:r>
              <a:rPr lang="en-US" sz="2400" dirty="0" err="1"/>
              <a:t>pengendalian</a:t>
            </a:r>
            <a:r>
              <a:rPr lang="en-US" sz="2400" dirty="0"/>
              <a:t> </a:t>
            </a:r>
            <a:r>
              <a:rPr lang="en-US" sz="2400" dirty="0" err="1"/>
              <a:t>diri</a:t>
            </a:r>
            <a:r>
              <a:rPr lang="en-US" sz="2400" dirty="0"/>
              <a:t>, </a:t>
            </a:r>
            <a:r>
              <a:rPr lang="en-US" sz="2400" dirty="0" err="1"/>
              <a:t>kepribadian</a:t>
            </a:r>
            <a:r>
              <a:rPr lang="en-US" sz="2400" dirty="0"/>
              <a:t>, </a:t>
            </a:r>
            <a:r>
              <a:rPr lang="en-US" sz="2400" dirty="0" err="1"/>
              <a:t>kecerdasan</a:t>
            </a:r>
            <a:r>
              <a:rPr lang="en-US" sz="2400" dirty="0"/>
              <a:t>, </a:t>
            </a:r>
            <a:r>
              <a:rPr lang="en-US" sz="2400" dirty="0" err="1"/>
              <a:t>akhlak</a:t>
            </a:r>
            <a:r>
              <a:rPr lang="en-US" sz="2400" dirty="0"/>
              <a:t> </a:t>
            </a:r>
            <a:r>
              <a:rPr lang="en-US" sz="2400" dirty="0" err="1"/>
              <a:t>mulia</a:t>
            </a:r>
            <a:r>
              <a:rPr lang="en-US" sz="2400" dirty="0"/>
              <a:t>, </a:t>
            </a:r>
            <a:r>
              <a:rPr lang="en-US" sz="2400" dirty="0" err="1"/>
              <a:t>serta</a:t>
            </a:r>
            <a:r>
              <a:rPr lang="en-US" sz="2400" dirty="0"/>
              <a:t> </a:t>
            </a:r>
            <a:r>
              <a:rPr lang="en-US" sz="2400" dirty="0" err="1"/>
              <a:t>keterampilan</a:t>
            </a:r>
            <a:r>
              <a:rPr lang="en-US" sz="2400" dirty="0"/>
              <a:t> yang </a:t>
            </a:r>
            <a:r>
              <a:rPr lang="en-US" sz="2400" dirty="0" err="1"/>
              <a:t>diperlukan</a:t>
            </a:r>
            <a:r>
              <a:rPr lang="en-US" sz="2400" dirty="0"/>
              <a:t> </a:t>
            </a:r>
            <a:r>
              <a:rPr lang="en-US" sz="2400" dirty="0" err="1"/>
              <a:t>dirinya</a:t>
            </a:r>
            <a:r>
              <a:rPr lang="en-US" sz="2400" dirty="0"/>
              <a:t>, </a:t>
            </a:r>
            <a:r>
              <a:rPr lang="en-US" sz="2400" dirty="0" err="1"/>
              <a:t>masyarakat</a:t>
            </a:r>
            <a:r>
              <a:rPr lang="en-US" sz="2400" dirty="0"/>
              <a:t>, </a:t>
            </a:r>
            <a:r>
              <a:rPr lang="en-US" sz="2400" dirty="0" err="1"/>
              <a:t>bangsa</a:t>
            </a:r>
            <a:r>
              <a:rPr lang="en-US" sz="2400" dirty="0"/>
              <a:t>, </a:t>
            </a:r>
            <a:r>
              <a:rPr lang="en-US" sz="2400" dirty="0" err="1"/>
              <a:t>dan</a:t>
            </a:r>
            <a:r>
              <a:rPr lang="en-US" sz="2400" dirty="0"/>
              <a:t> </a:t>
            </a:r>
            <a:r>
              <a:rPr lang="en-US" sz="2400" dirty="0" err="1"/>
              <a:t>negara</a:t>
            </a:r>
            <a:r>
              <a:rPr lang="en-US" sz="2400" dirty="0"/>
              <a:t>. </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578260"/>
            <a:ext cx="1936626" cy="1910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887606"/>
            <a:ext cx="25003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5056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9801"/>
            <a:ext cx="6483424" cy="1143000"/>
          </a:xfrm>
        </p:spPr>
        <p:txBody>
          <a:bodyPr>
            <a:normAutofit fontScale="90000"/>
          </a:bodyPr>
          <a:lstStyle/>
          <a:p>
            <a:r>
              <a:rPr lang="id-ID" dirty="0">
                <a:solidFill>
                  <a:srgbClr val="FFFF00"/>
                </a:solidFill>
              </a:rPr>
              <a:t>Apakah yang dimaksud dengan lembaga pendidikan?</a:t>
            </a:r>
          </a:p>
        </p:txBody>
      </p:sp>
      <p:sp>
        <p:nvSpPr>
          <p:cNvPr id="3" name="Content Placeholder 2"/>
          <p:cNvSpPr>
            <a:spLocks noGrp="1"/>
          </p:cNvSpPr>
          <p:nvPr>
            <p:ph idx="1"/>
          </p:nvPr>
        </p:nvSpPr>
        <p:spPr>
          <a:xfrm>
            <a:off x="228600" y="1295400"/>
            <a:ext cx="6719664" cy="4953000"/>
          </a:xfrm>
        </p:spPr>
        <p:txBody>
          <a:bodyPr>
            <a:normAutofit/>
          </a:bodyPr>
          <a:lstStyle/>
          <a:p>
            <a:pPr algn="just"/>
            <a:r>
              <a:rPr lang="id-ID" sz="2800" dirty="0"/>
              <a:t>Lembaga pendidikan adalah lembaga atau tempat berlangsungnya proses pendidikan yang dilakukan dengan tujuan untuk mengubah tingkah laku individu ke arah yang lebih baik melalui interaksi dengan lingkungan sekitar. Lembaga pendidikan merupakan lembaga yang bergerak dan bertanggung jawab atas terselenggaranya pendidikan terhadap anak didik. </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869160"/>
            <a:ext cx="2562225" cy="1781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3573016"/>
            <a:ext cx="1600399" cy="102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03450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a:solidFill>
                  <a:srgbClr val="FFFF00"/>
                </a:solidFill>
              </a:rPr>
              <a:t>Jenis-jenis lembaga pendidikan </a:t>
            </a:r>
          </a:p>
        </p:txBody>
      </p:sp>
      <p:sp>
        <p:nvSpPr>
          <p:cNvPr id="3" name="Content Placeholder 2"/>
          <p:cNvSpPr>
            <a:spLocks noGrp="1"/>
          </p:cNvSpPr>
          <p:nvPr>
            <p:ph idx="1"/>
          </p:nvPr>
        </p:nvSpPr>
        <p:spPr>
          <a:xfrm>
            <a:off x="228600" y="1295400"/>
            <a:ext cx="6647656" cy="4953000"/>
          </a:xfrm>
        </p:spPr>
        <p:txBody>
          <a:bodyPr>
            <a:normAutofit fontScale="92500" lnSpcReduction="20000"/>
          </a:bodyPr>
          <a:lstStyle/>
          <a:p>
            <a:pPr marL="0" indent="0" algn="just">
              <a:buNone/>
            </a:pPr>
            <a:r>
              <a:rPr lang="id-ID" dirty="0"/>
              <a:t>Jenis-jenis lembaga pendidikan meliputi </a:t>
            </a:r>
            <a:r>
              <a:rPr lang="id-ID" dirty="0" smtClean="0"/>
              <a:t>:</a:t>
            </a:r>
          </a:p>
          <a:p>
            <a:pPr marL="514350" indent="-514350" algn="just">
              <a:buAutoNum type="arabicPeriod"/>
            </a:pPr>
            <a:r>
              <a:rPr lang="id-ID" dirty="0" smtClean="0"/>
              <a:t>Pendidikan </a:t>
            </a:r>
            <a:r>
              <a:rPr lang="id-ID" dirty="0"/>
              <a:t>formal adalah jalur pendidikan yang terstruktur dan berjenjang yang terdiri atas pendidikan dasar, pendidikan menengah, dan pendidikan tinggi. </a:t>
            </a:r>
            <a:endParaRPr lang="id-ID" dirty="0" smtClean="0"/>
          </a:p>
          <a:p>
            <a:pPr marL="514350" indent="-514350" algn="just">
              <a:buAutoNum type="arabicPeriod"/>
            </a:pPr>
            <a:r>
              <a:rPr lang="id-ID" dirty="0" smtClean="0"/>
              <a:t>Pendidikan </a:t>
            </a:r>
            <a:r>
              <a:rPr lang="id-ID" dirty="0"/>
              <a:t>nonformal adalah jalur pendidikan di luar jalur pendidikan formal yang dapat dilaksanakan secara terstruktur dan berjenjang. </a:t>
            </a:r>
            <a:endParaRPr lang="id-ID" dirty="0" smtClean="0"/>
          </a:p>
          <a:p>
            <a:pPr marL="514350" indent="-514350" algn="just">
              <a:buAutoNum type="arabicPeriod"/>
            </a:pPr>
            <a:r>
              <a:rPr lang="id-ID" dirty="0" smtClean="0"/>
              <a:t>Pendidikan </a:t>
            </a:r>
            <a:r>
              <a:rPr lang="id-ID" dirty="0"/>
              <a:t>informal adalah jalur pendidikan keluarga dan lingkungan.</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8083" y="2204864"/>
            <a:ext cx="2175917" cy="13925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7204" y="3717032"/>
            <a:ext cx="2109292" cy="14384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082" y="5373215"/>
            <a:ext cx="2068413" cy="11691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93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Aktivitas Kelompok</a:t>
            </a:r>
            <a:endParaRPr lang="id-ID" dirty="0"/>
          </a:p>
        </p:txBody>
      </p:sp>
      <p:sp>
        <p:nvSpPr>
          <p:cNvPr id="3" name="Content Placeholder 2"/>
          <p:cNvSpPr>
            <a:spLocks noGrp="1"/>
          </p:cNvSpPr>
          <p:nvPr>
            <p:ph idx="1"/>
          </p:nvPr>
        </p:nvSpPr>
        <p:spPr/>
        <p:txBody>
          <a:bodyPr/>
          <a:lstStyle/>
          <a:p>
            <a:endParaRPr lang="id-ID" dirty="0"/>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71296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124448"/>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5. </a:t>
            </a:r>
            <a:r>
              <a:rPr lang="id-ID" dirty="0">
                <a:solidFill>
                  <a:srgbClr val="FFFF00"/>
                </a:solidFill>
              </a:rPr>
              <a:t>Lembaga Budaya</a:t>
            </a:r>
          </a:p>
        </p:txBody>
      </p:sp>
      <p:sp>
        <p:nvSpPr>
          <p:cNvPr id="3" name="Content Placeholder 2"/>
          <p:cNvSpPr>
            <a:spLocks noGrp="1"/>
          </p:cNvSpPr>
          <p:nvPr>
            <p:ph idx="1"/>
          </p:nvPr>
        </p:nvSpPr>
        <p:spPr>
          <a:xfrm>
            <a:off x="228600" y="1295400"/>
            <a:ext cx="6719664" cy="4953000"/>
          </a:xfrm>
        </p:spPr>
        <p:txBody>
          <a:bodyPr>
            <a:normAutofit fontScale="92500"/>
          </a:bodyPr>
          <a:lstStyle/>
          <a:p>
            <a:pPr algn="just"/>
            <a:r>
              <a:rPr lang="id-ID" dirty="0"/>
              <a:t>Lembaga budaya adalah lembaga publik dalam suatu negara yang berperan dalam pengembangan budaya, ilmu pengetahuan, lingkungan, seni, dan pendidikan pada masyarakat yang ada pada suatu daerah atau negara. </a:t>
            </a:r>
            <a:endParaRPr lang="id-ID" dirty="0" smtClean="0"/>
          </a:p>
          <a:p>
            <a:pPr algn="just"/>
            <a:r>
              <a:rPr lang="id-ID" dirty="0" smtClean="0"/>
              <a:t>Contoh </a:t>
            </a:r>
            <a:r>
              <a:rPr lang="id-ID" dirty="0"/>
              <a:t>lembaga budaya adalah paguyuban seni dan budaya, organisasi konservasi lingkungan, masyarakat ilmiah, media cetak dan elektronik.</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2204864"/>
            <a:ext cx="1763688" cy="1369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933056"/>
            <a:ext cx="1594500" cy="1057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012" y="5373216"/>
            <a:ext cx="1526376" cy="112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12366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Aktivitas kelompok</a:t>
            </a:r>
            <a:endParaRPr lang="id-ID" dirty="0"/>
          </a:p>
        </p:txBody>
      </p:sp>
      <p:sp>
        <p:nvSpPr>
          <p:cNvPr id="3" name="Content Placeholder 2"/>
          <p:cNvSpPr>
            <a:spLocks noGrp="1"/>
          </p:cNvSpPr>
          <p:nvPr>
            <p:ph idx="1"/>
          </p:nvPr>
        </p:nvSpPr>
        <p:spPr/>
        <p:txBody>
          <a:bodyPr/>
          <a:lstStyle/>
          <a:p>
            <a:endParaRPr lang="id-ID" dirty="0"/>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25" y="1344674"/>
            <a:ext cx="8754563"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93740"/>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solidFill>
                  <a:srgbClr val="FFFF00"/>
                </a:solidFill>
              </a:rPr>
              <a:t>6. Lembaga Politik</a:t>
            </a:r>
          </a:p>
        </p:txBody>
      </p:sp>
      <p:sp>
        <p:nvSpPr>
          <p:cNvPr id="3" name="Content Placeholder 2"/>
          <p:cNvSpPr>
            <a:spLocks noGrp="1"/>
          </p:cNvSpPr>
          <p:nvPr>
            <p:ph idx="1"/>
          </p:nvPr>
        </p:nvSpPr>
        <p:spPr>
          <a:xfrm>
            <a:off x="228600" y="1295400"/>
            <a:ext cx="6791672" cy="4953000"/>
          </a:xfrm>
        </p:spPr>
        <p:txBody>
          <a:bodyPr>
            <a:normAutofit lnSpcReduction="10000"/>
          </a:bodyPr>
          <a:lstStyle/>
          <a:p>
            <a:pPr algn="just"/>
            <a:r>
              <a:rPr lang="id-ID" dirty="0" smtClean="0"/>
              <a:t>Politik </a:t>
            </a:r>
            <a:r>
              <a:rPr lang="id-ID" dirty="0"/>
              <a:t>adalah proses pembentukan dan pembagian kekuasan dalam masyarakat yang antara lain berwujud proses pembuatan keputusan, khususnya dalam negara. Dalam politik, terdapat lembaga politik yang menangani masalah administrasi dan tata tertib umum demi tercapainya keamanan dan ketenteraman masyarakat.</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445224"/>
            <a:ext cx="3240360" cy="1322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054875"/>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a:solidFill>
                  <a:srgbClr val="FFFF00"/>
                </a:solidFill>
              </a:rPr>
              <a:t>Lembaga-lembaga politik yang berkembang di Indonesia </a:t>
            </a:r>
          </a:p>
        </p:txBody>
      </p:sp>
      <p:sp>
        <p:nvSpPr>
          <p:cNvPr id="3" name="Content Placeholder 2"/>
          <p:cNvSpPr>
            <a:spLocks noGrp="1"/>
          </p:cNvSpPr>
          <p:nvPr>
            <p:ph idx="1"/>
          </p:nvPr>
        </p:nvSpPr>
        <p:spPr>
          <a:xfrm>
            <a:off x="228600" y="1295400"/>
            <a:ext cx="6287616" cy="4953000"/>
          </a:xfrm>
        </p:spPr>
        <p:txBody>
          <a:bodyPr>
            <a:normAutofit/>
          </a:bodyPr>
          <a:lstStyle/>
          <a:p>
            <a:pPr algn="just"/>
            <a:r>
              <a:rPr lang="id-ID" dirty="0" smtClean="0"/>
              <a:t>Majelis </a:t>
            </a:r>
            <a:r>
              <a:rPr lang="id-ID" dirty="0"/>
              <a:t>Permusyawaratan Rakyat (MPR) </a:t>
            </a:r>
          </a:p>
          <a:p>
            <a:pPr algn="just"/>
            <a:r>
              <a:rPr lang="id-ID" dirty="0" smtClean="0"/>
              <a:t>Presiden </a:t>
            </a:r>
            <a:r>
              <a:rPr lang="id-ID" dirty="0"/>
              <a:t>dan Wakil Presiden </a:t>
            </a:r>
          </a:p>
          <a:p>
            <a:pPr algn="just"/>
            <a:r>
              <a:rPr lang="id-ID" dirty="0" smtClean="0"/>
              <a:t>Dewan </a:t>
            </a:r>
            <a:r>
              <a:rPr lang="id-ID" dirty="0"/>
              <a:t>Perwakilan Rakyat (DPR) </a:t>
            </a:r>
          </a:p>
          <a:p>
            <a:pPr algn="just"/>
            <a:r>
              <a:rPr lang="id-ID" dirty="0" smtClean="0"/>
              <a:t>Dewan </a:t>
            </a:r>
            <a:r>
              <a:rPr lang="id-ID" dirty="0"/>
              <a:t>Pertimbangan Agung (DPA) </a:t>
            </a:r>
            <a:endParaRPr lang="id-ID" dirty="0" smtClean="0"/>
          </a:p>
          <a:p>
            <a:pPr algn="just"/>
            <a:r>
              <a:rPr lang="id-ID" dirty="0" smtClean="0"/>
              <a:t>Badan </a:t>
            </a:r>
            <a:r>
              <a:rPr lang="id-ID" dirty="0"/>
              <a:t>Pemeriksa Keuangan (BPK) </a:t>
            </a:r>
          </a:p>
          <a:p>
            <a:pPr algn="just"/>
            <a:r>
              <a:rPr lang="id-ID" dirty="0" smtClean="0"/>
              <a:t>Mahkamah </a:t>
            </a:r>
            <a:r>
              <a:rPr lang="id-ID" dirty="0"/>
              <a:t>Agung (MA) </a:t>
            </a:r>
          </a:p>
          <a:p>
            <a:pPr algn="just"/>
            <a:r>
              <a:rPr lang="id-ID" dirty="0" smtClean="0"/>
              <a:t>Pemerintahan </a:t>
            </a:r>
            <a:r>
              <a:rPr lang="id-ID" dirty="0"/>
              <a:t>Daerah</a:t>
            </a:r>
          </a:p>
        </p:txBody>
      </p:sp>
      <p:sp>
        <p:nvSpPr>
          <p:cNvPr id="4" name="Footer Placeholder 3"/>
          <p:cNvSpPr>
            <a:spLocks noGrp="1"/>
          </p:cNvSpPr>
          <p:nvPr>
            <p:ph type="ftr" sz="quarter" idx="11"/>
          </p:nvPr>
        </p:nvSpPr>
        <p:spPr/>
        <p:txBody>
          <a:bodyPr/>
          <a:lstStyle/>
          <a:p>
            <a:r>
              <a:rPr lang="en-US" smtClean="0"/>
              <a:t>www.cakdiyon.blogspot.com</a:t>
            </a:r>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132856"/>
            <a:ext cx="2381250" cy="1590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3520" y="3717032"/>
            <a:ext cx="2270968" cy="16770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918" y="5454639"/>
            <a:ext cx="2228570" cy="1190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8640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PresentationPro_BooksInCloudsVide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7847DE1-7447-4BB3-92C7-CFBC2A0F3E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PresentationPro_BooksInCloudsVideo</Template>
  <TotalTime>104</TotalTime>
  <Words>491</Words>
  <Application>Microsoft Office PowerPoint</Application>
  <PresentationFormat>On-screen Show (4:3)</PresentationFormat>
  <Paragraphs>51</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PresentationPro_BooksInCloudsVideo</vt:lpstr>
      <vt:lpstr>Jenis-Jenis Kelembagaan Sosial (Lembaga Pendidikan, Budaya dan politik)</vt:lpstr>
      <vt:lpstr>4. Lembaga Pendidikan</vt:lpstr>
      <vt:lpstr>Apakah yang dimaksud dengan lembaga pendidikan?</vt:lpstr>
      <vt:lpstr>Jenis-jenis lembaga pendidikan </vt:lpstr>
      <vt:lpstr>Aktivitas Kelompok</vt:lpstr>
      <vt:lpstr>5. Lembaga Budaya</vt:lpstr>
      <vt:lpstr>Aktivitas kelompok</vt:lpstr>
      <vt:lpstr>6. Lembaga Politik</vt:lpstr>
      <vt:lpstr>Lembaga-lembaga politik yang berkembang di Indonesia </vt:lpstr>
      <vt:lpstr>Kegiatan Politik</vt:lpstr>
      <vt:lpstr>Kegiatan politik </vt:lpstr>
      <vt:lpstr>Aktifitas Kelompok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Jenis-Jenis Kelembagaan Sosial (Lembaga Pendidikan, Budaya dan politik)</dc:title>
  <dc:creator>DyoN</dc:creator>
  <dc:description>2010 animated education powerpoint template from presentationpro.com</dc:description>
  <cp:lastModifiedBy>DyoN</cp:lastModifiedBy>
  <cp:revision>11</cp:revision>
  <dcterms:created xsi:type="dcterms:W3CDTF">2014-02-02T07:21:21Z</dcterms:created>
  <dcterms:modified xsi:type="dcterms:W3CDTF">2014-02-02T09:06:11Z</dcterms:modified>
  <cp:category>2010 education</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TC018813599991</vt:lpwstr>
  </property>
</Properties>
</file>