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7" r:id="rId1"/>
  </p:sld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2" d="100"/>
          <a:sy n="122" d="100"/>
        </p:scale>
        <p:origin x="114"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39103A2-574C-4F40-8840-FA8AE54F7A2A}" type="datetimeFigureOut">
              <a:rPr lang="ru-RU" smtClean="0"/>
              <a:t>09.04.2016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3798844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9103A2-574C-4F40-8840-FA8AE54F7A2A}" type="datetimeFigureOut">
              <a:rPr lang="ru-RU" smtClean="0"/>
              <a:t>09.04.2016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1198840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9103A2-574C-4F40-8840-FA8AE54F7A2A}" type="datetimeFigureOut">
              <a:rPr lang="ru-RU" smtClean="0"/>
              <a:t>09.04.2016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9B3F4-7030-4C71-97B1-ED651DD041EA}"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227362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9103A2-574C-4F40-8840-FA8AE54F7A2A}" type="datetimeFigureOut">
              <a:rPr lang="ru-RU" smtClean="0"/>
              <a:t>09.04.2016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3613422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9103A2-574C-4F40-8840-FA8AE54F7A2A}" type="datetimeFigureOut">
              <a:rPr lang="ru-RU" smtClean="0"/>
              <a:t>09.04.2016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9B3F4-7030-4C71-97B1-ED651DD041EA}"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35454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9103A2-574C-4F40-8840-FA8AE54F7A2A}" type="datetimeFigureOut">
              <a:rPr lang="ru-RU" smtClean="0"/>
              <a:t>09.04.2016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3801703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9103A2-574C-4F40-8840-FA8AE54F7A2A}" type="datetimeFigureOut">
              <a:rPr lang="ru-RU" smtClean="0"/>
              <a:t>09.04.2016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40231127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9103A2-574C-4F40-8840-FA8AE54F7A2A}" type="datetimeFigureOut">
              <a:rPr lang="ru-RU" smtClean="0"/>
              <a:t>09.04.2016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3842796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9103A2-574C-4F40-8840-FA8AE54F7A2A}" type="datetimeFigureOut">
              <a:rPr lang="ru-RU" smtClean="0"/>
              <a:t>09.04.2016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2300819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9103A2-574C-4F40-8840-FA8AE54F7A2A}" type="datetimeFigureOut">
              <a:rPr lang="ru-RU" smtClean="0"/>
              <a:t>09.04.2016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1737158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39103A2-574C-4F40-8840-FA8AE54F7A2A}" type="datetimeFigureOut">
              <a:rPr lang="ru-RU" smtClean="0"/>
              <a:t>09.04.2016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4201186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39103A2-574C-4F40-8840-FA8AE54F7A2A}" type="datetimeFigureOut">
              <a:rPr lang="ru-RU" smtClean="0"/>
              <a:t>09.04.2016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3378510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39103A2-574C-4F40-8840-FA8AE54F7A2A}" type="datetimeFigureOut">
              <a:rPr lang="ru-RU" smtClean="0"/>
              <a:t>09.04.2016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1684334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9103A2-574C-4F40-8840-FA8AE54F7A2A}" type="datetimeFigureOut">
              <a:rPr lang="ru-RU" smtClean="0"/>
              <a:t>09.04.2016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3135177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9103A2-574C-4F40-8840-FA8AE54F7A2A}" type="datetimeFigureOut">
              <a:rPr lang="ru-RU" smtClean="0"/>
              <a:t>09.04.2016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737362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9103A2-574C-4F40-8840-FA8AE54F7A2A}" type="datetimeFigureOut">
              <a:rPr lang="ru-RU" smtClean="0"/>
              <a:t>09.04.2016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859B3F4-7030-4C71-97B1-ED651DD041EA}" type="slidenum">
              <a:rPr lang="ru-RU" smtClean="0"/>
              <a:t>‹#›</a:t>
            </a:fld>
            <a:endParaRPr lang="ru-RU"/>
          </a:p>
        </p:txBody>
      </p:sp>
    </p:spTree>
    <p:extLst>
      <p:ext uri="{BB962C8B-B14F-4D97-AF65-F5344CB8AC3E}">
        <p14:creationId xmlns:p14="http://schemas.microsoft.com/office/powerpoint/2010/main" val="4137549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39103A2-574C-4F40-8840-FA8AE54F7A2A}" type="datetimeFigureOut">
              <a:rPr lang="ru-RU" smtClean="0"/>
              <a:t>09.04.2016</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859B3F4-7030-4C71-97B1-ED651DD041EA}" type="slidenum">
              <a:rPr lang="ru-RU" smtClean="0"/>
              <a:t>‹#›</a:t>
            </a:fld>
            <a:endParaRPr lang="ru-RU"/>
          </a:p>
        </p:txBody>
      </p:sp>
    </p:spTree>
    <p:extLst>
      <p:ext uri="{BB962C8B-B14F-4D97-AF65-F5344CB8AC3E}">
        <p14:creationId xmlns:p14="http://schemas.microsoft.com/office/powerpoint/2010/main" val="607615019"/>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 id="2147483821" r:id="rId14"/>
    <p:sldLayoutId id="2147483822" r:id="rId15"/>
    <p:sldLayoutId id="21474838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5477" y="164122"/>
            <a:ext cx="10589846" cy="6043193"/>
          </a:xfrm>
          <a:prstGeom prst="rect">
            <a:avLst/>
          </a:prstGeom>
        </p:spPr>
        <p:txBody>
          <a:bodyPr wrap="square">
            <a:spAutoFit/>
          </a:bodyPr>
          <a:lstStyle/>
          <a:p>
            <a:pPr algn="ctr">
              <a:spcAft>
                <a:spcPts val="0"/>
              </a:spcAft>
            </a:pPr>
            <a:r>
              <a:rPr lang="ru-RU" dirty="0" smtClean="0">
                <a:solidFill>
                  <a:srgbClr val="000000"/>
                </a:solidFill>
                <a:effectLst/>
                <a:latin typeface="Times New Roman" panose="02020603050405020304" pitchFamily="18" charset="0"/>
                <a:ea typeface="Times New Roman" panose="02020603050405020304" pitchFamily="18" charset="0"/>
              </a:rPr>
              <a:t> </a:t>
            </a:r>
            <a:endParaRPr lang="ru-RU" sz="800" dirty="0" smtClean="0">
              <a:effectLst/>
              <a:latin typeface="Times New Roman" panose="02020603050405020304" pitchFamily="18" charset="0"/>
              <a:ea typeface="Times New Roman" panose="02020603050405020304" pitchFamily="18" charset="0"/>
            </a:endParaRPr>
          </a:p>
          <a:p>
            <a:pPr algn="ctr">
              <a:spcAft>
                <a:spcPts val="0"/>
              </a:spcAft>
            </a:pPr>
            <a:endParaRPr lang="ru-RU" sz="1400" dirty="0" smtClean="0">
              <a:solidFill>
                <a:srgbClr val="002060"/>
              </a:solidFill>
              <a:effectLst/>
              <a:latin typeface="Times New Roman" panose="02020603050405020304" pitchFamily="18" charset="0"/>
              <a:ea typeface="Times New Roman" panose="02020603050405020304" pitchFamily="18" charset="0"/>
            </a:endParaRPr>
          </a:p>
          <a:p>
            <a:pPr algn="ctr">
              <a:spcAft>
                <a:spcPts val="0"/>
              </a:spcAft>
            </a:pPr>
            <a:r>
              <a:rPr lang="ru-RU" sz="3200" dirty="0" smtClean="0">
                <a:solidFill>
                  <a:srgbClr val="000000"/>
                </a:solidFill>
                <a:effectLst/>
                <a:latin typeface="Times New Roman" panose="02020603050405020304" pitchFamily="18" charset="0"/>
                <a:ea typeface="Times New Roman" panose="02020603050405020304" pitchFamily="18" charset="0"/>
              </a:rPr>
              <a:t> </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pPr algn="ctr">
              <a:spcAft>
                <a:spcPts val="0"/>
              </a:spcAft>
            </a:pPr>
            <a:endParaRPr lang="ru-RU" sz="3200" b="1" i="1" dirty="0">
              <a:solidFill>
                <a:srgbClr val="000000"/>
              </a:solidFill>
              <a:latin typeface="Times New Roman" panose="02020603050405020304" pitchFamily="18" charset="0"/>
              <a:ea typeface="Times New Roman" panose="02020603050405020304" pitchFamily="18" charset="0"/>
            </a:endParaRPr>
          </a:p>
          <a:p>
            <a:pPr algn="ctr">
              <a:spcAft>
                <a:spcPts val="0"/>
              </a:spcAft>
            </a:pPr>
            <a:endParaRPr lang="ru-RU" sz="3200" b="1" i="1" dirty="0" smtClean="0">
              <a:solidFill>
                <a:srgbClr val="000000"/>
              </a:solidFill>
              <a:effectLst/>
              <a:latin typeface="Times New Roman" panose="02020603050405020304" pitchFamily="18" charset="0"/>
              <a:ea typeface="Times New Roman" panose="02020603050405020304" pitchFamily="18" charset="0"/>
            </a:endParaRPr>
          </a:p>
          <a:p>
            <a:pPr algn="ctr">
              <a:spcAft>
                <a:spcPts val="0"/>
              </a:spcAft>
            </a:pPr>
            <a:endParaRPr lang="ru-RU" sz="3200" b="1" i="1" dirty="0" smtClean="0">
              <a:solidFill>
                <a:srgbClr val="000000"/>
              </a:solidFill>
              <a:effectLst/>
              <a:latin typeface="Times New Roman" panose="02020603050405020304" pitchFamily="18" charset="0"/>
              <a:ea typeface="Times New Roman" panose="02020603050405020304" pitchFamily="18" charset="0"/>
            </a:endParaRPr>
          </a:p>
          <a:p>
            <a:pPr algn="ctr">
              <a:spcAft>
                <a:spcPts val="0"/>
              </a:spcAft>
            </a:pPr>
            <a:endParaRPr lang="ru-RU" sz="3200" b="1" i="1" dirty="0">
              <a:solidFill>
                <a:srgbClr val="000000"/>
              </a:solidFill>
              <a:latin typeface="Times New Roman" panose="02020603050405020304" pitchFamily="18" charset="0"/>
              <a:ea typeface="Times New Roman" panose="02020603050405020304" pitchFamily="18" charset="0"/>
            </a:endParaRPr>
          </a:p>
          <a:p>
            <a:pPr algn="ctr">
              <a:spcAft>
                <a:spcPts val="0"/>
              </a:spcAft>
            </a:pPr>
            <a:endParaRPr lang="ru-RU" sz="3200" b="1" i="1" dirty="0" smtClean="0">
              <a:solidFill>
                <a:srgbClr val="000000"/>
              </a:solidFill>
              <a:effectLst/>
              <a:latin typeface="Times New Roman" panose="02020603050405020304" pitchFamily="18" charset="0"/>
              <a:ea typeface="Times New Roman" panose="02020603050405020304" pitchFamily="18" charset="0"/>
            </a:endParaRPr>
          </a:p>
          <a:p>
            <a:pPr algn="ctr">
              <a:spcAft>
                <a:spcPts val="0"/>
              </a:spcAft>
            </a:pPr>
            <a:r>
              <a:rPr lang="ru-RU" sz="3200" b="1" i="1" dirty="0" smtClean="0">
                <a:solidFill>
                  <a:srgbClr val="000000"/>
                </a:solidFill>
                <a:effectLst/>
                <a:latin typeface="Times New Roman" panose="02020603050405020304" pitchFamily="18" charset="0"/>
                <a:ea typeface="Times New Roman" panose="02020603050405020304" pitchFamily="18" charset="0"/>
              </a:rPr>
              <a:t>Тема </a:t>
            </a:r>
            <a:r>
              <a:rPr lang="ru-RU" sz="3200" b="1" i="1" dirty="0" smtClean="0">
                <a:solidFill>
                  <a:srgbClr val="000000"/>
                </a:solidFill>
                <a:effectLst/>
                <a:latin typeface="Times New Roman" panose="02020603050405020304" pitchFamily="18" charset="0"/>
                <a:ea typeface="Times New Roman" panose="02020603050405020304" pitchFamily="18" charset="0"/>
              </a:rPr>
              <a:t>урока</a:t>
            </a:r>
            <a:r>
              <a:rPr lang="ru-RU" sz="3200" dirty="0" smtClean="0">
                <a:solidFill>
                  <a:srgbClr val="000000"/>
                </a:solidFill>
                <a:effectLst/>
                <a:latin typeface="Times New Roman" panose="02020603050405020304" pitchFamily="18" charset="0"/>
                <a:ea typeface="Times New Roman" panose="02020603050405020304" pitchFamily="18" charset="0"/>
              </a:rPr>
              <a:t> </a:t>
            </a:r>
            <a:r>
              <a:rPr lang="ru-RU" sz="3200" b="1" dirty="0" smtClean="0">
                <a:solidFill>
                  <a:srgbClr val="FF0000"/>
                </a:solidFill>
                <a:effectLst/>
                <a:latin typeface="Times New Roman" panose="02020603050405020304" pitchFamily="18" charset="0"/>
                <a:ea typeface="Times New Roman" panose="02020603050405020304" pitchFamily="18" charset="0"/>
              </a:rPr>
              <a:t>«</a:t>
            </a:r>
            <a:r>
              <a:rPr lang="en-US" sz="3200" b="1" dirty="0" smtClean="0">
                <a:solidFill>
                  <a:srgbClr val="FF0000"/>
                </a:solidFill>
                <a:effectLst/>
                <a:latin typeface="Times New Roman" panose="02020603050405020304" pitchFamily="18" charset="0"/>
                <a:ea typeface="Times New Roman" panose="02020603050405020304" pitchFamily="18" charset="0"/>
              </a:rPr>
              <a:t>Health Care</a:t>
            </a:r>
            <a:r>
              <a:rPr lang="ru-RU" sz="3200" b="1" dirty="0" smtClean="0">
                <a:solidFill>
                  <a:srgbClr val="FF0000"/>
                </a:solidFill>
                <a:effectLst/>
                <a:latin typeface="Times New Roman" panose="02020603050405020304" pitchFamily="18" charset="0"/>
                <a:ea typeface="Times New Roman" panose="02020603050405020304" pitchFamily="18" charset="0"/>
              </a:rPr>
              <a:t>»</a:t>
            </a:r>
            <a:endParaRPr lang="ru-RU" sz="1400" dirty="0" smtClean="0">
              <a:solidFill>
                <a:srgbClr val="FF0000"/>
              </a:solidFill>
              <a:effectLst/>
              <a:latin typeface="Times New Roman" panose="02020603050405020304" pitchFamily="18" charset="0"/>
              <a:ea typeface="Times New Roman" panose="02020603050405020304" pitchFamily="18" charset="0"/>
            </a:endParaRPr>
          </a:p>
          <a:p>
            <a:pPr algn="ctr">
              <a:spcAft>
                <a:spcPts val="0"/>
              </a:spcAft>
            </a:pPr>
            <a:r>
              <a:rPr lang="ru-RU" sz="3200" dirty="0" smtClean="0">
                <a:solidFill>
                  <a:srgbClr val="000000"/>
                </a:solidFill>
                <a:effectLst/>
                <a:latin typeface="Times New Roman" panose="02020603050405020304" pitchFamily="18" charset="0"/>
                <a:ea typeface="Times New Roman" panose="02020603050405020304" pitchFamily="18" charset="0"/>
              </a:rPr>
              <a:t> </a:t>
            </a:r>
            <a:endParaRPr lang="ru-RU" sz="1400" dirty="0" smtClean="0">
              <a:effectLst/>
              <a:latin typeface="Times New Roman" panose="02020603050405020304" pitchFamily="18" charset="0"/>
              <a:ea typeface="Times New Roman" panose="02020603050405020304" pitchFamily="18" charset="0"/>
            </a:endParaRPr>
          </a:p>
          <a:p>
            <a:pPr algn="ctr">
              <a:spcAft>
                <a:spcPts val="0"/>
              </a:spcAft>
            </a:pPr>
            <a:r>
              <a:rPr lang="ru-RU" sz="3200" b="1" i="1" dirty="0" smtClean="0">
                <a:solidFill>
                  <a:srgbClr val="000000"/>
                </a:solidFill>
                <a:effectLst/>
                <a:latin typeface="Times New Roman" panose="02020603050405020304" pitchFamily="18" charset="0"/>
                <a:ea typeface="Times New Roman" panose="02020603050405020304" pitchFamily="18" charset="0"/>
              </a:rPr>
              <a:t>Грамматическая тема</a:t>
            </a:r>
            <a:r>
              <a:rPr lang="ru-RU" sz="3200" dirty="0" smtClean="0">
                <a:solidFill>
                  <a:srgbClr val="000000"/>
                </a:solidFill>
                <a:effectLst/>
                <a:latin typeface="Times New Roman" panose="02020603050405020304" pitchFamily="18" charset="0"/>
                <a:ea typeface="Times New Roman" panose="02020603050405020304" pitchFamily="18" charset="0"/>
              </a:rPr>
              <a:t> </a:t>
            </a:r>
            <a:r>
              <a:rPr lang="ru-RU" sz="3200" b="1" dirty="0" smtClean="0">
                <a:solidFill>
                  <a:srgbClr val="FF0000"/>
                </a:solidFill>
                <a:effectLst/>
                <a:latin typeface="Times New Roman" panose="02020603050405020304" pitchFamily="18" charset="0"/>
                <a:ea typeface="Times New Roman" panose="02020603050405020304" pitchFamily="18" charset="0"/>
              </a:rPr>
              <a:t>«</a:t>
            </a:r>
            <a:r>
              <a:rPr lang="en-US" sz="3200" b="1" dirty="0" smtClean="0">
                <a:solidFill>
                  <a:srgbClr val="FF0000"/>
                </a:solidFill>
                <a:effectLst/>
                <a:latin typeface="Times New Roman" panose="02020603050405020304" pitchFamily="18" charset="0"/>
                <a:ea typeface="Times New Roman" panose="02020603050405020304" pitchFamily="18" charset="0"/>
              </a:rPr>
              <a:t>Should</a:t>
            </a:r>
            <a:r>
              <a:rPr lang="ru-RU" sz="3200" b="1" dirty="0" smtClean="0">
                <a:solidFill>
                  <a:srgbClr val="FF0000"/>
                </a:solidFill>
                <a:effectLst/>
                <a:latin typeface="Times New Roman" panose="02020603050405020304" pitchFamily="18" charset="0"/>
                <a:ea typeface="Times New Roman" panose="02020603050405020304" pitchFamily="18" charset="0"/>
              </a:rPr>
              <a:t>/</a:t>
            </a:r>
            <a:r>
              <a:rPr lang="en-US" sz="3200" b="1" dirty="0" err="1" smtClean="0">
                <a:solidFill>
                  <a:srgbClr val="FF0000"/>
                </a:solidFill>
                <a:effectLst/>
                <a:latin typeface="Times New Roman" panose="02020603050405020304" pitchFamily="18" charset="0"/>
                <a:ea typeface="Times New Roman" panose="02020603050405020304" pitchFamily="18" charset="0"/>
              </a:rPr>
              <a:t>Shouldn</a:t>
            </a:r>
            <a:r>
              <a:rPr lang="ru-RU" sz="3200" b="1" dirty="0" smtClean="0">
                <a:solidFill>
                  <a:srgbClr val="FF0000"/>
                </a:solidFill>
                <a:effectLst/>
                <a:latin typeface="Times New Roman" panose="02020603050405020304" pitchFamily="18" charset="0"/>
                <a:ea typeface="Times New Roman" panose="02020603050405020304" pitchFamily="18" charset="0"/>
              </a:rPr>
              <a:t>’</a:t>
            </a:r>
            <a:r>
              <a:rPr lang="en-US" sz="3200" b="1" dirty="0" smtClean="0">
                <a:solidFill>
                  <a:srgbClr val="FF0000"/>
                </a:solidFill>
                <a:effectLst/>
                <a:latin typeface="Times New Roman" panose="02020603050405020304" pitchFamily="18" charset="0"/>
                <a:ea typeface="Times New Roman" panose="02020603050405020304" pitchFamily="18" charset="0"/>
              </a:rPr>
              <a:t>t</a:t>
            </a:r>
            <a:r>
              <a:rPr lang="ru-RU" sz="3200" b="1" dirty="0" smtClean="0">
                <a:solidFill>
                  <a:srgbClr val="FF0000"/>
                </a:solidFill>
                <a:effectLst/>
                <a:latin typeface="Times New Roman" panose="02020603050405020304" pitchFamily="18" charset="0"/>
                <a:ea typeface="Times New Roman" panose="02020603050405020304" pitchFamily="18" charset="0"/>
              </a:rPr>
              <a:t>»</a:t>
            </a:r>
            <a:endParaRPr lang="ru-RU" sz="1400" dirty="0" smtClean="0">
              <a:solidFill>
                <a:srgbClr val="FF0000"/>
              </a:solidFill>
              <a:effectLst/>
              <a:latin typeface="Times New Roman" panose="02020603050405020304" pitchFamily="18" charset="0"/>
              <a:ea typeface="Times New Roman" panose="02020603050405020304" pitchFamily="18" charset="0"/>
            </a:endParaRPr>
          </a:p>
          <a:p>
            <a:pPr algn="ctr">
              <a:spcAft>
                <a:spcPts val="0"/>
              </a:spcAft>
            </a:pPr>
            <a:r>
              <a:rPr lang="ru-RU" sz="3200" dirty="0" smtClean="0">
                <a:solidFill>
                  <a:srgbClr val="000000"/>
                </a:solidFill>
                <a:effectLst/>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 </a:t>
            </a:r>
            <a:endParaRPr lang="ru-RU" sz="1400" dirty="0" smtClean="0">
              <a:latin typeface="Times New Roman" panose="02020603050405020304" pitchFamily="18" charset="0"/>
              <a:ea typeface="Times New Roman" panose="02020603050405020304" pitchFamily="18" charset="0"/>
            </a:endParaRPr>
          </a:p>
          <a:p>
            <a:pPr algn="ctr">
              <a:spcAft>
                <a:spcPts val="0"/>
              </a:spcAft>
            </a:pPr>
            <a:r>
              <a:rPr lang="ru-RU" sz="1400" b="1" i="1" dirty="0">
                <a:solidFill>
                  <a:srgbClr val="000000"/>
                </a:solidFill>
                <a:effectLst/>
                <a:latin typeface="Times New Roman" panose="02020603050405020304" pitchFamily="18" charset="0"/>
                <a:ea typeface="Times New Roman" panose="02020603050405020304" pitchFamily="18" charset="0"/>
              </a:rPr>
              <a:t> </a:t>
            </a:r>
            <a:r>
              <a:rPr lang="ru-RU" sz="1400" b="1" i="1" dirty="0" smtClean="0">
                <a:solidFill>
                  <a:srgbClr val="000000"/>
                </a:solidFill>
                <a:effectLst/>
                <a:latin typeface="Times New Roman" panose="02020603050405020304" pitchFamily="18" charset="0"/>
                <a:ea typeface="Times New Roman" panose="02020603050405020304" pitchFamily="18" charset="0"/>
              </a:rPr>
              <a:t>                                                                                      </a:t>
            </a:r>
            <a:r>
              <a:rPr lang="ru-RU" sz="2400" b="1" i="1" dirty="0" smtClean="0">
                <a:solidFill>
                  <a:srgbClr val="000000"/>
                </a:solidFill>
                <a:effectLst/>
                <a:latin typeface="Times New Roman" panose="02020603050405020304" pitchFamily="18" charset="0"/>
                <a:ea typeface="Times New Roman" panose="02020603050405020304" pitchFamily="18" charset="0"/>
              </a:rPr>
              <a:t>Учитель</a:t>
            </a:r>
            <a:r>
              <a:rPr lang="ru-RU" sz="2400" b="1" i="1" dirty="0" smtClean="0">
                <a:solidFill>
                  <a:srgbClr val="000000"/>
                </a:solidFill>
                <a:effectLst/>
                <a:latin typeface="Times New Roman" panose="02020603050405020304" pitchFamily="18" charset="0"/>
                <a:ea typeface="Times New Roman" panose="02020603050405020304" pitchFamily="18" charset="0"/>
              </a:rPr>
              <a:t>: </a:t>
            </a:r>
            <a:r>
              <a:rPr lang="ru-RU" sz="2400" b="1" i="1" dirty="0" err="1" smtClean="0">
                <a:solidFill>
                  <a:srgbClr val="000000"/>
                </a:solidFill>
                <a:effectLst/>
                <a:latin typeface="Times New Roman" panose="02020603050405020304" pitchFamily="18" charset="0"/>
                <a:ea typeface="Times New Roman" panose="02020603050405020304" pitchFamily="18" charset="0"/>
              </a:rPr>
              <a:t>Кочедыкова</a:t>
            </a:r>
            <a:r>
              <a:rPr lang="ru-RU" sz="2400" b="1" i="1" dirty="0" smtClean="0">
                <a:solidFill>
                  <a:srgbClr val="000000"/>
                </a:solidFill>
                <a:effectLst/>
                <a:latin typeface="Times New Roman" panose="02020603050405020304" pitchFamily="18" charset="0"/>
                <a:ea typeface="Times New Roman" panose="02020603050405020304" pitchFamily="18" charset="0"/>
              </a:rPr>
              <a:t> Ю.Г.</a:t>
            </a:r>
            <a:endParaRPr lang="ru-RU" sz="1100" b="1" i="1" dirty="0" smtClean="0">
              <a:effectLst/>
              <a:latin typeface="Times New Roman" panose="02020603050405020304" pitchFamily="18" charset="0"/>
              <a:ea typeface="Times New Roman" panose="02020603050405020304" pitchFamily="18" charset="0"/>
            </a:endParaRPr>
          </a:p>
          <a:p>
            <a:pPr>
              <a:lnSpc>
                <a:spcPct val="107000"/>
              </a:lnSpc>
              <a:spcAft>
                <a:spcPts val="800"/>
              </a:spcAft>
            </a:pPr>
            <a:r>
              <a:rPr lang="ru-RU" sz="10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367323" y="164122"/>
            <a:ext cx="9847385" cy="3477875"/>
          </a:xfrm>
          <a:prstGeom prst="rect">
            <a:avLst/>
          </a:prstGeom>
          <a:noFill/>
        </p:spPr>
        <p:txBody>
          <a:bodyPr wrap="square" lIns="91440" tIns="45720" rIns="91440" bIns="45720">
            <a:spAutoFit/>
          </a:bodyPr>
          <a:lstStyle/>
          <a:p>
            <a:pPr algn="ctr">
              <a:spcAft>
                <a:spcPts val="0"/>
              </a:spcAft>
            </a:pPr>
            <a:r>
              <a:rPr lang="ru-RU" sz="4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rPr>
              <a:t>Открытый урок</a:t>
            </a:r>
          </a:p>
          <a:p>
            <a:pPr algn="ctr">
              <a:spcAft>
                <a:spcPts val="0"/>
              </a:spcAft>
            </a:pPr>
            <a:r>
              <a:rPr lang="ru-RU" sz="4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rPr>
              <a:t>по английскому языку</a:t>
            </a:r>
          </a:p>
          <a:p>
            <a:pPr algn="ctr">
              <a:spcAft>
                <a:spcPts val="0"/>
              </a:spcAft>
            </a:pPr>
            <a:r>
              <a:rPr lang="ru-RU" sz="4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rPr>
              <a:t>в 6 классе с углубленным </a:t>
            </a:r>
          </a:p>
          <a:p>
            <a:pPr algn="ctr">
              <a:spcAft>
                <a:spcPts val="0"/>
              </a:spcAft>
            </a:pPr>
            <a:r>
              <a:rPr lang="ru-RU" sz="4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rPr>
              <a:t>изучение английского </a:t>
            </a:r>
          </a:p>
          <a:p>
            <a:pPr algn="ctr">
              <a:spcAft>
                <a:spcPts val="0"/>
              </a:spcAft>
            </a:pPr>
            <a:r>
              <a:rPr lang="ru-RU" sz="4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rPr>
              <a:t>языка</a:t>
            </a:r>
            <a:endParaRPr lang="ru-RU" sz="4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41649899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5385" y="125046"/>
            <a:ext cx="8886092" cy="6694140"/>
          </a:xfrm>
          <a:prstGeom prst="rect">
            <a:avLst/>
          </a:prstGeom>
        </p:spPr>
        <p:txBody>
          <a:bodyPr wrap="square">
            <a:spAutoFit/>
          </a:bodyPr>
          <a:lstStyle/>
          <a:p>
            <a:pPr algn="just">
              <a:lnSpc>
                <a:spcPct val="150000"/>
              </a:lnSpc>
            </a:pPr>
            <a:r>
              <a:rPr lang="ru-RU" b="1" dirty="0">
                <a:solidFill>
                  <a:srgbClr val="002060"/>
                </a:solidFill>
              </a:rPr>
              <a:t>4.Совершенствование навыков монологической речи. Проверка домашнего задания. </a:t>
            </a:r>
            <a:endParaRPr lang="ru-RU" b="1" dirty="0" smtClean="0">
              <a:solidFill>
                <a:srgbClr val="002060"/>
              </a:solidFill>
            </a:endParaRPr>
          </a:p>
          <a:p>
            <a:pPr algn="just">
              <a:lnSpc>
                <a:spcPct val="150000"/>
              </a:lnSpc>
            </a:pPr>
            <a:r>
              <a:rPr lang="ru-RU" dirty="0" smtClean="0"/>
              <a:t>(9 минут)</a:t>
            </a:r>
            <a:endParaRPr lang="ru-RU" dirty="0"/>
          </a:p>
          <a:p>
            <a:pPr algn="just">
              <a:lnSpc>
                <a:spcPct val="150000"/>
              </a:lnSpc>
              <a:spcAft>
                <a:spcPts val="0"/>
              </a:spcAft>
            </a:pPr>
            <a:r>
              <a:rPr lang="en-US" b="1" dirty="0" smtClean="0">
                <a:latin typeface="Times New Roman" panose="02020603050405020304" pitchFamily="18" charset="0"/>
                <a:ea typeface="Times New Roman" panose="02020603050405020304" pitchFamily="18" charset="0"/>
              </a:rPr>
              <a:t>Teacher</a:t>
            </a:r>
            <a:r>
              <a:rPr lang="en-US" b="1" dirty="0">
                <a:latin typeface="Times New Roman" panose="02020603050405020304" pitchFamily="18" charset="0"/>
                <a:ea typeface="Times New Roman" panose="02020603050405020304" pitchFamily="18" charset="0"/>
              </a:rPr>
              <a:t>:</a:t>
            </a:r>
            <a:r>
              <a:rPr lang="en-US" dirty="0">
                <a:latin typeface="Times New Roman" panose="02020603050405020304" pitchFamily="18" charset="0"/>
                <a:ea typeface="Times New Roman" panose="02020603050405020304" pitchFamily="18" charset="0"/>
              </a:rPr>
              <a:t> I see, you know the vocabulary. Children, look at the blackboard</a:t>
            </a:r>
            <a:r>
              <a:rPr lang="en-US" dirty="0" smtClean="0">
                <a:latin typeface="Times New Roman" panose="02020603050405020304" pitchFamily="18" charset="0"/>
                <a:ea typeface="Times New Roman" panose="02020603050405020304" pitchFamily="18" charset="0"/>
              </a:rPr>
              <a:t>.</a:t>
            </a:r>
            <a:r>
              <a:rPr lang="ru-RU" dirty="0" smtClean="0">
                <a:latin typeface="Times New Roman" panose="02020603050405020304" pitchFamily="18" charset="0"/>
                <a:ea typeface="Times New Roman" panose="02020603050405020304" pitchFamily="18" charset="0"/>
              </a:rPr>
              <a:t> (На </a:t>
            </a:r>
            <a:r>
              <a:rPr lang="ru-RU" dirty="0">
                <a:latin typeface="Times New Roman" panose="02020603050405020304" pitchFamily="18" charset="0"/>
                <a:ea typeface="Times New Roman" panose="02020603050405020304" pitchFamily="18" charset="0"/>
              </a:rPr>
              <a:t>доске изображены фрукты и </a:t>
            </a:r>
            <a:r>
              <a:rPr lang="ru-RU" dirty="0" smtClean="0">
                <a:latin typeface="Times New Roman" panose="02020603050405020304" pitchFamily="18" charset="0"/>
                <a:ea typeface="Times New Roman" panose="02020603050405020304" pitchFamily="18" charset="0"/>
              </a:rPr>
              <a:t>овощи). </a:t>
            </a:r>
            <a:r>
              <a:rPr lang="en-US" dirty="0" smtClean="0">
                <a:latin typeface="Times New Roman" panose="02020603050405020304" pitchFamily="18" charset="0"/>
                <a:ea typeface="Times New Roman" panose="02020603050405020304" pitchFamily="18" charset="0"/>
              </a:rPr>
              <a:t>What </a:t>
            </a:r>
            <a:r>
              <a:rPr lang="en-US" dirty="0">
                <a:latin typeface="Times New Roman" panose="02020603050405020304" pitchFamily="18" charset="0"/>
                <a:ea typeface="Times New Roman" panose="02020603050405020304" pitchFamily="18" charset="0"/>
              </a:rPr>
              <a:t>can you see</a:t>
            </a:r>
            <a:r>
              <a:rPr lang="ru-RU" dirty="0" smtClean="0">
                <a:latin typeface="Times New Roman" panose="02020603050405020304" pitchFamily="18" charset="0"/>
                <a:ea typeface="Times New Roman" panose="02020603050405020304" pitchFamily="18" charset="0"/>
              </a:rPr>
              <a:t>?</a:t>
            </a:r>
            <a:r>
              <a:rPr lang="en-US" dirty="0" smtClean="0">
                <a:latin typeface="Times New Roman" panose="02020603050405020304" pitchFamily="18" charset="0"/>
                <a:ea typeface="Times New Roman" panose="02020603050405020304" pitchFamily="18" charset="0"/>
              </a:rPr>
              <a:t>.</a:t>
            </a: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smtClean="0">
              <a:latin typeface="Times New Roman" panose="02020603050405020304" pitchFamily="18" charset="0"/>
              <a:ea typeface="Times New Roman" panose="02020603050405020304" pitchFamily="18" charset="0"/>
            </a:endParaRPr>
          </a:p>
          <a:p>
            <a:pPr algn="just">
              <a:lnSpc>
                <a:spcPct val="150000"/>
              </a:lnSpc>
            </a:pPr>
            <a:r>
              <a:rPr lang="en-US" b="1" dirty="0">
                <a:latin typeface="Times New Roman" panose="02020603050405020304" pitchFamily="18" charset="0"/>
                <a:ea typeface="Times New Roman" panose="02020603050405020304" pitchFamily="18" charset="0"/>
              </a:rPr>
              <a:t>Teacher:</a:t>
            </a:r>
            <a:r>
              <a:rPr lang="en-US" dirty="0">
                <a:latin typeface="Times New Roman" panose="02020603050405020304" pitchFamily="18" charset="0"/>
                <a:ea typeface="Times New Roman" panose="02020603050405020304" pitchFamily="18" charset="0"/>
              </a:rPr>
              <a:t> And what kind of fruit and vegetables do you see? </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smtClean="0">
                <a:latin typeface="Times New Roman" panose="02020603050405020304" pitchFamily="18" charset="0"/>
                <a:ea typeface="Times New Roman" panose="02020603050405020304" pitchFamily="18" charset="0"/>
              </a:rPr>
              <a:t>P1</a:t>
            </a:r>
            <a:r>
              <a:rPr lang="en-US" dirty="0">
                <a:latin typeface="Times New Roman" panose="02020603050405020304" pitchFamily="18" charset="0"/>
                <a:ea typeface="Times New Roman" panose="02020603050405020304" pitchFamily="18" charset="0"/>
              </a:rPr>
              <a:t>, 2, 3… Apples, lemons, plums, pears, oranges, cherries… We see fruit here.</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smtClean="0">
                <a:latin typeface="Times New Roman" panose="02020603050405020304" pitchFamily="18" charset="0"/>
                <a:ea typeface="Times New Roman" panose="02020603050405020304" pitchFamily="18" charset="0"/>
              </a:rPr>
              <a:t>P4</a:t>
            </a:r>
            <a:r>
              <a:rPr lang="en-US" dirty="0">
                <a:latin typeface="Times New Roman" panose="02020603050405020304" pitchFamily="18" charset="0"/>
                <a:ea typeface="Times New Roman" panose="02020603050405020304" pitchFamily="18" charset="0"/>
              </a:rPr>
              <a:t>: Tomatoes, cucumber, a cabbage, peppers, cauliflower.</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b="1" dirty="0">
                <a:latin typeface="Times New Roman" panose="02020603050405020304" pitchFamily="18" charset="0"/>
                <a:ea typeface="Times New Roman" panose="02020603050405020304" pitchFamily="18" charset="0"/>
              </a:rPr>
              <a:t>Teacher:</a:t>
            </a:r>
            <a:r>
              <a:rPr lang="en-US" dirty="0">
                <a:latin typeface="Times New Roman" panose="02020603050405020304" pitchFamily="18" charset="0"/>
                <a:ea typeface="Times New Roman" panose="02020603050405020304" pitchFamily="18" charset="0"/>
              </a:rPr>
              <a:t> What are fruit and vegetables rich in?</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Times New Roman" panose="02020603050405020304" pitchFamily="18" charset="0"/>
              </a:rPr>
              <a:t>P5: They are rich in different vitamins.</a:t>
            </a:r>
            <a:endParaRPr lang="ru-RU" sz="1600" dirty="0">
              <a:effectLst/>
              <a:latin typeface="Times New Roman" panose="02020603050405020304" pitchFamily="18" charset="0"/>
              <a:ea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970" y="2407138"/>
            <a:ext cx="2702169" cy="1801446"/>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0738" y="2313354"/>
            <a:ext cx="3063630" cy="1723292"/>
          </a:xfrm>
          <a:prstGeom prst="rect">
            <a:avLst/>
          </a:prstGeom>
        </p:spPr>
      </p:pic>
    </p:spTree>
    <p:extLst>
      <p:ext uri="{BB962C8B-B14F-4D97-AF65-F5344CB8AC3E}">
        <p14:creationId xmlns:p14="http://schemas.microsoft.com/office/powerpoint/2010/main" val="415047480"/>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06400" y="461108"/>
            <a:ext cx="8737600" cy="5586145"/>
          </a:xfrm>
          <a:prstGeom prst="rect">
            <a:avLst/>
          </a:prstGeom>
        </p:spPr>
        <p:txBody>
          <a:bodyPr wrap="square">
            <a:spAutoFit/>
          </a:bodyPr>
          <a:lstStyle/>
          <a:p>
            <a:pPr algn="just">
              <a:lnSpc>
                <a:spcPct val="150000"/>
              </a:lnSpc>
              <a:spcAft>
                <a:spcPts val="0"/>
              </a:spcAft>
            </a:pPr>
            <a:r>
              <a:rPr lang="en-US" sz="1400" b="1" dirty="0">
                <a:latin typeface="Times New Roman" panose="02020603050405020304" pitchFamily="18" charset="0"/>
                <a:ea typeface="Times New Roman" panose="02020603050405020304" pitchFamily="18" charset="0"/>
              </a:rPr>
              <a:t>Teacher:</a:t>
            </a:r>
            <a:r>
              <a:rPr lang="en-US" sz="1400" dirty="0">
                <a:latin typeface="Times New Roman" panose="02020603050405020304" pitchFamily="18" charset="0"/>
                <a:ea typeface="Times New Roman" panose="02020603050405020304" pitchFamily="18" charset="0"/>
              </a:rPr>
              <a:t> Now I want to check up your home work. At home you prepared some information about vitamins in our life.</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P1: We are sure all fruit are useful because they are rich in vitamins. Vitamin A is necessary to strengthen our eyes and help us to grow. It’s also good for our skin and hair. You can find it in red and yellow vegetables, such as oranges, lemons, carrots.</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P2: The following vegetables are rich in vitamin A: pumpkins, tomatoes, marrows, carrots. You should eat them every day.</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P3: Vitamin B helps to keep nerves healthy and also helps to strengthen our immunity. I advise you to eat bananas and fresh vegetables. I can say vitamin B is good for our memory as well. More than that, it’s good for your appetite. You can find vitamin B in grains, beans, mushrooms, water plants, and green vegetables.</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P4: Vitamin C is for healthy bones and teeth, it helps the body to fight infection. You can find vitamin C in fresh vegetables and citrus fruit. We recommend you to eat lemons, cabbage, oranges, and grapefruit. Finally, we should say that all fruit and vegetables are very useful for our health. For this reason they should be in your meals every day.</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sz="1400" b="1" dirty="0" smtClean="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b="1" dirty="0" smtClean="0">
                <a:latin typeface="Times New Roman" panose="02020603050405020304" pitchFamily="18" charset="0"/>
                <a:ea typeface="Times New Roman" panose="02020603050405020304" pitchFamily="18" charset="0"/>
              </a:rPr>
              <a:t>Teacher</a:t>
            </a:r>
            <a:r>
              <a:rPr lang="en-US" sz="1400" b="1" dirty="0">
                <a:latin typeface="Times New Roman" panose="02020603050405020304" pitchFamily="18" charset="0"/>
                <a:ea typeface="Times New Roman" panose="02020603050405020304" pitchFamily="18" charset="0"/>
              </a:rPr>
              <a:t>:</a:t>
            </a:r>
            <a:r>
              <a:rPr lang="en-US" sz="1400" dirty="0">
                <a:latin typeface="Times New Roman" panose="02020603050405020304" pitchFamily="18" charset="0"/>
                <a:ea typeface="Times New Roman" panose="02020603050405020304" pitchFamily="18" charset="0"/>
              </a:rPr>
              <a:t> Thank you for your interesting information. We have learned a lot about vitamins. Children, have you got questions to this pupils?</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P1: What should we do before eating fruit and vegetables?</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P2: We should wash them with water and then eat.</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120406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9846" y="437662"/>
            <a:ext cx="8714154" cy="6370975"/>
          </a:xfrm>
          <a:prstGeom prst="rect">
            <a:avLst/>
          </a:prstGeom>
        </p:spPr>
        <p:txBody>
          <a:bodyPr wrap="square">
            <a:spAutoFit/>
          </a:bodyPr>
          <a:lstStyle/>
          <a:p>
            <a:pPr algn="just">
              <a:lnSpc>
                <a:spcPct val="150000"/>
              </a:lnSpc>
              <a:spcAft>
                <a:spcPts val="0"/>
              </a:spcAft>
            </a:pPr>
            <a:r>
              <a:rPr lang="en-US" sz="1600" b="1" dirty="0">
                <a:solidFill>
                  <a:srgbClr val="002060"/>
                </a:solidFill>
                <a:latin typeface="Times New Roman" panose="02020603050405020304" pitchFamily="18" charset="0"/>
                <a:ea typeface="Times New Roman" panose="02020603050405020304" pitchFamily="18" charset="0"/>
              </a:rPr>
              <a:t>5.</a:t>
            </a:r>
            <a:r>
              <a:rPr lang="ru-RU" sz="1600" b="1" dirty="0">
                <a:solidFill>
                  <a:srgbClr val="002060"/>
                </a:solidFill>
                <a:latin typeface="Times New Roman" panose="02020603050405020304" pitchFamily="18" charset="0"/>
                <a:ea typeface="Times New Roman" panose="02020603050405020304" pitchFamily="18" charset="0"/>
              </a:rPr>
              <a:t>Совершенствование навыков употребления </a:t>
            </a:r>
            <a:r>
              <a:rPr lang="en-US" sz="1600" b="1" dirty="0">
                <a:solidFill>
                  <a:srgbClr val="002060"/>
                </a:solidFill>
                <a:latin typeface="Times New Roman" panose="02020603050405020304" pitchFamily="18" charset="0"/>
                <a:ea typeface="Times New Roman" panose="02020603050405020304" pitchFamily="18" charset="0"/>
              </a:rPr>
              <a:t>should / </a:t>
            </a:r>
            <a:r>
              <a:rPr lang="en-US" sz="1600" b="1" dirty="0" smtClean="0">
                <a:solidFill>
                  <a:srgbClr val="002060"/>
                </a:solidFill>
                <a:latin typeface="Times New Roman" panose="02020603050405020304" pitchFamily="18" charset="0"/>
                <a:ea typeface="Times New Roman" panose="02020603050405020304" pitchFamily="18" charset="0"/>
              </a:rPr>
              <a:t>shouldn’t</a:t>
            </a:r>
            <a:r>
              <a:rPr lang="ru-RU" sz="1600" b="1" dirty="0" smtClean="0">
                <a:solidFill>
                  <a:schemeClr val="accent5">
                    <a:lumMod val="75000"/>
                  </a:schemeClr>
                </a:solidFill>
                <a:latin typeface="Times New Roman" panose="02020603050405020304" pitchFamily="18" charset="0"/>
                <a:ea typeface="Times New Roman" panose="02020603050405020304" pitchFamily="18" charset="0"/>
              </a:rPr>
              <a:t> </a:t>
            </a:r>
            <a:r>
              <a:rPr lang="ru-RU" sz="1600" dirty="0" smtClean="0">
                <a:latin typeface="Times New Roman" panose="02020603050405020304" pitchFamily="18" charset="0"/>
                <a:ea typeface="Times New Roman" panose="02020603050405020304" pitchFamily="18" charset="0"/>
              </a:rPr>
              <a:t>(6 минут)</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b="1" dirty="0">
                <a:latin typeface="Times New Roman" panose="02020603050405020304" pitchFamily="18" charset="0"/>
                <a:ea typeface="Times New Roman" panose="02020603050405020304" pitchFamily="18" charset="0"/>
              </a:rPr>
              <a:t>Teacher</a:t>
            </a:r>
            <a:r>
              <a:rPr lang="en-US" sz="1600" dirty="0">
                <a:latin typeface="Times New Roman" panose="02020603050405020304" pitchFamily="18" charset="0"/>
                <a:ea typeface="Times New Roman" panose="02020603050405020304" pitchFamily="18" charset="0"/>
              </a:rPr>
              <a:t>: Well done! It’s a very good question. I’m sure, you know “Health Code”. You are welcome.</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P1: You shouldn’t eat </a:t>
            </a:r>
            <a:r>
              <a:rPr lang="en-US" sz="1600" dirty="0" err="1">
                <a:latin typeface="Times New Roman" panose="02020603050405020304" pitchFamily="18" charset="0"/>
                <a:ea typeface="Times New Roman" panose="02020603050405020304" pitchFamily="18" charset="0"/>
              </a:rPr>
              <a:t>unfresh</a:t>
            </a:r>
            <a:r>
              <a:rPr lang="en-US" sz="1600" dirty="0">
                <a:latin typeface="Times New Roman" panose="02020603050405020304" pitchFamily="18" charset="0"/>
                <a:ea typeface="Times New Roman" panose="02020603050405020304" pitchFamily="18" charset="0"/>
              </a:rPr>
              <a:t> food.</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P2: You shouldn’t drink very cold water.</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P3: You shouldn’t eat a lot of sweets. They are not healthy for your teeth.</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P4: You should sleep 8 hours a day.</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P5: You should do morning exercises.</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P6: You should air your room 3-4 times a day.</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P7: You shouldn’t watch TV too much.</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P8: You should play computer games one hour a day.</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P9: You should brush your teeth two times a day: in the morning and in the evening.</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P10: If you fall ill, you should visit a doctor.</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P11: You should go to the dentist twice a year.</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P12: You should keep your feet warm.</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P13: You should spend much time in the open air.</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dirty="0">
                <a:latin typeface="Times New Roman" panose="02020603050405020304" pitchFamily="18" charset="0"/>
                <a:ea typeface="Times New Roman" panose="02020603050405020304" pitchFamily="18" charset="0"/>
              </a:rPr>
              <a:t>P14: If you follow all our instructions you will be always healthy.</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600" b="1" dirty="0">
                <a:latin typeface="Times New Roman" panose="02020603050405020304" pitchFamily="18" charset="0"/>
                <a:ea typeface="Times New Roman" panose="02020603050405020304" pitchFamily="18" charset="0"/>
              </a:rPr>
              <a:t>Teacher:</a:t>
            </a:r>
            <a:r>
              <a:rPr lang="en-US" sz="1600" dirty="0">
                <a:latin typeface="Times New Roman" panose="02020603050405020304" pitchFamily="18" charset="0"/>
                <a:ea typeface="Times New Roman" panose="02020603050405020304" pitchFamily="18" charset="0"/>
              </a:rPr>
              <a:t> Thank you. Your instructions are very useful. </a:t>
            </a:r>
            <a:endParaRPr lang="ru-RU"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595845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3877" y="250092"/>
            <a:ext cx="9167446" cy="4108817"/>
          </a:xfrm>
          <a:prstGeom prst="rect">
            <a:avLst/>
          </a:prstGeom>
        </p:spPr>
        <p:txBody>
          <a:bodyPr wrap="square">
            <a:spAutoFit/>
          </a:bodyPr>
          <a:lstStyle/>
          <a:p>
            <a:pPr algn="just">
              <a:lnSpc>
                <a:spcPct val="150000"/>
              </a:lnSpc>
              <a:spcAft>
                <a:spcPts val="0"/>
              </a:spcAft>
            </a:pPr>
            <a:r>
              <a:rPr lang="ru-RU" b="1" dirty="0">
                <a:solidFill>
                  <a:srgbClr val="002060"/>
                </a:solidFill>
                <a:latin typeface="Times New Roman" panose="02020603050405020304" pitchFamily="18" charset="0"/>
                <a:ea typeface="Times New Roman" panose="02020603050405020304" pitchFamily="18" charset="0"/>
              </a:rPr>
              <a:t>7.Совершенствование навыков диалогической речи. Ролевая игра “</a:t>
            </a:r>
            <a:r>
              <a:rPr lang="en-US" b="1" dirty="0">
                <a:solidFill>
                  <a:srgbClr val="002060"/>
                </a:solidFill>
                <a:latin typeface="Times New Roman" panose="02020603050405020304" pitchFamily="18" charset="0"/>
                <a:ea typeface="Times New Roman" panose="02020603050405020304" pitchFamily="18" charset="0"/>
              </a:rPr>
              <a:t>Everybody may fall ill</a:t>
            </a:r>
            <a:r>
              <a:rPr lang="ru-RU" b="1" dirty="0" smtClean="0">
                <a:solidFill>
                  <a:srgbClr val="002060"/>
                </a:solidFill>
                <a:latin typeface="Times New Roman" panose="02020603050405020304" pitchFamily="18" charset="0"/>
                <a:ea typeface="Times New Roman" panose="02020603050405020304" pitchFamily="18" charset="0"/>
              </a:rPr>
              <a:t>”. </a:t>
            </a:r>
            <a:r>
              <a:rPr lang="ru-RU" sz="1600" dirty="0" smtClean="0">
                <a:latin typeface="Times New Roman" panose="02020603050405020304" pitchFamily="18" charset="0"/>
                <a:ea typeface="Times New Roman" panose="02020603050405020304" pitchFamily="18" charset="0"/>
              </a:rPr>
              <a:t>(10 минут)</a:t>
            </a:r>
            <a:endParaRPr lang="ru-RU" sz="1400" dirty="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b="1" dirty="0" smtClean="0">
              <a:latin typeface="Times New Roman" panose="02020603050405020304" pitchFamily="18" charset="0"/>
              <a:ea typeface="Times New Roman" panose="02020603050405020304" pitchFamily="18" charset="0"/>
            </a:endParaRPr>
          </a:p>
          <a:p>
            <a:pPr algn="just">
              <a:lnSpc>
                <a:spcPct val="150000"/>
              </a:lnSpc>
              <a:spcAft>
                <a:spcPts val="0"/>
              </a:spcAft>
            </a:pPr>
            <a:r>
              <a:rPr lang="en-US" b="1" dirty="0" smtClean="0">
                <a:latin typeface="Times New Roman" panose="02020603050405020304" pitchFamily="18" charset="0"/>
                <a:ea typeface="Times New Roman" panose="02020603050405020304" pitchFamily="18" charset="0"/>
              </a:rPr>
              <a:t>Teacher</a:t>
            </a:r>
            <a:r>
              <a:rPr lang="en-US" b="1" dirty="0">
                <a:latin typeface="Times New Roman" panose="02020603050405020304" pitchFamily="18" charset="0"/>
                <a:ea typeface="Times New Roman" panose="02020603050405020304" pitchFamily="18" charset="0"/>
              </a:rPr>
              <a:t>:</a:t>
            </a:r>
            <a:r>
              <a:rPr lang="en-US" dirty="0">
                <a:latin typeface="Times New Roman" panose="02020603050405020304" pitchFamily="18" charset="0"/>
                <a:ea typeface="Times New Roman" panose="02020603050405020304" pitchFamily="18" charset="0"/>
              </a:rPr>
              <a:t> You know that people sometimes fall ill. What should they do when they aren’t well? I’ll give you cards with situations. Your task is to make up dialogues.</a:t>
            </a:r>
            <a:endParaRPr lang="ru-RU" sz="1600" dirty="0">
              <a:latin typeface="Times New Roman" panose="02020603050405020304" pitchFamily="18" charset="0"/>
              <a:ea typeface="Times New Roman" panose="02020603050405020304" pitchFamily="18" charset="0"/>
            </a:endParaRPr>
          </a:p>
          <a:p>
            <a:endParaRPr lang="ru-RU" dirty="0">
              <a:latin typeface="Times New Roman" panose="02020603050405020304" pitchFamily="18" charset="0"/>
            </a:endParaRPr>
          </a:p>
          <a:p>
            <a:r>
              <a:rPr lang="en-US" b="1" dirty="0" smtClean="0">
                <a:solidFill>
                  <a:srgbClr val="FF0000"/>
                </a:solidFill>
              </a:rPr>
              <a:t>Card </a:t>
            </a:r>
            <a:r>
              <a:rPr lang="en-US" b="1" dirty="0">
                <a:solidFill>
                  <a:srgbClr val="FF0000"/>
                </a:solidFill>
              </a:rPr>
              <a:t>1.</a:t>
            </a:r>
            <a:r>
              <a:rPr lang="en-US" b="1" dirty="0"/>
              <a:t> </a:t>
            </a:r>
            <a:r>
              <a:rPr lang="en-US" i="1" dirty="0"/>
              <a:t>Make up a conversation. Put the following sentences in right order.</a:t>
            </a:r>
            <a:endParaRPr lang="ru-RU" i="1" dirty="0"/>
          </a:p>
          <a:p>
            <a:r>
              <a:rPr lang="en-US" b="1" dirty="0"/>
              <a:t>     </a:t>
            </a:r>
            <a:endParaRPr lang="ru-RU" b="1" dirty="0" smtClean="0"/>
          </a:p>
          <a:p>
            <a:r>
              <a:rPr lang="en-US" b="1" dirty="0" smtClean="0">
                <a:solidFill>
                  <a:srgbClr val="FF0000"/>
                </a:solidFill>
              </a:rPr>
              <a:t>Card </a:t>
            </a:r>
            <a:r>
              <a:rPr lang="en-US" b="1" dirty="0">
                <a:solidFill>
                  <a:srgbClr val="FF0000"/>
                </a:solidFill>
              </a:rPr>
              <a:t>2.</a:t>
            </a:r>
            <a:r>
              <a:rPr lang="en-US" b="1" dirty="0"/>
              <a:t> </a:t>
            </a:r>
            <a:r>
              <a:rPr lang="en-US" i="1" dirty="0"/>
              <a:t>You</a:t>
            </a:r>
            <a:r>
              <a:rPr lang="en-US" b="1" i="1" dirty="0"/>
              <a:t> </a:t>
            </a:r>
            <a:r>
              <a:rPr lang="en-US" i="1" dirty="0"/>
              <a:t>come to your friend. He (she) doesn’t look well. It’s, probably, the flu. You think   he (she) must consult the doctor and mustn’t use home medicine.</a:t>
            </a:r>
            <a:endParaRPr lang="ru-RU" i="1" dirty="0"/>
          </a:p>
          <a:p>
            <a:r>
              <a:rPr lang="en-US" b="1" dirty="0"/>
              <a:t>     </a:t>
            </a:r>
            <a:endParaRPr lang="ru-RU" b="1" dirty="0" smtClean="0"/>
          </a:p>
          <a:p>
            <a:r>
              <a:rPr lang="en-US" b="1" dirty="0" smtClean="0">
                <a:solidFill>
                  <a:srgbClr val="FF0000"/>
                </a:solidFill>
              </a:rPr>
              <a:t>Card </a:t>
            </a:r>
            <a:r>
              <a:rPr lang="en-US" b="1" dirty="0">
                <a:solidFill>
                  <a:srgbClr val="FF0000"/>
                </a:solidFill>
              </a:rPr>
              <a:t>3. </a:t>
            </a:r>
            <a:r>
              <a:rPr lang="en-US" i="1" dirty="0"/>
              <a:t>You are not well. You have a sore throat and want the doctor to help you.</a:t>
            </a:r>
            <a:r>
              <a:rPr lang="en-US" b="1" i="1" dirty="0"/>
              <a:t> </a:t>
            </a:r>
            <a:endParaRPr lang="ru-RU" i="1" dirty="0"/>
          </a:p>
        </p:txBody>
      </p:sp>
    </p:spTree>
    <p:extLst>
      <p:ext uri="{BB962C8B-B14F-4D97-AF65-F5344CB8AC3E}">
        <p14:creationId xmlns:p14="http://schemas.microsoft.com/office/powerpoint/2010/main" val="15803836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5723" y="351692"/>
            <a:ext cx="8878277" cy="6509474"/>
          </a:xfrm>
          <a:prstGeom prst="rect">
            <a:avLst/>
          </a:prstGeom>
        </p:spPr>
        <p:txBody>
          <a:bodyPr wrap="square">
            <a:spAutoFit/>
          </a:bodyPr>
          <a:lstStyle/>
          <a:p>
            <a:endParaRPr lang="ru-RU" b="1" dirty="0" smtClean="0">
              <a:solidFill>
                <a:schemeClr val="accent5">
                  <a:lumMod val="75000"/>
                </a:schemeClr>
              </a:solidFill>
              <a:latin typeface="Times New Roman" panose="02020603050405020304" pitchFamily="18" charset="0"/>
              <a:ea typeface="Times New Roman" panose="02020603050405020304" pitchFamily="18" charset="0"/>
            </a:endParaRPr>
          </a:p>
          <a:p>
            <a:endParaRPr lang="ru-RU" b="1" dirty="0">
              <a:solidFill>
                <a:schemeClr val="accent5">
                  <a:lumMod val="75000"/>
                </a:schemeClr>
              </a:solidFill>
              <a:latin typeface="Times New Roman" panose="02020603050405020304" pitchFamily="18" charset="0"/>
              <a:ea typeface="Times New Roman" panose="02020603050405020304" pitchFamily="18" charset="0"/>
            </a:endParaRPr>
          </a:p>
          <a:p>
            <a:r>
              <a:rPr lang="en-US" b="1" dirty="0" smtClean="0">
                <a:solidFill>
                  <a:srgbClr val="002060"/>
                </a:solidFill>
                <a:latin typeface="Times New Roman" panose="02020603050405020304" pitchFamily="18" charset="0"/>
                <a:ea typeface="Times New Roman" panose="02020603050405020304" pitchFamily="18" charset="0"/>
              </a:rPr>
              <a:t>8</a:t>
            </a:r>
            <a:r>
              <a:rPr lang="en-US" b="1" dirty="0">
                <a:solidFill>
                  <a:srgbClr val="002060"/>
                </a:solidFill>
                <a:latin typeface="Times New Roman" panose="02020603050405020304" pitchFamily="18" charset="0"/>
                <a:ea typeface="Times New Roman" panose="02020603050405020304" pitchFamily="18" charset="0"/>
              </a:rPr>
              <a:t>. </a:t>
            </a:r>
            <a:r>
              <a:rPr lang="ru-RU" b="1" dirty="0">
                <a:solidFill>
                  <a:srgbClr val="002060"/>
                </a:solidFill>
                <a:latin typeface="Times New Roman" panose="02020603050405020304" pitchFamily="18" charset="0"/>
                <a:ea typeface="Times New Roman" panose="02020603050405020304" pitchFamily="18" charset="0"/>
              </a:rPr>
              <a:t>Заключительный этап</a:t>
            </a:r>
            <a:r>
              <a:rPr lang="en-US" b="1" dirty="0" smtClean="0">
                <a:solidFill>
                  <a:srgbClr val="002060"/>
                </a:solidFill>
                <a:latin typeface="Times New Roman" panose="02020603050405020304" pitchFamily="18" charset="0"/>
                <a:ea typeface="Times New Roman" panose="02020603050405020304" pitchFamily="18" charset="0"/>
              </a:rPr>
              <a:t>.</a:t>
            </a:r>
            <a:r>
              <a:rPr lang="ru-RU" sz="1600" dirty="0">
                <a:solidFill>
                  <a:srgbClr val="002060"/>
                </a:solidFill>
              </a:rPr>
              <a:t> </a:t>
            </a:r>
          </a:p>
          <a:p>
            <a:r>
              <a:rPr lang="ru-RU" sz="1600" dirty="0"/>
              <a:t>Итог урока.</a:t>
            </a:r>
          </a:p>
          <a:p>
            <a:r>
              <a:rPr lang="ru-RU" sz="1600" dirty="0"/>
              <a:t>Рефлексия учебной деятельности на уроке</a:t>
            </a:r>
          </a:p>
          <a:p>
            <a:r>
              <a:rPr lang="ru-RU" sz="1600" dirty="0"/>
              <a:t>(6 мин)</a:t>
            </a:r>
          </a:p>
          <a:p>
            <a:pPr algn="just">
              <a:lnSpc>
                <a:spcPct val="150000"/>
              </a:lnSpc>
            </a:pPr>
            <a:r>
              <a:rPr lang="en-US" b="1" dirty="0" smtClean="0">
                <a:latin typeface="Times New Roman" panose="02020603050405020304" pitchFamily="18" charset="0"/>
                <a:ea typeface="Times New Roman" panose="02020603050405020304" pitchFamily="18" charset="0"/>
              </a:rPr>
              <a:t>Teacher</a:t>
            </a:r>
            <a:r>
              <a:rPr lang="en-US" b="1" dirty="0">
                <a:latin typeface="Times New Roman" panose="02020603050405020304" pitchFamily="18" charset="0"/>
                <a:ea typeface="Times New Roman" panose="02020603050405020304" pitchFamily="18" charset="0"/>
              </a:rPr>
              <a:t>:</a:t>
            </a:r>
            <a:r>
              <a:rPr lang="en-US" dirty="0">
                <a:latin typeface="Times New Roman" panose="02020603050405020304" pitchFamily="18" charset="0"/>
                <a:ea typeface="Times New Roman" panose="02020603050405020304" pitchFamily="18" charset="0"/>
              </a:rPr>
              <a:t> Our lesson is coming to the end. Let’s make the conclusion of our work. </a:t>
            </a:r>
            <a:r>
              <a:rPr lang="en-US" dirty="0"/>
              <a:t>Children, please answer my </a:t>
            </a:r>
            <a:r>
              <a:rPr lang="en-US" dirty="0" err="1" smtClean="0"/>
              <a:t>questions:What</a:t>
            </a:r>
            <a:r>
              <a:rPr lang="en-US" dirty="0" smtClean="0"/>
              <a:t> </a:t>
            </a:r>
            <a:r>
              <a:rPr lang="en-US" dirty="0"/>
              <a:t>was the theme of our lesson?</a:t>
            </a:r>
            <a:r>
              <a:rPr lang="ru-RU" dirty="0"/>
              <a:t> </a:t>
            </a:r>
            <a:r>
              <a:rPr lang="en-US" dirty="0" smtClean="0">
                <a:latin typeface="Times New Roman" panose="02020603050405020304" pitchFamily="18" charset="0"/>
                <a:ea typeface="Times New Roman" panose="02020603050405020304" pitchFamily="18" charset="0"/>
              </a:rPr>
              <a:t>Was </a:t>
            </a:r>
            <a:r>
              <a:rPr lang="en-US" dirty="0">
                <a:latin typeface="Times New Roman" panose="02020603050405020304" pitchFamily="18" charset="0"/>
                <a:ea typeface="Times New Roman" panose="02020603050405020304" pitchFamily="18" charset="0"/>
              </a:rPr>
              <a:t>the lesson interesting for you?</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Times New Roman" panose="02020603050405020304" pitchFamily="18" charset="0"/>
              </a:rPr>
              <a:t>P1: Yes, it was very interesting.</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b="1" dirty="0">
                <a:latin typeface="Times New Roman" panose="02020603050405020304" pitchFamily="18" charset="0"/>
                <a:ea typeface="Times New Roman" panose="02020603050405020304" pitchFamily="18" charset="0"/>
              </a:rPr>
              <a:t>Teacher:</a:t>
            </a:r>
            <a:r>
              <a:rPr lang="en-US" dirty="0">
                <a:latin typeface="Times New Roman" panose="02020603050405020304" pitchFamily="18" charset="0"/>
                <a:ea typeface="Times New Roman" panose="02020603050405020304" pitchFamily="18" charset="0"/>
              </a:rPr>
              <a:t> Was it useful?</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Times New Roman" panose="02020603050405020304" pitchFamily="18" charset="0"/>
              </a:rPr>
              <a:t>P2: Yes, it was.</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b="1" dirty="0">
                <a:latin typeface="Times New Roman" panose="02020603050405020304" pitchFamily="18" charset="0"/>
                <a:ea typeface="Times New Roman" panose="02020603050405020304" pitchFamily="18" charset="0"/>
              </a:rPr>
              <a:t>Teacher:</a:t>
            </a:r>
            <a:r>
              <a:rPr lang="en-US" dirty="0">
                <a:latin typeface="Times New Roman" panose="02020603050405020304" pitchFamily="18" charset="0"/>
                <a:ea typeface="Times New Roman" panose="02020603050405020304" pitchFamily="18" charset="0"/>
              </a:rPr>
              <a:t> Why?</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Times New Roman" panose="02020603050405020304" pitchFamily="18" charset="0"/>
              </a:rPr>
              <a:t>P2: Because we learned many things about vitamins.</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Times New Roman" panose="02020603050405020304" pitchFamily="18" charset="0"/>
              </a:rPr>
              <a:t>P3: We will follow “Health Code”, it’s also useful.</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b="1" dirty="0">
                <a:latin typeface="Times New Roman" panose="02020603050405020304" pitchFamily="18" charset="0"/>
                <a:ea typeface="Times New Roman" panose="02020603050405020304" pitchFamily="18" charset="0"/>
              </a:rPr>
              <a:t>Teacher:</a:t>
            </a:r>
            <a:r>
              <a:rPr lang="en-US" dirty="0">
                <a:latin typeface="Times New Roman" panose="02020603050405020304" pitchFamily="18" charset="0"/>
                <a:ea typeface="Times New Roman" panose="02020603050405020304" pitchFamily="18" charset="0"/>
              </a:rPr>
              <a:t> Your marks are</a:t>
            </a:r>
            <a:r>
              <a:rPr lang="en-US" dirty="0" smtClean="0">
                <a:latin typeface="Times New Roman" panose="02020603050405020304" pitchFamily="18" charset="0"/>
                <a:ea typeface="Times New Roman" panose="02020603050405020304" pitchFamily="18" charset="0"/>
              </a:rPr>
              <a:t>…</a:t>
            </a: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r>
              <a:rPr lang="en-US" b="1" dirty="0">
                <a:latin typeface="Times New Roman" panose="02020603050405020304" pitchFamily="18" charset="0"/>
                <a:ea typeface="Times New Roman" panose="02020603050405020304" pitchFamily="18" charset="0"/>
              </a:rPr>
              <a:t>Teacher</a:t>
            </a:r>
            <a:r>
              <a:rPr lang="en-US" b="1" dirty="0" smtClean="0">
                <a:latin typeface="Times New Roman" panose="02020603050405020304" pitchFamily="18" charset="0"/>
                <a:ea typeface="Times New Roman" panose="02020603050405020304" pitchFamily="18" charset="0"/>
              </a:rPr>
              <a:t>:</a:t>
            </a:r>
            <a:r>
              <a:rPr lang="ru-RU" sz="1600" b="1" dirty="0">
                <a:latin typeface="Times New Roman" panose="02020603050405020304" pitchFamily="18" charset="0"/>
                <a:ea typeface="Times New Roman" panose="02020603050405020304" pitchFamily="18" charset="0"/>
              </a:rPr>
              <a:t> </a:t>
            </a:r>
            <a:r>
              <a:rPr lang="en-US" dirty="0" smtClean="0">
                <a:latin typeface="Times New Roman" panose="02020603050405020304" pitchFamily="18" charset="0"/>
                <a:ea typeface="Times New Roman" panose="02020603050405020304" pitchFamily="18" charset="0"/>
              </a:rPr>
              <a:t>Your home task is… </a:t>
            </a:r>
            <a:endParaRPr lang="ru-RU" dirty="0">
              <a:latin typeface="Times New Roman" panose="02020603050405020304" pitchFamily="18" charset="0"/>
              <a:ea typeface="Times New Roman" panose="02020603050405020304" pitchFamily="18" charset="0"/>
            </a:endParaRPr>
          </a:p>
          <a:p>
            <a:pPr algn="just">
              <a:spcAft>
                <a:spcPts val="0"/>
              </a:spcAft>
            </a:pPr>
            <a:r>
              <a:rPr lang="en-US" b="1" dirty="0">
                <a:latin typeface="Times New Roman" panose="02020603050405020304" pitchFamily="18" charset="0"/>
                <a:ea typeface="Times New Roman" panose="02020603050405020304" pitchFamily="18" charset="0"/>
              </a:rPr>
              <a:t> </a:t>
            </a:r>
            <a:endParaRPr lang="ru-RU" dirty="0">
              <a:effectLst/>
              <a:latin typeface="Times New Roman" panose="02020603050405020304" pitchFamily="18" charset="0"/>
              <a:ea typeface="Times New Roman" panose="02020603050405020304" pitchFamily="18" charset="0"/>
            </a:endParaRPr>
          </a:p>
        </p:txBody>
      </p:sp>
      <p:sp>
        <p:nvSpPr>
          <p:cNvPr id="3" name="Прямоугольник 2"/>
          <p:cNvSpPr/>
          <p:nvPr/>
        </p:nvSpPr>
        <p:spPr>
          <a:xfrm>
            <a:off x="398585" y="492369"/>
            <a:ext cx="3626338" cy="369332"/>
          </a:xfrm>
          <a:prstGeom prst="rect">
            <a:avLst/>
          </a:prstGeom>
        </p:spPr>
        <p:txBody>
          <a:bodyPr wrap="square">
            <a:spAutoFit/>
          </a:bodyPr>
          <a:lstStyle/>
          <a:p>
            <a:r>
              <a:rPr lang="ru-RU" b="1" dirty="0">
                <a:solidFill>
                  <a:srgbClr val="002060"/>
                </a:solidFill>
              </a:rPr>
              <a:t>III Окончание урока</a:t>
            </a:r>
          </a:p>
        </p:txBody>
      </p:sp>
    </p:spTree>
    <p:extLst>
      <p:ext uri="{BB962C8B-B14F-4D97-AF65-F5344CB8AC3E}">
        <p14:creationId xmlns:p14="http://schemas.microsoft.com/office/powerpoint/2010/main" val="42779684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7076" y="900343"/>
            <a:ext cx="8831385" cy="5016758"/>
          </a:xfrm>
          <a:prstGeom prst="rect">
            <a:avLst/>
          </a:prstGeom>
        </p:spPr>
        <p:txBody>
          <a:bodyPr wrap="square">
            <a:spAutoFit/>
          </a:bodyPr>
          <a:lstStyle/>
          <a:p>
            <a:r>
              <a:rPr lang="ru-RU" sz="3200" b="1" dirty="0" smtClean="0">
                <a:solidFill>
                  <a:srgbClr val="002060"/>
                </a:solidFill>
                <a:effectLst/>
                <a:latin typeface="Helvetica Neue"/>
              </a:rPr>
              <a:t>Цель урока:</a:t>
            </a:r>
          </a:p>
          <a:p>
            <a:endParaRPr lang="ru-RU" sz="1600" b="0" i="0" dirty="0" smtClean="0">
              <a:solidFill>
                <a:srgbClr val="333333"/>
              </a:solidFill>
              <a:effectLst/>
              <a:latin typeface="Helvetica Neue"/>
            </a:endParaRPr>
          </a:p>
          <a:p>
            <a:r>
              <a:rPr lang="ru-RU" sz="1600" b="0" i="0" dirty="0" smtClean="0">
                <a:effectLst/>
                <a:latin typeface="Helvetica Neue"/>
              </a:rPr>
              <a:t>1.</a:t>
            </a:r>
            <a:r>
              <a:rPr lang="ru-RU" sz="1600" b="1" i="1" dirty="0" smtClean="0">
                <a:solidFill>
                  <a:srgbClr val="FF0000"/>
                </a:solidFill>
                <a:effectLst/>
                <a:latin typeface="Helvetica Neue"/>
              </a:rPr>
              <a:t>Практическая цель</a:t>
            </a:r>
            <a:r>
              <a:rPr lang="ru-RU" sz="1600" b="0" i="1" dirty="0" smtClean="0">
                <a:solidFill>
                  <a:srgbClr val="FF0000"/>
                </a:solidFill>
                <a:effectLst/>
                <a:latin typeface="Helvetica Neue"/>
              </a:rPr>
              <a:t>: </a:t>
            </a:r>
            <a:r>
              <a:rPr lang="ru-RU" sz="1600" b="0" i="0" dirty="0" smtClean="0">
                <a:solidFill>
                  <a:srgbClr val="333333"/>
                </a:solidFill>
                <a:effectLst/>
                <a:latin typeface="Helvetica Neue"/>
              </a:rPr>
              <a:t>развитие навыков монологической и диалогической речи, развитие и закрепление  навыков по теме «</a:t>
            </a:r>
            <a:r>
              <a:rPr lang="en-US" sz="1600" b="0" i="0" dirty="0" smtClean="0">
                <a:solidFill>
                  <a:srgbClr val="333333"/>
                </a:solidFill>
                <a:effectLst/>
                <a:latin typeface="Helvetica Neue"/>
              </a:rPr>
              <a:t>Health care</a:t>
            </a:r>
            <a:r>
              <a:rPr lang="ru-RU" sz="1600" b="0" i="0" dirty="0" smtClean="0">
                <a:solidFill>
                  <a:srgbClr val="333333"/>
                </a:solidFill>
                <a:effectLst/>
                <a:latin typeface="Helvetica Neue"/>
              </a:rPr>
              <a:t>», развитие фонематического слуха. </a:t>
            </a:r>
          </a:p>
          <a:p>
            <a:r>
              <a:rPr lang="ru-RU" sz="1600" b="0" i="0" dirty="0" smtClean="0">
                <a:solidFill>
                  <a:srgbClr val="333333"/>
                </a:solidFill>
                <a:effectLst/>
                <a:latin typeface="Helvetica Neue"/>
              </a:rPr>
              <a:t>2. </a:t>
            </a:r>
            <a:r>
              <a:rPr lang="ru-RU" sz="1600" b="1" i="1" dirty="0" smtClean="0">
                <a:solidFill>
                  <a:srgbClr val="FF0000"/>
                </a:solidFill>
                <a:effectLst/>
                <a:latin typeface="Helvetica Neue"/>
              </a:rPr>
              <a:t>Образовательная цель</a:t>
            </a:r>
            <a:r>
              <a:rPr lang="ru-RU" sz="1600" b="0" i="1" dirty="0" smtClean="0">
                <a:solidFill>
                  <a:srgbClr val="FF0000"/>
                </a:solidFill>
                <a:effectLst/>
                <a:latin typeface="Helvetica Neue"/>
              </a:rPr>
              <a:t>: </a:t>
            </a:r>
            <a:r>
              <a:rPr lang="ru-RU" sz="1600" b="0" i="0" dirty="0" smtClean="0">
                <a:solidFill>
                  <a:srgbClr val="333333"/>
                </a:solidFill>
                <a:effectLst/>
                <a:latin typeface="Helvetica Neue"/>
              </a:rPr>
              <a:t>введение и закрепление лексико-грамматического материала(употребление </a:t>
            </a:r>
            <a:r>
              <a:rPr lang="en-US" sz="1600" b="0" i="0" dirty="0" smtClean="0">
                <a:solidFill>
                  <a:srgbClr val="333333"/>
                </a:solidFill>
                <a:effectLst/>
                <a:latin typeface="Helvetica Neue"/>
              </a:rPr>
              <a:t>Should/Shouldn’t</a:t>
            </a:r>
            <a:r>
              <a:rPr lang="ru-RU" sz="1600" b="0" i="0" dirty="0" smtClean="0">
                <a:solidFill>
                  <a:srgbClr val="333333"/>
                </a:solidFill>
                <a:effectLst/>
                <a:latin typeface="Helvetica Neue"/>
              </a:rPr>
              <a:t>)</a:t>
            </a:r>
          </a:p>
          <a:p>
            <a:r>
              <a:rPr lang="ru-RU" sz="1600" b="0" i="0" dirty="0" smtClean="0">
                <a:solidFill>
                  <a:srgbClr val="333333"/>
                </a:solidFill>
                <a:effectLst/>
                <a:latin typeface="Helvetica Neue"/>
              </a:rPr>
              <a:t>3. </a:t>
            </a:r>
            <a:r>
              <a:rPr lang="ru-RU" sz="1600" b="1" i="1" dirty="0" smtClean="0">
                <a:solidFill>
                  <a:srgbClr val="FF0000"/>
                </a:solidFill>
                <a:effectLst/>
                <a:latin typeface="Helvetica Neue"/>
              </a:rPr>
              <a:t>Воспитательная цель</a:t>
            </a:r>
            <a:r>
              <a:rPr lang="ru-RU" sz="1600" b="0" i="1" dirty="0" smtClean="0">
                <a:solidFill>
                  <a:srgbClr val="FF0000"/>
                </a:solidFill>
                <a:effectLst/>
                <a:latin typeface="Helvetica Neue"/>
              </a:rPr>
              <a:t>: </a:t>
            </a:r>
            <a:r>
              <a:rPr lang="ru-RU" sz="1600" b="0" i="0" dirty="0" smtClean="0">
                <a:solidFill>
                  <a:srgbClr val="333333"/>
                </a:solidFill>
                <a:effectLst/>
                <a:latin typeface="Helvetica Neue"/>
              </a:rPr>
              <a:t>воспитание серьёзного отношения к </a:t>
            </a:r>
            <a:r>
              <a:rPr lang="ru-RU" sz="1600" dirty="0" smtClean="0">
                <a:solidFill>
                  <a:srgbClr val="333333"/>
                </a:solidFill>
                <a:latin typeface="Helvetica Neue"/>
              </a:rPr>
              <a:t>своему здоровью</a:t>
            </a:r>
            <a:r>
              <a:rPr lang="ru-RU" sz="1600" b="0" i="0" dirty="0" smtClean="0">
                <a:solidFill>
                  <a:srgbClr val="333333"/>
                </a:solidFill>
                <a:effectLst/>
                <a:latin typeface="Helvetica Neue"/>
              </a:rPr>
              <a:t>; 4. </a:t>
            </a:r>
            <a:r>
              <a:rPr lang="ru-RU" sz="1600" b="1" i="1" dirty="0" smtClean="0">
                <a:solidFill>
                  <a:srgbClr val="FF0000"/>
                </a:solidFill>
                <a:effectLst/>
                <a:latin typeface="Helvetica Neue"/>
              </a:rPr>
              <a:t>Развивающая цель</a:t>
            </a:r>
            <a:r>
              <a:rPr lang="ru-RU" sz="1600" b="0" i="1" dirty="0" smtClean="0">
                <a:solidFill>
                  <a:srgbClr val="FF0000"/>
                </a:solidFill>
                <a:effectLst/>
                <a:latin typeface="Helvetica Neue"/>
              </a:rPr>
              <a:t>:</a:t>
            </a:r>
            <a:r>
              <a:rPr lang="ru-RU" sz="1600" b="0" i="0" dirty="0" smtClean="0">
                <a:solidFill>
                  <a:srgbClr val="333333"/>
                </a:solidFill>
                <a:effectLst/>
                <a:latin typeface="Helvetica Neue"/>
              </a:rPr>
              <a:t>  развитие коммуникативной компетенции учащихся; развитие языковых, интеллектуальных и познавательных способностей, ценностных ориентаций, готовности участвовать в диалоге на тему здоровья,</a:t>
            </a:r>
          </a:p>
          <a:p>
            <a:r>
              <a:rPr lang="ru-RU" sz="1600" b="0" i="0" dirty="0" smtClean="0">
                <a:solidFill>
                  <a:srgbClr val="333333"/>
                </a:solidFill>
                <a:effectLst/>
                <a:latin typeface="Helvetica Neue"/>
              </a:rPr>
              <a:t>развитие универсальных учебных действий в рамках обозначенной темы:</a:t>
            </a:r>
          </a:p>
          <a:p>
            <a:pPr marL="457200"/>
            <a:r>
              <a:rPr lang="ru-RU" sz="1600" b="0" i="0" dirty="0" smtClean="0">
                <a:solidFill>
                  <a:srgbClr val="333333"/>
                </a:solidFill>
                <a:effectLst/>
                <a:latin typeface="Helvetica Neue"/>
              </a:rPr>
              <a:t>-        </a:t>
            </a:r>
            <a:r>
              <a:rPr lang="ru-RU" sz="1600" b="1" i="1" dirty="0" smtClean="0">
                <a:solidFill>
                  <a:srgbClr val="FF0000"/>
                </a:solidFill>
                <a:effectLst/>
                <a:latin typeface="Helvetica Neue"/>
              </a:rPr>
              <a:t>личностные</a:t>
            </a:r>
            <a:r>
              <a:rPr lang="ru-RU" sz="1600" b="0" i="1" dirty="0" smtClean="0">
                <a:solidFill>
                  <a:srgbClr val="FF0000"/>
                </a:solidFill>
                <a:effectLst/>
                <a:latin typeface="Helvetica Neue"/>
              </a:rPr>
              <a:t>: </a:t>
            </a:r>
            <a:r>
              <a:rPr lang="ru-RU" sz="1600" b="0" i="0" dirty="0" smtClean="0">
                <a:solidFill>
                  <a:srgbClr val="333333"/>
                </a:solidFill>
                <a:effectLst/>
                <a:latin typeface="Helvetica Neue"/>
              </a:rPr>
              <a:t>самоопределение (внутренняя позиция школьника, самоуважение, самооценка);</a:t>
            </a:r>
          </a:p>
          <a:p>
            <a:pPr marL="457200"/>
            <a:r>
              <a:rPr lang="ru-RU" sz="1600" b="0" i="0" dirty="0" smtClean="0">
                <a:solidFill>
                  <a:srgbClr val="333333"/>
                </a:solidFill>
                <a:effectLst/>
                <a:latin typeface="Helvetica Neue"/>
              </a:rPr>
              <a:t>-        </a:t>
            </a:r>
            <a:r>
              <a:rPr lang="ru-RU" sz="1600" b="1" i="1" dirty="0" smtClean="0">
                <a:solidFill>
                  <a:srgbClr val="FF0000"/>
                </a:solidFill>
                <a:effectLst/>
                <a:latin typeface="Helvetica Neue"/>
              </a:rPr>
              <a:t>регулятивные</a:t>
            </a:r>
            <a:r>
              <a:rPr lang="ru-RU" sz="1600" b="0" i="1" dirty="0" smtClean="0">
                <a:solidFill>
                  <a:srgbClr val="FF0000"/>
                </a:solidFill>
                <a:effectLst/>
                <a:latin typeface="Helvetica Neue"/>
              </a:rPr>
              <a:t>: </a:t>
            </a:r>
            <a:r>
              <a:rPr lang="ru-RU" sz="1600" b="0" i="0" dirty="0" smtClean="0">
                <a:solidFill>
                  <a:srgbClr val="333333"/>
                </a:solidFill>
                <a:effectLst/>
                <a:latin typeface="Helvetica Neue"/>
              </a:rPr>
              <a:t>управление своей деятельностью, инициативность и самостоятельность;</a:t>
            </a:r>
          </a:p>
          <a:p>
            <a:pPr marL="457200"/>
            <a:r>
              <a:rPr lang="ru-RU" sz="1600" b="0" i="0" dirty="0" smtClean="0">
                <a:solidFill>
                  <a:srgbClr val="333333"/>
                </a:solidFill>
                <a:effectLst/>
                <a:latin typeface="Helvetica Neue"/>
              </a:rPr>
              <a:t>-        </a:t>
            </a:r>
            <a:r>
              <a:rPr lang="ru-RU" sz="1600" b="1" i="1" dirty="0" smtClean="0">
                <a:solidFill>
                  <a:srgbClr val="FF0000"/>
                </a:solidFill>
                <a:effectLst/>
                <a:latin typeface="Helvetica Neue"/>
              </a:rPr>
              <a:t>познавательные</a:t>
            </a:r>
            <a:r>
              <a:rPr lang="ru-RU" sz="1600" b="0" i="1" dirty="0" smtClean="0">
                <a:solidFill>
                  <a:srgbClr val="FF0000"/>
                </a:solidFill>
                <a:effectLst/>
                <a:latin typeface="Helvetica Neue"/>
              </a:rPr>
              <a:t>: </a:t>
            </a:r>
            <a:r>
              <a:rPr lang="ru-RU" sz="1600" b="0" i="0" dirty="0" smtClean="0">
                <a:solidFill>
                  <a:srgbClr val="333333"/>
                </a:solidFill>
                <a:effectLst/>
                <a:latin typeface="Helvetica Neue"/>
              </a:rPr>
              <a:t>работа с информацией, выполнение логических операций: сравнения, анализа;</a:t>
            </a:r>
          </a:p>
          <a:p>
            <a:pPr marL="457200"/>
            <a:r>
              <a:rPr lang="ru-RU" sz="1600" b="0" i="0" dirty="0" smtClean="0">
                <a:solidFill>
                  <a:srgbClr val="333333"/>
                </a:solidFill>
                <a:effectLst/>
                <a:latin typeface="Helvetica Neue"/>
              </a:rPr>
              <a:t>-       </a:t>
            </a:r>
            <a:r>
              <a:rPr lang="ru-RU" sz="1600" b="0" i="0" dirty="0" smtClean="0">
                <a:solidFill>
                  <a:srgbClr val="FF0000"/>
                </a:solidFill>
                <a:effectLst/>
                <a:latin typeface="Helvetica Neue"/>
              </a:rPr>
              <a:t> </a:t>
            </a:r>
            <a:r>
              <a:rPr lang="ru-RU" sz="1600" b="1" i="1" dirty="0" smtClean="0">
                <a:solidFill>
                  <a:srgbClr val="FF0000"/>
                </a:solidFill>
                <a:effectLst/>
                <a:latin typeface="Helvetica Neue"/>
              </a:rPr>
              <a:t>коммуникативные</a:t>
            </a:r>
            <a:r>
              <a:rPr lang="ru-RU" sz="1600" b="0" i="1" dirty="0" smtClean="0">
                <a:solidFill>
                  <a:srgbClr val="FF0000"/>
                </a:solidFill>
                <a:effectLst/>
                <a:latin typeface="Helvetica Neue"/>
              </a:rPr>
              <a:t>: </a:t>
            </a:r>
            <a:r>
              <a:rPr lang="ru-RU" sz="1600" b="0" i="0" dirty="0" smtClean="0">
                <a:solidFill>
                  <a:srgbClr val="333333"/>
                </a:solidFill>
                <a:effectLst/>
                <a:latin typeface="Helvetica Neue"/>
              </a:rPr>
              <a:t>речевая деятельность, навыки сотрудничества.</a:t>
            </a:r>
            <a:endParaRPr lang="ru-RU" sz="1600" b="0" i="0" dirty="0">
              <a:solidFill>
                <a:srgbClr val="333333"/>
              </a:solidFill>
              <a:effectLst/>
              <a:latin typeface="Helvetica Neue"/>
            </a:endParaRPr>
          </a:p>
        </p:txBody>
      </p:sp>
    </p:spTree>
    <p:extLst>
      <p:ext uri="{BB962C8B-B14F-4D97-AF65-F5344CB8AC3E}">
        <p14:creationId xmlns:p14="http://schemas.microsoft.com/office/powerpoint/2010/main" val="2796673358"/>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4215" y="820616"/>
            <a:ext cx="9018954" cy="5363007"/>
          </a:xfrm>
          <a:prstGeom prst="rect">
            <a:avLst/>
          </a:prstGeom>
        </p:spPr>
        <p:txBody>
          <a:bodyPr wrap="square">
            <a:spAutoFit/>
          </a:bodyPr>
          <a:lstStyle/>
          <a:p>
            <a:pPr>
              <a:lnSpc>
                <a:spcPts val="1500"/>
              </a:lnSpc>
              <a:spcAft>
                <a:spcPts val="750"/>
              </a:spcAft>
            </a:pPr>
            <a:endParaRPr lang="en-US" sz="3200" b="1" dirty="0" smtClean="0">
              <a:solidFill>
                <a:srgbClr val="002060"/>
              </a:solidFill>
              <a:latin typeface="Helvetica" panose="020B0604020202020204" pitchFamily="34" charset="0"/>
              <a:ea typeface="Times New Roman" panose="02020603050405020304" pitchFamily="18" charset="0"/>
              <a:cs typeface="Times New Roman" panose="02020603050405020304" pitchFamily="18" charset="0"/>
            </a:endParaRPr>
          </a:p>
          <a:p>
            <a:pPr>
              <a:lnSpc>
                <a:spcPts val="1500"/>
              </a:lnSpc>
              <a:spcAft>
                <a:spcPts val="750"/>
              </a:spcAft>
            </a:pPr>
            <a:r>
              <a:rPr lang="ru-RU" sz="3200" b="1" dirty="0" smtClean="0">
                <a:solidFill>
                  <a:srgbClr val="002060"/>
                </a:solidFill>
                <a:latin typeface="Helvetica" panose="020B0604020202020204" pitchFamily="34" charset="0"/>
                <a:ea typeface="Times New Roman" panose="02020603050405020304" pitchFamily="18" charset="0"/>
                <a:cs typeface="Times New Roman" panose="02020603050405020304" pitchFamily="18" charset="0"/>
              </a:rPr>
              <a:t>Задачи </a:t>
            </a:r>
            <a:r>
              <a:rPr lang="ru-RU" sz="3200" b="1" dirty="0">
                <a:solidFill>
                  <a:srgbClr val="002060"/>
                </a:solidFill>
                <a:latin typeface="Helvetica" panose="020B0604020202020204" pitchFamily="34" charset="0"/>
                <a:ea typeface="Times New Roman" panose="02020603050405020304" pitchFamily="18" charset="0"/>
                <a:cs typeface="Times New Roman" panose="02020603050405020304" pitchFamily="18" charset="0"/>
              </a:rPr>
              <a:t>урока:</a:t>
            </a:r>
            <a:endParaRPr lang="ru-RU" sz="36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endParaRPr lang="en-US" b="1" i="1"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endParaRPr>
          </a:p>
          <a:p>
            <a:pPr>
              <a:lnSpc>
                <a:spcPts val="1500"/>
              </a:lnSpc>
              <a:spcAft>
                <a:spcPts val="750"/>
              </a:spcAft>
            </a:pPr>
            <a:r>
              <a:rPr lang="ru-RU" b="1" i="1" dirty="0" smtClean="0">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Учебный </a:t>
            </a:r>
            <a:r>
              <a:rPr lang="ru-RU" b="1" i="1" dirty="0">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аспект:</a:t>
            </a:r>
            <a:endParaRPr lang="ru-RU" sz="2000" i="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a:t>
            </a: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формирование лексических навыков </a:t>
            </a:r>
            <a:r>
              <a:rPr lang="ru-RU"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по теме «</a:t>
            </a:r>
            <a:r>
              <a:rPr lang="en-US"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Health Care</a:t>
            </a:r>
            <a:r>
              <a:rPr lang="ru-RU"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»-познавательные </a:t>
            </a: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УУД</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 формирование диалогической речи - коммуникативные УУД</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активизация навыков учащихся в употреблении лексики по теме </a:t>
            </a:r>
            <a:r>
              <a:rPr lang="ru-RU"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a:t>
            </a:r>
            <a:r>
              <a:rPr lang="en-US"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Health Care</a:t>
            </a:r>
            <a:r>
              <a:rPr lang="ru-RU"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a:t>
            </a: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личностные УУД</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b="1" i="1" dirty="0">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Развивающий аспект:</a:t>
            </a:r>
            <a:endParaRPr lang="ru-RU" sz="2000" i="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развитие логического мышления, языковой догадки (познавательные УУД);</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развитие способности распределения внимания, непроизвольного запоминания  (регулятивные УУД);                                                                                                                                                                                                       - развитие познавательных УУД;</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b="1" i="1" dirty="0">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Воспитательный аспект:</a:t>
            </a:r>
            <a:endParaRPr lang="ru-RU" sz="2000" i="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воспитание положительного, уважительного отношения к культуре англоязычных стран  (личностные УУД);</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поддержание у учащихся интереса к изучению английского языка через подбор содержания языкового и речевого материала по теме урока и использование современных информационных технологий при подаче материала (личностные УУД).</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2946926"/>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400" y="742463"/>
            <a:ext cx="8737600" cy="4119076"/>
          </a:xfrm>
          <a:prstGeom prst="rect">
            <a:avLst/>
          </a:prstGeom>
        </p:spPr>
        <p:txBody>
          <a:bodyPr wrap="square">
            <a:spAutoFit/>
          </a:bodyPr>
          <a:lstStyle/>
          <a:p>
            <a:pPr>
              <a:lnSpc>
                <a:spcPts val="1500"/>
              </a:lnSpc>
              <a:spcAft>
                <a:spcPts val="750"/>
              </a:spcAft>
            </a:pPr>
            <a:endParaRPr lang="en-US" sz="2800" b="1" dirty="0" smtClean="0">
              <a:solidFill>
                <a:schemeClr val="accent5">
                  <a:lumMod val="75000"/>
                </a:schemeClr>
              </a:solidFill>
              <a:latin typeface="Helvetica" panose="020B0604020202020204" pitchFamily="34" charset="0"/>
              <a:ea typeface="Times New Roman" panose="02020603050405020304" pitchFamily="18" charset="0"/>
              <a:cs typeface="Times New Roman" panose="02020603050405020304" pitchFamily="18" charset="0"/>
            </a:endParaRPr>
          </a:p>
          <a:p>
            <a:pPr>
              <a:lnSpc>
                <a:spcPts val="1500"/>
              </a:lnSpc>
              <a:spcAft>
                <a:spcPts val="750"/>
              </a:spcAft>
            </a:pPr>
            <a:r>
              <a:rPr lang="ru-RU" sz="2800" b="1" dirty="0" smtClean="0">
                <a:solidFill>
                  <a:srgbClr val="002060"/>
                </a:solidFill>
                <a:latin typeface="Helvetica" panose="020B0604020202020204" pitchFamily="34" charset="0"/>
                <a:ea typeface="Times New Roman" panose="02020603050405020304" pitchFamily="18" charset="0"/>
                <a:cs typeface="Times New Roman" panose="02020603050405020304" pitchFamily="18" charset="0"/>
              </a:rPr>
              <a:t>Основные </a:t>
            </a:r>
            <a:r>
              <a:rPr lang="ru-RU" sz="2800" b="1" dirty="0">
                <a:solidFill>
                  <a:srgbClr val="002060"/>
                </a:solidFill>
                <a:latin typeface="Helvetica" panose="020B0604020202020204" pitchFamily="34" charset="0"/>
                <a:ea typeface="Times New Roman" panose="02020603050405020304" pitchFamily="18" charset="0"/>
                <a:cs typeface="Times New Roman" panose="02020603050405020304" pitchFamily="18" charset="0"/>
              </a:rPr>
              <a:t>методы и приемы:</a:t>
            </a:r>
            <a:endParaRPr lang="ru-RU" sz="32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игровые технологии;</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технология критического мышления;</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коммуникативная технология обучения ИЯ;</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endParaRPr lang="en-US" b="1"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endParaRPr>
          </a:p>
          <a:p>
            <a:pPr>
              <a:lnSpc>
                <a:spcPts val="1500"/>
              </a:lnSpc>
              <a:spcAft>
                <a:spcPts val="750"/>
              </a:spcAft>
            </a:pPr>
            <a:endParaRPr lang="en-US" sz="3200" b="1" dirty="0">
              <a:solidFill>
                <a:srgbClr val="002060"/>
              </a:solidFill>
              <a:latin typeface="Helvetica" panose="020B0604020202020204" pitchFamily="34" charset="0"/>
              <a:ea typeface="Times New Roman" panose="02020603050405020304" pitchFamily="18" charset="0"/>
              <a:cs typeface="Times New Roman" panose="02020603050405020304" pitchFamily="18" charset="0"/>
            </a:endParaRPr>
          </a:p>
          <a:p>
            <a:pPr>
              <a:lnSpc>
                <a:spcPts val="1500"/>
              </a:lnSpc>
              <a:spcAft>
                <a:spcPts val="750"/>
              </a:spcAft>
            </a:pPr>
            <a:r>
              <a:rPr lang="ru-RU" sz="3200" b="1" dirty="0" smtClean="0">
                <a:solidFill>
                  <a:srgbClr val="002060"/>
                </a:solidFill>
                <a:latin typeface="Helvetica" panose="020B0604020202020204" pitchFamily="34" charset="0"/>
                <a:ea typeface="Times New Roman" panose="02020603050405020304" pitchFamily="18" charset="0"/>
                <a:cs typeface="Times New Roman" panose="02020603050405020304" pitchFamily="18" charset="0"/>
              </a:rPr>
              <a:t>Оснащение </a:t>
            </a:r>
            <a:r>
              <a:rPr lang="ru-RU" sz="3200" b="1" dirty="0">
                <a:solidFill>
                  <a:srgbClr val="002060"/>
                </a:solidFill>
                <a:latin typeface="Helvetica" panose="020B0604020202020204" pitchFamily="34" charset="0"/>
                <a:ea typeface="Times New Roman" panose="02020603050405020304" pitchFamily="18" charset="0"/>
                <a:cs typeface="Times New Roman" panose="02020603050405020304" pitchFamily="18" charset="0"/>
              </a:rPr>
              <a:t>урока:</a:t>
            </a:r>
            <a:endParaRPr lang="ru-RU" sz="3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-мультимедиа-проектор;</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-компьютер;</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доска;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раздаточный материал ( карточки с заданием);</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слайд-презентация</a:t>
            </a:r>
            <a:r>
              <a:rPr lang="ru-RU"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-УМК  « </a:t>
            </a:r>
            <a:r>
              <a:rPr lang="en-US"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Enjoy English 5 </a:t>
            </a:r>
            <a:r>
              <a:rPr lang="ru-RU"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a:t>
            </a: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(автор </a:t>
            </a:r>
            <a:r>
              <a:rPr lang="ru-RU" dirty="0" smtClean="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И.Н. Верещагина / О.В. Афанасьева</a:t>
            </a: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67626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5138" y="351691"/>
            <a:ext cx="8768862" cy="6260688"/>
          </a:xfrm>
          <a:prstGeom prst="rect">
            <a:avLst/>
          </a:prstGeom>
        </p:spPr>
        <p:txBody>
          <a:bodyPr wrap="square">
            <a:spAutoFit/>
          </a:bodyPr>
          <a:lstStyle/>
          <a:p>
            <a:pPr>
              <a:lnSpc>
                <a:spcPts val="1500"/>
              </a:lnSpc>
              <a:spcAft>
                <a:spcPts val="750"/>
              </a:spcAft>
            </a:pPr>
            <a:r>
              <a:rPr lang="ru-RU" b="1" dirty="0" smtClean="0">
                <a:solidFill>
                  <a:srgbClr val="002060"/>
                </a:solidFill>
                <a:latin typeface="Helvetica" panose="020B0604020202020204" pitchFamily="34" charset="0"/>
                <a:ea typeface="Times New Roman" panose="02020603050405020304" pitchFamily="18" charset="0"/>
                <a:cs typeface="Times New Roman" panose="02020603050405020304" pitchFamily="18" charset="0"/>
              </a:rPr>
              <a:t>              УУД</a:t>
            </a:r>
            <a:endParaRPr lang="ru-RU"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b="1" i="1" dirty="0">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Коммуникативные:</a:t>
            </a:r>
            <a:endParaRPr lang="ru-RU" sz="2000" i="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формирование  умение слушать собеседника, вести диалог, реагировать на вопросы учителя и учащихся;</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развитие владения монологическими и диалогическими формами речи в соответствии с нормами изучаемого языка ;</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отстаивание своей точки зрения</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b="1" i="1" dirty="0">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Личностные:</a:t>
            </a:r>
            <a:endParaRPr lang="ru-RU" sz="2000" i="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личностная </a:t>
            </a:r>
            <a:r>
              <a:rPr lang="ru-RU" dirty="0" err="1">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саморефлексия</a:t>
            </a: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способность к саморазвитию, мотивация к познанию, учёбе.</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b="1" i="1" dirty="0">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Регулятивные:</a:t>
            </a:r>
            <a:endParaRPr lang="ru-RU" sz="2000" i="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целеполагание (постановка цели урока);</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контроль и коррекция (взаимоконтроль, </a:t>
            </a:r>
            <a:r>
              <a:rPr lang="ru-RU" dirty="0" err="1">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взаимооценка</a:t>
            </a: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при проверке заданий, самооценка при подведении итогов);</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инициативность и самостоятельность</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b="1" i="1" dirty="0">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Познавательные:</a:t>
            </a:r>
            <a:endParaRPr lang="ru-RU" sz="2000" i="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поиск и выделение необходимой информации в тексте, в аудиозаписи;</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осознанное построение речевого высказывания в устной форме;</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рефлексия (контроль, взаимоконтроль и самоконтроль результатов деятельности);</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анализ с целью выделения общих признаков;</a:t>
            </a:r>
            <a:endParaRPr lang="ru-RU" sz="2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b="1" i="1" dirty="0" err="1">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Межпредметные</a:t>
            </a:r>
            <a:r>
              <a:rPr lang="ru-RU" b="1" i="1" dirty="0">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 связи:</a:t>
            </a:r>
            <a:endParaRPr lang="ru-RU" sz="2000" i="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ru-RU"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Русский язык</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348932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3538" y="414215"/>
            <a:ext cx="8870462" cy="6401753"/>
          </a:xfrm>
          <a:prstGeom prst="rect">
            <a:avLst/>
          </a:prstGeom>
        </p:spPr>
        <p:txBody>
          <a:bodyPr wrap="square">
            <a:spAutoFit/>
          </a:bodyPr>
          <a:lstStyle/>
          <a:p>
            <a:pPr algn="ctr">
              <a:lnSpc>
                <a:spcPct val="150000"/>
              </a:lnSpc>
              <a:spcAft>
                <a:spcPts val="0"/>
              </a:spcAft>
            </a:pPr>
            <a:r>
              <a:rPr lang="ru-RU" sz="1400" b="1" dirty="0">
                <a:solidFill>
                  <a:srgbClr val="FF0000"/>
                </a:solidFill>
                <a:latin typeface="Times New Roman" panose="02020603050405020304" pitchFamily="18" charset="0"/>
                <a:ea typeface="Times New Roman" panose="02020603050405020304" pitchFamily="18" charset="0"/>
              </a:rPr>
              <a:t>Ход урока</a:t>
            </a:r>
            <a:endParaRPr lang="ru-RU" sz="1200" dirty="0">
              <a:solidFill>
                <a:srgbClr val="FF0000"/>
              </a:solidFill>
              <a:latin typeface="Times New Roman" panose="02020603050405020304" pitchFamily="18" charset="0"/>
              <a:ea typeface="Times New Roman" panose="02020603050405020304" pitchFamily="18" charset="0"/>
            </a:endParaRPr>
          </a:p>
          <a:p>
            <a:pPr algn="ctr">
              <a:lnSpc>
                <a:spcPct val="150000"/>
              </a:lnSpc>
              <a:spcAft>
                <a:spcPts val="0"/>
              </a:spcAft>
            </a:pPr>
            <a:r>
              <a:rPr lang="en-US" sz="1400" b="1" dirty="0">
                <a:latin typeface="Times New Roman" panose="02020603050405020304" pitchFamily="18" charset="0"/>
                <a:ea typeface="Times New Roman" panose="02020603050405020304" pitchFamily="18" charset="0"/>
              </a:rPr>
              <a:t> </a:t>
            </a:r>
            <a:endParaRPr lang="ru-RU" sz="1200" dirty="0">
              <a:latin typeface="Times New Roman" panose="02020603050405020304" pitchFamily="18" charset="0"/>
              <a:ea typeface="Times New Roman" panose="02020603050405020304" pitchFamily="18" charset="0"/>
            </a:endParaRPr>
          </a:p>
          <a:p>
            <a:r>
              <a:rPr lang="ru-RU" sz="1400" b="1" dirty="0" smtClean="0">
                <a:solidFill>
                  <a:schemeClr val="accent5">
                    <a:lumMod val="75000"/>
                  </a:schemeClr>
                </a:solidFill>
              </a:rPr>
              <a:t>1</a:t>
            </a:r>
            <a:r>
              <a:rPr lang="ru-RU" sz="1400" b="1" dirty="0" smtClean="0">
                <a:solidFill>
                  <a:srgbClr val="002060"/>
                </a:solidFill>
              </a:rPr>
              <a:t>. УУД </a:t>
            </a:r>
            <a:r>
              <a:rPr lang="ru-RU" sz="1400" b="1" dirty="0">
                <a:solidFill>
                  <a:srgbClr val="002060"/>
                </a:solidFill>
              </a:rPr>
              <a:t>I</a:t>
            </a:r>
            <a:r>
              <a:rPr lang="ru-RU" sz="1400" b="1" dirty="0" smtClean="0">
                <a:solidFill>
                  <a:srgbClr val="002060"/>
                </a:solidFill>
              </a:rPr>
              <a:t>. </a:t>
            </a:r>
            <a:r>
              <a:rPr lang="ru-RU" sz="1400" b="1" dirty="0" smtClean="0">
                <a:solidFill>
                  <a:srgbClr val="002060"/>
                </a:solidFill>
                <a:latin typeface="Times New Roman" panose="02020603050405020304" pitchFamily="18" charset="0"/>
                <a:ea typeface="Times New Roman" panose="02020603050405020304" pitchFamily="18" charset="0"/>
              </a:rPr>
              <a:t>Начало урока. Организационный момент. Речевая </a:t>
            </a:r>
            <a:r>
              <a:rPr lang="ru-RU" sz="1400" b="1" dirty="0">
                <a:solidFill>
                  <a:srgbClr val="002060"/>
                </a:solidFill>
                <a:latin typeface="Times New Roman" panose="02020603050405020304" pitchFamily="18" charset="0"/>
                <a:ea typeface="Times New Roman" panose="02020603050405020304" pitchFamily="18" charset="0"/>
              </a:rPr>
              <a:t>зарядка</a:t>
            </a:r>
            <a:r>
              <a:rPr lang="ru-RU" sz="1400" b="1" dirty="0" smtClean="0">
                <a:solidFill>
                  <a:srgbClr val="002060"/>
                </a:solidFill>
                <a:latin typeface="Times New Roman" panose="02020603050405020304" pitchFamily="18" charset="0"/>
                <a:ea typeface="Times New Roman" panose="02020603050405020304" pitchFamily="18" charset="0"/>
              </a:rPr>
              <a:t>.</a:t>
            </a:r>
            <a:r>
              <a:rPr lang="ru-RU" sz="1200" dirty="0"/>
              <a:t>  </a:t>
            </a:r>
            <a:r>
              <a:rPr lang="ru-RU" sz="1200" dirty="0" smtClean="0"/>
              <a:t>(4 минуты)</a:t>
            </a:r>
          </a:p>
          <a:p>
            <a:r>
              <a:rPr lang="ru-RU" sz="1200" dirty="0">
                <a:solidFill>
                  <a:schemeClr val="accent5">
                    <a:lumMod val="75000"/>
                  </a:schemeClr>
                </a:solidFill>
              </a:rPr>
              <a:t> </a:t>
            </a:r>
            <a:endParaRPr lang="ru-RU" sz="1200" dirty="0">
              <a:solidFill>
                <a:schemeClr val="accent5">
                  <a:lumMod val="75000"/>
                </a:schemeClr>
              </a:solidFill>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b="1" dirty="0">
                <a:latin typeface="Times New Roman" panose="02020603050405020304" pitchFamily="18" charset="0"/>
                <a:ea typeface="Times New Roman" panose="02020603050405020304" pitchFamily="18" charset="0"/>
              </a:rPr>
              <a:t>Teacher:</a:t>
            </a:r>
            <a:r>
              <a:rPr lang="en-US" sz="1400" dirty="0">
                <a:latin typeface="Times New Roman" panose="02020603050405020304" pitchFamily="18" charset="0"/>
                <a:ea typeface="Times New Roman" panose="02020603050405020304" pitchFamily="18" charset="0"/>
              </a:rPr>
              <a:t> Good morning, dear boys and girls. I’m very glad to see you. Let’s start our lesson. The topic of our lesson is “Health Care”. The motto of the lesson is “The greatest wealth is health”. Can you tell me why should we take care of our health?</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   P1: I’m sure that health is the dearest thing for a person.</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   P2: I think we can buy many things, but we can’t buy health.</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b="1" dirty="0">
                <a:latin typeface="Times New Roman" panose="02020603050405020304" pitchFamily="18" charset="0"/>
                <a:ea typeface="Times New Roman" panose="02020603050405020304" pitchFamily="18" charset="0"/>
              </a:rPr>
              <a:t>Teacher:</a:t>
            </a:r>
            <a:r>
              <a:rPr lang="en-US" sz="1400" dirty="0">
                <a:latin typeface="Times New Roman" panose="02020603050405020304" pitchFamily="18" charset="0"/>
                <a:ea typeface="Times New Roman" panose="02020603050405020304" pitchFamily="18" charset="0"/>
              </a:rPr>
              <a:t> Right you are. So today we are going to speak about health, health care, and healthy food. There are a lot of proverbs and sayings  about health. Do you remember any of them?</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   P1: Health is above wealth.</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   P2: An apple a day keeps a doctor away.</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   P3: Early to bed, early to rise keeps a man healthy, wealthy and wise.</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   P4: Good friends are good for your health.</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   P5: A sound mind in a sound body.</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   P6: The greatest wealth is health.</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   P7: A merry heart is a good medicine.</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   P8: Active life makes you feel happy.</a:t>
            </a:r>
            <a:endParaRPr lang="ru-RU"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rPr>
              <a:t>   P9: The appetite comes with eating.</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24042381"/>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400" y="336062"/>
            <a:ext cx="8737600" cy="6140142"/>
          </a:xfrm>
          <a:prstGeom prst="rect">
            <a:avLst/>
          </a:prstGeom>
        </p:spPr>
        <p:txBody>
          <a:bodyPr wrap="square">
            <a:spAutoFit/>
          </a:bodyPr>
          <a:lstStyle/>
          <a:p>
            <a:r>
              <a:rPr lang="ru-RU" sz="1600" b="1" dirty="0" smtClean="0">
                <a:solidFill>
                  <a:srgbClr val="FF0000"/>
                </a:solidFill>
              </a:rPr>
              <a:t>Регулятивные</a:t>
            </a:r>
            <a:r>
              <a:rPr lang="ru-RU" sz="1600" b="1" dirty="0">
                <a:solidFill>
                  <a:srgbClr val="FF0000"/>
                </a:solidFill>
              </a:rPr>
              <a:t>:</a:t>
            </a:r>
            <a:r>
              <a:rPr lang="ru-RU" sz="1600" b="1" dirty="0"/>
              <a:t> </a:t>
            </a:r>
            <a:r>
              <a:rPr lang="ru-RU" sz="1600" i="1" dirty="0"/>
              <a:t>самоорганизация учащихся на начало урока.</a:t>
            </a:r>
          </a:p>
          <a:p>
            <a:r>
              <a:rPr lang="ru-RU" sz="1600" b="1" dirty="0">
                <a:solidFill>
                  <a:srgbClr val="FF0000"/>
                </a:solidFill>
              </a:rPr>
              <a:t>Личностные:</a:t>
            </a:r>
            <a:r>
              <a:rPr lang="ru-RU" sz="1600" b="1" dirty="0"/>
              <a:t> </a:t>
            </a:r>
            <a:r>
              <a:rPr lang="ru-RU" sz="1600" i="1" dirty="0"/>
              <a:t>настрой обучающихся на работу, готовность к восприятию иноязычной речи.</a:t>
            </a:r>
          </a:p>
          <a:p>
            <a:r>
              <a:rPr lang="ru-RU" sz="1600" b="1" dirty="0" smtClean="0">
                <a:solidFill>
                  <a:srgbClr val="002060"/>
                </a:solidFill>
              </a:rPr>
              <a:t>II. Основная часть (6 минут)</a:t>
            </a:r>
            <a:r>
              <a:rPr lang="ru-RU" sz="1600" b="1" dirty="0" smtClean="0">
                <a:solidFill>
                  <a:srgbClr val="002060"/>
                </a:solidFill>
                <a:latin typeface="Times New Roman" panose="02020603050405020304" pitchFamily="18" charset="0"/>
                <a:ea typeface="Times New Roman" panose="02020603050405020304" pitchFamily="18" charset="0"/>
              </a:rPr>
              <a:t> </a:t>
            </a:r>
          </a:p>
          <a:p>
            <a:endParaRPr lang="ru-RU" sz="1600" b="1" dirty="0" smtClean="0">
              <a:solidFill>
                <a:schemeClr val="accent5">
                  <a:lumMod val="75000"/>
                </a:schemeClr>
              </a:solidFill>
              <a:latin typeface="Times New Roman" panose="02020603050405020304" pitchFamily="18" charset="0"/>
              <a:ea typeface="Times New Roman" panose="02020603050405020304" pitchFamily="18" charset="0"/>
            </a:endParaRPr>
          </a:p>
          <a:p>
            <a:r>
              <a:rPr lang="ru-RU" sz="1600" b="1" dirty="0" smtClean="0">
                <a:solidFill>
                  <a:srgbClr val="002060"/>
                </a:solidFill>
                <a:latin typeface="Times New Roman" panose="02020603050405020304" pitchFamily="18" charset="0"/>
                <a:ea typeface="Times New Roman" panose="02020603050405020304" pitchFamily="18" charset="0"/>
              </a:rPr>
              <a:t>2</a:t>
            </a:r>
            <a:r>
              <a:rPr lang="ru-RU" sz="1600" b="1" dirty="0">
                <a:solidFill>
                  <a:srgbClr val="002060"/>
                </a:solidFill>
                <a:latin typeface="Times New Roman" panose="02020603050405020304" pitchFamily="18" charset="0"/>
                <a:ea typeface="Times New Roman" panose="02020603050405020304" pitchFamily="18" charset="0"/>
              </a:rPr>
              <a:t>. </a:t>
            </a:r>
            <a:r>
              <a:rPr lang="ru-RU" sz="1600" b="1" dirty="0" smtClean="0">
                <a:solidFill>
                  <a:srgbClr val="002060"/>
                </a:solidFill>
                <a:latin typeface="Times New Roman" panose="02020603050405020304" pitchFamily="18" charset="0"/>
                <a:ea typeface="Times New Roman" panose="02020603050405020304" pitchFamily="18" charset="0"/>
              </a:rPr>
              <a:t>Закрепление </a:t>
            </a:r>
            <a:r>
              <a:rPr lang="ru-RU" sz="1600" b="1" dirty="0">
                <a:solidFill>
                  <a:srgbClr val="002060"/>
                </a:solidFill>
                <a:latin typeface="Times New Roman" panose="02020603050405020304" pitchFamily="18" charset="0"/>
                <a:ea typeface="Times New Roman" panose="02020603050405020304" pitchFamily="18" charset="0"/>
              </a:rPr>
              <a:t>лексических навыков</a:t>
            </a:r>
            <a:endParaRPr lang="ru-RU" sz="1600" dirty="0">
              <a:solidFill>
                <a:srgbClr val="002060"/>
              </a:solidFill>
            </a:endParaRPr>
          </a:p>
          <a:p>
            <a:pPr algn="just">
              <a:lnSpc>
                <a:spcPct val="150000"/>
              </a:lnSpc>
              <a:spcAft>
                <a:spcPts val="0"/>
              </a:spcAft>
            </a:pPr>
            <a:r>
              <a:rPr lang="en-US" b="1" dirty="0" smtClean="0">
                <a:latin typeface="Times New Roman" panose="02020603050405020304" pitchFamily="18" charset="0"/>
                <a:ea typeface="Times New Roman" panose="02020603050405020304" pitchFamily="18" charset="0"/>
              </a:rPr>
              <a:t>Teacher</a:t>
            </a:r>
            <a:r>
              <a:rPr lang="en-US" b="1" dirty="0">
                <a:latin typeface="Times New Roman" panose="02020603050405020304" pitchFamily="18" charset="0"/>
                <a:ea typeface="Times New Roman" panose="02020603050405020304" pitchFamily="18" charset="0"/>
              </a:rPr>
              <a:t>:</a:t>
            </a:r>
            <a:r>
              <a:rPr lang="en-US" dirty="0">
                <a:latin typeface="Times New Roman" panose="02020603050405020304" pitchFamily="18" charset="0"/>
                <a:ea typeface="Times New Roman" panose="02020603050405020304" pitchFamily="18" charset="0"/>
              </a:rPr>
              <a:t> Good of you! I should say that the most important things in our life are good friends, your family, health, good </a:t>
            </a:r>
            <a:r>
              <a:rPr lang="en-US" dirty="0" err="1">
                <a:latin typeface="Times New Roman" panose="02020603050405020304" pitchFamily="18" charset="0"/>
                <a:ea typeface="Times New Roman" panose="02020603050405020304" pitchFamily="18" charset="0"/>
              </a:rPr>
              <a:t>humour</a:t>
            </a:r>
            <a:r>
              <a:rPr lang="en-US" dirty="0">
                <a:latin typeface="Times New Roman" panose="02020603050405020304" pitchFamily="18" charset="0"/>
                <a:ea typeface="Times New Roman" panose="02020603050405020304" pitchFamily="18" charset="0"/>
              </a:rPr>
              <a:t> and a positive attitude towards life. Children, I’m sure you know a lot of words connected with the topic “Health”. Let’s play now. Look at the blackboard and try to give definitions of the following words. </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Times New Roman" panose="02020603050405020304" pitchFamily="18" charset="0"/>
              </a:rPr>
              <a:t>  </a:t>
            </a:r>
            <a:r>
              <a:rPr lang="ru-RU" dirty="0" smtClean="0">
                <a:latin typeface="Times New Roman" panose="02020603050405020304" pitchFamily="18" charset="0"/>
                <a:ea typeface="Times New Roman" panose="02020603050405020304" pitchFamily="18" charset="0"/>
              </a:rPr>
              <a:t>                                            </a:t>
            </a:r>
            <a:r>
              <a:rPr lang="en-US" dirty="0" smtClean="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P1: Hospital is a place where we get medical </a:t>
            </a:r>
            <a:r>
              <a:rPr lang="en-US" dirty="0" smtClean="0">
                <a:latin typeface="Times New Roman" panose="02020603050405020304" pitchFamily="18" charset="0"/>
                <a:ea typeface="Times New Roman" panose="02020603050405020304" pitchFamily="18" charset="0"/>
              </a:rPr>
              <a:t>help</a:t>
            </a: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r>
              <a:rPr lang="ru-RU" dirty="0">
                <a:latin typeface="Times New Roman" panose="02020603050405020304" pitchFamily="18" charset="0"/>
                <a:ea typeface="Times New Roman" panose="02020603050405020304" pitchFamily="18" charset="0"/>
              </a:rPr>
              <a:t> </a:t>
            </a:r>
            <a:r>
              <a:rPr lang="ru-RU" dirty="0" smtClean="0">
                <a:latin typeface="Times New Roman" panose="02020603050405020304" pitchFamily="18" charset="0"/>
                <a:ea typeface="Times New Roman" panose="02020603050405020304" pitchFamily="18" charset="0"/>
              </a:rPr>
              <a:t>                                             </a:t>
            </a:r>
            <a:r>
              <a:rPr lang="en-US" dirty="0" smtClean="0">
                <a:latin typeface="Times New Roman" panose="02020603050405020304" pitchFamily="18" charset="0"/>
                <a:ea typeface="Times New Roman" panose="02020603050405020304" pitchFamily="18" charset="0"/>
              </a:rPr>
              <a:t>P2</a:t>
            </a:r>
            <a:r>
              <a:rPr lang="en-US" dirty="0">
                <a:latin typeface="Times New Roman" panose="02020603050405020304" pitchFamily="18" charset="0"/>
                <a:ea typeface="Times New Roman" panose="02020603050405020304" pitchFamily="18" charset="0"/>
              </a:rPr>
              <a:t>: A doctor is a person who gives us medical help</a:t>
            </a:r>
            <a:r>
              <a:rPr lang="en-US" dirty="0" smtClean="0">
                <a:latin typeface="Times New Roman" panose="02020603050405020304" pitchFamily="18" charset="0"/>
                <a:ea typeface="Times New Roman" panose="02020603050405020304" pitchFamily="18" charset="0"/>
              </a:rPr>
              <a:t>.</a:t>
            </a:r>
            <a:r>
              <a:rPr lang="ru-RU" dirty="0" smtClean="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9872" y="3498198"/>
            <a:ext cx="1749066" cy="1015804"/>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6809" y="4681415"/>
            <a:ext cx="1203413" cy="1504266"/>
          </a:xfrm>
          <a:prstGeom prst="rect">
            <a:avLst/>
          </a:prstGeom>
        </p:spPr>
      </p:pic>
    </p:spTree>
    <p:extLst>
      <p:ext uri="{BB962C8B-B14F-4D97-AF65-F5344CB8AC3E}">
        <p14:creationId xmlns:p14="http://schemas.microsoft.com/office/powerpoint/2010/main" val="203045230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5046" y="93785"/>
            <a:ext cx="9018954" cy="6324808"/>
          </a:xfrm>
          <a:prstGeom prst="rect">
            <a:avLst/>
          </a:prstGeom>
        </p:spPr>
        <p:txBody>
          <a:bodyPr wrap="square">
            <a:spAutoFit/>
          </a:bodyPr>
          <a:lstStyle/>
          <a:p>
            <a:pPr algn="just">
              <a:lnSpc>
                <a:spcPct val="150000"/>
              </a:lnSpc>
              <a:spcAft>
                <a:spcPts val="0"/>
              </a:spcAft>
            </a:pPr>
            <a:r>
              <a:rPr lang="en-US" dirty="0">
                <a:latin typeface="Times New Roman" panose="02020603050405020304" pitchFamily="18" charset="0"/>
                <a:ea typeface="Times New Roman" panose="02020603050405020304" pitchFamily="18" charset="0"/>
              </a:rPr>
              <a:t> </a:t>
            </a:r>
            <a:r>
              <a:rPr lang="ru-RU" dirty="0" smtClean="0">
                <a:latin typeface="Times New Roman" panose="02020603050405020304" pitchFamily="18" charset="0"/>
                <a:ea typeface="Times New Roman" panose="02020603050405020304" pitchFamily="18" charset="0"/>
              </a:rPr>
              <a:t>                                    </a:t>
            </a:r>
          </a:p>
          <a:p>
            <a:pPr algn="just">
              <a:lnSpc>
                <a:spcPct val="150000"/>
              </a:lnSpc>
              <a:spcAft>
                <a:spcPts val="0"/>
              </a:spcAft>
            </a:pPr>
            <a:r>
              <a:rPr lang="ru-RU" dirty="0">
                <a:latin typeface="Times New Roman" panose="02020603050405020304" pitchFamily="18" charset="0"/>
                <a:ea typeface="Times New Roman" panose="02020603050405020304" pitchFamily="18" charset="0"/>
              </a:rPr>
              <a:t> </a:t>
            </a:r>
            <a:r>
              <a:rPr lang="ru-RU" dirty="0" smtClean="0">
                <a:latin typeface="Times New Roman" panose="02020603050405020304" pitchFamily="18" charset="0"/>
                <a:ea typeface="Times New Roman" panose="02020603050405020304" pitchFamily="18" charset="0"/>
              </a:rPr>
              <a:t>                                      </a:t>
            </a:r>
            <a:r>
              <a:rPr lang="en-US" dirty="0" smtClean="0">
                <a:latin typeface="Times New Roman" panose="02020603050405020304" pitchFamily="18" charset="0"/>
                <a:ea typeface="Times New Roman" panose="02020603050405020304" pitchFamily="18" charset="0"/>
              </a:rPr>
              <a:t>P3</a:t>
            </a:r>
            <a:r>
              <a:rPr lang="en-US" dirty="0">
                <a:latin typeface="Times New Roman" panose="02020603050405020304" pitchFamily="18" charset="0"/>
                <a:ea typeface="Times New Roman" panose="02020603050405020304" pitchFamily="18" charset="0"/>
              </a:rPr>
              <a:t>: An ambulance is a car that takes a patient to the hospital.</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Times New Roman" panose="02020603050405020304" pitchFamily="18" charset="0"/>
              </a:rPr>
              <a:t>   </a:t>
            </a: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r>
              <a:rPr lang="ru-RU" dirty="0" smtClean="0">
                <a:latin typeface="Times New Roman" panose="02020603050405020304" pitchFamily="18" charset="0"/>
                <a:ea typeface="Times New Roman" panose="02020603050405020304" pitchFamily="18" charset="0"/>
              </a:rPr>
              <a:t>                                          </a:t>
            </a:r>
            <a:r>
              <a:rPr lang="en-US" dirty="0" smtClean="0">
                <a:latin typeface="Times New Roman" panose="02020603050405020304" pitchFamily="18" charset="0"/>
                <a:ea typeface="Times New Roman" panose="02020603050405020304" pitchFamily="18" charset="0"/>
              </a:rPr>
              <a:t>P4</a:t>
            </a:r>
            <a:r>
              <a:rPr lang="en-US" dirty="0">
                <a:latin typeface="Times New Roman" panose="02020603050405020304" pitchFamily="18" charset="0"/>
                <a:ea typeface="Times New Roman" panose="02020603050405020304" pitchFamily="18" charset="0"/>
              </a:rPr>
              <a:t>: Pills are small round things that we take to recover.</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Times New Roman" panose="02020603050405020304" pitchFamily="18" charset="0"/>
              </a:rPr>
              <a:t>   </a:t>
            </a: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r>
              <a:rPr lang="ru-RU" dirty="0" smtClean="0">
                <a:latin typeface="Times New Roman" panose="02020603050405020304" pitchFamily="18" charset="0"/>
                <a:ea typeface="Times New Roman" panose="02020603050405020304" pitchFamily="18" charset="0"/>
              </a:rPr>
              <a:t>                                           </a:t>
            </a:r>
          </a:p>
          <a:p>
            <a:pPr algn="just">
              <a:lnSpc>
                <a:spcPct val="150000"/>
              </a:lnSpc>
              <a:spcAft>
                <a:spcPts val="0"/>
              </a:spcAft>
            </a:pPr>
            <a:endParaRPr lang="ru-RU" dirty="0">
              <a:latin typeface="Times New Roman" panose="02020603050405020304" pitchFamily="18" charset="0"/>
              <a:ea typeface="Times New Roman" panose="02020603050405020304" pitchFamily="18" charset="0"/>
            </a:endParaRPr>
          </a:p>
          <a:p>
            <a:pPr algn="just">
              <a:lnSpc>
                <a:spcPct val="150000"/>
              </a:lnSpc>
              <a:spcAft>
                <a:spcPts val="0"/>
              </a:spcAft>
            </a:pPr>
            <a:endParaRPr lang="ru-RU" dirty="0" smtClean="0">
              <a:latin typeface="Times New Roman" panose="02020603050405020304" pitchFamily="18" charset="0"/>
              <a:ea typeface="Times New Roman" panose="02020603050405020304" pitchFamily="18" charset="0"/>
            </a:endParaRPr>
          </a:p>
          <a:p>
            <a:pPr algn="just">
              <a:lnSpc>
                <a:spcPct val="150000"/>
              </a:lnSpc>
              <a:spcAft>
                <a:spcPts val="0"/>
              </a:spcAft>
            </a:pPr>
            <a:r>
              <a:rPr lang="ru-RU" dirty="0">
                <a:latin typeface="Times New Roman" panose="02020603050405020304" pitchFamily="18" charset="0"/>
                <a:ea typeface="Times New Roman" panose="02020603050405020304" pitchFamily="18" charset="0"/>
              </a:rPr>
              <a:t> </a:t>
            </a:r>
            <a:r>
              <a:rPr lang="ru-RU" dirty="0" smtClean="0">
                <a:latin typeface="Times New Roman" panose="02020603050405020304" pitchFamily="18" charset="0"/>
                <a:ea typeface="Times New Roman" panose="02020603050405020304" pitchFamily="18" charset="0"/>
              </a:rPr>
              <a:t>                                             </a:t>
            </a:r>
            <a:r>
              <a:rPr lang="en-US" dirty="0" smtClean="0">
                <a:latin typeface="Times New Roman" panose="02020603050405020304" pitchFamily="18" charset="0"/>
                <a:ea typeface="Times New Roman" panose="02020603050405020304" pitchFamily="18" charset="0"/>
              </a:rPr>
              <a:t>P5</a:t>
            </a:r>
            <a:r>
              <a:rPr lang="en-US" dirty="0">
                <a:latin typeface="Times New Roman" panose="02020603050405020304" pitchFamily="18" charset="0"/>
                <a:ea typeface="Times New Roman" panose="02020603050405020304" pitchFamily="18" charset="0"/>
              </a:rPr>
              <a:t>: A prescription is a sheet of paper with the help of which we </a:t>
            </a:r>
            <a:r>
              <a:rPr lang="ru-RU" dirty="0" smtClean="0">
                <a:latin typeface="Times New Roman" panose="02020603050405020304" pitchFamily="18" charset="0"/>
                <a:ea typeface="Times New Roman" panose="02020603050405020304" pitchFamily="18" charset="0"/>
              </a:rPr>
              <a:t>       </a:t>
            </a:r>
          </a:p>
          <a:p>
            <a:pPr algn="just">
              <a:lnSpc>
                <a:spcPct val="150000"/>
              </a:lnSpc>
              <a:spcAft>
                <a:spcPts val="0"/>
              </a:spcAft>
            </a:pPr>
            <a:endParaRPr lang="ru-RU" dirty="0">
              <a:latin typeface="Times New Roman" panose="02020603050405020304" pitchFamily="18" charset="0"/>
              <a:ea typeface="Times New Roman" panose="02020603050405020304" pitchFamily="18" charset="0"/>
            </a:endParaRPr>
          </a:p>
          <a:p>
            <a:pPr algn="just">
              <a:lnSpc>
                <a:spcPct val="150000"/>
              </a:lnSpc>
              <a:spcAft>
                <a:spcPts val="0"/>
              </a:spcAft>
            </a:pPr>
            <a:r>
              <a:rPr lang="ru-RU" dirty="0" smtClean="0">
                <a:latin typeface="Times New Roman" panose="02020603050405020304" pitchFamily="18" charset="0"/>
                <a:ea typeface="Times New Roman" panose="02020603050405020304" pitchFamily="18" charset="0"/>
              </a:rPr>
              <a:t>                                               </a:t>
            </a:r>
            <a:r>
              <a:rPr lang="en-US" dirty="0" smtClean="0">
                <a:latin typeface="Times New Roman" panose="02020603050405020304" pitchFamily="18" charset="0"/>
                <a:ea typeface="Times New Roman" panose="02020603050405020304" pitchFamily="18" charset="0"/>
              </a:rPr>
              <a:t>take </a:t>
            </a:r>
            <a:r>
              <a:rPr lang="en-US" dirty="0">
                <a:latin typeface="Times New Roman" panose="02020603050405020304" pitchFamily="18" charset="0"/>
                <a:ea typeface="Times New Roman" panose="02020603050405020304" pitchFamily="18" charset="0"/>
              </a:rPr>
              <a:t>medicine at the chemist’s.</a:t>
            </a:r>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3997" y="4384430"/>
            <a:ext cx="1753047" cy="1158997"/>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622" y="359507"/>
            <a:ext cx="1389795" cy="975945"/>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167" y="2072158"/>
            <a:ext cx="1578708" cy="1184031"/>
          </a:xfrm>
          <a:prstGeom prst="rect">
            <a:avLst/>
          </a:prstGeom>
        </p:spPr>
      </p:pic>
    </p:spTree>
    <p:extLst>
      <p:ext uri="{BB962C8B-B14F-4D97-AF65-F5344CB8AC3E}">
        <p14:creationId xmlns:p14="http://schemas.microsoft.com/office/powerpoint/2010/main" val="3385669978"/>
      </p:ext>
    </p:extLst>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1692" y="281354"/>
            <a:ext cx="8792308" cy="5078313"/>
          </a:xfrm>
          <a:prstGeom prst="rect">
            <a:avLst/>
          </a:prstGeom>
        </p:spPr>
        <p:txBody>
          <a:bodyPr wrap="square">
            <a:spAutoFit/>
          </a:bodyPr>
          <a:lstStyle/>
          <a:p>
            <a:pPr algn="just">
              <a:lnSpc>
                <a:spcPct val="150000"/>
              </a:lnSpc>
              <a:spcAft>
                <a:spcPts val="0"/>
              </a:spcAft>
            </a:pPr>
            <a:r>
              <a:rPr lang="en-US" b="1" dirty="0">
                <a:latin typeface="Times New Roman" panose="02020603050405020304" pitchFamily="18" charset="0"/>
                <a:ea typeface="Times New Roman" panose="02020603050405020304" pitchFamily="18" charset="0"/>
              </a:rPr>
              <a:t>Teacher:</a:t>
            </a:r>
            <a:r>
              <a:rPr lang="en-US" dirty="0">
                <a:latin typeface="Times New Roman" panose="02020603050405020304" pitchFamily="18" charset="0"/>
                <a:ea typeface="Times New Roman" panose="02020603050405020304" pitchFamily="18" charset="0"/>
              </a:rPr>
              <a:t> I see, you know the vocabulary. And I also see that you are a bit tired. Let’s do some physical exercises in order to relax and you’ll be fresh again in a minute.</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ru-RU" b="1" dirty="0">
                <a:solidFill>
                  <a:srgbClr val="002060"/>
                </a:solidFill>
                <a:latin typeface="Times New Roman" panose="02020603050405020304" pitchFamily="18" charset="0"/>
                <a:ea typeface="Times New Roman" panose="02020603050405020304" pitchFamily="18" charset="0"/>
              </a:rPr>
              <a:t>3.Физкультминутка</a:t>
            </a:r>
            <a:r>
              <a:rPr lang="ru-RU" dirty="0" smtClean="0">
                <a:solidFill>
                  <a:srgbClr val="002060"/>
                </a:solidFill>
                <a:latin typeface="Times New Roman" panose="02020603050405020304" pitchFamily="18" charset="0"/>
                <a:ea typeface="Times New Roman" panose="02020603050405020304" pitchFamily="18" charset="0"/>
              </a:rPr>
              <a:t>.</a:t>
            </a:r>
            <a:r>
              <a:rPr lang="ru-RU" dirty="0" smtClean="0">
                <a:solidFill>
                  <a:schemeClr val="accent5">
                    <a:lumMod val="75000"/>
                  </a:schemeClr>
                </a:solidFill>
                <a:latin typeface="Times New Roman" panose="02020603050405020304" pitchFamily="18" charset="0"/>
                <a:ea typeface="Times New Roman" panose="02020603050405020304" pitchFamily="18" charset="0"/>
              </a:rPr>
              <a:t> </a:t>
            </a:r>
            <a:r>
              <a:rPr lang="ru-RU" dirty="0" smtClean="0">
                <a:latin typeface="Times New Roman" panose="02020603050405020304" pitchFamily="18" charset="0"/>
                <a:ea typeface="Times New Roman" panose="02020603050405020304" pitchFamily="18" charset="0"/>
              </a:rPr>
              <a:t>(4 минуты)</a:t>
            </a:r>
            <a:endParaRPr lang="ru-RU" sz="1600" dirty="0">
              <a:latin typeface="Times New Roman" panose="02020603050405020304" pitchFamily="18" charset="0"/>
              <a:ea typeface="Times New Roman" panose="02020603050405020304" pitchFamily="18" charset="0"/>
            </a:endParaRPr>
          </a:p>
          <a:p>
            <a:pPr algn="just">
              <a:lnSpc>
                <a:spcPct val="150000"/>
              </a:lnSpc>
              <a:spcAft>
                <a:spcPts val="0"/>
              </a:spcAft>
            </a:pPr>
            <a:r>
              <a:rPr lang="ru-RU" dirty="0">
                <a:latin typeface="Times New Roman" panose="02020603050405020304" pitchFamily="18" charset="0"/>
                <a:ea typeface="Times New Roman" panose="02020603050405020304" pitchFamily="18" charset="0"/>
              </a:rPr>
              <a:t>     Под музыку аудиозаписи учащиеся делают упражнения для релаксации.</a:t>
            </a:r>
            <a:endParaRPr lang="ru-RU" sz="1600"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                        Stand up now!</a:t>
            </a:r>
            <a:endParaRPr lang="ru-RU" sz="1600"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                        Don’t sit down!</a:t>
            </a:r>
            <a:endParaRPr lang="ru-RU" sz="1600"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                        Walk, don’t stop!</a:t>
            </a:r>
            <a:endParaRPr lang="ru-RU" sz="1600"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                        Stop. Then run!</a:t>
            </a:r>
            <a:endParaRPr lang="ru-RU" sz="1600"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                        Touch your nose!</a:t>
            </a:r>
            <a:endParaRPr lang="ru-RU" sz="1600"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                        Jump up high!</a:t>
            </a:r>
            <a:endParaRPr lang="ru-RU" sz="1600"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                        Go under your desk!</a:t>
            </a:r>
            <a:endParaRPr lang="ru-RU" sz="1600"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                        This is fun!</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99294639"/>
      </p:ext>
    </p:extLst>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106</TotalTime>
  <Words>1117</Words>
  <Application>Microsoft Office PowerPoint</Application>
  <PresentationFormat>Широкоэкранный</PresentationFormat>
  <Paragraphs>196</Paragraphs>
  <Slides>14</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14</vt:i4>
      </vt:variant>
    </vt:vector>
  </HeadingPairs>
  <TitlesOfParts>
    <vt:vector size="23" baseType="lpstr">
      <vt:lpstr>Arial</vt:lpstr>
      <vt:lpstr>Calibri</vt:lpstr>
      <vt:lpstr>Helvetica</vt:lpstr>
      <vt:lpstr>Helvetica Neue</vt:lpstr>
      <vt:lpstr>Symbol</vt:lpstr>
      <vt:lpstr>Times New 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Alex</dc:creator>
  <cp:lastModifiedBy>Alex</cp:lastModifiedBy>
  <cp:revision>12</cp:revision>
  <dcterms:created xsi:type="dcterms:W3CDTF">2016-04-07T19:27:17Z</dcterms:created>
  <dcterms:modified xsi:type="dcterms:W3CDTF">2016-04-09T12:03:00Z</dcterms:modified>
</cp:coreProperties>
</file>