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711" r:id="rId2"/>
    <p:sldMasterId id="2147483723" r:id="rId3"/>
    <p:sldMasterId id="2147483750" r:id="rId4"/>
    <p:sldMasterId id="2147483764" r:id="rId5"/>
    <p:sldMasterId id="2147483802" r:id="rId6"/>
    <p:sldMasterId id="2147483815" r:id="rId7"/>
  </p:sldMasterIdLst>
  <p:sldIdLst>
    <p:sldId id="256" r:id="rId8"/>
    <p:sldId id="257" r:id="rId9"/>
    <p:sldId id="266" r:id="rId10"/>
    <p:sldId id="268" r:id="rId11"/>
    <p:sldId id="270" r:id="rId12"/>
    <p:sldId id="259" r:id="rId13"/>
    <p:sldId id="260" r:id="rId14"/>
    <p:sldId id="261" r:id="rId15"/>
    <p:sldId id="263" r:id="rId16"/>
    <p:sldId id="264" r:id="rId17"/>
    <p:sldId id="272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8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1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3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jpe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jpe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jpe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jpe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0.jpeg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2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89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736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67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20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4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рисунка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2922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 (другой 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377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8569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, вверху и в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363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рисунка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91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<Relationship Id="rId14" Type="http://schemas.openxmlformats.org/officeDocument/2006/relationships/theme" Target="../theme/theme5.xml"/><Relationship Id="rId15" Type="http://schemas.openxmlformats.org/officeDocument/2006/relationships/image" Target="../media/image11.png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5.xml"/><Relationship Id="rId6" Type="http://schemas.openxmlformats.org/officeDocument/2006/relationships/slideLayout" Target="../slideLayouts/slideLayout66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Relationship Id="rId9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88.xml"/><Relationship Id="rId17" Type="http://schemas.openxmlformats.org/officeDocument/2006/relationships/theme" Target="../theme/theme7.xml"/><Relationship Id="rId1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9.xml"/><Relationship Id="rId8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9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1F9F23D-8A2C-594C-8F73-3A98445AE3E3}" type="datetimeFigureOut">
              <a:rPr lang="ru-RU" smtClean="0"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D71FA6-B696-CF43-81B8-F4081E011F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6.jpg"/><Relationship Id="rId5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4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4" Type="http://schemas.openxmlformats.org/officeDocument/2006/relationships/image" Target="../media/image48.jpg"/><Relationship Id="rId1" Type="http://schemas.openxmlformats.org/officeDocument/2006/relationships/slideLayout" Target="../slideLayouts/slideLayout74.xml"/><Relationship Id="rId2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2.jpg"/><Relationship Id="rId3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55.jpeg"/><Relationship Id="rId3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5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png"/><Relationship Id="rId7" Type="http://schemas.openxmlformats.org/officeDocument/2006/relationships/image" Target="../media/image38.jpg"/><Relationship Id="rId8" Type="http://schemas.openxmlformats.org/officeDocument/2006/relationships/image" Target="../media/image39.jpg"/><Relationship Id="rId9" Type="http://schemas.openxmlformats.org/officeDocument/2006/relationships/image" Target="../media/image40.jpg"/><Relationship Id="rId10" Type="http://schemas.openxmlformats.org/officeDocument/2006/relationships/image" Target="../media/image41.png"/><Relationship Id="rId11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8.jp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41.png"/><Relationship Id="rId8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>
            <a:spLocks noGrp="1"/>
          </p:cNvSpPr>
          <p:nvPr>
            <p:ph type="subTitle" idx="1"/>
          </p:nvPr>
        </p:nvSpPr>
        <p:spPr>
          <a:xfrm>
            <a:off x="1371600" y="2947672"/>
            <a:ext cx="6400800" cy="26911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Автор: </a:t>
            </a:r>
            <a:r>
              <a:rPr lang="ru-RU" dirty="0" smtClean="0"/>
              <a:t>Субботина Мария Сергеевна</a:t>
            </a:r>
          </a:p>
          <a:p>
            <a:r>
              <a:rPr lang="ru-RU" dirty="0" smtClean="0"/>
              <a:t>Учитель ГБОУ СОШ № 1980 </a:t>
            </a:r>
          </a:p>
          <a:p>
            <a:r>
              <a:rPr lang="ru-RU" dirty="0" smtClean="0"/>
              <a:t>Презентация к уроку по учебному </a:t>
            </a:r>
            <a:r>
              <a:rPr lang="ru-RU" dirty="0" smtClean="0"/>
              <a:t>предмету «</a:t>
            </a:r>
            <a:r>
              <a:rPr lang="ru-RU" dirty="0" smtClean="0"/>
              <a:t>Русский язык» в 1-ом классе </a:t>
            </a:r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 smtClean="0"/>
              <a:t>тему: «Однозначные и многозначные слова. Слова, близкие и противоположные по значению. Словари русского </a:t>
            </a:r>
            <a:r>
              <a:rPr lang="ru-RU" dirty="0" smtClean="0"/>
              <a:t>языка».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028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16667" y="82957"/>
            <a:ext cx="181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Запомни!</a:t>
            </a:r>
            <a:endParaRPr lang="ru-RU" sz="28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" name="Изображение 1" descr="120179_Незнайк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6667" cy="3271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6725" y="611427"/>
            <a:ext cx="76710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/>
                <a:cs typeface="Times New Roman"/>
              </a:rPr>
              <a:t>Если слова имеют только одно значение, 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то они называются 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ОДНОЗНАЧНЫМИ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21" name="Изображение 20" descr="draf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725" y="2884646"/>
            <a:ext cx="1516836" cy="1516836"/>
          </a:xfrm>
          <a:prstGeom prst="rect">
            <a:avLst/>
          </a:prstGeom>
        </p:spPr>
      </p:pic>
      <p:pic>
        <p:nvPicPr>
          <p:cNvPr id="22" name="Изображение 21" descr="rooks-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52" y="5019988"/>
            <a:ext cx="2298095" cy="1535631"/>
          </a:xfrm>
          <a:prstGeom prst="rect">
            <a:avLst/>
          </a:prstGeom>
        </p:spPr>
      </p:pic>
      <p:pic>
        <p:nvPicPr>
          <p:cNvPr id="23" name="Изображение 22" descr="pencil-case-cosmo!Mediu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78" y="1688645"/>
            <a:ext cx="2144678" cy="12845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35905" y="5769429"/>
            <a:ext cx="526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Перелетная птица с черным блестящим оперением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8095" y="3514438"/>
            <a:ext cx="4291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Тонкая палочка графита или сухой краски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 деревянной оболочке, употребляемая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для письма или рисования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3756" y="2035405"/>
            <a:ext cx="3577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4F6228"/>
                </a:solidFill>
              </a:rPr>
              <a:t>Коробочка или сумочка </a:t>
            </a:r>
          </a:p>
          <a:p>
            <a:r>
              <a:rPr lang="ru-RU" dirty="0" smtClean="0">
                <a:solidFill>
                  <a:srgbClr val="4F6228"/>
                </a:solidFill>
              </a:rPr>
              <a:t>для хранения ручек и карандашей</a:t>
            </a:r>
            <a:endParaRPr lang="ru-RU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71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0" grpId="0"/>
      <p:bldP spid="11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ru-RU" sz="4000" dirty="0"/>
              <a:t>Физкультминутка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52794" y="1899095"/>
            <a:ext cx="7340559" cy="471860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 dirty="0"/>
              <a:t>     </a:t>
            </a:r>
            <a:r>
              <a:rPr lang="ru-RU" sz="2100" b="1" dirty="0">
                <a:latin typeface="Times New Roman"/>
                <a:cs typeface="Times New Roman"/>
              </a:rPr>
              <a:t>Вот под елочкой </a:t>
            </a:r>
            <a:r>
              <a:rPr lang="ru-RU" sz="2100" dirty="0">
                <a:latin typeface="Times New Roman"/>
                <a:cs typeface="Times New Roman"/>
              </a:rPr>
              <a:t/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Вот под елочкой зеленой (Встали.)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Скачут весело вороны: (Прыгаем.)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Кар-кар-кар! (Громко.) (Хлопки над головой в ладоши.)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Целый день они кричали, (Повороты туловища влево-вправо.)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Спать ребятам не давали: (Наклоны туловища влево-вправо.)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Кар-кар-кар! (Громко.) (Хлопки над головой в ладоши.)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Только к ночи умолкают (Машут руками как крыльями.)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И все вместе засыпают: (Садятся на корточки, руки под щеку — засыпают.) </a:t>
            </a:r>
            <a:br>
              <a:rPr lang="ru-RU" sz="2100" dirty="0">
                <a:latin typeface="Times New Roman"/>
                <a:cs typeface="Times New Roman"/>
              </a:rPr>
            </a:br>
            <a:r>
              <a:rPr lang="ru-RU" sz="2100" dirty="0">
                <a:latin typeface="Times New Roman"/>
                <a:cs typeface="Times New Roman"/>
              </a:rPr>
              <a:t>Кар-кар-кар! (Тихо.) (Хлопки над головой в ладоши.) </a:t>
            </a:r>
          </a:p>
        </p:txBody>
      </p:sp>
    </p:spTree>
    <p:extLst>
      <p:ext uri="{BB962C8B-B14F-4D97-AF65-F5344CB8AC3E}">
        <p14:creationId xmlns:p14="http://schemas.microsoft.com/office/powerpoint/2010/main" val="131109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8510862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904"/>
            <a:ext cx="9107715" cy="6071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358582">
            <a:off x="5905067" y="1733104"/>
            <a:ext cx="127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Загадка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4476" y="82564"/>
            <a:ext cx="36890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660066"/>
                </a:solidFill>
                <a:latin typeface="Times New Roman"/>
                <a:cs typeface="Times New Roman"/>
              </a:rPr>
              <a:t>Словарная работа</a:t>
            </a:r>
            <a:endParaRPr lang="ru-RU" sz="3200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 rot="323648">
            <a:off x="5281183" y="2353916"/>
            <a:ext cx="28980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Не похож на человечка,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но имеет он сердечко,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и работе круглый год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он сердечко отдает.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Он и чертит, и рисует.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А сегодня вечерком</a:t>
            </a:r>
          </a:p>
          <a:p>
            <a:r>
              <a:rPr lang="ru-RU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он раскрасил мне альбом.</a:t>
            </a:r>
            <a:endParaRPr lang="ru-RU" sz="200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247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102777553__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7401" y="-568476"/>
            <a:ext cx="5964353" cy="60597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9810" y="3905414"/>
            <a:ext cx="60067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latin typeface="Times New Roman"/>
                <a:cs typeface="Times New Roman"/>
              </a:rPr>
              <a:t>К</a:t>
            </a:r>
            <a:r>
              <a:rPr lang="ru-RU" sz="8000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lang="ru-RU" sz="8000" dirty="0" smtClean="0">
                <a:latin typeface="Times New Roman"/>
                <a:cs typeface="Times New Roman"/>
              </a:rPr>
              <a:t>Р</a:t>
            </a:r>
            <a:r>
              <a:rPr lang="ru-RU" sz="8000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lang="ru-RU" sz="8000" dirty="0" smtClean="0">
                <a:latin typeface="Times New Roman"/>
                <a:cs typeface="Times New Roman"/>
              </a:rPr>
              <a:t>НДАШ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349300" y="3614091"/>
            <a:ext cx="199901" cy="4192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156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8510862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904"/>
            <a:ext cx="9107715" cy="6071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358582">
            <a:off x="6098591" y="1659271"/>
            <a:ext cx="127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Загадка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4476" y="82564"/>
            <a:ext cx="36890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660066"/>
                </a:solidFill>
                <a:latin typeface="Times New Roman"/>
                <a:cs typeface="Times New Roman"/>
              </a:rPr>
              <a:t>Словарная работа</a:t>
            </a:r>
            <a:endParaRPr lang="ru-RU" sz="3200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 rot="323648">
            <a:off x="5281182" y="2315626"/>
            <a:ext cx="28980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  <a:latin typeface="Times New Roman"/>
                <a:cs typeface="Times New Roman"/>
              </a:rPr>
              <a:t>В этой узенькой коробке </a:t>
            </a:r>
          </a:p>
          <a:p>
            <a:r>
              <a:rPr lang="ru-RU" sz="2400" dirty="0">
                <a:solidFill>
                  <a:srgbClr val="660066"/>
                </a:solidFill>
                <a:latin typeface="Times New Roman"/>
                <a:cs typeface="Times New Roman"/>
              </a:rPr>
              <a:t>Ты найдешь карандаши, </a:t>
            </a:r>
          </a:p>
          <a:p>
            <a:r>
              <a:rPr lang="ru-RU" sz="2400" dirty="0">
                <a:solidFill>
                  <a:srgbClr val="660066"/>
                </a:solidFill>
                <a:latin typeface="Times New Roman"/>
                <a:cs typeface="Times New Roman"/>
              </a:rPr>
              <a:t>Ручки, перья, скрепки, кнопки, </a:t>
            </a:r>
          </a:p>
          <a:p>
            <a:r>
              <a:rPr lang="ru-RU" sz="2400" dirty="0">
                <a:solidFill>
                  <a:srgbClr val="660066"/>
                </a:solidFill>
                <a:latin typeface="Times New Roman"/>
                <a:cs typeface="Times New Roman"/>
              </a:rPr>
              <a:t>Что угодно для души.</a:t>
            </a:r>
          </a:p>
        </p:txBody>
      </p:sp>
    </p:spTree>
    <p:extLst>
      <p:ext uri="{BB962C8B-B14F-4D97-AF65-F5344CB8AC3E}">
        <p14:creationId xmlns:p14="http://schemas.microsoft.com/office/powerpoint/2010/main" val="241042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3523" y="4123128"/>
            <a:ext cx="37298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latin typeface="Times New Roman"/>
                <a:cs typeface="Times New Roman"/>
              </a:rPr>
              <a:t>П</a:t>
            </a:r>
            <a:r>
              <a:rPr lang="ru-RU" sz="8000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lang="ru-RU" sz="8000" dirty="0" smtClean="0">
                <a:latin typeface="Times New Roman"/>
                <a:cs typeface="Times New Roman"/>
              </a:rPr>
              <a:t>НАЛ</a:t>
            </a:r>
          </a:p>
        </p:txBody>
      </p:sp>
      <p:pic>
        <p:nvPicPr>
          <p:cNvPr id="6" name="Изображение 5" descr="513359_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7" y="447524"/>
            <a:ext cx="3795486" cy="379548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608490" y="3823731"/>
            <a:ext cx="199901" cy="4192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93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1" y="0"/>
            <a:ext cx="1487499" cy="19165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822627" y="169442"/>
            <a:ext cx="3104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Работа с учебником стр. 27 упр.17 </a:t>
            </a:r>
            <a:endParaRPr lang="ru-RU" sz="2400" dirty="0"/>
          </a:p>
        </p:txBody>
      </p:sp>
      <p:pic>
        <p:nvPicPr>
          <p:cNvPr id="6" name="Изображение 5" descr="narisovat-neznajku_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2" r="20767"/>
          <a:stretch/>
        </p:blipFill>
        <p:spPr>
          <a:xfrm>
            <a:off x="387048" y="2456393"/>
            <a:ext cx="2893679" cy="35889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41506" y="2392625"/>
            <a:ext cx="2890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Постарайтесь прочитать </a:t>
            </a:r>
          </a:p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выразительно </a:t>
            </a:r>
          </a:p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стихотворение </a:t>
            </a:r>
          </a:p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Е. Серова </a:t>
            </a:r>
          </a:p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в парах</a:t>
            </a:r>
            <a:endParaRPr lang="ru-RU" sz="24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9" name="Изображение 8" descr="buratin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67" y="2392625"/>
            <a:ext cx="2766589" cy="36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9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detske_3 (18)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9898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2285" y="2400197"/>
            <a:ext cx="55339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/>
                <a:cs typeface="Times New Roman"/>
              </a:rPr>
              <a:t>Подумайте, что означает </a:t>
            </a:r>
          </a:p>
          <a:p>
            <a:r>
              <a:rPr lang="ru-RU" sz="3600" dirty="0">
                <a:latin typeface="Times New Roman"/>
                <a:cs typeface="Times New Roman"/>
              </a:rPr>
              <a:t> </a:t>
            </a:r>
            <a:r>
              <a:rPr lang="ru-RU" sz="3600" dirty="0" smtClean="0">
                <a:latin typeface="Times New Roman"/>
                <a:cs typeface="Times New Roman"/>
              </a:rPr>
              <a:t>                   слово </a:t>
            </a:r>
            <a:r>
              <a:rPr lang="ru-RU" sz="3600" b="1" dirty="0" smtClean="0">
                <a:latin typeface="Times New Roman"/>
                <a:cs typeface="Times New Roman"/>
              </a:rPr>
              <a:t>золотой</a:t>
            </a:r>
            <a:r>
              <a:rPr lang="ru-RU" sz="3600" dirty="0" smtClean="0">
                <a:latin typeface="Times New Roman"/>
                <a:cs typeface="Times New Roman"/>
              </a:rPr>
              <a:t>?</a:t>
            </a:r>
            <a:endParaRPr lang="ru-RU" sz="3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8825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magic key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378" y="896789"/>
            <a:ext cx="6271403" cy="24294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0697" y="4390571"/>
            <a:ext cx="81085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Сделанный из золота, драгоценного металла</a:t>
            </a:r>
            <a:endParaRPr lang="ru-RU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8321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8096" y="628952"/>
            <a:ext cx="731761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Цвета золота, блестяще-желтого цвета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Изображение 4" descr="2320339_070719033_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6"/>
          <a:stretch/>
        </p:blipFill>
        <p:spPr>
          <a:xfrm>
            <a:off x="0" y="1826380"/>
            <a:ext cx="9144000" cy="503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10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43bc88543ee59a59eb7d582d353e8a9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550192" cy="41626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3853" y="4569281"/>
            <a:ext cx="57901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/>
                <a:cs typeface="Times New Roman"/>
              </a:rPr>
              <a:t>Прозвенел звонок веселый. Мы начать урок готовы. Будем слушать, рассуждать, И друг другу помогать.</a:t>
            </a:r>
          </a:p>
        </p:txBody>
      </p:sp>
    </p:spTree>
    <p:extLst>
      <p:ext uri="{BB962C8B-B14F-4D97-AF65-F5344CB8AC3E}">
        <p14:creationId xmlns:p14="http://schemas.microsoft.com/office/powerpoint/2010/main" val="171507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79" y="3640667"/>
            <a:ext cx="4397378" cy="2927047"/>
          </a:xfrm>
          <a:prstGeom prst="rect">
            <a:avLst/>
          </a:prstGeom>
        </p:spPr>
      </p:pic>
      <p:pic>
        <p:nvPicPr>
          <p:cNvPr id="5" name="Изображение 4" descr="012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8" y="1995714"/>
            <a:ext cx="4121810" cy="3087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5019" y="628952"/>
            <a:ext cx="68329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Прекрасный, замечательный, умелый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59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 descr="сканирование00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04813"/>
            <a:ext cx="3976687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8002588" cy="6394450"/>
          </a:xfrm>
          <a:noFill/>
        </p:spPr>
        <p:txBody>
          <a:bodyPr spcFirstLastPara="1" rtlCol="0">
            <a:prstTxWarp prst="textArchDown">
              <a:avLst/>
            </a:prstTxWarp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Работа со словарем</a:t>
            </a:r>
            <a:endParaRPr lang="ru-RU" b="1" kern="1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752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Рисунок 1" descr="сканирование0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8913"/>
            <a:ext cx="4198938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Заголовок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8016875" cy="758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83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0335" y="474593"/>
            <a:ext cx="7905886" cy="1143000"/>
          </a:xfrm>
        </p:spPr>
        <p:txBody>
          <a:bodyPr/>
          <a:lstStyle/>
          <a:p>
            <a:r>
              <a:rPr lang="ru-RU" dirty="0" smtClean="0"/>
              <a:t>Подведение итогов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02082" y="1840839"/>
            <a:ext cx="6623283" cy="4287796"/>
          </a:xfrm>
        </p:spPr>
        <p:txBody>
          <a:bodyPr/>
          <a:lstStyle/>
          <a:p>
            <a:r>
              <a:rPr lang="ru-RU" dirty="0" smtClean="0"/>
              <a:t>Подумайте, где можно узнать, какое слово многозначное, а какое однозначное?</a:t>
            </a:r>
          </a:p>
          <a:p>
            <a:r>
              <a:rPr lang="ru-RU" dirty="0" smtClean="0"/>
              <a:t>Что интересного вы узнали о словарях русского языка?</a:t>
            </a:r>
          </a:p>
          <a:p>
            <a:r>
              <a:rPr lang="ru-RU" dirty="0" smtClean="0"/>
              <a:t>Расскажите, когда человек работает со словарями? </a:t>
            </a:r>
          </a:p>
          <a:p>
            <a:r>
              <a:rPr lang="ru-RU" dirty="0" smtClean="0"/>
              <a:t>Уточните, что нужно помнить при написании слов </a:t>
            </a:r>
            <a:r>
              <a:rPr lang="ru-RU" b="1" dirty="0" smtClean="0"/>
              <a:t>пенал</a:t>
            </a:r>
            <a:r>
              <a:rPr lang="ru-RU" dirty="0" smtClean="0"/>
              <a:t> и </a:t>
            </a:r>
            <a:r>
              <a:rPr lang="ru-RU" b="1" dirty="0" smtClean="0"/>
              <a:t>карандаш</a:t>
            </a:r>
            <a:r>
              <a:rPr lang="ru-RU" dirty="0" smtClean="0"/>
              <a:t>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528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r>
              <a:rPr lang="ru-RU"/>
              <a:t>Минутка чистописания</a:t>
            </a:r>
          </a:p>
        </p:txBody>
      </p:sp>
      <p:pic>
        <p:nvPicPr>
          <p:cNvPr id="4100" name="Picture 4" descr="image003_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69" y="3305921"/>
            <a:ext cx="84582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77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985" y="304800"/>
            <a:ext cx="4378429" cy="792163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6">
                    <a:lumMod val="75000"/>
                  </a:schemeClr>
                </a:solidFill>
              </a:rPr>
              <a:t>Повторим!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69925" y="1027113"/>
            <a:ext cx="3597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46125" y="1484313"/>
            <a:ext cx="29458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Встретив зайку, ёж-сосед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Говорит ему: « … »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257800" y="1676400"/>
            <a:ext cx="24244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А его сосед ушастый 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Отвечает: «Ёжик, …» 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050925" y="2855913"/>
            <a:ext cx="307370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Осьминожке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Камбала</a:t>
            </a:r>
          </a:p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 понедельник заплыла,</a:t>
            </a:r>
          </a:p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А во вторник на прощанье</a:t>
            </a:r>
          </a:p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Ей сказала: «…»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089525" y="3541713"/>
            <a:ext cx="332830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Неуклюжий пёсик Костик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Мышке наступил на хвостик.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Поругались бы они,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Но сказал он: «…» 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609600" y="5334000"/>
            <a:ext cx="49350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FF"/>
                </a:solidFill>
              </a:rPr>
              <a:t>- Какие слова мы называем «</a:t>
            </a:r>
            <a:r>
              <a:rPr lang="ru-RU" sz="2000" dirty="0">
                <a:solidFill>
                  <a:srgbClr val="0000FF"/>
                </a:solidFill>
                <a:hlinkClick r:id="rId2" action="ppaction://hlinksldjump"/>
              </a:rPr>
              <a:t>вежливыми</a:t>
            </a:r>
            <a:r>
              <a:rPr lang="ru-RU" sz="2000" dirty="0">
                <a:solidFill>
                  <a:srgbClr val="0000FF"/>
                </a:solidFill>
              </a:rPr>
              <a:t>»?</a:t>
            </a:r>
          </a:p>
          <a:p>
            <a:r>
              <a:rPr lang="ru-RU" sz="2000" dirty="0">
                <a:solidFill>
                  <a:srgbClr val="660066"/>
                </a:solidFill>
              </a:rPr>
              <a:t>- В каких случаях их употребляют в речи?</a:t>
            </a:r>
          </a:p>
        </p:txBody>
      </p:sp>
    </p:spTree>
    <p:extLst>
      <p:ext uri="{BB962C8B-B14F-4D97-AF65-F5344CB8AC3E}">
        <p14:creationId xmlns:p14="http://schemas.microsoft.com/office/powerpoint/2010/main" val="356696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2" grpId="0"/>
      <p:bldP spid="6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98306" y="139900"/>
            <a:ext cx="84712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0"/>
                </a:solidFill>
              </a:rPr>
              <a:t>Составьте </a:t>
            </a:r>
            <a:r>
              <a:rPr lang="ru-RU" sz="2800" b="1" dirty="0" smtClean="0">
                <a:solidFill>
                  <a:srgbClr val="000090"/>
                </a:solidFill>
              </a:rPr>
              <a:t>  из   </a:t>
            </a:r>
            <a:r>
              <a:rPr lang="ru-RU" sz="2800" b="1" dirty="0">
                <a:solidFill>
                  <a:srgbClr val="000090"/>
                </a:solidFill>
              </a:rPr>
              <a:t>букв </a:t>
            </a:r>
            <a:r>
              <a:rPr lang="ru-RU" sz="2800" b="1" dirty="0" smtClean="0">
                <a:solidFill>
                  <a:srgbClr val="000090"/>
                </a:solidFill>
              </a:rPr>
              <a:t>   слово</a:t>
            </a:r>
            <a:r>
              <a:rPr lang="ru-RU" sz="2800" b="1" dirty="0">
                <a:solidFill>
                  <a:srgbClr val="000090"/>
                </a:solidFill>
              </a:rPr>
              <a:t>!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045560" y="1072357"/>
            <a:ext cx="2939466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/>
              <a:t>С Ц Е Я М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887996" y="1072357"/>
            <a:ext cx="2690961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/>
              <a:t>М Е С Я Ц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98306" y="1988403"/>
            <a:ext cx="87095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</a:rPr>
              <a:t>Какое значение имеет это слово?</a:t>
            </a:r>
          </a:p>
          <a:p>
            <a:endParaRPr lang="ru-RU" sz="2400" dirty="0">
              <a:solidFill>
                <a:srgbClr val="660066"/>
              </a:solidFill>
            </a:endParaRPr>
          </a:p>
        </p:txBody>
      </p:sp>
      <p:pic>
        <p:nvPicPr>
          <p:cNvPr id="7176" name="Picture 8" descr="wbe_calend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19400"/>
            <a:ext cx="2971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6837" y="5514975"/>
            <a:ext cx="34802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dirty="0"/>
              <a:t>Единица </a:t>
            </a:r>
            <a:r>
              <a:rPr lang="ru-RU" dirty="0" smtClean="0"/>
              <a:t>времени</a:t>
            </a:r>
          </a:p>
          <a:p>
            <a:r>
              <a:rPr lang="ru-RU" dirty="0" smtClean="0"/>
              <a:t> </a:t>
            </a:r>
            <a:r>
              <a:rPr lang="ru-RU" dirty="0"/>
              <a:t>по календарю</a:t>
            </a:r>
          </a:p>
        </p:txBody>
      </p:sp>
      <p:pic>
        <p:nvPicPr>
          <p:cNvPr id="7178" name="Picture 10" descr="PH20971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28194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264955" y="5692136"/>
            <a:ext cx="2847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dirty="0"/>
              <a:t>Диск луны, или его часть</a:t>
            </a:r>
          </a:p>
        </p:txBody>
      </p:sp>
    </p:spTree>
    <p:extLst>
      <p:ext uri="{BB962C8B-B14F-4D97-AF65-F5344CB8AC3E}">
        <p14:creationId xmlns:p14="http://schemas.microsoft.com/office/powerpoint/2010/main" val="298448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3" grpId="1"/>
      <p:bldP spid="7174" grpId="0"/>
      <p:bldP spid="7175" grpId="0"/>
      <p:bldP spid="7177" grpId="0"/>
      <p:bldP spid="7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22627" y="169442"/>
            <a:ext cx="3104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Работа с учебником стр. 26 упр.15 </a:t>
            </a:r>
            <a:endParaRPr lang="ru-RU" sz="2400" dirty="0"/>
          </a:p>
        </p:txBody>
      </p:sp>
      <p:pic>
        <p:nvPicPr>
          <p:cNvPr id="13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1" y="0"/>
            <a:ext cx="1487499" cy="1916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Изображение 13" descr="XJFlGrSYnAg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8" t="2149" r="14348"/>
          <a:stretch/>
        </p:blipFill>
        <p:spPr>
          <a:xfrm>
            <a:off x="6121967" y="0"/>
            <a:ext cx="3104345" cy="42829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10670" y="1254172"/>
            <a:ext cx="4366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Расскажите, где можно узнать, что означает слово?</a:t>
            </a:r>
            <a:endParaRPr lang="ru-RU" sz="24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16" name="Изображение 15" descr="62990-izlozhenie-slovo-mama-osoboe-slov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20" y="2269343"/>
            <a:ext cx="2188962" cy="269576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4525" y="5267696"/>
            <a:ext cx="7219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Как вы думаете, одинаковые значения имеют слова?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72605" y="5929625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</a:rPr>
              <a:t>НЕВЕЖА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26970" y="5941383"/>
            <a:ext cx="1467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</a:rPr>
              <a:t>НЕВЕЖДА</a:t>
            </a:r>
            <a:endParaRPr lang="ru-RU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62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85008_html_m753ef38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3" y="0"/>
            <a:ext cx="2095131" cy="33172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92434" y="343276"/>
            <a:ext cx="5650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00FF"/>
                </a:solidFill>
              </a:rPr>
              <a:t>Ребята, давайте познакомимся с </a:t>
            </a:r>
          </a:p>
          <a:p>
            <a:r>
              <a:rPr lang="ru-RU" sz="2400" i="1" dirty="0" smtClean="0">
                <a:solidFill>
                  <a:srgbClr val="0000FF"/>
                </a:solidFill>
              </a:rPr>
              <a:t>Толковым словарём </a:t>
            </a:r>
          </a:p>
          <a:p>
            <a:r>
              <a:rPr lang="ru-RU" sz="2400" i="1" dirty="0" smtClean="0">
                <a:solidFill>
                  <a:srgbClr val="0000FF"/>
                </a:solidFill>
              </a:rPr>
              <a:t>в конце учебника на стр. 138-140 и найдем значения этих слов!</a:t>
            </a:r>
          </a:p>
        </p:txBody>
      </p:sp>
      <p:pic>
        <p:nvPicPr>
          <p:cNvPr id="6" name="Изображение 5" descr="Снимок экрана 2016-03-10 в 18.01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t="13336" r="3230" b="14893"/>
          <a:stretch/>
        </p:blipFill>
        <p:spPr>
          <a:xfrm>
            <a:off x="2815767" y="1912936"/>
            <a:ext cx="6328233" cy="2007810"/>
          </a:xfrm>
          <a:prstGeom prst="rect">
            <a:avLst/>
          </a:prstGeom>
        </p:spPr>
      </p:pic>
      <p:pic>
        <p:nvPicPr>
          <p:cNvPr id="7" name="Изображение 6" descr="Macintosh HD:Users:sergejsubbotin:Desktop:medvezhonok_nevezha_p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1" t="5805" r="2757" b="10816"/>
          <a:stretch/>
        </p:blipFill>
        <p:spPr bwMode="auto">
          <a:xfrm>
            <a:off x="433070" y="3499485"/>
            <a:ext cx="2689860" cy="3358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Изображение 7" descr="1402920940_snimo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262" y="3920746"/>
            <a:ext cx="4000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0548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GP3Dvi-L7O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0" y="123674"/>
            <a:ext cx="2286001" cy="33261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7715" y="241050"/>
            <a:ext cx="52870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0000FF"/>
                </a:solidFill>
              </a:rPr>
              <a:t>Рассмотрите и выберите картинки, </a:t>
            </a:r>
          </a:p>
          <a:p>
            <a:r>
              <a:rPr lang="ru-RU" sz="2400" i="1" dirty="0" smtClean="0">
                <a:solidFill>
                  <a:srgbClr val="0000FF"/>
                </a:solidFill>
              </a:rPr>
              <a:t>которые имеют несколько значений</a:t>
            </a:r>
            <a:endParaRPr lang="ru-RU" sz="2400" i="1" dirty="0">
              <a:solidFill>
                <a:srgbClr val="0000FF"/>
              </a:solidFill>
            </a:endParaRPr>
          </a:p>
        </p:txBody>
      </p:sp>
      <p:pic>
        <p:nvPicPr>
          <p:cNvPr id="6" name="Изображение 5" descr="S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" y="374097"/>
            <a:ext cx="1610786" cy="1640586"/>
          </a:xfrm>
          <a:prstGeom prst="rect">
            <a:avLst/>
          </a:prstGeom>
        </p:spPr>
      </p:pic>
      <p:pic>
        <p:nvPicPr>
          <p:cNvPr id="9" name="Изображение 8" descr="1396328833_morskaya-zvezda_1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34" y="5257423"/>
            <a:ext cx="1873493" cy="1405119"/>
          </a:xfrm>
          <a:prstGeom prst="rect">
            <a:avLst/>
          </a:prstGeom>
        </p:spPr>
      </p:pic>
      <p:pic>
        <p:nvPicPr>
          <p:cNvPr id="10" name="Изображение 9" descr="rooks-1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72" y="5126911"/>
            <a:ext cx="2298095" cy="1535631"/>
          </a:xfrm>
          <a:prstGeom prst="rect">
            <a:avLst/>
          </a:prstGeom>
        </p:spPr>
      </p:pic>
      <p:pic>
        <p:nvPicPr>
          <p:cNvPr id="11" name="Изображение 10" descr="draft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466" y="1495272"/>
            <a:ext cx="1516836" cy="1516836"/>
          </a:xfrm>
          <a:prstGeom prst="rect">
            <a:avLst/>
          </a:prstGeom>
        </p:spPr>
      </p:pic>
      <p:pic>
        <p:nvPicPr>
          <p:cNvPr id="12" name="Изображение 11" descr="5254199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857" y="4505421"/>
            <a:ext cx="1399576" cy="1678408"/>
          </a:xfrm>
          <a:prstGeom prst="rect">
            <a:avLst/>
          </a:prstGeom>
        </p:spPr>
      </p:pic>
      <p:pic>
        <p:nvPicPr>
          <p:cNvPr id="13" name="Изображение 12" descr="99435391_0_70a92_c72e5eb2_XL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1" y="2253690"/>
            <a:ext cx="1688798" cy="2251731"/>
          </a:xfrm>
          <a:prstGeom prst="rect">
            <a:avLst/>
          </a:prstGeom>
        </p:spPr>
      </p:pic>
      <p:pic>
        <p:nvPicPr>
          <p:cNvPr id="14" name="Изображение 13" descr="u4eu4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5" r="34562"/>
          <a:stretch/>
        </p:blipFill>
        <p:spPr>
          <a:xfrm>
            <a:off x="4288498" y="3576255"/>
            <a:ext cx="1644953" cy="1989861"/>
          </a:xfrm>
          <a:prstGeom prst="rect">
            <a:avLst/>
          </a:prstGeom>
        </p:spPr>
      </p:pic>
      <p:pic>
        <p:nvPicPr>
          <p:cNvPr id="15" name="Изображение 14" descr="brush04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/>
          <a:stretch/>
        </p:blipFill>
        <p:spPr>
          <a:xfrm>
            <a:off x="1858929" y="1305983"/>
            <a:ext cx="2429569" cy="1996804"/>
          </a:xfrm>
          <a:prstGeom prst="rect">
            <a:avLst/>
          </a:prstGeom>
        </p:spPr>
      </p:pic>
      <p:pic>
        <p:nvPicPr>
          <p:cNvPr id="16" name="Изображение 15" descr="pencil-case-cosmo!Medium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893" y="3510490"/>
            <a:ext cx="2144678" cy="128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39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16667" y="82957"/>
            <a:ext cx="181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Запомни!</a:t>
            </a:r>
            <a:endParaRPr lang="ru-RU" sz="28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Изображение 5" descr="S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80" y="5217414"/>
            <a:ext cx="1610786" cy="1640586"/>
          </a:xfrm>
          <a:prstGeom prst="rect">
            <a:avLst/>
          </a:prstGeom>
        </p:spPr>
      </p:pic>
      <p:pic>
        <p:nvPicPr>
          <p:cNvPr id="9" name="Изображение 8" descr="1396328833_morskaya-zvezda_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74" y="3963178"/>
            <a:ext cx="1873493" cy="1405119"/>
          </a:xfrm>
          <a:prstGeom prst="rect">
            <a:avLst/>
          </a:prstGeom>
        </p:spPr>
      </p:pic>
      <p:pic>
        <p:nvPicPr>
          <p:cNvPr id="12" name="Изображение 11" descr="5254199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562" y="1880754"/>
            <a:ext cx="1159865" cy="1390940"/>
          </a:xfrm>
          <a:prstGeom prst="rect">
            <a:avLst/>
          </a:prstGeom>
        </p:spPr>
      </p:pic>
      <p:pic>
        <p:nvPicPr>
          <p:cNvPr id="13" name="Изображение 12" descr="99435391_0_70a92_c72e5eb2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635" y="1996004"/>
            <a:ext cx="1396783" cy="1862377"/>
          </a:xfrm>
          <a:prstGeom prst="rect">
            <a:avLst/>
          </a:prstGeom>
        </p:spPr>
      </p:pic>
      <p:pic>
        <p:nvPicPr>
          <p:cNvPr id="14" name="Изображение 13" descr="u4eu4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5" r="34562"/>
          <a:stretch/>
        </p:blipFill>
        <p:spPr>
          <a:xfrm>
            <a:off x="6106231" y="3397384"/>
            <a:ext cx="1504559" cy="1820030"/>
          </a:xfrm>
          <a:prstGeom prst="rect">
            <a:avLst/>
          </a:prstGeom>
        </p:spPr>
      </p:pic>
      <p:pic>
        <p:nvPicPr>
          <p:cNvPr id="15" name="Изображение 14" descr="brush04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/>
          <a:stretch/>
        </p:blipFill>
        <p:spPr>
          <a:xfrm>
            <a:off x="4420808" y="5436469"/>
            <a:ext cx="1729619" cy="1421531"/>
          </a:xfrm>
          <a:prstGeom prst="rect">
            <a:avLst/>
          </a:prstGeom>
        </p:spPr>
      </p:pic>
      <p:pic>
        <p:nvPicPr>
          <p:cNvPr id="2" name="Изображение 1" descr="120179_Незнайка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6667" cy="3271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6725" y="611427"/>
            <a:ext cx="76710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/>
                <a:cs typeface="Times New Roman"/>
              </a:rPr>
              <a:t>Если слова имеют несколько значений, 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то они называются 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МНОГОЗНАЧНЫМИ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982266" y="6032286"/>
            <a:ext cx="2511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Геометрическая фигура 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6667" y="4119193"/>
            <a:ext cx="33490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Название животных и растений,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 похожих по форме 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на звезды (морская звезда)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6418" y="3433670"/>
            <a:ext cx="236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660066"/>
                </a:solidFill>
              </a:rPr>
              <a:t>Травянистое растение</a:t>
            </a:r>
            <a:endParaRPr lang="ru-RU" dirty="0">
              <a:solidFill>
                <a:srgbClr val="66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97029" y="2243239"/>
            <a:ext cx="2180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660066"/>
                </a:solidFill>
              </a:rPr>
              <a:t>Маленький колокол</a:t>
            </a:r>
            <a:endParaRPr lang="ru-RU" dirty="0">
              <a:solidFill>
                <a:srgbClr val="66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87419" y="4025943"/>
            <a:ext cx="12905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Часть руки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от запястья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до конца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пальцев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5333" y="5575904"/>
            <a:ext cx="25587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4F6228"/>
                </a:solidFill>
              </a:rPr>
              <a:t>Пучок щетины, </a:t>
            </a:r>
          </a:p>
          <a:p>
            <a:r>
              <a:rPr lang="ru-RU" dirty="0" smtClean="0">
                <a:solidFill>
                  <a:srgbClr val="4F6228"/>
                </a:solidFill>
              </a:rPr>
              <a:t>волос на рукоятке  для</a:t>
            </a:r>
          </a:p>
          <a:p>
            <a:r>
              <a:rPr lang="ru-RU" dirty="0" smtClean="0">
                <a:solidFill>
                  <a:srgbClr val="4F6228"/>
                </a:solidFill>
              </a:rPr>
              <a:t>нанесения краски, клея</a:t>
            </a:r>
            <a:endParaRPr lang="ru-RU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9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6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  <p:bldP spid="17" grpId="0"/>
      <p:bldP spid="18" grpId="0"/>
      <p:bldP spid="19" grpId="0"/>
      <p:bldP spid="20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image" Target="../media/image2.jpeg"/><Relationship Id="rId2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риз">
  <a:themeElements>
    <a:clrScheme name="Бриз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Бриз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Бриз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Ареал">
  <a:themeElements>
    <a:clrScheme name="Ареал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Ареал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Ареал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Лето">
  <a:themeElements>
    <a:clrScheme name="Лето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Лето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Лето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Бриз">
  <a:themeElements>
    <a:clrScheme name="Бриз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Бриз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Бриз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Бытие">
  <a:themeElements>
    <a:clrScheme name="Бытие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Бытие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Бытие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497</Words>
  <Application>Microsoft Macintosh PowerPoint</Application>
  <PresentationFormat>Экран (4:3)</PresentationFormat>
  <Paragraphs>99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Тема Office</vt:lpstr>
      <vt:lpstr>Воздушный поток</vt:lpstr>
      <vt:lpstr>Бриз</vt:lpstr>
      <vt:lpstr>Ареал</vt:lpstr>
      <vt:lpstr>Лето</vt:lpstr>
      <vt:lpstr>1_Бриз</vt:lpstr>
      <vt:lpstr>Бытие</vt:lpstr>
      <vt:lpstr>Презентация PowerPoint</vt:lpstr>
      <vt:lpstr>Презентация PowerPoint</vt:lpstr>
      <vt:lpstr>Минутка чистописания</vt:lpstr>
      <vt:lpstr>Повторим!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Физкультминутка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со словарем</vt:lpstr>
      <vt:lpstr>Презентация PowerPoint</vt:lpstr>
      <vt:lpstr>Подведение итогов урока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Субботин</dc:creator>
  <cp:lastModifiedBy>Субботин</cp:lastModifiedBy>
  <cp:revision>26</cp:revision>
  <dcterms:created xsi:type="dcterms:W3CDTF">2016-03-10T14:27:53Z</dcterms:created>
  <dcterms:modified xsi:type="dcterms:W3CDTF">2016-04-06T19:10:28Z</dcterms:modified>
</cp:coreProperties>
</file>