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7" r:id="rId2"/>
    <p:sldId id="283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501" autoAdjust="0"/>
    <p:restoredTop sz="94660"/>
  </p:normalViewPr>
  <p:slideViewPr>
    <p:cSldViewPr>
      <p:cViewPr varScale="1">
        <p:scale>
          <a:sx n="45" d="100"/>
          <a:sy n="45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7BC6F-C213-4DCC-9621-7A5D97F41407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2AC5C-EB3A-4B43-A088-F7748A525D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432C76-1BF4-445E-B6CA-F908F1B1DED2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2F9B32-58FC-41CF-9034-B2ACDB3004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75077" y="110292"/>
            <a:ext cx="492723" cy="36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 Single Corner Rectangle 10"/>
          <p:cNvSpPr/>
          <p:nvPr userDrawn="1"/>
        </p:nvSpPr>
        <p:spPr>
          <a:xfrm>
            <a:off x="228600" y="228600"/>
            <a:ext cx="8686800" cy="6400800"/>
          </a:xfrm>
          <a:prstGeom prst="round1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4419600" y="0"/>
              <a:ext cx="47244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4419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Rectangle 14"/>
            <p:cNvSpPr/>
            <p:nvPr/>
          </p:nvSpPr>
          <p:spPr>
            <a:xfrm>
              <a:off x="4419600" y="533400"/>
              <a:ext cx="4572000" cy="209288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	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Kemampuan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dasaryang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akan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Anda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miliki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setelah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mempelajari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bab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ini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adalah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sebagai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berikut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.</a:t>
              </a:r>
            </a:p>
            <a:p>
              <a:pPr marL="800100" lvl="1" indent="-342900">
                <a:spcBef>
                  <a:spcPct val="50000"/>
                </a:spcBef>
                <a:buFontTx/>
                <a:buChar char="•"/>
              </a:pP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Dapat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menganalisis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dan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menerapkan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termodinamika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.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79335" y="5005626"/>
              <a:ext cx="4364665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  <a:buFontTx/>
                <a:buAutoNum type="alphaUcPeriod"/>
              </a:pPr>
              <a:r>
                <a:rPr lang="en-US" sz="2000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Pertama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Termodinamika</a:t>
              </a:r>
              <a:endParaRPr lang="en-US" sz="2000" b="1" dirty="0" smtClean="0">
                <a:solidFill>
                  <a:srgbClr val="339966"/>
                </a:solidFill>
              </a:endParaRPr>
            </a:p>
            <a:p>
              <a:pPr marL="342900" indent="-342900">
                <a:spcBef>
                  <a:spcPct val="50000"/>
                </a:spcBef>
              </a:pPr>
              <a:r>
                <a:rPr lang="en-US" sz="2000" b="1" dirty="0" smtClean="0">
                  <a:solidFill>
                    <a:srgbClr val="339966"/>
                  </a:solidFill>
                </a:rPr>
                <a:t>B. 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Hukum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Kedua</a:t>
              </a:r>
              <a:r>
                <a:rPr lang="en-US" sz="2000" b="1" dirty="0" smtClean="0">
                  <a:solidFill>
                    <a:srgbClr val="339966"/>
                  </a:solidFill>
                </a:rPr>
                <a:t> </a:t>
              </a:r>
              <a:r>
                <a:rPr lang="en-US" sz="2000" b="1" dirty="0" err="1" smtClean="0">
                  <a:solidFill>
                    <a:srgbClr val="339966"/>
                  </a:solidFill>
                </a:rPr>
                <a:t>Termodinamika</a:t>
              </a:r>
              <a:endParaRPr lang="en-US" sz="2000" b="1" dirty="0">
                <a:solidFill>
                  <a:srgbClr val="3399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296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Isobarik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066800"/>
            <a:ext cx="7620000" cy="838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isobarik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keadaan</a:t>
            </a:r>
            <a:r>
              <a:rPr lang="en-US" sz="2400" b="1" dirty="0" smtClean="0"/>
              <a:t> gas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tekanan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533400" y="2507014"/>
            <a:ext cx="3832011" cy="1379186"/>
            <a:chOff x="457200" y="2057400"/>
            <a:chExt cx="3832011" cy="1379186"/>
          </a:xfrm>
        </p:grpSpPr>
        <p:sp>
          <p:nvSpPr>
            <p:cNvPr id="12" name="Rectangle 11"/>
            <p:cNvSpPr/>
            <p:nvPr/>
          </p:nvSpPr>
          <p:spPr>
            <a:xfrm>
              <a:off x="457200" y="2057400"/>
              <a:ext cx="38320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isobarik</a:t>
              </a:r>
              <a:endParaRPr lang="en-US" sz="24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3400" y="2590800"/>
              <a:ext cx="2852737" cy="845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057400"/>
            <a:ext cx="36570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555411" y="4410373"/>
            <a:ext cx="3390031" cy="1152227"/>
            <a:chOff x="457200" y="4181773"/>
            <a:chExt cx="3390031" cy="1152227"/>
          </a:xfrm>
        </p:grpSpPr>
        <p:sp>
          <p:nvSpPr>
            <p:cNvPr id="13" name="Rectangle 12"/>
            <p:cNvSpPr/>
            <p:nvPr/>
          </p:nvSpPr>
          <p:spPr>
            <a:xfrm>
              <a:off x="457200" y="4181773"/>
              <a:ext cx="20601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Usaha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isobarik</a:t>
              </a:r>
              <a:endParaRPr lang="en-US" sz="2400" dirty="0"/>
            </a:p>
          </p:txBody>
        </p: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" y="4719638"/>
              <a:ext cx="3313831" cy="614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75" y="2209800"/>
            <a:ext cx="3166730" cy="411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3296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Isokhorik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066800"/>
            <a:ext cx="7620000" cy="838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cs typeface="Arial" charset="0"/>
              </a:rPr>
              <a:t>Proses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isokholik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atau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isovolumik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adalah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proses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perubahan</a:t>
            </a:r>
            <a:r>
              <a:rPr lang="en-US" sz="2400" b="1" dirty="0" smtClean="0">
                <a:cs typeface="Arial" charset="0"/>
              </a:rPr>
              <a:t> gas </a:t>
            </a:r>
            <a:r>
              <a:rPr lang="en-US" sz="2400" b="1" dirty="0" err="1" smtClean="0">
                <a:cs typeface="Arial" charset="0"/>
              </a:rPr>
              <a:t>pada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volum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tetap</a:t>
            </a:r>
            <a:r>
              <a:rPr lang="en-US" sz="2400" b="1" dirty="0" smtClean="0">
                <a:cs typeface="Arial" charset="0"/>
              </a:rPr>
              <a:t>.</a:t>
            </a:r>
            <a:endParaRPr lang="en-US" sz="24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3395330" y="2281535"/>
            <a:ext cx="5486400" cy="1460296"/>
            <a:chOff x="3395330" y="2281535"/>
            <a:chExt cx="5486400" cy="1460296"/>
          </a:xfrm>
        </p:grpSpPr>
        <p:sp>
          <p:nvSpPr>
            <p:cNvPr id="12" name="Rectangle 11"/>
            <p:cNvSpPr/>
            <p:nvPr/>
          </p:nvSpPr>
          <p:spPr>
            <a:xfrm>
              <a:off x="3399089" y="2281535"/>
              <a:ext cx="399231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isokhorik</a:t>
              </a:r>
              <a:endParaRPr lang="en-US" sz="24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95330" y="2895600"/>
              <a:ext cx="5486400" cy="846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ectangle 13"/>
          <p:cNvSpPr/>
          <p:nvPr/>
        </p:nvSpPr>
        <p:spPr>
          <a:xfrm>
            <a:off x="3962400" y="4343400"/>
            <a:ext cx="4190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	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Karena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volum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tetap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tekanan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gas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dalam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wadah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naik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,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usaha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sama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dengan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nol.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534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Isotermal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990600"/>
            <a:ext cx="7620000" cy="838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isotermal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keadaan</a:t>
            </a:r>
            <a:r>
              <a:rPr lang="en-US" sz="2400" b="1" dirty="0" smtClean="0"/>
              <a:t> gas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suhu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tetap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0" y="1976735"/>
            <a:ext cx="7650804" cy="1223665"/>
            <a:chOff x="457200" y="1976735"/>
            <a:chExt cx="7650804" cy="1223665"/>
          </a:xfrm>
        </p:grpSpPr>
        <p:sp>
          <p:nvSpPr>
            <p:cNvPr id="12" name="Rectangle 11"/>
            <p:cNvSpPr/>
            <p:nvPr/>
          </p:nvSpPr>
          <p:spPr>
            <a:xfrm>
              <a:off x="457200" y="1976735"/>
              <a:ext cx="41135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400" dirty="0"/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52600" y="2438400"/>
              <a:ext cx="6355404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581400"/>
            <a:ext cx="6705600" cy="288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587514"/>
            <a:ext cx="7467600" cy="7078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</a:rPr>
              <a:t>Usaha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7" y="1645485"/>
            <a:ext cx="1864995" cy="1264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338" y="3290888"/>
            <a:ext cx="1676400" cy="85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9008" y="4357688"/>
            <a:ext cx="2338387" cy="124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4738" y="2071688"/>
            <a:ext cx="4843462" cy="1275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Group 13"/>
          <p:cNvGrpSpPr/>
          <p:nvPr/>
        </p:nvGrpSpPr>
        <p:grpSpPr>
          <a:xfrm>
            <a:off x="3614738" y="3748088"/>
            <a:ext cx="3623581" cy="1890712"/>
            <a:chOff x="3581400" y="3429000"/>
            <a:chExt cx="3623581" cy="1890712"/>
          </a:xfrm>
        </p:grpSpPr>
        <p:sp>
          <p:nvSpPr>
            <p:cNvPr id="13" name="Rectangle 12"/>
            <p:cNvSpPr/>
            <p:nvPr/>
          </p:nvSpPr>
          <p:spPr>
            <a:xfrm>
              <a:off x="3581400" y="3429000"/>
              <a:ext cx="29718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Usaha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 smtClean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8198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19600" y="4114800"/>
              <a:ext cx="2785381" cy="1204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304800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Adiabatik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066800"/>
            <a:ext cx="7620000" cy="1143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adiabatik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gas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</a:t>
            </a:r>
            <a:r>
              <a:rPr lang="en-US" sz="2400" dirty="0" err="1" smtClean="0"/>
              <a:t>kalor</a:t>
            </a:r>
            <a:r>
              <a:rPr lang="en-US" sz="2400" dirty="0" smtClean="0"/>
              <a:t> yang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keluar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 </a:t>
            </a:r>
            <a:r>
              <a:rPr lang="en-US" sz="2400" dirty="0" smtClean="0"/>
              <a:t>(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adiabatik</a:t>
            </a:r>
            <a:r>
              <a:rPr lang="en-US" sz="2400" dirty="0" smtClean="0"/>
              <a:t> </a:t>
            </a:r>
            <a:r>
              <a:rPr lang="en-US" sz="2400" b="1" dirty="0" smtClean="0"/>
              <a:t>Q = </a:t>
            </a:r>
            <a:r>
              <a:rPr lang="en-US" sz="2400" b="1" dirty="0" smtClean="0"/>
              <a:t>0</a:t>
            </a:r>
            <a:r>
              <a:rPr lang="en-US" sz="2400" dirty="0" smtClean="0"/>
              <a:t>).</a:t>
            </a:r>
            <a:endParaRPr lang="en-US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326433"/>
            <a:ext cx="5943600" cy="239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16"/>
          <p:cNvGrpSpPr/>
          <p:nvPr/>
        </p:nvGrpSpPr>
        <p:grpSpPr>
          <a:xfrm>
            <a:off x="362941" y="4800600"/>
            <a:ext cx="2380259" cy="1447800"/>
            <a:chOff x="362941" y="4800600"/>
            <a:chExt cx="2380259" cy="1447800"/>
          </a:xfrm>
        </p:grpSpPr>
        <p:sp>
          <p:nvSpPr>
            <p:cNvPr id="12" name="Rectangle 11"/>
            <p:cNvSpPr/>
            <p:nvPr/>
          </p:nvSpPr>
          <p:spPr>
            <a:xfrm>
              <a:off x="362941" y="4800600"/>
              <a:ext cx="238025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Persamaan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keadaan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adiabatik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820" y="5562600"/>
              <a:ext cx="212598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8" name="Group 17"/>
          <p:cNvGrpSpPr/>
          <p:nvPr/>
        </p:nvGrpSpPr>
        <p:grpSpPr>
          <a:xfrm>
            <a:off x="3505200" y="4800600"/>
            <a:ext cx="1942968" cy="1421363"/>
            <a:chOff x="3505200" y="4800600"/>
            <a:chExt cx="1942968" cy="1421363"/>
          </a:xfrm>
        </p:grpSpPr>
        <p:sp>
          <p:nvSpPr>
            <p:cNvPr id="14" name="Rectangle 13"/>
            <p:cNvSpPr/>
            <p:nvPr/>
          </p:nvSpPr>
          <p:spPr>
            <a:xfrm>
              <a:off x="3505200" y="4800600"/>
              <a:ext cx="19429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Tahapan</a:t>
              </a:r>
              <a:r>
                <a:rPr lang="en-US" sz="2000" b="1" dirty="0" smtClean="0">
                  <a:solidFill>
                    <a:schemeClr val="accent4">
                      <a:lumMod val="50000"/>
                    </a:schemeClr>
                  </a:solidFill>
                </a:rPr>
                <a:t> Laplace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81400" y="5257800"/>
              <a:ext cx="1524000" cy="964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1" y="5181600"/>
            <a:ext cx="274320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Pernyataan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Hukum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Pertama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Termodinamika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219200"/>
            <a:ext cx="7620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Q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positif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memperoleh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menerima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negatif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kehilangan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memberi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2609671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Usaha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positif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dilakukan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oleh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negatif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jika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dilakukan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190111"/>
            <a:ext cx="2133600" cy="200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457200" y="4192250"/>
            <a:ext cx="7924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pertama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4">
                    <a:lumMod val="50000"/>
                  </a:schemeClr>
                </a:solidFill>
              </a:rPr>
              <a:t>termodinamika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suatu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sistem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berubah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awal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U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ke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42900" indent="-342900"/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akhir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U</a:t>
            </a:r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sehubung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Q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W: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5736265"/>
            <a:ext cx="345488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5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107721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Hukum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Pertama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pada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Berbagai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Proses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cs typeface="Arial" charset="0"/>
              </a:rPr>
              <a:t>Termodinamika</a:t>
            </a:r>
            <a:r>
              <a:rPr lang="en-US" sz="3200" b="1" dirty="0" smtClean="0">
                <a:solidFill>
                  <a:schemeClr val="bg1"/>
                </a:solidFill>
                <a:cs typeface="Arial" charset="0"/>
              </a:rPr>
              <a:t> Gas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81000" y="1752600"/>
            <a:ext cx="5943600" cy="1312985"/>
            <a:chOff x="381000" y="1752600"/>
            <a:chExt cx="5943600" cy="1312985"/>
          </a:xfrm>
        </p:grpSpPr>
        <p:sp>
          <p:nvSpPr>
            <p:cNvPr id="15" name="Rectangle 14"/>
            <p:cNvSpPr/>
            <p:nvPr/>
          </p:nvSpPr>
          <p:spPr>
            <a:xfrm>
              <a:off x="381000" y="1752600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81337" y="2400300"/>
              <a:ext cx="3243263" cy="665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Group 11"/>
          <p:cNvGrpSpPr/>
          <p:nvPr/>
        </p:nvGrpSpPr>
        <p:grpSpPr>
          <a:xfrm>
            <a:off x="381000" y="3276600"/>
            <a:ext cx="5995854" cy="1361420"/>
            <a:chOff x="381000" y="3352800"/>
            <a:chExt cx="5995854" cy="1361420"/>
          </a:xfrm>
        </p:grpSpPr>
        <p:sp>
          <p:nvSpPr>
            <p:cNvPr id="9" name="Rectangle 8"/>
            <p:cNvSpPr/>
            <p:nvPr/>
          </p:nvSpPr>
          <p:spPr>
            <a:xfrm>
              <a:off x="381000" y="3352800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81669" y="4028420"/>
              <a:ext cx="329518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4" name="Group 13"/>
          <p:cNvGrpSpPr/>
          <p:nvPr/>
        </p:nvGrpSpPr>
        <p:grpSpPr>
          <a:xfrm>
            <a:off x="381000" y="4953000"/>
            <a:ext cx="6151929" cy="1347787"/>
            <a:chOff x="381000" y="5105400"/>
            <a:chExt cx="6151929" cy="1347787"/>
          </a:xfrm>
        </p:grpSpPr>
        <p:sp>
          <p:nvSpPr>
            <p:cNvPr id="11" name="Rectangle 10"/>
            <p:cNvSpPr/>
            <p:nvPr/>
          </p:nvSpPr>
          <p:spPr>
            <a:xfrm>
              <a:off x="381000" y="5105400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isotermal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126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5715000"/>
              <a:ext cx="3484929" cy="738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Kapasitas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Kalor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2620" y="1295400"/>
            <a:ext cx="7143750" cy="811893"/>
            <a:chOff x="381000" y="1367782"/>
            <a:chExt cx="7143750" cy="811893"/>
          </a:xfrm>
        </p:grpSpPr>
        <p:sp>
          <p:nvSpPr>
            <p:cNvPr id="15" name="Rectangle 14"/>
            <p:cNvSpPr/>
            <p:nvPr/>
          </p:nvSpPr>
          <p:spPr>
            <a:xfrm>
              <a:off x="381000" y="1493875"/>
              <a:ext cx="3886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14800" y="1367782"/>
              <a:ext cx="3409950" cy="8118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6" name="Group 15"/>
          <p:cNvGrpSpPr/>
          <p:nvPr/>
        </p:nvGrpSpPr>
        <p:grpSpPr>
          <a:xfrm>
            <a:off x="532620" y="2514600"/>
            <a:ext cx="7239000" cy="1081489"/>
            <a:chOff x="381000" y="2667000"/>
            <a:chExt cx="7239000" cy="1081489"/>
          </a:xfrm>
        </p:grpSpPr>
        <p:sp>
          <p:nvSpPr>
            <p:cNvPr id="9" name="Rectangle 8"/>
            <p:cNvSpPr/>
            <p:nvPr/>
          </p:nvSpPr>
          <p:spPr>
            <a:xfrm>
              <a:off x="381000" y="2667000"/>
              <a:ext cx="36576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tekanan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tetap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14800" y="2819400"/>
              <a:ext cx="3505200" cy="929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7" name="Group 16"/>
          <p:cNvGrpSpPr/>
          <p:nvPr/>
        </p:nvGrpSpPr>
        <p:grpSpPr>
          <a:xfrm>
            <a:off x="532620" y="3962400"/>
            <a:ext cx="7468380" cy="1004887"/>
            <a:chOff x="381000" y="3886200"/>
            <a:chExt cx="7468380" cy="1004887"/>
          </a:xfrm>
        </p:grpSpPr>
        <p:sp>
          <p:nvSpPr>
            <p:cNvPr id="11" name="Rectangle 10"/>
            <p:cNvSpPr/>
            <p:nvPr/>
          </p:nvSpPr>
          <p:spPr>
            <a:xfrm>
              <a:off x="381000" y="3886200"/>
              <a:ext cx="3505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volum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tetap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14800" y="3886200"/>
              <a:ext cx="3734580" cy="1004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20" name="Group 19"/>
          <p:cNvGrpSpPr/>
          <p:nvPr/>
        </p:nvGrpSpPr>
        <p:grpSpPr>
          <a:xfrm>
            <a:off x="532620" y="5370493"/>
            <a:ext cx="6400800" cy="954107"/>
            <a:chOff x="381000" y="5294293"/>
            <a:chExt cx="6400800" cy="954107"/>
          </a:xfrm>
        </p:grpSpPr>
        <p:sp>
          <p:nvSpPr>
            <p:cNvPr id="18" name="Rectangle 17"/>
            <p:cNvSpPr/>
            <p:nvPr/>
          </p:nvSpPr>
          <p:spPr>
            <a:xfrm>
              <a:off x="381000" y="5294293"/>
              <a:ext cx="3505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Kapasitas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volum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tetap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2293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14800" y="5391150"/>
              <a:ext cx="2667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Nilai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Kapasitas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Kalor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Tetapan</a:t>
            </a:r>
            <a:r>
              <a:rPr lang="en-US" sz="3200" b="1" dirty="0" smtClean="0">
                <a:solidFill>
                  <a:schemeClr val="bg1"/>
                </a:solidFill>
              </a:rPr>
              <a:t> Laplace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1194137"/>
            <a:ext cx="579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Tetapan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Laplace (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notasi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γ)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didefinisikan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sebagai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perbandingan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antara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kapasitas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tekanan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dengan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kapasitas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pada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volum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2000" b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219200"/>
            <a:ext cx="129540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417135"/>
            <a:ext cx="6858000" cy="107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664910"/>
            <a:ext cx="657121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" y="4481845"/>
            <a:ext cx="6429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131" y="5569910"/>
            <a:ext cx="643447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10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Mesin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Kalor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16529"/>
            <a:ext cx="3226468" cy="4808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16"/>
          <p:cNvGrpSpPr/>
          <p:nvPr/>
        </p:nvGrpSpPr>
        <p:grpSpPr>
          <a:xfrm>
            <a:off x="4114800" y="1371600"/>
            <a:ext cx="4777718" cy="1157287"/>
            <a:chOff x="4114800" y="1600200"/>
            <a:chExt cx="4777718" cy="1157287"/>
          </a:xfrm>
        </p:grpSpPr>
        <p:sp>
          <p:nvSpPr>
            <p:cNvPr id="10" name="Rectangle 9"/>
            <p:cNvSpPr/>
            <p:nvPr/>
          </p:nvSpPr>
          <p:spPr>
            <a:xfrm>
              <a:off x="4114800" y="1600200"/>
              <a:ext cx="47777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digunakan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dirty="0" err="1" smtClean="0">
                  <a:solidFill>
                    <a:schemeClr val="accent4">
                      <a:lumMod val="50000"/>
                    </a:schemeClr>
                  </a:solidFill>
                </a:rPr>
                <a:t>adalah</a:t>
              </a:r>
              <a:r>
                <a:rPr lang="en-US" sz="2400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4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43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34000" y="2133600"/>
              <a:ext cx="2139041" cy="623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Rectangle 11"/>
          <p:cNvSpPr/>
          <p:nvPr/>
        </p:nvSpPr>
        <p:spPr>
          <a:xfrm>
            <a:off x="4114800" y="2743200"/>
            <a:ext cx="464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Efisiensi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</a:rPr>
              <a:t>termal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sebuah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mesin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adalah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nilai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perbandingan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antara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dilakukan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diserap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dari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sumber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suhu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tinggi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selama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satu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siklus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14800" y="4758392"/>
            <a:ext cx="3810402" cy="1376348"/>
            <a:chOff x="4114800" y="4986992"/>
            <a:chExt cx="3810402" cy="1376348"/>
          </a:xfrm>
        </p:grpSpPr>
        <p:sp>
          <p:nvSpPr>
            <p:cNvPr id="13" name="Rectangle 12"/>
            <p:cNvSpPr/>
            <p:nvPr/>
          </p:nvSpPr>
          <p:spPr>
            <a:xfrm>
              <a:off x="4114800" y="4986992"/>
              <a:ext cx="38104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efisiensi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kalor</a:t>
              </a:r>
              <a:endParaRPr lang="en-US" sz="2400" b="1" dirty="0"/>
            </a:p>
          </p:txBody>
        </p:sp>
        <p:pic>
          <p:nvPicPr>
            <p:cNvPr id="1434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19600" y="5562600"/>
              <a:ext cx="3124200" cy="800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5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44269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Hukum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Pertama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Termodinamika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5800" y="4572000"/>
            <a:ext cx="7848600" cy="1676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wadah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dianalisis</a:t>
            </a:r>
            <a:r>
              <a:rPr lang="en-US" sz="2400" dirty="0" smtClean="0"/>
              <a:t>.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50796"/>
            <a:ext cx="3962400" cy="3092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82025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Kedua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Termodinamika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57200" y="1453515"/>
            <a:ext cx="8305800" cy="2106620"/>
            <a:chOff x="457200" y="1295400"/>
            <a:chExt cx="8305800" cy="2106620"/>
          </a:xfrm>
        </p:grpSpPr>
        <p:sp>
          <p:nvSpPr>
            <p:cNvPr id="17" name="Rectangle 16"/>
            <p:cNvSpPr/>
            <p:nvPr/>
          </p:nvSpPr>
          <p:spPr>
            <a:xfrm>
              <a:off x="457200" y="1832360"/>
              <a:ext cx="8305800" cy="156966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mungkin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untuk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membuat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sebuah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mesin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kalor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</a:rPr>
                <a:t>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bekerja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dalam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siklus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semata-mata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mengubah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energi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diperoleh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sumber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suhu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tertentu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seluruhnya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menjadi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usaha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mekanik</a:t>
              </a:r>
              <a:r>
                <a:rPr lang="en-US" sz="2400" dirty="0" smtClean="0">
                  <a:solidFill>
                    <a:schemeClr val="bg1"/>
                  </a:solidFill>
                </a:rPr>
                <a:t>.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1295400"/>
              <a:ext cx="3886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Formulasi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Kelvin-Planck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57200" y="4099250"/>
            <a:ext cx="8305800" cy="1768150"/>
            <a:chOff x="457200" y="1295400"/>
            <a:chExt cx="8305800" cy="1768150"/>
          </a:xfrm>
        </p:grpSpPr>
        <p:sp>
          <p:nvSpPr>
            <p:cNvPr id="20" name="Rectangle 19"/>
            <p:cNvSpPr/>
            <p:nvPr/>
          </p:nvSpPr>
          <p:spPr>
            <a:xfrm>
              <a:off x="457200" y="1863221"/>
              <a:ext cx="8305800" cy="120032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chemeClr val="bg1"/>
                  </a:solidFill>
                </a:rPr>
                <a:t>Tidak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mungkin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untuk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membuat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sebuah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mesin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kalor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bekerja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err="1" smtClean="0">
                  <a:solidFill>
                    <a:schemeClr val="bg1"/>
                  </a:solidFill>
                </a:rPr>
                <a:t>dalam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siklus</a:t>
              </a:r>
              <a:r>
                <a:rPr lang="en-US" sz="2400" dirty="0" smtClean="0">
                  <a:solidFill>
                    <a:schemeClr val="bg1"/>
                  </a:solidFill>
                </a:rPr>
                <a:t> yang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semata-mata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memindahkan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energi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dari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suatu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dingin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ke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benda</a:t>
              </a:r>
              <a:r>
                <a:rPr lang="en-US" sz="2400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panas</a:t>
              </a:r>
              <a:r>
                <a:rPr lang="en-US" sz="2400" dirty="0" smtClean="0">
                  <a:solidFill>
                    <a:schemeClr val="bg1"/>
                  </a:solidFill>
                </a:rPr>
                <a:t>.</a:t>
              </a:r>
              <a:endParaRPr lang="en-US" sz="2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1295400"/>
              <a:ext cx="38862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Formulasi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Clasius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786825"/>
            <a:ext cx="7848600" cy="584775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</a:rPr>
              <a:t>Nicolas Leonard </a:t>
            </a:r>
            <a:r>
              <a:rPr lang="en-US" sz="3200" b="1" dirty="0" err="1" smtClean="0">
                <a:solidFill>
                  <a:schemeClr val="bg1"/>
                </a:solidFill>
              </a:rPr>
              <a:t>Sadi</a:t>
            </a:r>
            <a:r>
              <a:rPr lang="en-US" sz="3200" b="1" dirty="0" smtClean="0">
                <a:solidFill>
                  <a:schemeClr val="bg1"/>
                </a:solidFill>
              </a:rPr>
              <a:t> Carnot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 b="36883"/>
          <a:stretch>
            <a:fillRect/>
          </a:stretch>
        </p:blipFill>
        <p:spPr bwMode="auto">
          <a:xfrm>
            <a:off x="472786" y="1752600"/>
            <a:ext cx="394681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 t="65986"/>
          <a:stretch>
            <a:fillRect/>
          </a:stretch>
        </p:blipFill>
        <p:spPr bwMode="auto">
          <a:xfrm>
            <a:off x="4419600" y="2514599"/>
            <a:ext cx="4038600" cy="222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Siklus</a:t>
            </a:r>
            <a:r>
              <a:rPr lang="en-US" sz="3600" b="1" dirty="0" smtClean="0">
                <a:solidFill>
                  <a:schemeClr val="bg1"/>
                </a:solidFill>
              </a:rPr>
              <a:t> Carnot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199"/>
            <a:ext cx="7010400" cy="534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Proses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Kerja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Mesin</a:t>
            </a:r>
            <a:r>
              <a:rPr lang="en-US" sz="3600" b="1" dirty="0" smtClean="0">
                <a:solidFill>
                  <a:schemeClr val="bg1"/>
                </a:solidFill>
              </a:rPr>
              <a:t> Carnot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109330"/>
            <a:ext cx="5391150" cy="346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648200"/>
            <a:ext cx="3733800" cy="72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551402" y="5486401"/>
            <a:ext cx="5544598" cy="1066800"/>
            <a:chOff x="551402" y="5486401"/>
            <a:chExt cx="5544598" cy="1066800"/>
          </a:xfrm>
        </p:grpSpPr>
        <p:sp>
          <p:nvSpPr>
            <p:cNvPr id="7" name="Rectangle 6"/>
            <p:cNvSpPr/>
            <p:nvPr/>
          </p:nvSpPr>
          <p:spPr>
            <a:xfrm>
              <a:off x="551402" y="5648980"/>
              <a:ext cx="341099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Efisiensi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carnot</a:t>
              </a:r>
              <a:endParaRPr lang="en-US" sz="28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7413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267200" y="5486401"/>
              <a:ext cx="18288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57200"/>
            <a:ext cx="7848600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</a:rPr>
              <a:t>Mesin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Pendingin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1263050"/>
            <a:ext cx="2028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= Q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+ W 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7788"/>
            <a:ext cx="2819400" cy="47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3810000" y="1371600"/>
            <a:ext cx="4038600" cy="1537326"/>
            <a:chOff x="3657600" y="1524000"/>
            <a:chExt cx="4038600" cy="1537326"/>
          </a:xfrm>
        </p:grpSpPr>
        <p:sp>
          <p:nvSpPr>
            <p:cNvPr id="10" name="Rectangle 9"/>
            <p:cNvSpPr/>
            <p:nvPr/>
          </p:nvSpPr>
          <p:spPr>
            <a:xfrm>
              <a:off x="3657600" y="1524000"/>
              <a:ext cx="4038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Definisi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koefisien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performansi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43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76800" y="2057400"/>
              <a:ext cx="1585912" cy="1003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9999" y="3124200"/>
            <a:ext cx="4709529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3810000" y="4262735"/>
            <a:ext cx="4038600" cy="2061865"/>
            <a:chOff x="3810000" y="4262735"/>
            <a:chExt cx="4038600" cy="2061865"/>
          </a:xfrm>
        </p:grpSpPr>
        <p:sp>
          <p:nvSpPr>
            <p:cNvPr id="14" name="Rectangle 13"/>
            <p:cNvSpPr/>
            <p:nvPr/>
          </p:nvSpPr>
          <p:spPr>
            <a:xfrm>
              <a:off x="3810000" y="4262735"/>
              <a:ext cx="40386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Koefisien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performansi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mesin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pendingin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Carnot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437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95800" y="5257800"/>
              <a:ext cx="2292824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57200" y="1143000"/>
            <a:ext cx="8077200" cy="472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/>
          </a:p>
          <a:p>
            <a:r>
              <a:rPr lang="en-US" sz="2800" dirty="0" smtClean="0"/>
              <a:t>Usaha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)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dipindahkan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mekanik</a:t>
            </a:r>
            <a:r>
              <a:rPr lang="en-US" sz="2800" dirty="0" smtClean="0"/>
              <a:t> (</a:t>
            </a:r>
            <a:r>
              <a:rPr lang="en-US" sz="2800" dirty="0" err="1" smtClean="0"/>
              <a:t>kinetik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potensial</a:t>
            </a:r>
            <a:r>
              <a:rPr lang="en-US" sz="2800" dirty="0" smtClean="0"/>
              <a:t>)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gerak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koordinat</a:t>
            </a:r>
            <a:r>
              <a:rPr lang="en-US" sz="2800" dirty="0" smtClean="0"/>
              <a:t> </a:t>
            </a:r>
            <a:r>
              <a:rPr lang="en-US" sz="2800" dirty="0" err="1" smtClean="0"/>
              <a:t>kedudukannya</a:t>
            </a:r>
            <a:r>
              <a:rPr lang="en-US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, </a:t>
            </a:r>
            <a:r>
              <a:rPr lang="en-US" sz="2800" dirty="0" err="1" smtClean="0"/>
              <a:t>energi</a:t>
            </a:r>
            <a:r>
              <a:rPr lang="en-US" sz="2800" dirty="0" smtClean="0"/>
              <a:t> </a:t>
            </a:r>
            <a:r>
              <a:rPr lang="en-US" sz="2800" dirty="0" err="1" smtClean="0"/>
              <a:t>dipindahkan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Usaha </a:t>
            </a:r>
            <a:r>
              <a:rPr lang="en-US" sz="2800" dirty="0" err="1" smtClean="0"/>
              <a:t>dikerjakan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)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514600" y="739914"/>
            <a:ext cx="393312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Usaha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457200" y="1143000"/>
            <a:ext cx="8077200" cy="47244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/>
              <a:t>Kalor</a:t>
            </a:r>
            <a:r>
              <a:rPr lang="en-US" sz="3600" dirty="0" smtClean="0"/>
              <a:t> </a:t>
            </a:r>
            <a:r>
              <a:rPr lang="en-US" sz="3600" dirty="0" err="1" smtClean="0"/>
              <a:t>muncul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terjadi</a:t>
            </a:r>
            <a:r>
              <a:rPr lang="en-US" sz="3600" dirty="0" smtClean="0"/>
              <a:t> </a:t>
            </a:r>
            <a:r>
              <a:rPr lang="en-US" sz="3600" dirty="0" err="1" smtClean="0"/>
              <a:t>perpindahan</a:t>
            </a:r>
            <a:r>
              <a:rPr lang="en-US" sz="3600" dirty="0" smtClean="0"/>
              <a:t> </a:t>
            </a:r>
            <a:r>
              <a:rPr lang="en-US" sz="3600" dirty="0" err="1" smtClean="0"/>
              <a:t>energi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</a:t>
            </a:r>
            <a:r>
              <a:rPr lang="en-US" sz="3600" dirty="0" smtClean="0"/>
              <a:t> </a:t>
            </a:r>
            <a:r>
              <a:rPr lang="en-US" sz="3600" dirty="0" err="1" smtClean="0"/>
              <a:t>akibat</a:t>
            </a:r>
            <a:r>
              <a:rPr lang="en-US" sz="3600" dirty="0" smtClean="0"/>
              <a:t> </a:t>
            </a:r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suhu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wujud</a:t>
            </a:r>
            <a:r>
              <a:rPr lang="en-US" sz="3600" dirty="0" smtClean="0"/>
              <a:t> </a:t>
            </a:r>
            <a:r>
              <a:rPr lang="en-US" sz="3600" dirty="0" err="1" smtClean="0"/>
              <a:t>zat</a:t>
            </a:r>
            <a:r>
              <a:rPr lang="en-US" sz="3600" dirty="0" smtClean="0"/>
              <a:t>. </a:t>
            </a:r>
            <a:endParaRPr lang="en-US" sz="3600" dirty="0" smtClean="0"/>
          </a:p>
          <a:p>
            <a:pPr>
              <a:spcBef>
                <a:spcPts val="1200"/>
              </a:spcBef>
            </a:pPr>
            <a:r>
              <a:rPr lang="en-US" sz="3600" dirty="0" err="1" smtClean="0"/>
              <a:t>Istilah</a:t>
            </a:r>
            <a:r>
              <a:rPr lang="en-US" sz="3600" dirty="0" smtClean="0"/>
              <a:t> </a:t>
            </a:r>
            <a:r>
              <a:rPr lang="en-US" sz="3600" dirty="0" err="1" smtClean="0"/>
              <a:t>kalor</a:t>
            </a:r>
            <a:r>
              <a:rPr lang="en-US" sz="3600" dirty="0" smtClean="0"/>
              <a:t> </a:t>
            </a:r>
            <a:r>
              <a:rPr lang="en-US" sz="3600" dirty="0" err="1" smtClean="0"/>
              <a:t>kurang</a:t>
            </a:r>
            <a:r>
              <a:rPr lang="en-US" sz="3600" dirty="0" smtClean="0"/>
              <a:t> </a:t>
            </a:r>
            <a:r>
              <a:rPr lang="en-US" sz="3600" dirty="0" err="1" smtClean="0"/>
              <a:t>tepat</a:t>
            </a:r>
            <a:r>
              <a:rPr lang="en-US" sz="3600" dirty="0" smtClean="0"/>
              <a:t>; yang </a:t>
            </a:r>
            <a:r>
              <a:rPr lang="en-US" sz="3600" dirty="0" err="1" smtClean="0"/>
              <a:t>tepat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aliran</a:t>
            </a:r>
            <a:r>
              <a:rPr lang="en-US" sz="3600" dirty="0" smtClean="0"/>
              <a:t> </a:t>
            </a:r>
            <a:r>
              <a:rPr lang="en-US" sz="3600" dirty="0" err="1" smtClean="0"/>
              <a:t>kalor</a:t>
            </a:r>
            <a:r>
              <a:rPr lang="en-US" sz="3600" dirty="0" smtClean="0"/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514600" y="739914"/>
            <a:ext cx="3723007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344269"/>
            <a:ext cx="7467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Pengertian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endParaRPr lang="en-US" sz="36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1143000"/>
            <a:ext cx="8077200" cy="1524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kinetik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energi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atom-atom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molekul-molekul</a:t>
            </a:r>
            <a:r>
              <a:rPr lang="en-US" sz="2400" dirty="0" smtClean="0"/>
              <a:t> </a:t>
            </a:r>
            <a:r>
              <a:rPr lang="en-US" sz="2400" dirty="0" err="1" smtClean="0"/>
              <a:t>zat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energi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dalam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526465"/>
            <a:ext cx="617034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533400" y="2819400"/>
            <a:ext cx="5736265" cy="709612"/>
            <a:chOff x="533400" y="5757530"/>
            <a:chExt cx="5736265" cy="709612"/>
          </a:xfrm>
        </p:grpSpPr>
        <p:sp>
          <p:nvSpPr>
            <p:cNvPr id="7" name="Rectangle 6"/>
            <p:cNvSpPr/>
            <p:nvPr/>
          </p:nvSpPr>
          <p:spPr>
            <a:xfrm>
              <a:off x="533400" y="5791200"/>
              <a:ext cx="35814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Perubahan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energi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4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dalam</a:t>
              </a:r>
              <a:endParaRPr lang="en-US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72327" y="5757530"/>
              <a:ext cx="2397338" cy="709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435114"/>
            <a:ext cx="7467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40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4000" b="1" dirty="0" smtClean="0">
                <a:solidFill>
                  <a:schemeClr val="accent4">
                    <a:lumMod val="50000"/>
                  </a:schemeClr>
                </a:solidFill>
              </a:rPr>
              <a:t> Usaha</a:t>
            </a:r>
            <a:endParaRPr lang="en-US" sz="4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1863969"/>
            <a:ext cx="4419600" cy="13716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800" dirty="0" err="1" smtClean="0">
                <a:cs typeface="Arial" charset="0"/>
              </a:rPr>
              <a:t>Proses</a:t>
            </a:r>
            <a:r>
              <a:rPr lang="en-US" sz="2800" dirty="0" smtClean="0">
                <a:cs typeface="Arial" charset="0"/>
              </a:rPr>
              <a:t> yang </a:t>
            </a:r>
            <a:r>
              <a:rPr lang="en-US" sz="2800" dirty="0" err="1" smtClean="0">
                <a:cs typeface="Arial" charset="0"/>
              </a:rPr>
              <a:t>terjadi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tekanan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tetap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disebut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b="1" dirty="0" err="1" smtClean="0">
                <a:cs typeface="Arial" charset="0"/>
              </a:rPr>
              <a:t>proses</a:t>
            </a:r>
            <a:r>
              <a:rPr lang="en-US" sz="2800" b="1" dirty="0" smtClean="0">
                <a:cs typeface="Arial" charset="0"/>
              </a:rPr>
              <a:t> </a:t>
            </a:r>
            <a:r>
              <a:rPr lang="en-US" sz="2800" b="1" dirty="0" err="1" smtClean="0">
                <a:cs typeface="Arial" charset="0"/>
              </a:rPr>
              <a:t>isobarik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8212" y="1447800"/>
            <a:ext cx="372891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Group 14"/>
          <p:cNvGrpSpPr/>
          <p:nvPr/>
        </p:nvGrpSpPr>
        <p:grpSpPr>
          <a:xfrm>
            <a:off x="152400" y="3692769"/>
            <a:ext cx="5562600" cy="1412631"/>
            <a:chOff x="304800" y="2362200"/>
            <a:chExt cx="5562600" cy="1412631"/>
          </a:xfrm>
        </p:grpSpPr>
        <p:sp>
          <p:nvSpPr>
            <p:cNvPr id="9" name="Rectangle 8"/>
            <p:cNvSpPr/>
            <p:nvPr/>
          </p:nvSpPr>
          <p:spPr>
            <a:xfrm>
              <a:off x="304800" y="2362200"/>
              <a:ext cx="5562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	Usaha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pada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proses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isobarik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: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19200" y="3124200"/>
              <a:ext cx="3200400" cy="650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4267200" cy="3753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15"/>
          <p:cNvGrpSpPr/>
          <p:nvPr/>
        </p:nvGrpSpPr>
        <p:grpSpPr>
          <a:xfrm>
            <a:off x="4648200" y="1066800"/>
            <a:ext cx="4038600" cy="2246016"/>
            <a:chOff x="3886200" y="4567535"/>
            <a:chExt cx="4038600" cy="2246016"/>
          </a:xfrm>
        </p:grpSpPr>
        <p:sp>
          <p:nvSpPr>
            <p:cNvPr id="13" name="Rectangle 12"/>
            <p:cNvSpPr/>
            <p:nvPr/>
          </p:nvSpPr>
          <p:spPr>
            <a:xfrm>
              <a:off x="3886200" y="4567535"/>
              <a:ext cx="4038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Rumus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umum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</a:t>
              </a:r>
              <a:r>
                <a:rPr lang="en-US" sz="2800" b="1" dirty="0" err="1" smtClean="0">
                  <a:solidFill>
                    <a:schemeClr val="accent4">
                      <a:lumMod val="50000"/>
                    </a:schemeClr>
                  </a:solidFill>
                </a:rPr>
                <a:t>usaha</a:t>
              </a:r>
              <a:r>
                <a:rPr lang="en-US" sz="2800" b="1" dirty="0" smtClean="0">
                  <a:solidFill>
                    <a:schemeClr val="accent4">
                      <a:lumMod val="50000"/>
                    </a:schemeClr>
                  </a:solidFill>
                </a:rPr>
                <a:t> gas</a:t>
              </a:r>
              <a:endParaRPr lang="en-US" sz="28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00600" y="5441951"/>
              <a:ext cx="1840375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" name="Rounded Rectangle 13"/>
          <p:cNvSpPr/>
          <p:nvPr/>
        </p:nvSpPr>
        <p:spPr>
          <a:xfrm>
            <a:off x="838200" y="4724400"/>
            <a:ext cx="7467600" cy="152400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2400" dirty="0" smtClean="0"/>
              <a:t>Usaha yang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(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)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(gas)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p-V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volum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, </a:t>
            </a:r>
            <a:r>
              <a:rPr lang="en-US" sz="2400" dirty="0" err="1" smtClean="0"/>
              <a:t>V</a:t>
            </a:r>
            <a:r>
              <a:rPr lang="en-US" sz="1400" dirty="0" err="1" smtClean="0"/>
              <a:t>p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volum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, </a:t>
            </a:r>
            <a:r>
              <a:rPr lang="en-US" sz="2400" dirty="0" smtClean="0"/>
              <a:t>V</a:t>
            </a:r>
            <a:r>
              <a:rPr lang="en-US" sz="1400" dirty="0" smtClean="0"/>
              <a:t>2</a:t>
            </a:r>
            <a:r>
              <a:rPr lang="en-US" sz="2400" dirty="0" smtClean="0"/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435114"/>
            <a:ext cx="7467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44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4">
                    <a:lumMod val="50000"/>
                  </a:schemeClr>
                </a:solidFill>
              </a:rPr>
              <a:t>Siklus</a:t>
            </a:r>
            <a:endParaRPr lang="en-US" sz="44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8049" y="1545265"/>
            <a:ext cx="463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Usaha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proses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siklus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2286000"/>
            <a:ext cx="4419600" cy="27432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Usaha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(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)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gas yang </a:t>
            </a:r>
            <a:r>
              <a:rPr lang="en-US" sz="2800" dirty="0" err="1" smtClean="0"/>
              <a:t>menjalani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dimuat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siklus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1102" y="2265037"/>
            <a:ext cx="3775074" cy="3581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228600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Kalor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398383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57200" y="1548825"/>
            <a:ext cx="7467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Formulasi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Energi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4">
                    <a:lumMod val="50000"/>
                  </a:schemeClr>
                </a:solidFill>
              </a:rPr>
              <a:t>Dalam</a:t>
            </a:r>
            <a:endParaRPr lang="en-US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54648"/>
            <a:ext cx="649410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181673"/>
            <a:ext cx="6553200" cy="6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04800" y="4107248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∆U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untuk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sistem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yang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berubah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dari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awal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T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1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ke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suhu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US" sz="2400" b="1" dirty="0" err="1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akhir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 T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2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.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4869248"/>
            <a:ext cx="70866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0999" y="5707447"/>
            <a:ext cx="7141535" cy="693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2267</TotalTime>
  <Words>612</Words>
  <Application>Microsoft Office PowerPoint</Application>
  <PresentationFormat>On-screen Show (4:3)</PresentationFormat>
  <Paragraphs>82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417</cp:revision>
  <dcterms:created xsi:type="dcterms:W3CDTF">2012-01-30T07:22:06Z</dcterms:created>
  <dcterms:modified xsi:type="dcterms:W3CDTF">2012-02-13T16:01:47Z</dcterms:modified>
</cp:coreProperties>
</file>