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62" r:id="rId2"/>
    <p:sldId id="264" r:id="rId3"/>
    <p:sldId id="289" r:id="rId4"/>
    <p:sldId id="290" r:id="rId5"/>
    <p:sldId id="304" r:id="rId6"/>
    <p:sldId id="299" r:id="rId7"/>
    <p:sldId id="292" r:id="rId8"/>
    <p:sldId id="303" r:id="rId9"/>
    <p:sldId id="293" r:id="rId10"/>
    <p:sldId id="297" r:id="rId11"/>
    <p:sldId id="305" r:id="rId12"/>
    <p:sldId id="306" r:id="rId13"/>
    <p:sldId id="302" r:id="rId14"/>
    <p:sldId id="269" r:id="rId15"/>
    <p:sldId id="318" r:id="rId16"/>
    <p:sldId id="315" r:id="rId17"/>
    <p:sldId id="316" r:id="rId18"/>
    <p:sldId id="307" r:id="rId19"/>
    <p:sldId id="308" r:id="rId20"/>
    <p:sldId id="309" r:id="rId21"/>
    <p:sldId id="311" r:id="rId22"/>
    <p:sldId id="312" r:id="rId23"/>
    <p:sldId id="313" r:id="rId24"/>
    <p:sldId id="314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85" autoAdjust="0"/>
  </p:normalViewPr>
  <p:slideViewPr>
    <p:cSldViewPr>
      <p:cViewPr>
        <p:scale>
          <a:sx n="73" d="100"/>
          <a:sy n="73" d="100"/>
        </p:scale>
        <p:origin x="-4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0839-5C56-4D8B-90A6-D67B1739C21D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984C1-F5D4-40BF-923D-031341B4E1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984C1-F5D4-40BF-923D-031341B4E17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79E93-4B48-47F2-959D-391170470D48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9A13A-8F0C-495C-ADB2-4EB587C9A4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5;&#1083;&#1077;&#1085;&#1072;\Music\Krasnyi_sarafan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radikal.ru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4.jpeg"/><Relationship Id="rId4" Type="http://schemas.openxmlformats.org/officeDocument/2006/relationships/image" Target="../media/image19.pn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836712"/>
            <a:ext cx="6048672" cy="28083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Презентация к уроку по учебному предмету </a:t>
            </a:r>
            <a:br>
              <a:rPr lang="ru-RU" sz="2000" dirty="0" smtClean="0">
                <a:latin typeface="Arial Narrow" pitchFamily="34" charset="0"/>
                <a:cs typeface="Arial" pitchFamily="34" charset="0"/>
              </a:rPr>
            </a:br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« Изобразительное искусство» в 5 – </a:t>
            </a:r>
            <a:r>
              <a:rPr lang="ru-RU" sz="2000" dirty="0" err="1" smtClean="0">
                <a:latin typeface="Arial Narrow" pitchFamily="34" charset="0"/>
                <a:cs typeface="Arial" pitchFamily="34" charset="0"/>
              </a:rPr>
              <a:t>ом</a:t>
            </a:r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 классе </a:t>
            </a:r>
            <a:br>
              <a:rPr lang="ru-RU" sz="2000" dirty="0" smtClean="0">
                <a:latin typeface="Arial Narrow" pitchFamily="34" charset="0"/>
                <a:cs typeface="Arial" pitchFamily="34" charset="0"/>
              </a:rPr>
            </a:br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на тему :</a:t>
            </a:r>
            <a:br>
              <a:rPr lang="ru-RU" sz="2000" dirty="0" smtClean="0">
                <a:latin typeface="Arial Narrow" pitchFamily="34" charset="0"/>
                <a:cs typeface="Arial" pitchFamily="34" charset="0"/>
              </a:rPr>
            </a:br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/>
              <a:t> </a:t>
            </a:r>
            <a:r>
              <a:rPr lang="ru-RU" sz="2800" dirty="0" smtClean="0">
                <a:solidFill>
                  <a:srgbClr val="7030A0"/>
                </a:solidFill>
              </a:rPr>
              <a:t>«</a:t>
            </a:r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Народный праздничный костюм».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35842" name="Picture 2" descr="https://encrypted-tbn3.gstatic.com/images?q=tbn:ANd9GcT7Zd55M5w9y-nPnUPLm35svj5dKskK_2lfOtrcmBeEQPZIOggtJ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1848991" cy="2634037"/>
          </a:xfrm>
          <a:prstGeom prst="rect">
            <a:avLst/>
          </a:prstGeom>
          <a:noFill/>
        </p:spPr>
      </p:pic>
      <p:pic>
        <p:nvPicPr>
          <p:cNvPr id="35844" name="Picture 4" descr="https://encrypted-tbn2.gstatic.com/images?q=tbn:ANd9GcTQ4L3MCwpF7XFQkiT70X4pxuFMvIvlvXbVMfwS0dCF5LYWiS0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20688"/>
            <a:ext cx="1466850" cy="2095501"/>
          </a:xfrm>
          <a:prstGeom prst="rect">
            <a:avLst/>
          </a:prstGeom>
          <a:noFill/>
        </p:spPr>
      </p:pic>
      <p:pic>
        <p:nvPicPr>
          <p:cNvPr id="35846" name="Picture 6" descr="https://encrypted-tbn2.gstatic.com/images?q=tbn:ANd9GcSONl-FZyxzhUDNRRLE5gBdaal6XVck-dKqGGUJHMWNjAmQPyt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212976"/>
            <a:ext cx="3356199" cy="28472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4797152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Разработала : учитель изобразительного искусства – Силина Вероника Владимировна, МБОУ « Лицей № 136» </a:t>
            </a:r>
            <a:endParaRPr lang="ru-RU" b="1" i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4427984" y="2348880"/>
            <a:ext cx="2304256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Поверх  сарафана  надевали  </a:t>
            </a:r>
            <a:r>
              <a:rPr lang="ru-RU" sz="24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душегрею</a:t>
            </a:r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  - короткую  нагрудную  одежду  на  лямках,  часто  подбитую  мехом</a:t>
            </a:r>
            <a:r>
              <a:rPr lang="ru-RU" sz="2400" b="1" i="1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.  </a:t>
            </a:r>
          </a:p>
        </p:txBody>
      </p:sp>
      <p:pic>
        <p:nvPicPr>
          <p:cNvPr id="20483" name="Picture 6" descr="k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833813"/>
            <a:ext cx="13589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Север  и  цент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4513" y="0"/>
            <a:ext cx="2249487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k1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492896"/>
            <a:ext cx="13303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9" descr="k1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36838"/>
            <a:ext cx="14684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0" descr="душегре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5400675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chemeClr val="accent4"/>
                </a:solidFill>
                <a:latin typeface="+mn-lt"/>
              </a:rPr>
              <a:t>Понёва</a:t>
            </a:r>
            <a:r>
              <a:rPr lang="ru-RU" sz="4000" dirty="0" smtClean="0">
                <a:solidFill>
                  <a:schemeClr val="accent4"/>
                </a:solidFill>
                <a:latin typeface="+mn-lt"/>
              </a:rPr>
              <a:t> </a:t>
            </a:r>
            <a:br>
              <a:rPr lang="ru-RU" sz="4000" dirty="0" smtClean="0">
                <a:solidFill>
                  <a:schemeClr val="accent4"/>
                </a:solidFill>
                <a:latin typeface="+mn-lt"/>
              </a:rPr>
            </a:br>
            <a:endParaRPr lang="ru-RU" sz="4000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4" name="Содержимое 3" descr="http://s005.radikal.ru/i210/1001/ee/f3094f9caabc.jpg"/>
          <p:cNvPicPr>
            <a:picLocks noGrp="1"/>
          </p:cNvPicPr>
          <p:nvPr>
            <p:ph idx="1"/>
          </p:nvPr>
        </p:nvPicPr>
        <p:blipFill>
          <a:blip r:embed="rId2" cstate="print"/>
          <a:srcRect b="54858"/>
          <a:stretch>
            <a:fillRect/>
          </a:stretch>
        </p:blipFill>
        <p:spPr bwMode="auto">
          <a:xfrm>
            <a:off x="428597" y="1142984"/>
            <a:ext cx="5583564" cy="358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5072074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Понева – юбка запахнутая поверх рубахи, состоящая из прямого полотна.</a:t>
            </a:r>
            <a:endParaRPr lang="ru-RU" sz="24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Смоленская  гу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4664"/>
            <a:ext cx="241458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Передник</a:t>
            </a:r>
            <a:endParaRPr lang="ru-RU" sz="36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6" descr="сканирование007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544634" y="404664"/>
            <a:ext cx="2271281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635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3528" y="1772816"/>
            <a:ext cx="44291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    Самой декоративной, богато украшенной частью женского русского костюма был передник, или занавеска, закрывающий женскую фигуру спереди.</a:t>
            </a:r>
          </a:p>
          <a:p>
            <a:r>
              <a:rPr lang="ru-RU" sz="24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    Обычно его делали из холста и орнаментировали вышивкой, тканым узором. Цветными отделочными вставками, шелковыми узорными лентами</a:t>
            </a:r>
            <a:r>
              <a:rPr lang="ru-RU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" name="Picture 6" descr="Касиммовск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852936"/>
            <a:ext cx="2280373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Головной убор</a:t>
            </a:r>
            <a:endParaRPr lang="ru-RU" sz="3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10" descr="сканирование0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00192" y="4360707"/>
            <a:ext cx="2843808" cy="2497293"/>
          </a:xfrm>
          <a:ln>
            <a:noFill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1428736"/>
            <a:ext cx="43577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Головной убор, в народных представлениях был связан с небом, его украшали символами солнца, звезд, дерева,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птиц. Нити жемчуга и височные украшения символизировали дождевые струи. Поверх кокошника набрасывали фату из тонкой узорчатой ткани.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C:\Users\Лариса\Desktop\народная одежда\2640d572bf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50272">
            <a:off x="4715453" y="1383004"/>
            <a:ext cx="1901712" cy="2321480"/>
          </a:xfrm>
          <a:prstGeom prst="rect">
            <a:avLst/>
          </a:prstGeom>
          <a:noFill/>
        </p:spPr>
      </p:pic>
      <p:pic>
        <p:nvPicPr>
          <p:cNvPr id="53250" name="Picture 2" descr="https://encrypted-tbn0.gstatic.com/images?q=tbn:ANd9GcTkJ1LtZkvqBQb2h7IZA4uj4MQaFBmkkKhDVmLlJ-8_CeXIFkDg1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645024"/>
            <a:ext cx="1847850" cy="2476501"/>
          </a:xfrm>
          <a:prstGeom prst="rect">
            <a:avLst/>
          </a:prstGeom>
          <a:noFill/>
        </p:spPr>
      </p:pic>
      <p:pic>
        <p:nvPicPr>
          <p:cNvPr id="53252" name="Picture 4" descr="https://encrypted-tbn2.gstatic.com/images?q=tbn:ANd9GcSCH1og-nLG97GHsbqWeh6cMoe-sC81Cd4uCeb3htTzwkYYz0fYt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5100" y="2780928"/>
            <a:ext cx="2628900" cy="1743076"/>
          </a:xfrm>
          <a:prstGeom prst="rect">
            <a:avLst/>
          </a:prstGeom>
          <a:noFill/>
        </p:spPr>
      </p:pic>
      <p:pic>
        <p:nvPicPr>
          <p:cNvPr id="53254" name="Picture 6" descr="https://encrypted-tbn3.gstatic.com/images?q=tbn:ANd9GcRcv1AuBC7t1N_BjaI_gu8k8xB2vEz6iSO2O7soQ2Ky6XDM7lKkz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32656"/>
            <a:ext cx="2009775" cy="2276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Вышивка</a:t>
            </a:r>
            <a:endParaRPr lang="ru-RU" sz="36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4857784" cy="464347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  Один из распространенных видов народного творчества. Искусство создания на тканях узоров с помощью иглы и нитей, известно с давних времен.</a:t>
            </a:r>
            <a:r>
              <a:rPr lang="ru-RU" sz="2600" b="1" i="1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Узоры  тканые и вышитые  выполнялись льняными,  конопляными, шелковыми  и  шерстяными  нитками, окрашенными растительными красителями. </a:t>
            </a:r>
          </a:p>
          <a:p>
            <a:pPr algn="ctr">
              <a:buNone/>
            </a:pPr>
            <a:r>
              <a:rPr lang="ru-RU" sz="2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endParaRPr lang="ru-RU" sz="2400" dirty="0">
              <a:solidFill>
                <a:schemeClr val="accent4"/>
              </a:solidFill>
            </a:endParaRPr>
          </a:p>
        </p:txBody>
      </p:sp>
      <p:pic>
        <p:nvPicPr>
          <p:cNvPr id="4" name="Содержимое 4" descr="IMG_2673.JPG"/>
          <p:cNvPicPr>
            <a:picLocks noChangeAspect="1"/>
          </p:cNvPicPr>
          <p:nvPr/>
        </p:nvPicPr>
        <p:blipFill>
          <a:blip r:embed="rId2" cstate="print"/>
          <a:srcRect l="15190"/>
          <a:stretch>
            <a:fillRect/>
          </a:stretch>
        </p:blipFill>
        <p:spPr>
          <a:xfrm rot="5400000">
            <a:off x="6341952" y="387976"/>
            <a:ext cx="3190024" cy="24140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 descr="дек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96952"/>
            <a:ext cx="2232248" cy="349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Цвет, орнамент</a:t>
            </a:r>
            <a:endParaRPr lang="ru-RU" sz="3600" dirty="0"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2884_016996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44208" y="1196752"/>
            <a:ext cx="2514600" cy="3168956"/>
          </a:xfrm>
        </p:spPr>
      </p:pic>
      <p:pic>
        <p:nvPicPr>
          <p:cNvPr id="3074" name="Picture 2" descr="D:\урок\uz-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2743200" cy="3204489"/>
          </a:xfrm>
          <a:prstGeom prst="rect">
            <a:avLst/>
          </a:prstGeom>
          <a:noFill/>
        </p:spPr>
      </p:pic>
      <p:pic>
        <p:nvPicPr>
          <p:cNvPr id="3075" name="Picture 3" descr="D:\урок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4495800"/>
            <a:ext cx="5438775" cy="21526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59832" y="1628800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4"/>
                </a:solidFill>
                <a:latin typeface="Bookman Old Style" pitchFamily="18" charset="0"/>
              </a:rPr>
              <a:t>Гамма  цветов  </a:t>
            </a:r>
          </a:p>
          <a:p>
            <a:pPr algn="ctr"/>
            <a:r>
              <a:rPr lang="ru-RU" b="1" i="1" dirty="0" smtClean="0">
                <a:solidFill>
                  <a:schemeClr val="accent4"/>
                </a:solidFill>
                <a:latin typeface="Bookman Old Style" pitchFamily="18" charset="0"/>
              </a:rPr>
              <a:t>многочисленна:  </a:t>
            </a:r>
          </a:p>
          <a:p>
            <a:pPr algn="ctr"/>
            <a:r>
              <a:rPr lang="ru-RU" b="1" i="1" dirty="0" smtClean="0">
                <a:solidFill>
                  <a:schemeClr val="accent4"/>
                </a:solidFill>
                <a:latin typeface="Bookman Old Style" pitchFamily="18" charset="0"/>
              </a:rPr>
              <a:t>белый,  красный,  </a:t>
            </a:r>
          </a:p>
          <a:p>
            <a:pPr algn="ctr"/>
            <a:r>
              <a:rPr lang="ru-RU" b="1" i="1" dirty="0" smtClean="0">
                <a:solidFill>
                  <a:schemeClr val="accent4"/>
                </a:solidFill>
                <a:latin typeface="Bookman Old Style" pitchFamily="18" charset="0"/>
              </a:rPr>
              <a:t>синий,  серый</a:t>
            </a:r>
          </a:p>
          <a:p>
            <a:pPr algn="ctr"/>
            <a:r>
              <a:rPr lang="ru-RU" b="1" i="1" dirty="0" smtClean="0">
                <a:solidFill>
                  <a:schemeClr val="accent4"/>
                </a:solidFill>
                <a:latin typeface="Bookman Old Style" pitchFamily="18" charset="0"/>
              </a:rPr>
              <a:t>черный,   желтый,  зеленый.</a:t>
            </a:r>
            <a:endParaRPr lang="ru-RU" b="1" i="1" dirty="0">
              <a:solidFill>
                <a:schemeClr val="accent4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916832"/>
            <a:ext cx="302433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052736"/>
            <a:ext cx="5616624" cy="72008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Традиционные узоры и орнаменты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16832"/>
            <a:ext cx="3096344" cy="457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916832"/>
            <a:ext cx="2592288" cy="450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/>
                </a:solidFill>
              </a:rPr>
              <a:t>Женский  костюм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4" name="Содержимое 4" descr="сканирование00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933056"/>
            <a:ext cx="3038611" cy="2734170"/>
          </a:xfrm>
          <a:ln w="38100">
            <a:noFill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1340768"/>
            <a:ext cx="32067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 Основными частями женского народного костюма были </a:t>
            </a:r>
            <a:r>
              <a:rPr lang="ru-RU" sz="2400" i="1" u="sng" dirty="0" err="1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рубаха,сарафан</a:t>
            </a:r>
            <a:r>
              <a:rPr lang="ru-RU" sz="2400" i="1" u="sng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, понева, передник, душегрея, головной убор.</a:t>
            </a:r>
            <a:endParaRPr lang="ru-RU" sz="24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D:\лариса\диск 22.05.2011\рус нац костюм\картинки сканр\CIMG1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3400" y="1340768"/>
            <a:ext cx="5400600" cy="50405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://festival.1september.ru/articles/631850/presentation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210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http://festival.1september.ru/articles/631850/presentation/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5928" cy="6371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Одежда на Руси.</a:t>
            </a:r>
            <a:endParaRPr lang="ru-RU" sz="36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17" descr="сканирование003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71546"/>
            <a:ext cx="8186766" cy="435771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282" y="5572140"/>
            <a:ext cx="8715436" cy="114300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6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Одежда на Руси была свободной, длинной и необычайно красивой. Самой нарядной считалась одежда из красной ткани. </a:t>
            </a:r>
          </a:p>
          <a:p>
            <a:endParaRPr lang="ru-RU" dirty="0"/>
          </a:p>
        </p:txBody>
      </p:sp>
      <p:pic>
        <p:nvPicPr>
          <p:cNvPr id="6" name="Krasnyi_saraf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5000636"/>
            <a:ext cx="71438" cy="714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5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http://festival.1september.ru/articles/631850/presentation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51912" cy="6263935"/>
          </a:xfrm>
          <a:prstGeom prst="rect">
            <a:avLst/>
          </a:prstGeom>
          <a:noFill/>
        </p:spPr>
      </p:pic>
      <p:pic>
        <p:nvPicPr>
          <p:cNvPr id="5" name="Picture 2" descr="http://festival.1september.ru/articles/631850/presentation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936" y="413048"/>
            <a:ext cx="8351912" cy="6263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 descr="http://festival.1september.ru/articles/631850/presentation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208911" cy="6156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2946" name="Picture 2" descr="http://festival.1september.ru/articles/631850/presentation/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8136904" cy="6102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3970" name="Picture 2" descr="http://festival.1september.ru/articles/631850/presentation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8280920" cy="6210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4994" name="Picture 2" descr="http://festival.1september.ru/articles/631850/presentation/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56916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perunica.ru/uploads/posts/2009-12/1262270419_vernisage-1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5824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085184"/>
            <a:ext cx="9001156" cy="100013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54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/>
                </a:solidFill>
                <a:latin typeface="+mn-lt"/>
              </a:rPr>
              <a:t>Рубаха</a:t>
            </a:r>
            <a:endParaRPr lang="ru-RU" sz="3600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4" name="Содержимое 6" descr="сканирование0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484784"/>
            <a:ext cx="4030221" cy="4392488"/>
          </a:xfrm>
          <a:ln>
            <a:noFill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1556792"/>
            <a:ext cx="44291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 </a:t>
            </a:r>
            <a:r>
              <a:rPr lang="ru-RU" sz="28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Рубаха – основа женского народного костюма, шилась из белого льняного или конопляного полотна. Украшалась вышивкой, оберегавшей женщину от «сглаза». Считалось, чем богаче украшена рубаха, тем счастливее и удачливее ее владелица.</a:t>
            </a:r>
            <a:endParaRPr lang="ru-RU" sz="2800" dirty="0">
              <a:solidFill>
                <a:schemeClr val="accent4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5148263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6" descr="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9675" y="1773238"/>
            <a:ext cx="5394325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179388" y="5301208"/>
            <a:ext cx="828104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Рубахи  носили  и  мужчины, и  женщины  - различались  они  лишь  покроем.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ChangeArrowheads="1"/>
          </p:cNvSpPr>
          <p:nvPr/>
        </p:nvSpPr>
        <p:spPr bwMode="auto">
          <a:xfrm>
            <a:off x="3457575" y="-207963"/>
            <a:ext cx="7413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          </a:t>
            </a:r>
            <a:endParaRPr lang="ru-RU">
              <a:latin typeface="Arial" charset="0"/>
            </a:endParaRPr>
          </a:p>
        </p:txBody>
      </p:sp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3457575" y="3438525"/>
            <a:ext cx="1427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                          </a:t>
            </a:r>
            <a:endParaRPr lang="ru-RU">
              <a:latin typeface="Arial" charset="0"/>
            </a:endParaRPr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455296" y="188913"/>
            <a:ext cx="2494594" cy="3477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Вышивка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рукавов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 часто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содержала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символы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земли,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возделанного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поля,  </a:t>
            </a:r>
          </a:p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зерен,  ростков</a:t>
            </a:r>
            <a:r>
              <a:rPr lang="ru-RU" sz="2800" b="1" i="1" dirty="0">
                <a:solidFill>
                  <a:schemeClr val="folHlink"/>
                </a:solidFill>
                <a:latin typeface="Bookman Old Style" pitchFamily="18" charset="0"/>
              </a:rPr>
              <a:t>.</a:t>
            </a:r>
          </a:p>
        </p:txBody>
      </p:sp>
      <p:pic>
        <p:nvPicPr>
          <p:cNvPr id="13317" name="Picture 9" descr="рубахи  с  прямыми  полик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188913"/>
            <a:ext cx="57245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4868863"/>
            <a:ext cx="27368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4868863"/>
            <a:ext cx="13684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4868863"/>
            <a:ext cx="17272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7050" y="48688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  <a:latin typeface="+mn-lt"/>
              </a:rPr>
              <a:t>Сарафан</a:t>
            </a:r>
            <a:endParaRPr lang="ru-RU" dirty="0">
              <a:solidFill>
                <a:schemeClr val="accent4"/>
              </a:solidFill>
              <a:latin typeface="+mn-lt"/>
            </a:endParaRPr>
          </a:p>
        </p:txBody>
      </p:sp>
      <p:pic>
        <p:nvPicPr>
          <p:cNvPr id="4" name="Содержимое 7" descr="сканирование00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2266" y="1196752"/>
            <a:ext cx="3354726" cy="475252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Прямоугольник 4"/>
          <p:cNvSpPr/>
          <p:nvPr/>
        </p:nvSpPr>
        <p:spPr>
          <a:xfrm>
            <a:off x="642910" y="1643050"/>
            <a:ext cx="421484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Сарафан одевали поверх рубахи, украшали спереди узорной полосой, тесьмой, </a:t>
            </a:r>
          </a:p>
          <a:p>
            <a:r>
              <a:rPr lang="ru-RU" sz="32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серебряным кружевом, узорными пуговицами.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/>
                </a:solidFill>
              </a:rPr>
              <a:t>Пуговица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3" name="Рисунок 2" descr="http://s54.radikal.ru/i144/1002/a0/bc4a5d35f579.jpg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000240"/>
            <a:ext cx="400049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179512" y="1484784"/>
            <a:ext cx="442915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Самой дорогой и модной вещью в костюме была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пуговица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На Руси изготовили самые крупные пуговицы размером с куриное яйцо. Пуговицы делали из золота, серебра, жемчуга, хрусталя, металлические и плетеные из канители. каждая пуговица имела свое название. Подчас пуговицы стоили дороже самого платья.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/>
                </a:solidFill>
              </a:rPr>
              <a:t>Украшения костюма</a:t>
            </a:r>
            <a:endParaRPr lang="ru-RU" sz="3600" dirty="0">
              <a:solidFill>
                <a:schemeClr val="accent4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643050"/>
            <a:ext cx="4500594" cy="50006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     </a:t>
            </a:r>
            <a:r>
              <a:rPr lang="ru-RU" sz="24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Украшения передавались из поколения в поколение. Каждый элемент орнамента имел свое значение и смысл:</a:t>
            </a:r>
          </a:p>
          <a:p>
            <a:r>
              <a:rPr lang="ru-RU" sz="2400" i="1" u="sng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Слава божеству! Праздник.</a:t>
            </a:r>
          </a:p>
          <a:p>
            <a:r>
              <a:rPr lang="ru-RU" sz="2400" i="1" u="sng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Просьба плодородия.</a:t>
            </a:r>
          </a:p>
          <a:p>
            <a:r>
              <a:rPr lang="ru-RU" sz="2400" i="1" u="sng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Благодарность богу за содеянное.</a:t>
            </a:r>
          </a:p>
          <a:p>
            <a:pPr>
              <a:buNone/>
            </a:pPr>
            <a:r>
              <a:rPr lang="ru-RU" sz="2800" i="1" u="sng" dirty="0" smtClean="0">
                <a:solidFill>
                  <a:srgbClr val="FFC000"/>
                </a:solidFill>
              </a:rPr>
              <a:t>     </a:t>
            </a:r>
          </a:p>
          <a:p>
            <a:endParaRPr lang="ru-RU" sz="2200" dirty="0"/>
          </a:p>
        </p:txBody>
      </p:sp>
      <p:pic>
        <p:nvPicPr>
          <p:cNvPr id="6" name="Содержимое 6" descr="сканирование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285860"/>
            <a:ext cx="4143404" cy="53578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166938" y="2797175"/>
            <a:ext cx="312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</a:t>
            </a:r>
            <a:endParaRPr lang="ru-RU">
              <a:latin typeface="Arial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2166938" y="3786188"/>
            <a:ext cx="1250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                     </a:t>
            </a:r>
            <a:r>
              <a:rPr lang="ru-RU" sz="1100">
                <a:latin typeface="Arial" charset="0"/>
              </a:rPr>
              <a:t> </a:t>
            </a:r>
            <a:endParaRPr lang="ru-RU">
              <a:latin typeface="Arial" charset="0"/>
            </a:endParaRP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0" y="2597150"/>
            <a:ext cx="10842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                  </a:t>
            </a:r>
            <a:endParaRPr lang="ru-RU">
              <a:latin typeface="Arial" charset="0"/>
            </a:endParaRPr>
          </a:p>
        </p:txBody>
      </p:sp>
      <p:sp>
        <p:nvSpPr>
          <p:cNvPr id="14341" name="Rectangle 9"/>
          <p:cNvSpPr>
            <a:spLocks noChangeArrowheads="1"/>
          </p:cNvSpPr>
          <p:nvPr/>
        </p:nvSpPr>
        <p:spPr bwMode="auto">
          <a:xfrm>
            <a:off x="0" y="3452813"/>
            <a:ext cx="4413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      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4342" name="Rectangle 11"/>
          <p:cNvSpPr>
            <a:spLocks noChangeArrowheads="1"/>
          </p:cNvSpPr>
          <p:nvPr/>
        </p:nvSpPr>
        <p:spPr bwMode="auto">
          <a:xfrm>
            <a:off x="0" y="4260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14343" name="Rectangle 12"/>
          <p:cNvSpPr>
            <a:spLocks noChangeArrowheads="1"/>
          </p:cNvSpPr>
          <p:nvPr/>
        </p:nvSpPr>
        <p:spPr bwMode="auto">
          <a:xfrm>
            <a:off x="3491880" y="2204864"/>
            <a:ext cx="2270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 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1434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6021388"/>
            <a:ext cx="23526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Rectangle 14"/>
          <p:cNvSpPr>
            <a:spLocks noChangeArrowheads="1"/>
          </p:cNvSpPr>
          <p:nvPr/>
        </p:nvSpPr>
        <p:spPr bwMode="auto">
          <a:xfrm>
            <a:off x="3395663" y="3133725"/>
            <a:ext cx="312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   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14346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3429000"/>
            <a:ext cx="231457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Rectangle 16"/>
          <p:cNvSpPr>
            <a:spLocks noChangeArrowheads="1"/>
          </p:cNvSpPr>
          <p:nvPr/>
        </p:nvSpPr>
        <p:spPr bwMode="auto">
          <a:xfrm>
            <a:off x="3395663" y="4189413"/>
            <a:ext cx="1341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                </a:t>
            </a:r>
            <a:endParaRPr lang="ru-RU" sz="11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200">
                <a:latin typeface="Arial" charset="0"/>
                <a:ea typeface="Times New Roman" pitchFamily="18" charset="0"/>
                <a:cs typeface="Arial" charset="0"/>
              </a:rPr>
              <a:t>                           </a:t>
            </a:r>
            <a:endParaRPr lang="ru-RU">
              <a:latin typeface="Arial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14348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313" y="5157788"/>
            <a:ext cx="2108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4292600"/>
            <a:ext cx="18923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0" name="Rectangle 19"/>
          <p:cNvSpPr>
            <a:spLocks noChangeArrowheads="1"/>
          </p:cNvSpPr>
          <p:nvPr/>
        </p:nvSpPr>
        <p:spPr bwMode="auto">
          <a:xfrm>
            <a:off x="3676650" y="2363788"/>
            <a:ext cx="2270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</a:t>
            </a:r>
            <a:endParaRPr lang="ru-RU">
              <a:latin typeface="Arial" charset="0"/>
            </a:endParaRPr>
          </a:p>
        </p:txBody>
      </p:sp>
      <p:pic>
        <p:nvPicPr>
          <p:cNvPr id="14351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2636838"/>
            <a:ext cx="1762125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2" name="Rectangle 21"/>
          <p:cNvSpPr>
            <a:spLocks noChangeArrowheads="1"/>
          </p:cNvSpPr>
          <p:nvPr/>
        </p:nvSpPr>
        <p:spPr bwMode="auto">
          <a:xfrm>
            <a:off x="3676650" y="3457575"/>
            <a:ext cx="998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charset="0"/>
                <a:cs typeface="Times New Roman" pitchFamily="18" charset="0"/>
              </a:rPr>
              <a:t>                   </a:t>
            </a:r>
            <a:endParaRPr lang="ru-RU">
              <a:latin typeface="Arial" charset="0"/>
            </a:endParaRPr>
          </a:p>
        </p:txBody>
      </p:sp>
      <p:pic>
        <p:nvPicPr>
          <p:cNvPr id="14353" name="Picture 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2636838"/>
            <a:ext cx="17907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638" y="184467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5" name="Text Box 26"/>
          <p:cNvSpPr txBox="1">
            <a:spLocks noChangeArrowheads="1"/>
          </p:cNvSpPr>
          <p:nvPr/>
        </p:nvSpPr>
        <p:spPr bwMode="auto">
          <a:xfrm>
            <a:off x="179388" y="404664"/>
            <a:ext cx="871309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В  вышивке  подола  одежды  господствовали  символы  земли,  растений, корней,  цветов,  засеянного  поля.</a:t>
            </a:r>
          </a:p>
        </p:txBody>
      </p:sp>
      <p:pic>
        <p:nvPicPr>
          <p:cNvPr id="14356" name="Picture 27" descr="k10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125" y="1557338"/>
            <a:ext cx="244316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28" descr="Арханг  губ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92875" y="1484313"/>
            <a:ext cx="24828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454</Words>
  <Application>Microsoft Office PowerPoint</Application>
  <PresentationFormat>Экран (4:3)</PresentationFormat>
  <Paragraphs>64</Paragraphs>
  <Slides>25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к уроку по учебному предмету  « Изобразительное искусство» в 5 – ом классе  на тему :    «Народный праздничный костюм».</vt:lpstr>
      <vt:lpstr>Одежда на Руси.</vt:lpstr>
      <vt:lpstr>Рубаха</vt:lpstr>
      <vt:lpstr>Слайд 4</vt:lpstr>
      <vt:lpstr>Слайд 5</vt:lpstr>
      <vt:lpstr>Сарафан</vt:lpstr>
      <vt:lpstr>Пуговица</vt:lpstr>
      <vt:lpstr>Украшения костюма</vt:lpstr>
      <vt:lpstr>Слайд 9</vt:lpstr>
      <vt:lpstr>Слайд 10</vt:lpstr>
      <vt:lpstr> Понёва  </vt:lpstr>
      <vt:lpstr>Передник</vt:lpstr>
      <vt:lpstr>Головной убор</vt:lpstr>
      <vt:lpstr>Вышивка</vt:lpstr>
      <vt:lpstr>Цвет, орнамент</vt:lpstr>
      <vt:lpstr>Традиционные узоры и орнаменты</vt:lpstr>
      <vt:lpstr>Женский  костюм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Силина Вика</dc:creator>
  <cp:lastModifiedBy>Силина Вика</cp:lastModifiedBy>
  <cp:revision>40</cp:revision>
  <dcterms:created xsi:type="dcterms:W3CDTF">2015-01-27T12:05:28Z</dcterms:created>
  <dcterms:modified xsi:type="dcterms:W3CDTF">2015-05-18T12:19:15Z</dcterms:modified>
</cp:coreProperties>
</file>