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74" r:id="rId3"/>
    <p:sldId id="278" r:id="rId4"/>
    <p:sldId id="279" r:id="rId5"/>
    <p:sldId id="280" r:id="rId6"/>
    <p:sldId id="281" r:id="rId7"/>
    <p:sldId id="284" r:id="rId8"/>
    <p:sldId id="265" r:id="rId9"/>
    <p:sldId id="285" r:id="rId10"/>
    <p:sldId id="282" r:id="rId11"/>
    <p:sldId id="270" r:id="rId12"/>
    <p:sldId id="273" r:id="rId13"/>
    <p:sldId id="276" r:id="rId14"/>
    <p:sldId id="271" r:id="rId15"/>
    <p:sldId id="275" r:id="rId16"/>
    <p:sldId id="257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78" y="-2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Relationship Id="rId4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4" Type="http://schemas.openxmlformats.org/officeDocument/2006/relationships/image" Target="../media/image13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Relationship Id="rId4" Type="http://schemas.openxmlformats.org/officeDocument/2006/relationships/image" Target="../media/image2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EE6E1B-C307-4BF8-BA0F-AC0EC5B10B4A}" type="datetimeFigureOut">
              <a:rPr lang="ru-RU" smtClean="0"/>
              <a:pPr/>
              <a:t>20.02.2015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A402A4-081F-4F3E-B218-23AA2F4510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083002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283BFEC-0F29-4FF8-8FB5-2B462F866E57}" type="slidenum">
              <a:rPr lang="ru-RU"/>
              <a:pPr/>
              <a:t>3</a:t>
            </a:fld>
            <a:endParaRPr lang="ru-RU"/>
          </a:p>
        </p:txBody>
      </p:sp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25EFDD-25F8-4615-A78B-EC4227ACF401}" type="slidenum">
              <a:rPr lang="ru-RU"/>
              <a:pPr/>
              <a:t>5</a:t>
            </a:fld>
            <a:endParaRPr lang="ru-RU"/>
          </a:p>
        </p:txBody>
      </p:sp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Пригласите к компьютеру ученика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087062-EFBD-4C99-8072-E5E71BEE5170}" type="datetimeFigureOut">
              <a:rPr lang="ru-RU"/>
              <a:pPr>
                <a:defRPr/>
              </a:pPr>
              <a:t>20.02.2015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7AF388-92F6-4395-BF4E-586BD1E03C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0B8DF-D450-40A8-A1B8-8936E5B8FA0A}" type="datetimeFigureOut">
              <a:rPr lang="ru-RU"/>
              <a:pPr>
                <a:defRPr/>
              </a:pPr>
              <a:t>20.02.2015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064CF-B959-4200-A06A-E63AC9D5A8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3B9B60-BFF9-4405-9538-74534AF9ECC8}" type="datetimeFigureOut">
              <a:rPr lang="ru-RU"/>
              <a:pPr>
                <a:defRPr/>
              </a:pPr>
              <a:t>20.02.2015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0CB1DF-6CA8-4B1D-99B8-BFCFD14744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246709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565527-7D25-445A-8B86-6D0849A98589}" type="datetimeFigureOut">
              <a:rPr lang="ru-RU"/>
              <a:pPr>
                <a:defRPr/>
              </a:pPr>
              <a:t>20.02.2015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8B9F0C-FA91-4919-87FA-5284D46A95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963A1D-AF64-46CD-84EA-5CB9ED3E70A3}" type="datetimeFigureOut">
              <a:rPr lang="ru-RU"/>
              <a:pPr>
                <a:defRPr/>
              </a:pPr>
              <a:t>20.02.2015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76803B-DA07-4AAC-A25D-3E487302C9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2E4943-743F-43AA-B9B2-F0D16A6D3A48}" type="datetimeFigureOut">
              <a:rPr lang="ru-RU"/>
              <a:pPr>
                <a:defRPr/>
              </a:pPr>
              <a:t>20.02.2015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93C438-08AA-46B8-AF44-0BC265A3D2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846342-78A7-4052-A1F9-94A151F9019B}" type="datetimeFigureOut">
              <a:rPr lang="ru-RU"/>
              <a:pPr>
                <a:defRPr/>
              </a:pPr>
              <a:t>20.02.2015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EBBD94-E72B-4171-AD30-149187C4FA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5021B-1435-4855-A727-89202ED57913}" type="datetimeFigureOut">
              <a:rPr lang="ru-RU"/>
              <a:pPr>
                <a:defRPr/>
              </a:pPr>
              <a:t>20.02.2015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27C03B-F315-43BE-AEBE-6756451EF0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C4CFA0-4BCC-404D-A65F-0B6221289819}" type="datetimeFigureOut">
              <a:rPr lang="ru-RU"/>
              <a:pPr>
                <a:defRPr/>
              </a:pPr>
              <a:t>20.02.2015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556397-30B3-4EE8-B220-2EE3A6CBD0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1BBDF0-9FCD-45B1-BCEA-18F080CB6499}" type="datetimeFigureOut">
              <a:rPr lang="ru-RU"/>
              <a:pPr>
                <a:defRPr/>
              </a:pPr>
              <a:t>20.02.2015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19D771-32FD-490C-AA9E-86712599B6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F401D7-6A48-442A-A6AE-ACFD72B554DE}" type="datetimeFigureOut">
              <a:rPr lang="ru-RU"/>
              <a:pPr>
                <a:defRPr/>
              </a:pPr>
              <a:t>20.02.2015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F43CC8-3769-48AD-89EC-DC58E40EBE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/>
            </a:gs>
            <a:gs pos="50000">
              <a:srgbClr val="9CB86E"/>
            </a:gs>
            <a:gs pos="50000">
              <a:srgbClr val="9CB86E"/>
            </a:gs>
            <a:gs pos="50000">
              <a:srgbClr val="9CB86E"/>
            </a:gs>
            <a:gs pos="50000">
              <a:srgbClr val="9CB86E"/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EAEF7FF-732E-4F54-AA4E-D38540ECDAE4}" type="datetimeFigureOut">
              <a:rPr lang="ru-RU"/>
              <a:pPr>
                <a:defRPr/>
              </a:pPr>
              <a:t>20.02.2015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9CF9822-5293-4763-AA15-E9CC080DB3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0" y="6642100"/>
            <a:ext cx="140335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FokinaLida.75@mail.ru</a:t>
            </a:r>
            <a:endParaRPr lang="en-US" sz="8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2" name="Рисунок 21" descr="Презентация1.jp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81901" y="116632"/>
            <a:ext cx="8980198" cy="6624736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1033" name="Рисунок 22" descr="005.jpg"/>
          <p:cNvPicPr>
            <a:picLocks noChangeAspect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5589588"/>
            <a:ext cx="1587500" cy="1090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Рисунок 24" descr="1230319196_kolokolchik-7.jpg"/>
          <p:cNvPicPr>
            <a:picLocks noChangeAspect="1"/>
          </p:cNvPicPr>
          <p:nvPr/>
        </p:nvPicPr>
        <p:blipFill>
          <a:blip r:embed="rId16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56550" y="333375"/>
            <a:ext cx="895350" cy="93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4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oleObject" Target="../embeddings/oleObject7.bin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12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7.png"/><Relationship Id="rId11" Type="http://schemas.openxmlformats.org/officeDocument/2006/relationships/oleObject" Target="../embeddings/oleObject5.bin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Relationship Id="rId14" Type="http://schemas.openxmlformats.org/officeDocument/2006/relationships/oleObject" Target="../embeddings/oleObject8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notesSlide" Target="../notesSlides/notesSlide2.xml"/><Relationship Id="rId7" Type="http://schemas.openxmlformats.org/officeDocument/2006/relationships/oleObject" Target="../embeddings/oleObject1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1.bin"/><Relationship Id="rId5" Type="http://schemas.openxmlformats.org/officeDocument/2006/relationships/oleObject" Target="../embeddings/oleObject10.bin"/><Relationship Id="rId10" Type="http://schemas.openxmlformats.org/officeDocument/2006/relationships/image" Target="../media/image28.png"/><Relationship Id="rId4" Type="http://schemas.openxmlformats.org/officeDocument/2006/relationships/oleObject" Target="../embeddings/oleObject9.bin"/><Relationship Id="rId9" Type="http://schemas.openxmlformats.org/officeDocument/2006/relationships/image" Target="../media/image2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gif"/><Relationship Id="rId3" Type="http://schemas.openxmlformats.org/officeDocument/2006/relationships/image" Target="../media/image30.jpeg"/><Relationship Id="rId7" Type="http://schemas.openxmlformats.org/officeDocument/2006/relationships/image" Target="../media/image34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33.gif"/><Relationship Id="rId11" Type="http://schemas.openxmlformats.org/officeDocument/2006/relationships/image" Target="../media/image38.png"/><Relationship Id="rId5" Type="http://schemas.openxmlformats.org/officeDocument/2006/relationships/image" Target="../media/image32.gif"/><Relationship Id="rId10" Type="http://schemas.openxmlformats.org/officeDocument/2006/relationships/image" Target="../media/image37.gif"/><Relationship Id="rId4" Type="http://schemas.openxmlformats.org/officeDocument/2006/relationships/image" Target="../media/image31.gif"/><Relationship Id="rId9" Type="http://schemas.openxmlformats.org/officeDocument/2006/relationships/image" Target="../media/image36.gi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930226"/>
          </a:xfrm>
        </p:spPr>
        <p:txBody>
          <a:bodyPr/>
          <a:lstStyle/>
          <a:p>
            <a:r>
              <a:rPr lang="ru-RU" dirty="0" smtClean="0"/>
              <a:t>Презентация по</a:t>
            </a:r>
            <a:r>
              <a:rPr lang="en-US" dirty="0" smtClean="0"/>
              <a:t> </a:t>
            </a:r>
            <a:r>
              <a:rPr lang="ru-RU" dirty="0" smtClean="0"/>
              <a:t>учебному предмету «Математика»</a:t>
            </a:r>
            <a:br>
              <a:rPr lang="ru-RU" dirty="0" smtClean="0"/>
            </a:br>
            <a:r>
              <a:rPr lang="ru-RU" dirty="0" smtClean="0"/>
              <a:t>в 4 классе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348880"/>
            <a:ext cx="8229600" cy="3954448"/>
          </a:xfrm>
        </p:spPr>
        <p:txBody>
          <a:bodyPr/>
          <a:lstStyle/>
          <a:p>
            <a:pPr marL="0" indent="0" algn="ctr">
              <a:buNone/>
            </a:pPr>
            <a: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Урок 1.17 «Вычитание дробей с одинаковыми знаменателями»</a:t>
            </a:r>
            <a:endParaRPr lang="ru-RU" sz="4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23928" y="5157192"/>
            <a:ext cx="50992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/>
              <a:t>Выполнила: учитель начальных классов</a:t>
            </a:r>
          </a:p>
          <a:p>
            <a:r>
              <a:rPr lang="ru-RU" b="1" i="1" dirty="0" smtClean="0"/>
              <a:t>МБОУ СОШ № 16 г. Ишимбай</a:t>
            </a:r>
          </a:p>
          <a:p>
            <a:r>
              <a:rPr lang="ru-RU" b="1" i="1" dirty="0" smtClean="0"/>
              <a:t>Гридина Ольга Николаевна</a:t>
            </a:r>
            <a:endParaRPr lang="ru-RU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img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1"/>
            <a:ext cx="8496944" cy="4752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907704" y="4941168"/>
            <a:ext cx="684076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Чтобы вычесть две дроби с одинаковыми знаменателями нужно из числителя уменьшаемого вычесть числитель вычитаемого, а знаменатель оставить тот же.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>
                <a:solidFill>
                  <a:srgbClr val="7030A0"/>
                </a:solidFill>
              </a:rPr>
              <a:t>Правила сложения, вычитания, сравнения дробей</a:t>
            </a:r>
            <a:endParaRPr lang="ru-RU" sz="4000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Чтобы сложить две дроби с одинаковыми знаменателями нужно сложить их числители, а знаменатель оставить тот же. </a:t>
            </a:r>
          </a:p>
          <a:p>
            <a:pPr algn="just"/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Чтобы вычесть 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</a:rPr>
              <a:t>две дроби с одинаковыми знаменателями 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нужно из числителя уменьшаемого вычесть числитель вычитаемого, а 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</a:rPr>
              <a:t>знаменатель оставить тот же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.</a:t>
            </a:r>
          </a:p>
          <a:p>
            <a:pPr algn="just"/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Из двух дробей с одинаковыми знаменателями меньше та, у которой меньше числитель. </a:t>
            </a:r>
            <a:endParaRPr lang="ru-RU" sz="2800" dirty="0">
              <a:solidFill>
                <a:schemeClr val="accent2">
                  <a:lumMod val="75000"/>
                </a:schemeClr>
              </a:solidFill>
            </a:endParaRPr>
          </a:p>
          <a:p>
            <a:endParaRPr lang="ru-RU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23038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70" name="Text Box 10"/>
          <p:cNvSpPr txBox="1">
            <a:spLocks noChangeArrowheads="1"/>
          </p:cNvSpPr>
          <p:nvPr/>
        </p:nvSpPr>
        <p:spPr bwMode="auto">
          <a:xfrm>
            <a:off x="3302945" y="5300665"/>
            <a:ext cx="59688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bg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2400" b="1" dirty="0">
              <a:solidFill>
                <a:srgbClr val="003300"/>
              </a:solidFill>
            </a:endParaRPr>
          </a:p>
        </p:txBody>
      </p:sp>
      <p:grpSp>
        <p:nvGrpSpPr>
          <p:cNvPr id="168977" name="Group 17"/>
          <p:cNvGrpSpPr>
            <a:grpSpLocks/>
          </p:cNvGrpSpPr>
          <p:nvPr/>
        </p:nvGrpSpPr>
        <p:grpSpPr bwMode="auto">
          <a:xfrm>
            <a:off x="4859338" y="5300665"/>
            <a:ext cx="936625" cy="1151247"/>
            <a:chOff x="1020" y="3385"/>
            <a:chExt cx="499" cy="681"/>
          </a:xfrm>
        </p:grpSpPr>
        <p:sp>
          <p:nvSpPr>
            <p:cNvPr id="168978" name="Text Box 18"/>
            <p:cNvSpPr txBox="1">
              <a:spLocks noChangeArrowheads="1"/>
            </p:cNvSpPr>
            <p:nvPr/>
          </p:nvSpPr>
          <p:spPr bwMode="auto">
            <a:xfrm>
              <a:off x="1111" y="3385"/>
              <a:ext cx="318" cy="2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ru-RU" sz="2400" b="1" dirty="0">
                <a:solidFill>
                  <a:srgbClr val="003300"/>
                </a:solidFill>
              </a:endParaRPr>
            </a:p>
          </p:txBody>
        </p:sp>
        <p:sp>
          <p:nvSpPr>
            <p:cNvPr id="168979" name="Text Box 19"/>
            <p:cNvSpPr txBox="1">
              <a:spLocks noChangeArrowheads="1"/>
            </p:cNvSpPr>
            <p:nvPr/>
          </p:nvSpPr>
          <p:spPr bwMode="auto">
            <a:xfrm>
              <a:off x="1020" y="3793"/>
              <a:ext cx="499" cy="2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ru-RU" sz="2400" b="1" dirty="0">
                <a:solidFill>
                  <a:srgbClr val="003300"/>
                </a:solidFill>
              </a:endParaRPr>
            </a:p>
          </p:txBody>
        </p:sp>
      </p:grp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196752"/>
            <a:ext cx="8349991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 descr="&amp;Acy;&amp;pcy;&amp;rcy;&amp;iecy;&amp;lcy;&amp;softcy; 2012 - &amp;Mcy;&amp;iecy;&amp;zhcy;&amp;dcy;&amp;ucy;&amp;ncy;&amp;acy;&amp;rcy;&amp;ocy;&amp;dcy;&amp;ncy;&amp;acy;&amp;yacy; &amp;acy;&amp;scy;&amp;scy;&amp;ocy;&amp;tscy;&amp;icy;&amp;acy;&amp;tscy;&amp;icy;&amp;yacy; &amp;bcy;&amp;acy;&amp;lcy;&amp;softcy;&amp;ncy;&amp;iecy;&amp;ocy;&amp;lcy;&amp;ocy;&amp;gcy;&amp;icy;&amp;icy; &amp;icy; &amp;tcy;&amp;ucy;&amp;rcy;&amp;icy;&amp;zcy;&amp;mcy;&amp;acy; &quot;&amp;Scy;&amp;Icy;&amp;Rcy;&amp;Ocy;&amp;Ncy;&amp;Acy;&quot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4293096"/>
            <a:ext cx="5256584" cy="2350792"/>
          </a:xfrm>
          <a:prstGeom prst="rect">
            <a:avLst/>
          </a:prstGeom>
          <a:noFill/>
        </p:spPr>
      </p:pic>
      <p:pic>
        <p:nvPicPr>
          <p:cNvPr id="4102" name="Picture 6" descr="&amp;Gcy;&amp;ocy;&amp;scy;. &amp;pcy;&amp;rcy;&amp;acy;&amp;zcy;&amp;dcy;&amp;ncy;&amp;icy;&amp;kcy;&amp;icy; &amp;vcy; &amp;Kcy;&amp;icy;&amp;tcy;&amp;acy;&amp;iecy; - 2013 - Sino-Russian New Century Import &amp; Export Company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332656"/>
            <a:ext cx="2673787" cy="177539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696002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1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412777"/>
            <a:ext cx="8229600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4653136"/>
            <a:ext cx="6229200" cy="18544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/>
        <p:txBody>
          <a:bodyPr/>
          <a:lstStyle/>
          <a:p>
            <a:pPr algn="ctr"/>
            <a:r>
              <a:rPr lang="ru-RU" sz="4800" dirty="0" smtClean="0">
                <a:solidFill>
                  <a:schemeClr val="tx2">
                    <a:lumMod val="75000"/>
                  </a:schemeClr>
                </a:solidFill>
              </a:rPr>
              <a:t>Домашнее задание:</a:t>
            </a:r>
            <a:endParaRPr lang="ru-RU" sz="4800" dirty="0" smtClean="0">
              <a:solidFill>
                <a:srgbClr val="FF0000"/>
              </a:solidFill>
            </a:endParaRPr>
          </a:p>
          <a:p>
            <a:pPr algn="ctr"/>
            <a:r>
              <a:rPr lang="ru-RU" sz="4800" dirty="0" smtClean="0">
                <a:solidFill>
                  <a:srgbClr val="FF0000"/>
                </a:solidFill>
              </a:rPr>
              <a:t>Стр.39 № 4, 7.</a:t>
            </a:r>
            <a:endParaRPr lang="ru-RU" sz="48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3" name="Picture 4" descr="&amp;Mcy;&amp;acy;&amp;tcy;&amp;iecy;&amp;mcy;&amp;acy;&amp;tcy;&amp;icy;&amp;kcy;&amp;acy; &amp;dcy;&amp;iecy;&amp;mcy;&amp;icy;&amp;dcy;&amp;ocy;&amp;vcy; 4 &amp;kcy;&amp;lcy;&amp;acy;&amp;scy;&amp;scy; - &amp;Bcy;&amp;ocy;&amp;lcy;&amp;softcy;&amp;shcy;&amp;ocy;&amp;jcy; &amp;acy;&amp;rcy;&amp;khcy;&amp;icy;&amp;vcy; &amp;ucy;&amp;chcy;&amp;iecy;&amp;bcy;&amp;ncy;&amp;icy;&amp;kcy;&amp;ocy;&amp;v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2132856"/>
            <a:ext cx="2883553" cy="41490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710513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/>
        <p:txBody>
          <a:bodyPr/>
          <a:lstStyle/>
          <a:p>
            <a:r>
              <a:rPr lang="ru-RU" sz="3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36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 уроке я узнал…</a:t>
            </a:r>
          </a:p>
          <a:p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Мне было легко…</a:t>
            </a:r>
          </a:p>
          <a:p>
            <a:r>
              <a:rPr lang="ru-RU" sz="3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Я пока затрудняюсь…</a:t>
            </a:r>
          </a:p>
          <a:p>
            <a:r>
              <a:rPr lang="ru-RU" sz="36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 Я узнал новое…</a:t>
            </a:r>
          </a:p>
          <a:p>
            <a:pPr marL="0" indent="0">
              <a:buNone/>
            </a:pP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36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Я понял, мне необходимо поработать над темой… 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066491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 b="1" dirty="0" smtClean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260600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z="9600" dirty="0" smtClean="0">
                <a:solidFill>
                  <a:srgbClr val="FF0000"/>
                </a:solidFill>
                <a:latin typeface="Monotype Corsiva" pitchFamily="66" charset="0"/>
              </a:rPr>
              <a:t>Спасибо за урок 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Девиз </a:t>
            </a:r>
            <a:r>
              <a:rPr lang="ru-RU" dirty="0">
                <a:solidFill>
                  <a:srgbClr val="FF0000"/>
                </a:solidFill>
              </a:rPr>
              <a:t>урока: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sz="1600" dirty="0"/>
              <a:t> </a:t>
            </a:r>
          </a:p>
          <a:p>
            <a:pPr algn="ctr">
              <a:buFontTx/>
              <a:buNone/>
            </a:pPr>
            <a:r>
              <a:rPr lang="ru-RU" sz="6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«В споре рождается истина</a:t>
            </a:r>
            <a:r>
              <a:rPr lang="ru-RU" sz="6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>
              <a:buFontTx/>
              <a:buNone/>
            </a:pPr>
            <a:r>
              <a:rPr lang="ru-RU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Сократ</a:t>
            </a:r>
            <a:endParaRPr lang="ru-RU" sz="28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27358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6372225" y="188913"/>
          <a:ext cx="557213" cy="1511300"/>
        </p:xfrm>
        <a:graphic>
          <a:graphicData uri="http://schemas.openxmlformats.org/presentationml/2006/ole">
            <p:oleObj spid="_x0000_s1026" name="Формула" r:id="rId4" imgW="152280" imgH="393480" progId="Equation.3">
              <p:embed/>
            </p:oleObj>
          </a:graphicData>
        </a:graphic>
      </p:graphicFrame>
      <p:graphicFrame>
        <p:nvGraphicFramePr>
          <p:cNvPr id="24579" name="Object 3"/>
          <p:cNvGraphicFramePr>
            <a:graphicFrameLocks noChangeAspect="1"/>
          </p:cNvGraphicFramePr>
          <p:nvPr/>
        </p:nvGraphicFramePr>
        <p:xfrm>
          <a:off x="7235825" y="188913"/>
          <a:ext cx="584200" cy="1509712"/>
        </p:xfrm>
        <a:graphic>
          <a:graphicData uri="http://schemas.openxmlformats.org/presentationml/2006/ole">
            <p:oleObj spid="_x0000_s1027" name="Формула" r:id="rId5" imgW="152280" imgH="393480" progId="Equation.3">
              <p:embed/>
            </p:oleObj>
          </a:graphicData>
        </a:graphic>
      </p:graphicFrame>
      <p:graphicFrame>
        <p:nvGraphicFramePr>
          <p:cNvPr id="24580" name="Object 4"/>
          <p:cNvGraphicFramePr>
            <a:graphicFrameLocks noChangeAspect="1"/>
          </p:cNvGraphicFramePr>
          <p:nvPr/>
        </p:nvGraphicFramePr>
        <p:xfrm>
          <a:off x="8027988" y="188913"/>
          <a:ext cx="534987" cy="1509712"/>
        </p:xfrm>
        <a:graphic>
          <a:graphicData uri="http://schemas.openxmlformats.org/presentationml/2006/ole">
            <p:oleObj spid="_x0000_s1028" name="Формула" r:id="rId6" imgW="139680" imgH="393480" progId="Equation.3">
              <p:embed/>
            </p:oleObj>
          </a:graphicData>
        </a:graphic>
      </p:graphicFrame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314325" y="2200275"/>
            <a:ext cx="6680200" cy="519113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0000CC"/>
                </a:solidFill>
              </a:rPr>
              <a:t>Какую часть забора покрасил попугай ?</a:t>
            </a:r>
          </a:p>
        </p:txBody>
      </p:sp>
      <p:sp>
        <p:nvSpPr>
          <p:cNvPr id="24583" name="Rectangle 7"/>
          <p:cNvSpPr>
            <a:spLocks noChangeArrowheads="1"/>
          </p:cNvSpPr>
          <p:nvPr/>
        </p:nvSpPr>
        <p:spPr bwMode="auto">
          <a:xfrm>
            <a:off x="971550" y="3141663"/>
            <a:ext cx="3124200" cy="2743200"/>
          </a:xfrm>
          <a:prstGeom prst="rect">
            <a:avLst/>
          </a:prstGeom>
          <a:solidFill>
            <a:schemeClr val="bg1"/>
          </a:solidFill>
          <a:ln w="2857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2019300" y="3136900"/>
            <a:ext cx="1054100" cy="2781300"/>
            <a:chOff x="1272" y="1976"/>
            <a:chExt cx="664" cy="1752"/>
          </a:xfrm>
        </p:grpSpPr>
        <p:sp>
          <p:nvSpPr>
            <p:cNvPr id="24585" name="Line 9"/>
            <p:cNvSpPr>
              <a:spLocks noChangeShapeType="1"/>
            </p:cNvSpPr>
            <p:nvPr/>
          </p:nvSpPr>
          <p:spPr bwMode="auto">
            <a:xfrm>
              <a:off x="1272" y="1984"/>
              <a:ext cx="0" cy="17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4586" name="Line 10"/>
            <p:cNvSpPr>
              <a:spLocks noChangeShapeType="1"/>
            </p:cNvSpPr>
            <p:nvPr/>
          </p:nvSpPr>
          <p:spPr bwMode="auto">
            <a:xfrm>
              <a:off x="1936" y="1976"/>
              <a:ext cx="0" cy="17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4589" name="Text Box 13"/>
          <p:cNvSpPr txBox="1">
            <a:spLocks noChangeArrowheads="1"/>
          </p:cNvSpPr>
          <p:nvPr/>
        </p:nvSpPr>
        <p:spPr bwMode="auto">
          <a:xfrm>
            <a:off x="468313" y="6021388"/>
            <a:ext cx="7450137" cy="519112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/>
              <a:t>Выбери нужную дробь. Объясни свой выбор.</a:t>
            </a:r>
          </a:p>
        </p:txBody>
      </p:sp>
      <p:pic>
        <p:nvPicPr>
          <p:cNvPr id="24593" name="Picture 17" descr="198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435600" y="4365625"/>
            <a:ext cx="1352550" cy="1352550"/>
          </a:xfrm>
          <a:prstGeom prst="rect">
            <a:avLst/>
          </a:prstGeom>
          <a:noFill/>
        </p:spPr>
      </p:pic>
      <p:pic>
        <p:nvPicPr>
          <p:cNvPr id="24594" name="Picture 18" descr="6895d474b74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3220617">
            <a:off x="4322763" y="3894137"/>
            <a:ext cx="2065338" cy="1135063"/>
          </a:xfrm>
          <a:prstGeom prst="rect">
            <a:avLst/>
          </a:prstGeom>
          <a:noFill/>
        </p:spPr>
      </p:pic>
      <p:grpSp>
        <p:nvGrpSpPr>
          <p:cNvPr id="3" name="Group 22"/>
          <p:cNvGrpSpPr>
            <a:grpSpLocks/>
          </p:cNvGrpSpPr>
          <p:nvPr/>
        </p:nvGrpSpPr>
        <p:grpSpPr bwMode="auto">
          <a:xfrm>
            <a:off x="971550" y="2852738"/>
            <a:ext cx="1066800" cy="3044825"/>
            <a:chOff x="-336" y="1797"/>
            <a:chExt cx="672" cy="1918"/>
          </a:xfrm>
        </p:grpSpPr>
        <p:sp>
          <p:nvSpPr>
            <p:cNvPr id="24587" name="Freeform 11"/>
            <p:cNvSpPr>
              <a:spLocks/>
            </p:cNvSpPr>
            <p:nvPr/>
          </p:nvSpPr>
          <p:spPr bwMode="auto">
            <a:xfrm>
              <a:off x="-336" y="1979"/>
              <a:ext cx="672" cy="17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72" y="0"/>
                </a:cxn>
                <a:cxn ang="0">
                  <a:pos x="672" y="1736"/>
                </a:cxn>
                <a:cxn ang="0">
                  <a:pos x="0" y="1720"/>
                </a:cxn>
                <a:cxn ang="0">
                  <a:pos x="0" y="0"/>
                </a:cxn>
              </a:cxnLst>
              <a:rect l="0" t="0" r="r" b="b"/>
              <a:pathLst>
                <a:path w="672" h="1736">
                  <a:moveTo>
                    <a:pt x="0" y="0"/>
                  </a:moveTo>
                  <a:lnTo>
                    <a:pt x="672" y="0"/>
                  </a:lnTo>
                  <a:lnTo>
                    <a:pt x="672" y="1736"/>
                  </a:lnTo>
                  <a:lnTo>
                    <a:pt x="0" y="172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FF0000"/>
                </a:gs>
              </a:gsLst>
              <a:path path="rect">
                <a:fillToRect l="50000" t="50000" r="50000" b="50000"/>
              </a:path>
            </a:gradFill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4595" name="AutoShape 19"/>
            <p:cNvSpPr>
              <a:spLocks noChangeArrowheads="1"/>
            </p:cNvSpPr>
            <p:nvPr/>
          </p:nvSpPr>
          <p:spPr bwMode="auto">
            <a:xfrm>
              <a:off x="-318" y="1797"/>
              <a:ext cx="635" cy="182"/>
            </a:xfrm>
            <a:prstGeom prst="triangle">
              <a:avLst>
                <a:gd name="adj" fmla="val 50000"/>
              </a:avLst>
            </a:prstGeom>
            <a:gradFill rotWithShape="1">
              <a:gsLst>
                <a:gs pos="0">
                  <a:schemeClr val="bg1"/>
                </a:gs>
                <a:gs pos="100000">
                  <a:srgbClr val="FF0000"/>
                </a:gs>
              </a:gsLst>
              <a:path path="shape">
                <a:fillToRect l="50000" t="50000" r="50000" b="50000"/>
              </a:path>
            </a:gra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24596" name="AutoShape 20"/>
          <p:cNvSpPr>
            <a:spLocks noChangeArrowheads="1"/>
          </p:cNvSpPr>
          <p:nvPr/>
        </p:nvSpPr>
        <p:spPr bwMode="auto">
          <a:xfrm>
            <a:off x="2051050" y="2852738"/>
            <a:ext cx="1008063" cy="288925"/>
          </a:xfrm>
          <a:prstGeom prst="triangle">
            <a:avLst>
              <a:gd name="adj" fmla="val 50000"/>
            </a:avLst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4597" name="AutoShape 21"/>
          <p:cNvSpPr>
            <a:spLocks noChangeArrowheads="1"/>
          </p:cNvSpPr>
          <p:nvPr/>
        </p:nvSpPr>
        <p:spPr bwMode="auto">
          <a:xfrm>
            <a:off x="3059113" y="2852738"/>
            <a:ext cx="1008062" cy="288925"/>
          </a:xfrm>
          <a:prstGeom prst="triangle">
            <a:avLst>
              <a:gd name="adj" fmla="val 50000"/>
            </a:avLst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24599" name="Object 23"/>
          <p:cNvGraphicFramePr>
            <a:graphicFrameLocks noChangeAspect="1"/>
          </p:cNvGraphicFramePr>
          <p:nvPr/>
        </p:nvGraphicFramePr>
        <p:xfrm>
          <a:off x="5508625" y="188913"/>
          <a:ext cx="503238" cy="1509712"/>
        </p:xfrm>
        <a:graphic>
          <a:graphicData uri="http://schemas.openxmlformats.org/presentationml/2006/ole">
            <p:oleObj spid="_x0000_s1029" name="Формула" r:id="rId9" imgW="139680" imgH="393480" progId="Equation.3">
              <p:embed/>
            </p:oleObj>
          </a:graphicData>
        </a:graphic>
      </p:graphicFrame>
      <p:sp>
        <p:nvSpPr>
          <p:cNvPr id="24600" name="AutoShape 24"/>
          <p:cNvSpPr>
            <a:spLocks noChangeArrowheads="1"/>
          </p:cNvSpPr>
          <p:nvPr/>
        </p:nvSpPr>
        <p:spPr bwMode="auto">
          <a:xfrm>
            <a:off x="971550" y="2852738"/>
            <a:ext cx="1008063" cy="288925"/>
          </a:xfrm>
          <a:prstGeom prst="triangle">
            <a:avLst>
              <a:gd name="adj" fmla="val 50000"/>
            </a:avLst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1.04046E-6 L -0.46059 0.5193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45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0" y="2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41" name="Picture 17" descr="4a8cefabb314"/>
          <p:cNvPicPr preferRelativeResize="0"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9700" y="3573463"/>
            <a:ext cx="2881313" cy="2185987"/>
          </a:xfrm>
          <a:prstGeom prst="rect">
            <a:avLst/>
          </a:prstGeom>
          <a:noFill/>
        </p:spPr>
      </p:pic>
      <p:grpSp>
        <p:nvGrpSpPr>
          <p:cNvPr id="2" name="Group 36"/>
          <p:cNvGrpSpPr>
            <a:grpSpLocks/>
          </p:cNvGrpSpPr>
          <p:nvPr/>
        </p:nvGrpSpPr>
        <p:grpSpPr bwMode="auto">
          <a:xfrm>
            <a:off x="179388" y="1341438"/>
            <a:ext cx="4103687" cy="4752975"/>
            <a:chOff x="113" y="890"/>
            <a:chExt cx="2585" cy="2994"/>
          </a:xfrm>
        </p:grpSpPr>
        <p:pic>
          <p:nvPicPr>
            <p:cNvPr id="103428" name="Picture 4" descr="e7ad54eb58a2"/>
            <p:cNvPicPr preferRelativeResize="0"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13" y="1299"/>
              <a:ext cx="2585" cy="2585"/>
            </a:xfrm>
            <a:prstGeom prst="rect">
              <a:avLst/>
            </a:prstGeom>
            <a:noFill/>
          </p:spPr>
        </p:pic>
        <p:sp>
          <p:nvSpPr>
            <p:cNvPr id="103430" name="Line 6"/>
            <p:cNvSpPr>
              <a:spLocks noChangeShapeType="1"/>
            </p:cNvSpPr>
            <p:nvPr/>
          </p:nvSpPr>
          <p:spPr bwMode="auto">
            <a:xfrm>
              <a:off x="1428" y="1480"/>
              <a:ext cx="0" cy="1814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431" name="Line 7"/>
            <p:cNvSpPr>
              <a:spLocks noChangeShapeType="1"/>
            </p:cNvSpPr>
            <p:nvPr/>
          </p:nvSpPr>
          <p:spPr bwMode="auto">
            <a:xfrm flipV="1">
              <a:off x="294" y="2433"/>
              <a:ext cx="2178" cy="0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432" name="Line 8"/>
            <p:cNvSpPr>
              <a:spLocks noChangeShapeType="1"/>
            </p:cNvSpPr>
            <p:nvPr/>
          </p:nvSpPr>
          <p:spPr bwMode="auto">
            <a:xfrm>
              <a:off x="567" y="1798"/>
              <a:ext cx="1632" cy="1179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433" name="Line 9"/>
            <p:cNvSpPr>
              <a:spLocks noChangeShapeType="1"/>
            </p:cNvSpPr>
            <p:nvPr/>
          </p:nvSpPr>
          <p:spPr bwMode="auto">
            <a:xfrm flipH="1">
              <a:off x="657" y="1752"/>
              <a:ext cx="1542" cy="1316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pic>
          <p:nvPicPr>
            <p:cNvPr id="103442" name="Picture 18" descr="svech131"/>
            <p:cNvPicPr preferRelativeResize="0">
              <a:picLocks noChangeAspect="1" noChangeArrowheads="1"/>
            </p:cNvPicPr>
            <p:nvPr/>
          </p:nvPicPr>
          <p:blipFill>
            <a:blip r:embed="rId5" cstate="print"/>
            <a:srcRect l="35240" r="45551"/>
            <a:stretch>
              <a:fillRect/>
            </a:stretch>
          </p:blipFill>
          <p:spPr bwMode="auto">
            <a:xfrm>
              <a:off x="929" y="935"/>
              <a:ext cx="272" cy="843"/>
            </a:xfrm>
            <a:prstGeom prst="rect">
              <a:avLst/>
            </a:prstGeom>
            <a:noFill/>
          </p:spPr>
        </p:pic>
        <p:pic>
          <p:nvPicPr>
            <p:cNvPr id="103443" name="Picture 19" descr="svech131"/>
            <p:cNvPicPr preferRelativeResize="0">
              <a:picLocks noChangeAspect="1" noChangeArrowheads="1"/>
            </p:cNvPicPr>
            <p:nvPr/>
          </p:nvPicPr>
          <p:blipFill>
            <a:blip r:embed="rId6" cstate="print"/>
            <a:srcRect l="86511"/>
            <a:stretch>
              <a:fillRect/>
            </a:stretch>
          </p:blipFill>
          <p:spPr bwMode="auto">
            <a:xfrm>
              <a:off x="476" y="1344"/>
              <a:ext cx="188" cy="842"/>
            </a:xfrm>
            <a:prstGeom prst="rect">
              <a:avLst/>
            </a:prstGeom>
            <a:noFill/>
          </p:spPr>
        </p:pic>
        <p:pic>
          <p:nvPicPr>
            <p:cNvPr id="103444" name="Picture 20" descr="svech131"/>
            <p:cNvPicPr preferRelativeResize="0">
              <a:picLocks noChangeAspect="1" noChangeArrowheads="1"/>
            </p:cNvPicPr>
            <p:nvPr/>
          </p:nvPicPr>
          <p:blipFill>
            <a:blip r:embed="rId7" cstate="print"/>
            <a:srcRect l="51271" r="29520"/>
            <a:stretch>
              <a:fillRect/>
            </a:stretch>
          </p:blipFill>
          <p:spPr bwMode="auto">
            <a:xfrm>
              <a:off x="1610" y="890"/>
              <a:ext cx="272" cy="888"/>
            </a:xfrm>
            <a:prstGeom prst="rect">
              <a:avLst/>
            </a:prstGeom>
            <a:noFill/>
          </p:spPr>
        </p:pic>
        <p:pic>
          <p:nvPicPr>
            <p:cNvPr id="103445" name="Picture 21" descr="svech131"/>
            <p:cNvPicPr preferRelativeResize="0">
              <a:picLocks noChangeAspect="1" noChangeArrowheads="1"/>
            </p:cNvPicPr>
            <p:nvPr/>
          </p:nvPicPr>
          <p:blipFill>
            <a:blip r:embed="rId8" cstate="print"/>
            <a:srcRect r="83969"/>
            <a:stretch>
              <a:fillRect/>
            </a:stretch>
          </p:blipFill>
          <p:spPr bwMode="auto">
            <a:xfrm>
              <a:off x="2154" y="1253"/>
              <a:ext cx="227" cy="934"/>
            </a:xfrm>
            <a:prstGeom prst="rect">
              <a:avLst/>
            </a:prstGeom>
            <a:noFill/>
          </p:spPr>
        </p:pic>
        <p:pic>
          <p:nvPicPr>
            <p:cNvPr id="103446" name="Picture 22" descr="svech131"/>
            <p:cNvPicPr preferRelativeResize="0">
              <a:picLocks noChangeAspect="1" noChangeArrowheads="1"/>
            </p:cNvPicPr>
            <p:nvPr/>
          </p:nvPicPr>
          <p:blipFill>
            <a:blip r:embed="rId9" cstate="print"/>
            <a:srcRect l="16031" r="64760"/>
            <a:stretch>
              <a:fillRect/>
            </a:stretch>
          </p:blipFill>
          <p:spPr bwMode="auto">
            <a:xfrm>
              <a:off x="2018" y="1842"/>
              <a:ext cx="272" cy="889"/>
            </a:xfrm>
            <a:prstGeom prst="rect">
              <a:avLst/>
            </a:prstGeom>
            <a:noFill/>
          </p:spPr>
        </p:pic>
        <p:pic>
          <p:nvPicPr>
            <p:cNvPr id="103449" name="Picture 25" descr="2d9608a5c6ff"/>
            <p:cNvPicPr preferRelativeResize="0"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1564" y="2841"/>
              <a:ext cx="318" cy="299"/>
            </a:xfrm>
            <a:prstGeom prst="rect">
              <a:avLst/>
            </a:prstGeom>
            <a:noFill/>
          </p:spPr>
        </p:pic>
        <p:pic>
          <p:nvPicPr>
            <p:cNvPr id="103450" name="Picture 26" descr="2d9608a5c6ff"/>
            <p:cNvPicPr preferRelativeResize="0"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975" y="2841"/>
              <a:ext cx="318" cy="299"/>
            </a:xfrm>
            <a:prstGeom prst="rect">
              <a:avLst/>
            </a:prstGeom>
            <a:noFill/>
          </p:spPr>
        </p:pic>
        <p:pic>
          <p:nvPicPr>
            <p:cNvPr id="103451" name="Picture 27" descr="2d9608a5c6ff"/>
            <p:cNvPicPr preferRelativeResize="0"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521" y="2523"/>
              <a:ext cx="318" cy="299"/>
            </a:xfrm>
            <a:prstGeom prst="rect">
              <a:avLst/>
            </a:prstGeom>
            <a:noFill/>
          </p:spPr>
        </p:pic>
      </p:grpSp>
      <p:graphicFrame>
        <p:nvGraphicFramePr>
          <p:cNvPr id="103454" name="Object 30"/>
          <p:cNvGraphicFramePr>
            <a:graphicFrameLocks noChangeAspect="1"/>
          </p:cNvGraphicFramePr>
          <p:nvPr/>
        </p:nvGraphicFramePr>
        <p:xfrm>
          <a:off x="6300788" y="1341438"/>
          <a:ext cx="515937" cy="1527175"/>
        </p:xfrm>
        <a:graphic>
          <a:graphicData uri="http://schemas.openxmlformats.org/presentationml/2006/ole">
            <p:oleObj spid="_x0000_s2050" name="Формула" r:id="rId11" imgW="139680" imgH="393480" progId="Equation.3">
              <p:embed/>
            </p:oleObj>
          </a:graphicData>
        </a:graphic>
      </p:graphicFrame>
      <p:graphicFrame>
        <p:nvGraphicFramePr>
          <p:cNvPr id="103455" name="Object 31"/>
          <p:cNvGraphicFramePr>
            <a:graphicFrameLocks noChangeAspect="1"/>
          </p:cNvGraphicFramePr>
          <p:nvPr/>
        </p:nvGraphicFramePr>
        <p:xfrm>
          <a:off x="7235825" y="1341438"/>
          <a:ext cx="534988" cy="1509712"/>
        </p:xfrm>
        <a:graphic>
          <a:graphicData uri="http://schemas.openxmlformats.org/presentationml/2006/ole">
            <p:oleObj spid="_x0000_s2051" name="Формула" r:id="rId12" imgW="139680" imgH="393480" progId="Equation.3">
              <p:embed/>
            </p:oleObj>
          </a:graphicData>
        </a:graphic>
      </p:graphicFrame>
      <p:graphicFrame>
        <p:nvGraphicFramePr>
          <p:cNvPr id="103456" name="Object 32"/>
          <p:cNvGraphicFramePr>
            <a:graphicFrameLocks noChangeAspect="1"/>
          </p:cNvGraphicFramePr>
          <p:nvPr/>
        </p:nvGraphicFramePr>
        <p:xfrm>
          <a:off x="5292725" y="1341438"/>
          <a:ext cx="534988" cy="1509712"/>
        </p:xfrm>
        <a:graphic>
          <a:graphicData uri="http://schemas.openxmlformats.org/presentationml/2006/ole">
            <p:oleObj spid="_x0000_s2052" name="Формула" r:id="rId13" imgW="139680" imgH="393480" progId="Equation.3">
              <p:embed/>
            </p:oleObj>
          </a:graphicData>
        </a:graphic>
      </p:graphicFrame>
      <p:graphicFrame>
        <p:nvGraphicFramePr>
          <p:cNvPr id="103457" name="Object 33"/>
          <p:cNvGraphicFramePr>
            <a:graphicFrameLocks noChangeAspect="1"/>
          </p:cNvGraphicFramePr>
          <p:nvPr/>
        </p:nvGraphicFramePr>
        <p:xfrm>
          <a:off x="8172450" y="1341438"/>
          <a:ext cx="536575" cy="1509712"/>
        </p:xfrm>
        <a:graphic>
          <a:graphicData uri="http://schemas.openxmlformats.org/presentationml/2006/ole">
            <p:oleObj spid="_x0000_s2053" name="Формула" r:id="rId14" imgW="139680" imgH="393480" progId="Equation.3">
              <p:embed/>
            </p:oleObj>
          </a:graphicData>
        </a:graphic>
      </p:graphicFrame>
      <p:sp>
        <p:nvSpPr>
          <p:cNvPr id="103458" name="Text Box 34"/>
          <p:cNvSpPr txBox="1">
            <a:spLocks noChangeArrowheads="1"/>
          </p:cNvSpPr>
          <p:nvPr/>
        </p:nvSpPr>
        <p:spPr bwMode="auto">
          <a:xfrm>
            <a:off x="971550" y="6092825"/>
            <a:ext cx="7450138" cy="519113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/>
              <a:t>Выбери нужную дробь. Объясни свой выбор.</a:t>
            </a:r>
          </a:p>
        </p:txBody>
      </p:sp>
      <p:sp>
        <p:nvSpPr>
          <p:cNvPr id="103459" name="Text Box 35"/>
          <p:cNvSpPr txBox="1">
            <a:spLocks noChangeArrowheads="1"/>
          </p:cNvSpPr>
          <p:nvPr/>
        </p:nvSpPr>
        <p:spPr bwMode="auto">
          <a:xfrm>
            <a:off x="250825" y="236538"/>
            <a:ext cx="8729663" cy="946150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800" b="1">
                <a:solidFill>
                  <a:srgbClr val="0000CC"/>
                </a:solidFill>
              </a:rPr>
              <a:t>Какую часть торта мартышки украсили розочками, </a:t>
            </a:r>
          </a:p>
          <a:p>
            <a:pPr algn="ctr"/>
            <a:r>
              <a:rPr lang="ru-RU" sz="2800" b="1">
                <a:solidFill>
                  <a:srgbClr val="0000CC"/>
                </a:solidFill>
              </a:rPr>
              <a:t>а на какую часть поставили свечи 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4.04624E-7 L -0.4691 0.4339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34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5" y="2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2.31214E-6 L -0.675 -0.0261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34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8" y="-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0" name="Object 2"/>
          <p:cNvGraphicFramePr>
            <a:graphicFrameLocks noChangeAspect="1"/>
          </p:cNvGraphicFramePr>
          <p:nvPr/>
        </p:nvGraphicFramePr>
        <p:xfrm>
          <a:off x="6372225" y="0"/>
          <a:ext cx="563563" cy="1455738"/>
        </p:xfrm>
        <a:graphic>
          <a:graphicData uri="http://schemas.openxmlformats.org/presentationml/2006/ole">
            <p:oleObj spid="_x0000_s3074" name="Формула" r:id="rId4" imgW="152280" imgH="393480" progId="Equation.3">
              <p:embed/>
            </p:oleObj>
          </a:graphicData>
        </a:graphic>
      </p:graphicFrame>
      <p:graphicFrame>
        <p:nvGraphicFramePr>
          <p:cNvPr id="32771" name="Object 3"/>
          <p:cNvGraphicFramePr>
            <a:graphicFrameLocks noChangeAspect="1"/>
          </p:cNvGraphicFramePr>
          <p:nvPr/>
        </p:nvGraphicFramePr>
        <p:xfrm>
          <a:off x="7308850" y="0"/>
          <a:ext cx="584200" cy="1509713"/>
        </p:xfrm>
        <a:graphic>
          <a:graphicData uri="http://schemas.openxmlformats.org/presentationml/2006/ole">
            <p:oleObj spid="_x0000_s3075" name="Формула" r:id="rId5" imgW="152280" imgH="393480" progId="Equation.3">
              <p:embed/>
            </p:oleObj>
          </a:graphicData>
        </a:graphic>
      </p:graphicFrame>
      <p:graphicFrame>
        <p:nvGraphicFramePr>
          <p:cNvPr id="32772" name="Object 4"/>
          <p:cNvGraphicFramePr>
            <a:graphicFrameLocks noChangeAspect="1"/>
          </p:cNvGraphicFramePr>
          <p:nvPr/>
        </p:nvGraphicFramePr>
        <p:xfrm>
          <a:off x="5364163" y="0"/>
          <a:ext cx="584200" cy="1509713"/>
        </p:xfrm>
        <a:graphic>
          <a:graphicData uri="http://schemas.openxmlformats.org/presentationml/2006/ole">
            <p:oleObj spid="_x0000_s3076" name="Формула" r:id="rId6" imgW="152280" imgH="393480" progId="Equation.3">
              <p:embed/>
            </p:oleObj>
          </a:graphicData>
        </a:graphic>
      </p:graphicFrame>
      <p:sp>
        <p:nvSpPr>
          <p:cNvPr id="32773" name="Text Box 5"/>
          <p:cNvSpPr txBox="1">
            <a:spLocks noChangeArrowheads="1"/>
          </p:cNvSpPr>
          <p:nvPr/>
        </p:nvSpPr>
        <p:spPr bwMode="auto">
          <a:xfrm>
            <a:off x="323850" y="1676400"/>
            <a:ext cx="7885685" cy="954107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0000CC"/>
                </a:solidFill>
              </a:rPr>
              <a:t>На какой части огорода попугай вырастил </a:t>
            </a:r>
            <a:endParaRPr lang="ru-RU" sz="2800" b="1" dirty="0" smtClean="0">
              <a:solidFill>
                <a:srgbClr val="0000CC"/>
              </a:solidFill>
            </a:endParaRPr>
          </a:p>
          <a:p>
            <a:r>
              <a:rPr lang="ru-RU" sz="2800" b="1" dirty="0" smtClean="0">
                <a:solidFill>
                  <a:srgbClr val="0000CC"/>
                </a:solidFill>
              </a:rPr>
              <a:t>ананасы</a:t>
            </a:r>
            <a:r>
              <a:rPr lang="ru-RU" sz="2800" b="1" dirty="0">
                <a:solidFill>
                  <a:srgbClr val="0000CC"/>
                </a:solidFill>
              </a:rPr>
              <a:t>?</a:t>
            </a:r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827088" y="2636838"/>
            <a:ext cx="5067300" cy="2743200"/>
          </a:xfrm>
          <a:prstGeom prst="rect">
            <a:avLst/>
          </a:prstGeom>
          <a:solidFill>
            <a:srgbClr val="008000"/>
          </a:solidFill>
          <a:ln w="2857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1908175" y="2636838"/>
            <a:ext cx="3035300" cy="2768600"/>
            <a:chOff x="1264" y="1976"/>
            <a:chExt cx="1912" cy="1744"/>
          </a:xfrm>
        </p:grpSpPr>
        <p:sp>
          <p:nvSpPr>
            <p:cNvPr id="32779" name="Freeform 11"/>
            <p:cNvSpPr>
              <a:spLocks/>
            </p:cNvSpPr>
            <p:nvPr/>
          </p:nvSpPr>
          <p:spPr bwMode="auto">
            <a:xfrm>
              <a:off x="1264" y="1984"/>
              <a:ext cx="8" cy="172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1720"/>
                </a:cxn>
              </a:cxnLst>
              <a:rect l="0" t="0" r="r" b="b"/>
              <a:pathLst>
                <a:path w="8" h="1720">
                  <a:moveTo>
                    <a:pt x="8" y="0"/>
                  </a:moveTo>
                  <a:lnTo>
                    <a:pt x="0" y="1720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2780" name="Line 12"/>
            <p:cNvSpPr>
              <a:spLocks noChangeShapeType="1"/>
            </p:cNvSpPr>
            <p:nvPr/>
          </p:nvSpPr>
          <p:spPr bwMode="auto">
            <a:xfrm>
              <a:off x="1936" y="1976"/>
              <a:ext cx="0" cy="17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2781" name="Line 13"/>
            <p:cNvSpPr>
              <a:spLocks noChangeShapeType="1"/>
            </p:cNvSpPr>
            <p:nvPr/>
          </p:nvSpPr>
          <p:spPr bwMode="auto">
            <a:xfrm>
              <a:off x="2568" y="1976"/>
              <a:ext cx="0" cy="17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2782" name="Line 14"/>
            <p:cNvSpPr>
              <a:spLocks noChangeShapeType="1"/>
            </p:cNvSpPr>
            <p:nvPr/>
          </p:nvSpPr>
          <p:spPr bwMode="auto">
            <a:xfrm>
              <a:off x="3176" y="1976"/>
              <a:ext cx="0" cy="17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2783" name="Line 15"/>
          <p:cNvSpPr>
            <a:spLocks noChangeShapeType="1"/>
          </p:cNvSpPr>
          <p:nvPr/>
        </p:nvSpPr>
        <p:spPr bwMode="auto">
          <a:xfrm>
            <a:off x="827088" y="3983038"/>
            <a:ext cx="5067300" cy="127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aphicFrame>
        <p:nvGraphicFramePr>
          <p:cNvPr id="32784" name="Object 16"/>
          <p:cNvGraphicFramePr>
            <a:graphicFrameLocks noChangeAspect="1"/>
          </p:cNvGraphicFramePr>
          <p:nvPr/>
        </p:nvGraphicFramePr>
        <p:xfrm>
          <a:off x="8101013" y="0"/>
          <a:ext cx="781050" cy="1509713"/>
        </p:xfrm>
        <a:graphic>
          <a:graphicData uri="http://schemas.openxmlformats.org/presentationml/2006/ole">
            <p:oleObj spid="_x0000_s3077" name="Формула" r:id="rId7" imgW="203040" imgH="393480" progId="Equation.3">
              <p:embed/>
            </p:oleObj>
          </a:graphicData>
        </a:graphic>
      </p:graphicFrame>
      <p:sp>
        <p:nvSpPr>
          <p:cNvPr id="32785" name="Text Box 17"/>
          <p:cNvSpPr txBox="1">
            <a:spLocks noChangeArrowheads="1"/>
          </p:cNvSpPr>
          <p:nvPr/>
        </p:nvSpPr>
        <p:spPr bwMode="auto">
          <a:xfrm>
            <a:off x="468313" y="5805488"/>
            <a:ext cx="7450137" cy="519112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/>
              <a:t>Выбери нужную дробь. Объясни свой выбор.</a:t>
            </a:r>
          </a:p>
        </p:txBody>
      </p:sp>
      <p:pic>
        <p:nvPicPr>
          <p:cNvPr id="32793" name="Picture 25" descr="141_catalo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-148671">
            <a:off x="6227763" y="4076700"/>
            <a:ext cx="1085850" cy="877888"/>
          </a:xfrm>
          <a:prstGeom prst="rect">
            <a:avLst/>
          </a:prstGeom>
          <a:noFill/>
        </p:spPr>
      </p:pic>
      <p:pic>
        <p:nvPicPr>
          <p:cNvPr id="32794" name="Picture 26" descr="1985"/>
          <p:cNvPicPr>
            <a:picLocks noChangeAspect="1" noChangeArrowheads="1"/>
          </p:cNvPicPr>
          <p:nvPr/>
        </p:nvPicPr>
        <p:blipFill>
          <a:blip r:embed="rId9" cstate="print"/>
          <a:srcRect r="11064"/>
          <a:stretch>
            <a:fillRect/>
          </a:stretch>
        </p:blipFill>
        <p:spPr bwMode="auto">
          <a:xfrm>
            <a:off x="6659563" y="2636838"/>
            <a:ext cx="2016125" cy="2266950"/>
          </a:xfrm>
          <a:prstGeom prst="rect">
            <a:avLst/>
          </a:prstGeom>
          <a:noFill/>
        </p:spPr>
      </p:pic>
      <p:pic>
        <p:nvPicPr>
          <p:cNvPr id="32798" name="Picture 30" descr="d764a738bde9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042988" y="4292600"/>
            <a:ext cx="635000" cy="969963"/>
          </a:xfrm>
          <a:prstGeom prst="rect">
            <a:avLst/>
          </a:prstGeom>
          <a:noFill/>
        </p:spPr>
      </p:pic>
      <p:pic>
        <p:nvPicPr>
          <p:cNvPr id="32799" name="Picture 31" descr="d764a738bde9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124075" y="4292600"/>
            <a:ext cx="635000" cy="969963"/>
          </a:xfrm>
          <a:prstGeom prst="rect">
            <a:avLst/>
          </a:prstGeom>
          <a:noFill/>
        </p:spPr>
      </p:pic>
      <p:pic>
        <p:nvPicPr>
          <p:cNvPr id="32800" name="Picture 32" descr="d764a738bde9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203575" y="4292600"/>
            <a:ext cx="635000" cy="969963"/>
          </a:xfrm>
          <a:prstGeom prst="rect">
            <a:avLst/>
          </a:prstGeom>
          <a:noFill/>
        </p:spPr>
      </p:pic>
      <p:pic>
        <p:nvPicPr>
          <p:cNvPr id="32801" name="Picture 33" descr="d764a738bde9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140200" y="4292600"/>
            <a:ext cx="635000" cy="969963"/>
          </a:xfrm>
          <a:prstGeom prst="rect">
            <a:avLst/>
          </a:prstGeom>
          <a:noFill/>
        </p:spPr>
      </p:pic>
      <p:pic>
        <p:nvPicPr>
          <p:cNvPr id="32802" name="Picture 34" descr="d764a738bde9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042988" y="2781300"/>
            <a:ext cx="635000" cy="969963"/>
          </a:xfrm>
          <a:prstGeom prst="rect">
            <a:avLst/>
          </a:prstGeom>
          <a:noFill/>
        </p:spPr>
      </p:pic>
      <p:pic>
        <p:nvPicPr>
          <p:cNvPr id="32803" name="Picture 35" descr="d764a738bde9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124075" y="2781300"/>
            <a:ext cx="635000" cy="969963"/>
          </a:xfrm>
          <a:prstGeom prst="rect">
            <a:avLst/>
          </a:prstGeom>
          <a:noFill/>
        </p:spPr>
      </p:pic>
      <p:pic>
        <p:nvPicPr>
          <p:cNvPr id="32804" name="Picture 36" descr="d764a738bde9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132138" y="2781300"/>
            <a:ext cx="635000" cy="969963"/>
          </a:xfrm>
          <a:prstGeom prst="rect">
            <a:avLst/>
          </a:prstGeom>
          <a:noFill/>
        </p:spPr>
      </p:pic>
      <p:grpSp>
        <p:nvGrpSpPr>
          <p:cNvPr id="3" name="Group 40"/>
          <p:cNvGrpSpPr>
            <a:grpSpLocks/>
          </p:cNvGrpSpPr>
          <p:nvPr/>
        </p:nvGrpSpPr>
        <p:grpSpPr bwMode="auto">
          <a:xfrm>
            <a:off x="1908175" y="2636838"/>
            <a:ext cx="3035300" cy="2768600"/>
            <a:chOff x="1264" y="1976"/>
            <a:chExt cx="1912" cy="1744"/>
          </a:xfrm>
        </p:grpSpPr>
        <p:sp>
          <p:nvSpPr>
            <p:cNvPr id="32809" name="Freeform 41"/>
            <p:cNvSpPr>
              <a:spLocks/>
            </p:cNvSpPr>
            <p:nvPr/>
          </p:nvSpPr>
          <p:spPr bwMode="auto">
            <a:xfrm>
              <a:off x="1264" y="1984"/>
              <a:ext cx="8" cy="172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1720"/>
                </a:cxn>
              </a:cxnLst>
              <a:rect l="0" t="0" r="r" b="b"/>
              <a:pathLst>
                <a:path w="8" h="1720">
                  <a:moveTo>
                    <a:pt x="8" y="0"/>
                  </a:moveTo>
                  <a:lnTo>
                    <a:pt x="0" y="1720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2810" name="Line 42"/>
            <p:cNvSpPr>
              <a:spLocks noChangeShapeType="1"/>
            </p:cNvSpPr>
            <p:nvPr/>
          </p:nvSpPr>
          <p:spPr bwMode="auto">
            <a:xfrm>
              <a:off x="1936" y="1976"/>
              <a:ext cx="0" cy="17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2811" name="Line 43"/>
            <p:cNvSpPr>
              <a:spLocks noChangeShapeType="1"/>
            </p:cNvSpPr>
            <p:nvPr/>
          </p:nvSpPr>
          <p:spPr bwMode="auto">
            <a:xfrm>
              <a:off x="2568" y="1976"/>
              <a:ext cx="0" cy="17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2812" name="Line 44"/>
            <p:cNvSpPr>
              <a:spLocks noChangeShapeType="1"/>
            </p:cNvSpPr>
            <p:nvPr/>
          </p:nvSpPr>
          <p:spPr bwMode="auto">
            <a:xfrm>
              <a:off x="3176" y="1976"/>
              <a:ext cx="0" cy="17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2813" name="Line 45"/>
          <p:cNvSpPr>
            <a:spLocks noChangeShapeType="1"/>
          </p:cNvSpPr>
          <p:nvPr/>
        </p:nvSpPr>
        <p:spPr bwMode="auto">
          <a:xfrm>
            <a:off x="827088" y="3983038"/>
            <a:ext cx="5067300" cy="127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32814" name="Picture 46" descr="1985"/>
          <p:cNvPicPr>
            <a:picLocks noChangeAspect="1" noChangeArrowheads="1"/>
          </p:cNvPicPr>
          <p:nvPr/>
        </p:nvPicPr>
        <p:blipFill>
          <a:blip r:embed="rId9" cstate="print"/>
          <a:srcRect r="11064"/>
          <a:stretch>
            <a:fillRect/>
          </a:stretch>
        </p:blipFill>
        <p:spPr bwMode="auto">
          <a:xfrm>
            <a:off x="6659563" y="2636838"/>
            <a:ext cx="2016125" cy="2266950"/>
          </a:xfrm>
          <a:prstGeom prst="rect">
            <a:avLst/>
          </a:prstGeom>
          <a:noFill/>
        </p:spPr>
      </p:pic>
      <p:pic>
        <p:nvPicPr>
          <p:cNvPr id="32815" name="Picture 47" descr="d764a738bde9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042988" y="4292600"/>
            <a:ext cx="635000" cy="969963"/>
          </a:xfrm>
          <a:prstGeom prst="rect">
            <a:avLst/>
          </a:prstGeom>
          <a:noFill/>
        </p:spPr>
      </p:pic>
      <p:pic>
        <p:nvPicPr>
          <p:cNvPr id="32816" name="Picture 48" descr="d764a738bde9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124075" y="4292600"/>
            <a:ext cx="635000" cy="969963"/>
          </a:xfrm>
          <a:prstGeom prst="rect">
            <a:avLst/>
          </a:prstGeom>
          <a:noFill/>
        </p:spPr>
      </p:pic>
      <p:pic>
        <p:nvPicPr>
          <p:cNvPr id="32817" name="Picture 49" descr="d764a738bde9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203575" y="4292600"/>
            <a:ext cx="635000" cy="969963"/>
          </a:xfrm>
          <a:prstGeom prst="rect">
            <a:avLst/>
          </a:prstGeom>
          <a:noFill/>
        </p:spPr>
      </p:pic>
      <p:pic>
        <p:nvPicPr>
          <p:cNvPr id="32818" name="Picture 50" descr="d764a738bde9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140200" y="4292600"/>
            <a:ext cx="635000" cy="969963"/>
          </a:xfrm>
          <a:prstGeom prst="rect">
            <a:avLst/>
          </a:prstGeom>
          <a:noFill/>
        </p:spPr>
      </p:pic>
      <p:pic>
        <p:nvPicPr>
          <p:cNvPr id="32819" name="Picture 51" descr="d764a738bde9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042988" y="2781300"/>
            <a:ext cx="635000" cy="969963"/>
          </a:xfrm>
          <a:prstGeom prst="rect">
            <a:avLst/>
          </a:prstGeom>
          <a:noFill/>
        </p:spPr>
      </p:pic>
      <p:pic>
        <p:nvPicPr>
          <p:cNvPr id="32820" name="Picture 52" descr="d764a738bde9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124075" y="2781300"/>
            <a:ext cx="635000" cy="969963"/>
          </a:xfrm>
          <a:prstGeom prst="rect">
            <a:avLst/>
          </a:prstGeom>
          <a:noFill/>
        </p:spPr>
      </p:pic>
      <p:pic>
        <p:nvPicPr>
          <p:cNvPr id="32821" name="Picture 53" descr="d764a738bde9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132138" y="2781300"/>
            <a:ext cx="635000" cy="969963"/>
          </a:xfrm>
          <a:prstGeom prst="rect">
            <a:avLst/>
          </a:prstGeom>
          <a:noFill/>
        </p:spPr>
      </p:pic>
      <p:grpSp>
        <p:nvGrpSpPr>
          <p:cNvPr id="4" name="Group 55"/>
          <p:cNvGrpSpPr>
            <a:grpSpLocks/>
          </p:cNvGrpSpPr>
          <p:nvPr/>
        </p:nvGrpSpPr>
        <p:grpSpPr bwMode="auto">
          <a:xfrm>
            <a:off x="1908175" y="2636838"/>
            <a:ext cx="3035300" cy="2768600"/>
            <a:chOff x="1264" y="1976"/>
            <a:chExt cx="1912" cy="1744"/>
          </a:xfrm>
        </p:grpSpPr>
        <p:sp>
          <p:nvSpPr>
            <p:cNvPr id="32824" name="Freeform 56"/>
            <p:cNvSpPr>
              <a:spLocks/>
            </p:cNvSpPr>
            <p:nvPr/>
          </p:nvSpPr>
          <p:spPr bwMode="auto">
            <a:xfrm>
              <a:off x="1264" y="1984"/>
              <a:ext cx="8" cy="172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1720"/>
                </a:cxn>
              </a:cxnLst>
              <a:rect l="0" t="0" r="r" b="b"/>
              <a:pathLst>
                <a:path w="8" h="1720">
                  <a:moveTo>
                    <a:pt x="8" y="0"/>
                  </a:moveTo>
                  <a:lnTo>
                    <a:pt x="0" y="1720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2825" name="Line 57"/>
            <p:cNvSpPr>
              <a:spLocks noChangeShapeType="1"/>
            </p:cNvSpPr>
            <p:nvPr/>
          </p:nvSpPr>
          <p:spPr bwMode="auto">
            <a:xfrm>
              <a:off x="1936" y="1976"/>
              <a:ext cx="0" cy="17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2826" name="Line 58"/>
            <p:cNvSpPr>
              <a:spLocks noChangeShapeType="1"/>
            </p:cNvSpPr>
            <p:nvPr/>
          </p:nvSpPr>
          <p:spPr bwMode="auto">
            <a:xfrm>
              <a:off x="2568" y="1976"/>
              <a:ext cx="0" cy="17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2827" name="Line 59"/>
            <p:cNvSpPr>
              <a:spLocks noChangeShapeType="1"/>
            </p:cNvSpPr>
            <p:nvPr/>
          </p:nvSpPr>
          <p:spPr bwMode="auto">
            <a:xfrm>
              <a:off x="3176" y="1976"/>
              <a:ext cx="0" cy="17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32829" name="Picture 61" descr="198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659563" y="2636838"/>
            <a:ext cx="2266950" cy="2266950"/>
          </a:xfrm>
          <a:prstGeom prst="rect">
            <a:avLst/>
          </a:prstGeom>
          <a:noFill/>
        </p:spPr>
      </p:pic>
      <p:pic>
        <p:nvPicPr>
          <p:cNvPr id="32830" name="Picture 62" descr="d764a738bde9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042988" y="4292600"/>
            <a:ext cx="635000" cy="969963"/>
          </a:xfrm>
          <a:prstGeom prst="rect">
            <a:avLst/>
          </a:prstGeom>
          <a:noFill/>
        </p:spPr>
      </p:pic>
      <p:pic>
        <p:nvPicPr>
          <p:cNvPr id="32831" name="Picture 63" descr="d764a738bde9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124075" y="4292600"/>
            <a:ext cx="635000" cy="969963"/>
          </a:xfrm>
          <a:prstGeom prst="rect">
            <a:avLst/>
          </a:prstGeom>
          <a:noFill/>
        </p:spPr>
      </p:pic>
      <p:pic>
        <p:nvPicPr>
          <p:cNvPr id="32832" name="Picture 64" descr="d764a738bde9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203575" y="4292600"/>
            <a:ext cx="635000" cy="969963"/>
          </a:xfrm>
          <a:prstGeom prst="rect">
            <a:avLst/>
          </a:prstGeom>
          <a:noFill/>
        </p:spPr>
      </p:pic>
      <p:pic>
        <p:nvPicPr>
          <p:cNvPr id="32833" name="Picture 65" descr="d764a738bde9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140200" y="4292600"/>
            <a:ext cx="635000" cy="969963"/>
          </a:xfrm>
          <a:prstGeom prst="rect">
            <a:avLst/>
          </a:prstGeom>
          <a:noFill/>
        </p:spPr>
      </p:pic>
      <p:pic>
        <p:nvPicPr>
          <p:cNvPr id="32834" name="Picture 66" descr="d764a738bde9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042988" y="2781300"/>
            <a:ext cx="635000" cy="969963"/>
          </a:xfrm>
          <a:prstGeom prst="rect">
            <a:avLst/>
          </a:prstGeom>
          <a:noFill/>
        </p:spPr>
      </p:pic>
      <p:pic>
        <p:nvPicPr>
          <p:cNvPr id="32835" name="Picture 67" descr="d764a738bde9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124075" y="2781300"/>
            <a:ext cx="635000" cy="969963"/>
          </a:xfrm>
          <a:prstGeom prst="rect">
            <a:avLst/>
          </a:prstGeom>
          <a:noFill/>
        </p:spPr>
      </p:pic>
      <p:pic>
        <p:nvPicPr>
          <p:cNvPr id="32836" name="Picture 68" descr="d764a738bde9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132138" y="2781300"/>
            <a:ext cx="635000" cy="96996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4104E-6 L -0.60191 0.46312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327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1" y="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WordArt 12"/>
          <p:cNvSpPr>
            <a:spLocks noChangeArrowheads="1" noChangeShapeType="1" noTextEdit="1"/>
          </p:cNvSpPr>
          <p:nvPr/>
        </p:nvSpPr>
        <p:spPr bwMode="auto">
          <a:xfrm>
            <a:off x="539750" y="836613"/>
            <a:ext cx="7775575" cy="43926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endParaRPr lang="ru-RU" sz="3600" kern="10">
              <a:ln w="9525">
                <a:noFill/>
                <a:round/>
                <a:headEnd/>
                <a:tailEnd/>
              </a:ln>
              <a:solidFill>
                <a:srgbClr val="003300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29698" name="Picture 5" descr="MCj0370140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5" y="214313"/>
            <a:ext cx="2357438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9" name="TextBox 5"/>
          <p:cNvSpPr txBox="1">
            <a:spLocks noChangeArrowheads="1"/>
          </p:cNvSpPr>
          <p:nvPr/>
        </p:nvSpPr>
        <p:spPr bwMode="auto">
          <a:xfrm>
            <a:off x="2484438" y="476250"/>
            <a:ext cx="58896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7200" u="sng">
                <a:solidFill>
                  <a:srgbClr val="FF0000"/>
                </a:solidFill>
                <a:latin typeface="Calibri" pitchFamily="34" charset="0"/>
              </a:rPr>
              <a:t>a</a:t>
            </a:r>
            <a:endParaRPr lang="ru-RU" sz="7200" u="sng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29700" name="TextBox 6"/>
          <p:cNvSpPr txBox="1">
            <a:spLocks noChangeArrowheads="1"/>
          </p:cNvSpPr>
          <p:nvPr/>
        </p:nvSpPr>
        <p:spPr bwMode="auto">
          <a:xfrm>
            <a:off x="2484438" y="1125538"/>
            <a:ext cx="714375" cy="132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8000">
                <a:solidFill>
                  <a:srgbClr val="002060"/>
                </a:solidFill>
                <a:latin typeface="Calibri" pitchFamily="34" charset="0"/>
              </a:rPr>
              <a:t>n</a:t>
            </a:r>
            <a:endParaRPr lang="ru-RU" sz="8000">
              <a:solidFill>
                <a:srgbClr val="002060"/>
              </a:solidFill>
              <a:latin typeface="Calibri" pitchFamily="34" charset="0"/>
            </a:endParaRPr>
          </a:p>
        </p:txBody>
      </p:sp>
      <p:grpSp>
        <p:nvGrpSpPr>
          <p:cNvPr id="2" name="Группа 13"/>
          <p:cNvGrpSpPr>
            <a:grpSpLocks/>
          </p:cNvGrpSpPr>
          <p:nvPr/>
        </p:nvGrpSpPr>
        <p:grpSpPr bwMode="auto">
          <a:xfrm>
            <a:off x="2987675" y="476250"/>
            <a:ext cx="4071938" cy="1966913"/>
            <a:chOff x="3214678" y="2071678"/>
            <a:chExt cx="4071966" cy="1966381"/>
          </a:xfrm>
        </p:grpSpPr>
        <p:sp>
          <p:nvSpPr>
            <p:cNvPr id="29703" name="TextBox 7"/>
            <p:cNvSpPr txBox="1">
              <a:spLocks noChangeArrowheads="1"/>
            </p:cNvSpPr>
            <p:nvPr/>
          </p:nvSpPr>
          <p:spPr bwMode="auto">
            <a:xfrm>
              <a:off x="3214678" y="2428868"/>
              <a:ext cx="1430546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7200">
                  <a:latin typeface="Calibri" pitchFamily="34" charset="0"/>
                </a:rPr>
                <a:t>+</a:t>
              </a:r>
              <a:endParaRPr lang="ru-RU" sz="7200">
                <a:latin typeface="Calibri" pitchFamily="34" charset="0"/>
              </a:endParaRPr>
            </a:p>
          </p:txBody>
        </p:sp>
        <p:sp>
          <p:nvSpPr>
            <p:cNvPr id="29704" name="TextBox 8"/>
            <p:cNvSpPr txBox="1">
              <a:spLocks noChangeArrowheads="1"/>
            </p:cNvSpPr>
            <p:nvPr/>
          </p:nvSpPr>
          <p:spPr bwMode="auto">
            <a:xfrm>
              <a:off x="3857620" y="2071678"/>
              <a:ext cx="956128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7200" u="sng">
                  <a:solidFill>
                    <a:srgbClr val="FF0000"/>
                  </a:solidFill>
                  <a:latin typeface="Calibri" pitchFamily="34" charset="0"/>
                </a:rPr>
                <a:t>b</a:t>
              </a:r>
              <a:endParaRPr lang="ru-RU" sz="7200" u="sng">
                <a:solidFill>
                  <a:srgbClr val="FF0000"/>
                </a:solidFill>
                <a:latin typeface="Calibri" pitchFamily="34" charset="0"/>
              </a:endParaRPr>
            </a:p>
          </p:txBody>
        </p:sp>
        <p:sp>
          <p:nvSpPr>
            <p:cNvPr id="29705" name="TextBox 9"/>
            <p:cNvSpPr txBox="1">
              <a:spLocks noChangeArrowheads="1"/>
            </p:cNvSpPr>
            <p:nvPr/>
          </p:nvSpPr>
          <p:spPr bwMode="auto">
            <a:xfrm>
              <a:off x="3857620" y="2714620"/>
              <a:ext cx="1151903" cy="13234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8000">
                  <a:solidFill>
                    <a:srgbClr val="002060"/>
                  </a:solidFill>
                  <a:latin typeface="Calibri" pitchFamily="34" charset="0"/>
                </a:rPr>
                <a:t>n</a:t>
              </a:r>
              <a:endParaRPr lang="ru-RU" sz="8000">
                <a:solidFill>
                  <a:srgbClr val="002060"/>
                </a:solidFill>
                <a:latin typeface="Calibri" pitchFamily="34" charset="0"/>
              </a:endParaRPr>
            </a:p>
          </p:txBody>
        </p:sp>
        <p:sp>
          <p:nvSpPr>
            <p:cNvPr id="29706" name="TextBox 10"/>
            <p:cNvSpPr txBox="1">
              <a:spLocks noChangeArrowheads="1"/>
            </p:cNvSpPr>
            <p:nvPr/>
          </p:nvSpPr>
          <p:spPr bwMode="auto">
            <a:xfrm>
              <a:off x="4572000" y="2500306"/>
              <a:ext cx="642942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7200">
                  <a:latin typeface="Calibri" pitchFamily="34" charset="0"/>
                </a:rPr>
                <a:t>=</a:t>
              </a:r>
              <a:endParaRPr lang="ru-RU" sz="7200">
                <a:latin typeface="Calibri" pitchFamily="34" charset="0"/>
              </a:endParaRPr>
            </a:p>
          </p:txBody>
        </p:sp>
        <p:sp>
          <p:nvSpPr>
            <p:cNvPr id="29707" name="TextBox 11"/>
            <p:cNvSpPr txBox="1">
              <a:spLocks noChangeArrowheads="1"/>
            </p:cNvSpPr>
            <p:nvPr/>
          </p:nvSpPr>
          <p:spPr bwMode="auto">
            <a:xfrm>
              <a:off x="5214942" y="2071678"/>
              <a:ext cx="2071702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6600" u="sng">
                  <a:solidFill>
                    <a:srgbClr val="FF0000"/>
                  </a:solidFill>
                  <a:latin typeface="Calibri" pitchFamily="34" charset="0"/>
                </a:rPr>
                <a:t>a </a:t>
              </a:r>
              <a:r>
                <a:rPr lang="ru-RU" sz="7200" u="sng">
                  <a:solidFill>
                    <a:srgbClr val="FF0000"/>
                  </a:solidFill>
                  <a:latin typeface="Calibri" pitchFamily="34" charset="0"/>
                </a:rPr>
                <a:t>+</a:t>
              </a:r>
              <a:r>
                <a:rPr lang="en-US" sz="7200" u="sng">
                  <a:solidFill>
                    <a:srgbClr val="FF0000"/>
                  </a:solidFill>
                  <a:latin typeface="Calibri" pitchFamily="34" charset="0"/>
                </a:rPr>
                <a:t> b</a:t>
              </a:r>
              <a:endParaRPr lang="ru-RU" sz="7200" u="sng">
                <a:solidFill>
                  <a:srgbClr val="FF0000"/>
                </a:solidFill>
                <a:latin typeface="Calibri" pitchFamily="34" charset="0"/>
              </a:endParaRPr>
            </a:p>
          </p:txBody>
        </p:sp>
        <p:sp>
          <p:nvSpPr>
            <p:cNvPr id="29708" name="TextBox 12"/>
            <p:cNvSpPr txBox="1">
              <a:spLocks noChangeArrowheads="1"/>
            </p:cNvSpPr>
            <p:nvPr/>
          </p:nvSpPr>
          <p:spPr bwMode="auto">
            <a:xfrm>
              <a:off x="5715008" y="2714620"/>
              <a:ext cx="1214446" cy="13234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8000">
                  <a:solidFill>
                    <a:srgbClr val="002060"/>
                  </a:solidFill>
                  <a:latin typeface="Calibri" pitchFamily="34" charset="0"/>
                </a:rPr>
                <a:t>n</a:t>
              </a:r>
              <a:endParaRPr lang="ru-RU" sz="8000">
                <a:solidFill>
                  <a:srgbClr val="002060"/>
                </a:solidFill>
                <a:latin typeface="Calibri" pitchFamily="34" charset="0"/>
              </a:endParaRPr>
            </a:p>
          </p:txBody>
        </p:sp>
      </p:grp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900113" y="2924175"/>
            <a:ext cx="7358062" cy="255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latin typeface="Calibri" pitchFamily="34" charset="0"/>
              </a:rPr>
              <a:t>      </a:t>
            </a:r>
            <a:r>
              <a:rPr lang="ru-RU" sz="4000" b="1">
                <a:latin typeface="Calibri" pitchFamily="34" charset="0"/>
              </a:rPr>
              <a:t>Чтобы сложить дроби с одинаковыми знаменателями, надо сложить их числители, а знаменатель оставить тот же.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Freeform 37" descr="Уголки"/>
          <p:cNvSpPr>
            <a:spLocks/>
          </p:cNvSpPr>
          <p:nvPr/>
        </p:nvSpPr>
        <p:spPr bwMode="auto">
          <a:xfrm>
            <a:off x="-36513" y="4868863"/>
            <a:ext cx="9196388" cy="2287587"/>
          </a:xfrm>
          <a:custGeom>
            <a:avLst/>
            <a:gdLst>
              <a:gd name="T0" fmla="*/ 0 w 5793"/>
              <a:gd name="T1" fmla="*/ 2147483647 h 1296"/>
              <a:gd name="T2" fmla="*/ 2147483647 w 5793"/>
              <a:gd name="T3" fmla="*/ 2147483647 h 1296"/>
              <a:gd name="T4" fmla="*/ 2147483647 w 5793"/>
              <a:gd name="T5" fmla="*/ 2147483647 h 1296"/>
              <a:gd name="T6" fmla="*/ 2147483647 w 5793"/>
              <a:gd name="T7" fmla="*/ 2147483647 h 1296"/>
              <a:gd name="T8" fmla="*/ 2147483647 w 5793"/>
              <a:gd name="T9" fmla="*/ 2147483647 h 1296"/>
              <a:gd name="T10" fmla="*/ 2147483647 w 5793"/>
              <a:gd name="T11" fmla="*/ 2147483647 h 1296"/>
              <a:gd name="T12" fmla="*/ 2147483647 w 5793"/>
              <a:gd name="T13" fmla="*/ 2147483647 h 1296"/>
              <a:gd name="T14" fmla="*/ 2147483647 w 5793"/>
              <a:gd name="T15" fmla="*/ 2147483647 h 1296"/>
              <a:gd name="T16" fmla="*/ 2147483647 w 5793"/>
              <a:gd name="T17" fmla="*/ 2147483647 h 1296"/>
              <a:gd name="T18" fmla="*/ 2147483647 w 5793"/>
              <a:gd name="T19" fmla="*/ 2147483647 h 1296"/>
              <a:gd name="T20" fmla="*/ 2147483647 w 5793"/>
              <a:gd name="T21" fmla="*/ 2147483647 h 1296"/>
              <a:gd name="T22" fmla="*/ 2147483647 w 5793"/>
              <a:gd name="T23" fmla="*/ 2147483647 h 1296"/>
              <a:gd name="T24" fmla="*/ 2147483647 w 5793"/>
              <a:gd name="T25" fmla="*/ 2147483647 h 1296"/>
              <a:gd name="T26" fmla="*/ 2147483647 w 5793"/>
              <a:gd name="T27" fmla="*/ 2147483647 h 1296"/>
              <a:gd name="T28" fmla="*/ 2147483647 w 5793"/>
              <a:gd name="T29" fmla="*/ 2147483647 h 1296"/>
              <a:gd name="T30" fmla="*/ 2147483647 w 5793"/>
              <a:gd name="T31" fmla="*/ 2147483647 h 1296"/>
              <a:gd name="T32" fmla="*/ 2147483647 w 5793"/>
              <a:gd name="T33" fmla="*/ 2147483647 h 1296"/>
              <a:gd name="T34" fmla="*/ 2147483647 w 5793"/>
              <a:gd name="T35" fmla="*/ 2147483647 h 1296"/>
              <a:gd name="T36" fmla="*/ 2147483647 w 5793"/>
              <a:gd name="T37" fmla="*/ 2147483647 h 1296"/>
              <a:gd name="T38" fmla="*/ 2147483647 w 5793"/>
              <a:gd name="T39" fmla="*/ 2147483647 h 1296"/>
              <a:gd name="T40" fmla="*/ 2147483647 w 5793"/>
              <a:gd name="T41" fmla="*/ 2147483647 h 1296"/>
              <a:gd name="T42" fmla="*/ 2147483647 w 5793"/>
              <a:gd name="T43" fmla="*/ 2147483647 h 1296"/>
              <a:gd name="T44" fmla="*/ 2147483647 w 5793"/>
              <a:gd name="T45" fmla="*/ 2147483647 h 1296"/>
              <a:gd name="T46" fmla="*/ 2147483647 w 5793"/>
              <a:gd name="T47" fmla="*/ 2147483647 h 1296"/>
              <a:gd name="T48" fmla="*/ 2147483647 w 5793"/>
              <a:gd name="T49" fmla="*/ 2147483647 h 1296"/>
              <a:gd name="T50" fmla="*/ 2147483647 w 5793"/>
              <a:gd name="T51" fmla="*/ 2147483647 h 1296"/>
              <a:gd name="T52" fmla="*/ 2147483647 w 5793"/>
              <a:gd name="T53" fmla="*/ 2147483647 h 1296"/>
              <a:gd name="T54" fmla="*/ 2147483647 w 5793"/>
              <a:gd name="T55" fmla="*/ 2147483647 h 1296"/>
              <a:gd name="T56" fmla="*/ 2147483647 w 5793"/>
              <a:gd name="T57" fmla="*/ 2147483647 h 1296"/>
              <a:gd name="T58" fmla="*/ 2147483647 w 5793"/>
              <a:gd name="T59" fmla="*/ 2147483647 h 1296"/>
              <a:gd name="T60" fmla="*/ 2147483647 w 5793"/>
              <a:gd name="T61" fmla="*/ 2147483647 h 1296"/>
              <a:gd name="T62" fmla="*/ 2147483647 w 5793"/>
              <a:gd name="T63" fmla="*/ 2147483647 h 1296"/>
              <a:gd name="T64" fmla="*/ 2147483647 w 5793"/>
              <a:gd name="T65" fmla="*/ 2147483647 h 1296"/>
              <a:gd name="T66" fmla="*/ 2147483647 w 5793"/>
              <a:gd name="T67" fmla="*/ 2147483647 h 1296"/>
              <a:gd name="T68" fmla="*/ 2147483647 w 5793"/>
              <a:gd name="T69" fmla="*/ 2147483647 h 1296"/>
              <a:gd name="T70" fmla="*/ 2147483647 w 5793"/>
              <a:gd name="T71" fmla="*/ 2147483647 h 1296"/>
              <a:gd name="T72" fmla="*/ 2147483647 w 5793"/>
              <a:gd name="T73" fmla="*/ 2147483647 h 1296"/>
              <a:gd name="T74" fmla="*/ 2147483647 w 5793"/>
              <a:gd name="T75" fmla="*/ 2147483647 h 1296"/>
              <a:gd name="T76" fmla="*/ 2147483647 w 5793"/>
              <a:gd name="T77" fmla="*/ 2147483647 h 1296"/>
              <a:gd name="T78" fmla="*/ 2147483647 w 5793"/>
              <a:gd name="T79" fmla="*/ 2147483647 h 1296"/>
              <a:gd name="T80" fmla="*/ 2147483647 w 5793"/>
              <a:gd name="T81" fmla="*/ 2147483647 h 1296"/>
              <a:gd name="T82" fmla="*/ 2147483647 w 5793"/>
              <a:gd name="T83" fmla="*/ 2147483647 h 1296"/>
              <a:gd name="T84" fmla="*/ 2147483647 w 5793"/>
              <a:gd name="T85" fmla="*/ 2147483647 h 1296"/>
              <a:gd name="T86" fmla="*/ 2147483647 w 5793"/>
              <a:gd name="T87" fmla="*/ 2147483647 h 1296"/>
              <a:gd name="T88" fmla="*/ 2147483647 w 5793"/>
              <a:gd name="T89" fmla="*/ 2147483647 h 1296"/>
              <a:gd name="T90" fmla="*/ 2147483647 w 5793"/>
              <a:gd name="T91" fmla="*/ 2147483647 h 1296"/>
              <a:gd name="T92" fmla="*/ 0 w 5793"/>
              <a:gd name="T93" fmla="*/ 2147483647 h 129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5793"/>
              <a:gd name="T142" fmla="*/ 0 h 1296"/>
              <a:gd name="T143" fmla="*/ 5793 w 5793"/>
              <a:gd name="T144" fmla="*/ 1296 h 129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5793" h="1296">
                <a:moveTo>
                  <a:pt x="0" y="1144"/>
                </a:moveTo>
                <a:cubicBezTo>
                  <a:pt x="5" y="1125"/>
                  <a:pt x="14" y="1107"/>
                  <a:pt x="16" y="1088"/>
                </a:cubicBezTo>
                <a:cubicBezTo>
                  <a:pt x="28" y="991"/>
                  <a:pt x="9" y="991"/>
                  <a:pt x="64" y="936"/>
                </a:cubicBezTo>
                <a:cubicBezTo>
                  <a:pt x="79" y="891"/>
                  <a:pt x="72" y="851"/>
                  <a:pt x="112" y="824"/>
                </a:cubicBezTo>
                <a:cubicBezTo>
                  <a:pt x="129" y="774"/>
                  <a:pt x="165" y="740"/>
                  <a:pt x="208" y="712"/>
                </a:cubicBezTo>
                <a:cubicBezTo>
                  <a:pt x="247" y="654"/>
                  <a:pt x="275" y="657"/>
                  <a:pt x="328" y="624"/>
                </a:cubicBezTo>
                <a:cubicBezTo>
                  <a:pt x="398" y="580"/>
                  <a:pt x="331" y="621"/>
                  <a:pt x="376" y="576"/>
                </a:cubicBezTo>
                <a:cubicBezTo>
                  <a:pt x="390" y="562"/>
                  <a:pt x="416" y="553"/>
                  <a:pt x="432" y="544"/>
                </a:cubicBezTo>
                <a:cubicBezTo>
                  <a:pt x="475" y="518"/>
                  <a:pt x="519" y="492"/>
                  <a:pt x="560" y="464"/>
                </a:cubicBezTo>
                <a:cubicBezTo>
                  <a:pt x="585" y="447"/>
                  <a:pt x="619" y="454"/>
                  <a:pt x="648" y="448"/>
                </a:cubicBezTo>
                <a:cubicBezTo>
                  <a:pt x="675" y="430"/>
                  <a:pt x="691" y="398"/>
                  <a:pt x="720" y="384"/>
                </a:cubicBezTo>
                <a:cubicBezTo>
                  <a:pt x="774" y="357"/>
                  <a:pt x="832" y="350"/>
                  <a:pt x="888" y="328"/>
                </a:cubicBezTo>
                <a:cubicBezTo>
                  <a:pt x="978" y="194"/>
                  <a:pt x="1157" y="184"/>
                  <a:pt x="1304" y="176"/>
                </a:cubicBezTo>
                <a:cubicBezTo>
                  <a:pt x="1336" y="165"/>
                  <a:pt x="1367" y="159"/>
                  <a:pt x="1400" y="152"/>
                </a:cubicBezTo>
                <a:cubicBezTo>
                  <a:pt x="1525" y="89"/>
                  <a:pt x="1608" y="81"/>
                  <a:pt x="1752" y="64"/>
                </a:cubicBezTo>
                <a:cubicBezTo>
                  <a:pt x="1795" y="59"/>
                  <a:pt x="1837" y="46"/>
                  <a:pt x="1880" y="40"/>
                </a:cubicBezTo>
                <a:cubicBezTo>
                  <a:pt x="2001" y="0"/>
                  <a:pt x="2207" y="41"/>
                  <a:pt x="2344" y="48"/>
                </a:cubicBezTo>
                <a:cubicBezTo>
                  <a:pt x="2373" y="58"/>
                  <a:pt x="2432" y="72"/>
                  <a:pt x="2432" y="72"/>
                </a:cubicBezTo>
                <a:cubicBezTo>
                  <a:pt x="2632" y="68"/>
                  <a:pt x="2807" y="61"/>
                  <a:pt x="3000" y="48"/>
                </a:cubicBezTo>
                <a:cubicBezTo>
                  <a:pt x="3073" y="24"/>
                  <a:pt x="3158" y="28"/>
                  <a:pt x="3232" y="24"/>
                </a:cubicBezTo>
                <a:cubicBezTo>
                  <a:pt x="3269" y="27"/>
                  <a:pt x="3308" y="23"/>
                  <a:pt x="3344" y="32"/>
                </a:cubicBezTo>
                <a:cubicBezTo>
                  <a:pt x="3355" y="35"/>
                  <a:pt x="3359" y="50"/>
                  <a:pt x="3368" y="56"/>
                </a:cubicBezTo>
                <a:cubicBezTo>
                  <a:pt x="3395" y="74"/>
                  <a:pt x="3456" y="101"/>
                  <a:pt x="3488" y="104"/>
                </a:cubicBezTo>
                <a:cubicBezTo>
                  <a:pt x="3568" y="111"/>
                  <a:pt x="3648" y="109"/>
                  <a:pt x="3728" y="112"/>
                </a:cubicBezTo>
                <a:cubicBezTo>
                  <a:pt x="3894" y="153"/>
                  <a:pt x="3907" y="146"/>
                  <a:pt x="4144" y="152"/>
                </a:cubicBezTo>
                <a:cubicBezTo>
                  <a:pt x="4197" y="178"/>
                  <a:pt x="4246" y="190"/>
                  <a:pt x="4304" y="200"/>
                </a:cubicBezTo>
                <a:cubicBezTo>
                  <a:pt x="4394" y="185"/>
                  <a:pt x="4380" y="184"/>
                  <a:pt x="4520" y="200"/>
                </a:cubicBezTo>
                <a:cubicBezTo>
                  <a:pt x="4534" y="202"/>
                  <a:pt x="4547" y="211"/>
                  <a:pt x="4560" y="216"/>
                </a:cubicBezTo>
                <a:cubicBezTo>
                  <a:pt x="4623" y="239"/>
                  <a:pt x="4686" y="259"/>
                  <a:pt x="4752" y="272"/>
                </a:cubicBezTo>
                <a:cubicBezTo>
                  <a:pt x="4804" y="324"/>
                  <a:pt x="4873" y="329"/>
                  <a:pt x="4944" y="336"/>
                </a:cubicBezTo>
                <a:cubicBezTo>
                  <a:pt x="4994" y="353"/>
                  <a:pt x="4943" y="329"/>
                  <a:pt x="4984" y="376"/>
                </a:cubicBezTo>
                <a:cubicBezTo>
                  <a:pt x="4995" y="389"/>
                  <a:pt x="5012" y="396"/>
                  <a:pt x="5024" y="408"/>
                </a:cubicBezTo>
                <a:cubicBezTo>
                  <a:pt x="5050" y="434"/>
                  <a:pt x="5069" y="469"/>
                  <a:pt x="5096" y="496"/>
                </a:cubicBezTo>
                <a:cubicBezTo>
                  <a:pt x="5107" y="528"/>
                  <a:pt x="5161" y="611"/>
                  <a:pt x="5192" y="632"/>
                </a:cubicBezTo>
                <a:cubicBezTo>
                  <a:pt x="5209" y="643"/>
                  <a:pt x="5230" y="646"/>
                  <a:pt x="5248" y="656"/>
                </a:cubicBezTo>
                <a:cubicBezTo>
                  <a:pt x="5267" y="667"/>
                  <a:pt x="5286" y="677"/>
                  <a:pt x="5304" y="688"/>
                </a:cubicBezTo>
                <a:cubicBezTo>
                  <a:pt x="5320" y="698"/>
                  <a:pt x="5352" y="720"/>
                  <a:pt x="5352" y="720"/>
                </a:cubicBezTo>
                <a:cubicBezTo>
                  <a:pt x="5398" y="790"/>
                  <a:pt x="5431" y="774"/>
                  <a:pt x="5504" y="792"/>
                </a:cubicBezTo>
                <a:cubicBezTo>
                  <a:pt x="5520" y="803"/>
                  <a:pt x="5536" y="813"/>
                  <a:pt x="5552" y="824"/>
                </a:cubicBezTo>
                <a:cubicBezTo>
                  <a:pt x="5660" y="896"/>
                  <a:pt x="5558" y="858"/>
                  <a:pt x="5624" y="880"/>
                </a:cubicBezTo>
                <a:cubicBezTo>
                  <a:pt x="5641" y="930"/>
                  <a:pt x="5659" y="986"/>
                  <a:pt x="5704" y="1016"/>
                </a:cubicBezTo>
                <a:cubicBezTo>
                  <a:pt x="5731" y="1098"/>
                  <a:pt x="5684" y="1083"/>
                  <a:pt x="5784" y="1096"/>
                </a:cubicBezTo>
                <a:cubicBezTo>
                  <a:pt x="5755" y="1296"/>
                  <a:pt x="5793" y="1164"/>
                  <a:pt x="5336" y="1168"/>
                </a:cubicBezTo>
                <a:cubicBezTo>
                  <a:pt x="4920" y="1172"/>
                  <a:pt x="4504" y="1156"/>
                  <a:pt x="4088" y="1152"/>
                </a:cubicBezTo>
                <a:cubicBezTo>
                  <a:pt x="3663" y="1119"/>
                  <a:pt x="3265" y="1140"/>
                  <a:pt x="2824" y="1144"/>
                </a:cubicBezTo>
                <a:cubicBezTo>
                  <a:pt x="1971" y="1141"/>
                  <a:pt x="1117" y="1141"/>
                  <a:pt x="264" y="1136"/>
                </a:cubicBezTo>
                <a:cubicBezTo>
                  <a:pt x="201" y="1136"/>
                  <a:pt x="0" y="1109"/>
                  <a:pt x="0" y="1096"/>
                </a:cubicBezTo>
              </a:path>
            </a:pathLst>
          </a:custGeom>
          <a:pattFill prst="divot">
            <a:fgClr>
              <a:srgbClr val="00FF00"/>
            </a:fgClr>
            <a:bgClr>
              <a:srgbClr val="BFEFBF"/>
            </a:bgClr>
          </a:patt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4098" name="Picture 2" descr="ddd0fc32575ct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94000" y="1916113"/>
            <a:ext cx="3217863" cy="453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AutoShape 4"/>
          <p:cNvSpPr>
            <a:spLocks noChangeArrowheads="1"/>
          </p:cNvSpPr>
          <p:nvPr/>
        </p:nvSpPr>
        <p:spPr bwMode="auto">
          <a:xfrm rot="-4715050">
            <a:off x="172244" y="5091907"/>
            <a:ext cx="1347787" cy="901700"/>
          </a:xfrm>
          <a:prstGeom prst="cloudCallout">
            <a:avLst>
              <a:gd name="adj1" fmla="val -34227"/>
              <a:gd name="adj2" fmla="val 14093"/>
            </a:avLst>
          </a:prstGeom>
          <a:gradFill rotWithShape="1">
            <a:gsLst>
              <a:gs pos="0">
                <a:srgbClr val="00003B"/>
              </a:gs>
              <a:gs pos="100000">
                <a:srgbClr val="000080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vert="eaVert"/>
          <a:lstStyle/>
          <a:p>
            <a:pPr algn="ctr"/>
            <a:endParaRPr lang="ru-RU"/>
          </a:p>
        </p:txBody>
      </p:sp>
      <p:sp>
        <p:nvSpPr>
          <p:cNvPr id="4101" name="Oval 5"/>
          <p:cNvSpPr>
            <a:spLocks noChangeArrowheads="1"/>
          </p:cNvSpPr>
          <p:nvPr/>
        </p:nvSpPr>
        <p:spPr bwMode="auto">
          <a:xfrm>
            <a:off x="7235825" y="188913"/>
            <a:ext cx="1511300" cy="15113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4102" name="AutoShape 6"/>
          <p:cNvSpPr>
            <a:spLocks noChangeArrowheads="1"/>
          </p:cNvSpPr>
          <p:nvPr/>
        </p:nvSpPr>
        <p:spPr bwMode="auto">
          <a:xfrm rot="-4715050">
            <a:off x="172244" y="3004344"/>
            <a:ext cx="1347788" cy="901700"/>
          </a:xfrm>
          <a:prstGeom prst="cloudCallout">
            <a:avLst>
              <a:gd name="adj1" fmla="val -34227"/>
              <a:gd name="adj2" fmla="val 14093"/>
            </a:avLst>
          </a:prstGeom>
          <a:gradFill rotWithShape="1">
            <a:gsLst>
              <a:gs pos="0">
                <a:srgbClr val="181847"/>
              </a:gs>
              <a:gs pos="100000">
                <a:srgbClr val="333399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vert="eaVert"/>
          <a:lstStyle/>
          <a:p>
            <a:pPr algn="ctr"/>
            <a:endParaRPr lang="ru-RU"/>
          </a:p>
        </p:txBody>
      </p:sp>
      <p:sp>
        <p:nvSpPr>
          <p:cNvPr id="4103" name="AutoShape 7"/>
          <p:cNvSpPr>
            <a:spLocks noChangeArrowheads="1"/>
          </p:cNvSpPr>
          <p:nvPr/>
        </p:nvSpPr>
        <p:spPr bwMode="auto">
          <a:xfrm rot="-4715050">
            <a:off x="172244" y="699294"/>
            <a:ext cx="1347788" cy="901700"/>
          </a:xfrm>
          <a:prstGeom prst="cloudCallout">
            <a:avLst>
              <a:gd name="adj1" fmla="val -34227"/>
              <a:gd name="adj2" fmla="val 14093"/>
            </a:avLst>
          </a:prstGeom>
          <a:gradFill rotWithShape="1">
            <a:gsLst>
              <a:gs pos="0">
                <a:schemeClr val="accent2"/>
              </a:gs>
              <a:gs pos="100000">
                <a:srgbClr val="4618F0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vert="eaVert"/>
          <a:lstStyle/>
          <a:p>
            <a:pPr algn="ctr"/>
            <a:endParaRPr lang="ru-RU"/>
          </a:p>
        </p:txBody>
      </p:sp>
      <p:sp>
        <p:nvSpPr>
          <p:cNvPr id="4104" name="AutoShape 8"/>
          <p:cNvSpPr>
            <a:spLocks noChangeArrowheads="1"/>
          </p:cNvSpPr>
          <p:nvPr/>
        </p:nvSpPr>
        <p:spPr bwMode="auto">
          <a:xfrm rot="551848">
            <a:off x="1763713" y="260350"/>
            <a:ext cx="1347787" cy="901700"/>
          </a:xfrm>
          <a:prstGeom prst="cloudCallout">
            <a:avLst>
              <a:gd name="adj1" fmla="val -34227"/>
              <a:gd name="adj2" fmla="val 14093"/>
            </a:avLst>
          </a:prstGeom>
          <a:gradFill rotWithShape="1">
            <a:gsLst>
              <a:gs pos="0">
                <a:schemeClr val="accent2"/>
              </a:gs>
              <a:gs pos="100000">
                <a:srgbClr val="4EE8F8"/>
              </a:gs>
            </a:gsLst>
            <a:lin ang="5400000" scaled="1"/>
          </a:gra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4105" name="AutoShape 9"/>
          <p:cNvSpPr>
            <a:spLocks noChangeArrowheads="1"/>
          </p:cNvSpPr>
          <p:nvPr/>
        </p:nvSpPr>
        <p:spPr bwMode="auto">
          <a:xfrm rot="551848">
            <a:off x="3995738" y="260350"/>
            <a:ext cx="1347787" cy="901700"/>
          </a:xfrm>
          <a:prstGeom prst="cloudCallout">
            <a:avLst>
              <a:gd name="adj1" fmla="val -34227"/>
              <a:gd name="adj2" fmla="val 14093"/>
            </a:avLst>
          </a:prstGeom>
          <a:gradFill rotWithShape="1">
            <a:gsLst>
              <a:gs pos="0">
                <a:srgbClr val="6E74EE"/>
              </a:gs>
              <a:gs pos="100000">
                <a:srgbClr val="4EE8F8"/>
              </a:gs>
            </a:gsLst>
            <a:lin ang="5400000" scaled="1"/>
          </a:gra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4106" name="AutoShape 10"/>
          <p:cNvSpPr>
            <a:spLocks noChangeArrowheads="1"/>
          </p:cNvSpPr>
          <p:nvPr/>
        </p:nvSpPr>
        <p:spPr bwMode="auto">
          <a:xfrm rot="551848">
            <a:off x="6227763" y="260350"/>
            <a:ext cx="1347787" cy="901700"/>
          </a:xfrm>
          <a:prstGeom prst="cloudCallout">
            <a:avLst>
              <a:gd name="adj1" fmla="val -34227"/>
              <a:gd name="adj2" fmla="val 14093"/>
            </a:avLst>
          </a:prstGeom>
          <a:gradFill rotWithShape="1">
            <a:gsLst>
              <a:gs pos="0">
                <a:srgbClr val="6E74EE"/>
              </a:gs>
              <a:gs pos="100000">
                <a:schemeClr val="accent1"/>
              </a:gs>
            </a:gsLst>
            <a:lin ang="5400000" scaled="1"/>
          </a:gra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4107" name="AutoShape 11"/>
          <p:cNvSpPr>
            <a:spLocks noChangeArrowheads="1"/>
          </p:cNvSpPr>
          <p:nvPr/>
        </p:nvSpPr>
        <p:spPr bwMode="auto">
          <a:xfrm rot="6170213">
            <a:off x="7733506" y="772319"/>
            <a:ext cx="1347788" cy="901700"/>
          </a:xfrm>
          <a:prstGeom prst="cloudCallout">
            <a:avLst>
              <a:gd name="adj1" fmla="val -34227"/>
              <a:gd name="adj2" fmla="val 14093"/>
            </a:avLst>
          </a:prstGeom>
          <a:gradFill rotWithShape="1">
            <a:gsLst>
              <a:gs pos="0">
                <a:srgbClr val="3366FF"/>
              </a:gs>
              <a:gs pos="50000">
                <a:schemeClr val="accent1"/>
              </a:gs>
              <a:gs pos="100000">
                <a:srgbClr val="3366FF"/>
              </a:gs>
            </a:gsLst>
            <a:lin ang="5400000" scaled="1"/>
          </a:gradFill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rot="10800000" vert="eaVert"/>
          <a:lstStyle/>
          <a:p>
            <a:pPr algn="ctr">
              <a:defRPr/>
            </a:pPr>
            <a:endParaRPr lang="ru-RU"/>
          </a:p>
        </p:txBody>
      </p:sp>
      <p:sp>
        <p:nvSpPr>
          <p:cNvPr id="4108" name="AutoShape 12"/>
          <p:cNvSpPr>
            <a:spLocks noChangeArrowheads="1"/>
          </p:cNvSpPr>
          <p:nvPr/>
        </p:nvSpPr>
        <p:spPr bwMode="auto">
          <a:xfrm rot="6170213">
            <a:off x="7733506" y="3075782"/>
            <a:ext cx="1347787" cy="901700"/>
          </a:xfrm>
          <a:prstGeom prst="cloudCallout">
            <a:avLst>
              <a:gd name="adj1" fmla="val -34227"/>
              <a:gd name="adj2" fmla="val 14093"/>
            </a:avLst>
          </a:prstGeom>
          <a:gradFill rotWithShape="1">
            <a:gsLst>
              <a:gs pos="0">
                <a:schemeClr val="bg1"/>
              </a:gs>
              <a:gs pos="100000">
                <a:srgbClr val="4618F0"/>
              </a:gs>
            </a:gsLst>
            <a:lin ang="2700000" scaled="1"/>
          </a:gradFill>
          <a:ln w="9525">
            <a:solidFill>
              <a:schemeClr val="accent2"/>
            </a:solidFill>
            <a:round/>
            <a:headEnd/>
            <a:tailEnd/>
          </a:ln>
        </p:spPr>
        <p:txBody>
          <a:bodyPr rot="10800000" vert="eaVert"/>
          <a:lstStyle/>
          <a:p>
            <a:pPr algn="ctr"/>
            <a:endParaRPr lang="ru-RU"/>
          </a:p>
        </p:txBody>
      </p:sp>
      <p:sp>
        <p:nvSpPr>
          <p:cNvPr id="4109" name="AutoShape 13"/>
          <p:cNvSpPr>
            <a:spLocks noChangeArrowheads="1"/>
          </p:cNvSpPr>
          <p:nvPr/>
        </p:nvSpPr>
        <p:spPr bwMode="auto">
          <a:xfrm rot="6170213">
            <a:off x="7733506" y="5307807"/>
            <a:ext cx="1347787" cy="901700"/>
          </a:xfrm>
          <a:prstGeom prst="cloudCallout">
            <a:avLst>
              <a:gd name="adj1" fmla="val -34227"/>
              <a:gd name="adj2" fmla="val 14093"/>
            </a:avLst>
          </a:prstGeom>
          <a:gradFill rotWithShape="1">
            <a:gsLst>
              <a:gs pos="0">
                <a:schemeClr val="bg1"/>
              </a:gs>
              <a:gs pos="100000">
                <a:srgbClr val="3366FF"/>
              </a:gs>
            </a:gsLst>
            <a:lin ang="2700000" scaled="1"/>
          </a:gradFill>
          <a:ln w="9525">
            <a:solidFill>
              <a:schemeClr val="accent2"/>
            </a:solidFill>
            <a:round/>
            <a:headEnd/>
            <a:tailEnd/>
          </a:ln>
        </p:spPr>
        <p:txBody>
          <a:bodyPr rot="10800000" vert="eaVert"/>
          <a:lstStyle/>
          <a:p>
            <a:pPr algn="ctr"/>
            <a:endParaRPr lang="ru-RU"/>
          </a:p>
        </p:txBody>
      </p:sp>
      <p:sp>
        <p:nvSpPr>
          <p:cNvPr id="4110" name="AutoShape 14"/>
          <p:cNvSpPr>
            <a:spLocks noChangeArrowheads="1"/>
          </p:cNvSpPr>
          <p:nvPr/>
        </p:nvSpPr>
        <p:spPr bwMode="auto">
          <a:xfrm rot="-10406119">
            <a:off x="6156325" y="5876925"/>
            <a:ext cx="1347788" cy="901700"/>
          </a:xfrm>
          <a:prstGeom prst="cloudCallout">
            <a:avLst>
              <a:gd name="adj1" fmla="val -34227"/>
              <a:gd name="adj2" fmla="val 14093"/>
            </a:avLst>
          </a:prstGeom>
          <a:gradFill rotWithShape="1">
            <a:gsLst>
              <a:gs pos="0">
                <a:schemeClr val="bg1"/>
              </a:gs>
              <a:gs pos="100000">
                <a:srgbClr val="3366FF"/>
              </a:gs>
            </a:gsLst>
            <a:lin ang="18900000" scaled="1"/>
          </a:gradFill>
          <a:ln w="9525">
            <a:solidFill>
              <a:schemeClr val="accent2"/>
            </a:solidFill>
            <a:round/>
            <a:headEnd/>
            <a:tailEnd/>
          </a:ln>
        </p:spPr>
        <p:txBody>
          <a:bodyPr rot="10800000"/>
          <a:lstStyle/>
          <a:p>
            <a:pPr algn="ctr"/>
            <a:endParaRPr lang="ru-RU"/>
          </a:p>
        </p:txBody>
      </p:sp>
      <p:sp>
        <p:nvSpPr>
          <p:cNvPr id="4111" name="AutoShape 15"/>
          <p:cNvSpPr>
            <a:spLocks noChangeArrowheads="1"/>
          </p:cNvSpPr>
          <p:nvPr/>
        </p:nvSpPr>
        <p:spPr bwMode="auto">
          <a:xfrm rot="-10406119">
            <a:off x="4067175" y="5876925"/>
            <a:ext cx="1347788" cy="901700"/>
          </a:xfrm>
          <a:prstGeom prst="cloudCallout">
            <a:avLst>
              <a:gd name="adj1" fmla="val -34227"/>
              <a:gd name="adj2" fmla="val 14093"/>
            </a:avLst>
          </a:prstGeom>
          <a:gradFill rotWithShape="1">
            <a:gsLst>
              <a:gs pos="0">
                <a:schemeClr val="bg1"/>
              </a:gs>
              <a:gs pos="100000">
                <a:srgbClr val="33E6F9"/>
              </a:gs>
            </a:gsLst>
            <a:lin ang="18900000" scaled="1"/>
          </a:gradFill>
          <a:ln w="9525">
            <a:solidFill>
              <a:srgbClr val="000080"/>
            </a:solidFill>
            <a:round/>
            <a:headEnd/>
            <a:tailEnd/>
          </a:ln>
        </p:spPr>
        <p:txBody>
          <a:bodyPr rot="10800000"/>
          <a:lstStyle/>
          <a:p>
            <a:pPr algn="ctr"/>
            <a:endParaRPr lang="ru-RU"/>
          </a:p>
        </p:txBody>
      </p:sp>
      <p:pic>
        <p:nvPicPr>
          <p:cNvPr id="4112" name="Picture 16" descr="arg-blue-left-tr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425" y="1341438"/>
            <a:ext cx="1190625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3" name="Picture 17" descr="ani-bird_red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27313" y="2708275"/>
            <a:ext cx="1439862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5" name="Picture 19" descr="b13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14625" y="5013325"/>
            <a:ext cx="1154113" cy="123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9" name="Picture 23" descr="b13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64388" y="5516563"/>
            <a:ext cx="1020762" cy="109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4" name="AutoShape 28"/>
          <p:cNvSpPr>
            <a:spLocks noChangeArrowheads="1"/>
          </p:cNvSpPr>
          <p:nvPr/>
        </p:nvSpPr>
        <p:spPr bwMode="auto">
          <a:xfrm>
            <a:off x="5435600" y="2636838"/>
            <a:ext cx="3384550" cy="1223962"/>
          </a:xfrm>
          <a:prstGeom prst="wedgeRoundRectCallout">
            <a:avLst>
              <a:gd name="adj1" fmla="val -72329"/>
              <a:gd name="adj2" fmla="val -10958"/>
              <a:gd name="adj3" fmla="val 16667"/>
            </a:avLst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4125" name="Text Box 29"/>
          <p:cNvSpPr txBox="1">
            <a:spLocks noChangeArrowheads="1"/>
          </p:cNvSpPr>
          <p:nvPr/>
        </p:nvSpPr>
        <p:spPr bwMode="auto">
          <a:xfrm>
            <a:off x="5508625" y="2781300"/>
            <a:ext cx="3240088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>
                <a:solidFill>
                  <a:srgbClr val="008000"/>
                </a:solidFill>
                <a:latin typeface="Times New Roman" pitchFamily="18" charset="0"/>
              </a:rPr>
              <a:t>Ребята, берегите зрение!</a:t>
            </a:r>
          </a:p>
        </p:txBody>
      </p:sp>
      <p:pic>
        <p:nvPicPr>
          <p:cNvPr id="4128" name="Picture 32" descr="B_Fly31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7628801">
            <a:off x="1287463" y="2536825"/>
            <a:ext cx="1143000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29" name="Picture 33" descr="B_Fly21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-7959049">
            <a:off x="7138194" y="3599656"/>
            <a:ext cx="1368425" cy="1027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30" name="Picture 34" descr="B_Fly14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059113" y="2565400"/>
            <a:ext cx="1441450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31" name="Picture 35" descr="b11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187450" y="5516563"/>
            <a:ext cx="995363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32" name="Picture 36" descr="b11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292725" y="5157788"/>
            <a:ext cx="995363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34" name="AutoShape 38"/>
          <p:cNvSpPr>
            <a:spLocks noChangeArrowheads="1"/>
          </p:cNvSpPr>
          <p:nvPr/>
        </p:nvSpPr>
        <p:spPr bwMode="auto">
          <a:xfrm rot="-10406119">
            <a:off x="1692275" y="5876925"/>
            <a:ext cx="1347788" cy="901700"/>
          </a:xfrm>
          <a:prstGeom prst="cloudCallout">
            <a:avLst>
              <a:gd name="adj1" fmla="val -34227"/>
              <a:gd name="adj2" fmla="val 14093"/>
            </a:avLst>
          </a:prstGeom>
          <a:gradFill rotWithShape="1">
            <a:gsLst>
              <a:gs pos="0">
                <a:schemeClr val="bg1"/>
              </a:gs>
              <a:gs pos="100000">
                <a:srgbClr val="33E6F9"/>
              </a:gs>
            </a:gsLst>
            <a:lin ang="5400000" scaled="1"/>
          </a:gradFill>
          <a:ln w="9525">
            <a:solidFill>
              <a:srgbClr val="000080"/>
            </a:solidFill>
            <a:round/>
            <a:headEnd/>
            <a:tailEnd/>
          </a:ln>
        </p:spPr>
        <p:txBody>
          <a:bodyPr rot="10800000"/>
          <a:lstStyle/>
          <a:p>
            <a:pPr algn="ctr"/>
            <a:endParaRPr lang="ru-RU"/>
          </a:p>
        </p:txBody>
      </p:sp>
      <p:pic>
        <p:nvPicPr>
          <p:cNvPr id="4136" name="Picture 40">
            <a:hlinkClick r:id="" action="ppaction://media"/>
          </p:cNvPr>
          <p:cNvPicPr>
            <a:picLocks noRot="1" noChangeAspect="1" noChangeArrowheads="1"/>
          </p:cNvPicPr>
          <p:nvPr>
            <a:wavAudioFile r:embed="rId1" name="123.wav"/>
          </p:nvPr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1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10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000"/>
                            </p:stCondLst>
                            <p:childTnLst>
                              <p:par>
                                <p:cTn id="4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00"/>
                            </p:stCondLst>
                            <p:childTnLst>
                              <p:par>
                                <p:cTn id="5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8000"/>
                            </p:stCondLst>
                            <p:childTnLst>
                              <p:par>
                                <p:cTn id="6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10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000"/>
                            </p:stCondLst>
                            <p:childTnLst>
                              <p:par>
                                <p:cTn id="6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10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0"/>
                            </p:stCondLst>
                            <p:childTnLst>
                              <p:par>
                                <p:cTn id="7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10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1000"/>
                            </p:stCondLst>
                            <p:childTnLst>
                              <p:par>
                                <p:cTn id="8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10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4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2000"/>
                            </p:stCondLst>
                            <p:childTnLst>
                              <p:par>
                                <p:cTn id="88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1000"/>
                                        <p:tgtEl>
                                          <p:spTgt spid="4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3000"/>
                            </p:stCondLst>
                            <p:childTnLst>
                              <p:par>
                                <p:cTn id="92" presetID="35" presetClass="entr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9000"/>
                            </p:stCondLst>
                            <p:childTnLst>
                              <p:par>
                                <p:cTn id="99" presetID="37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8 0.06806 L -0.18107 0.21528 C -0.21649 0.24861 -0.26927 0.26759 -0.32447 0.26759 C -0.38767 0.26759 -0.43784 0.24861 -0.47326 0.21528 L -0.64184 0.06806 " pathEditMode="relative" rAng="0" ptsTypes="FffFF">
                                      <p:cBhvr>
                                        <p:cTn id="100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5" y="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1000"/>
                            </p:stCondLst>
                            <p:childTnLst>
                              <p:par>
                                <p:cTn id="102" presetID="44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5747 0.06806 L -0.48473 0.00533 C -0.44827 -0.00856 -0.3941 -0.01597 -0.3375 -0.01597 C -0.27292 -0.01597 -0.22153 -0.00856 -0.18507 0.00533 L -0.01181 0.06806 " pathEditMode="relative" rAng="0" ptsTypes="FffFF">
                                      <p:cBhvr>
                                        <p:cTn id="103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3" y="-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3000"/>
                            </p:stCondLst>
                            <p:childTnLst>
                              <p:par>
                                <p:cTn id="10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3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3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6000"/>
                            </p:stCondLst>
                            <p:childTnLst>
                              <p:par>
                                <p:cTn id="110" presetID="10" presetClass="entr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29000"/>
                            </p:stCondLst>
                            <p:childTnLst>
                              <p:par>
                                <p:cTn id="114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20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20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31000"/>
                            </p:stCondLst>
                            <p:childTnLst>
                              <p:par>
                                <p:cTn id="119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20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20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33000"/>
                            </p:stCondLst>
                            <p:childTnLst>
                              <p:par>
                                <p:cTn id="124" presetID="2" presetClass="exit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5" dur="2000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2000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35000"/>
                            </p:stCondLst>
                            <p:childTnLst>
                              <p:par>
                                <p:cTn id="129" presetID="2" presetClass="exit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0" dur="2000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2000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37000"/>
                            </p:stCondLst>
                            <p:childTnLst>
                              <p:par>
                                <p:cTn id="1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4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38000"/>
                            </p:stCondLst>
                            <p:childTnLst>
                              <p:par>
                                <p:cTn id="1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4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39000"/>
                            </p:stCondLst>
                            <p:childTnLst>
                              <p:par>
                                <p:cTn id="1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4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40000"/>
                            </p:stCondLst>
                            <p:childTnLst>
                              <p:par>
                                <p:cTn id="1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4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41000"/>
                            </p:stCondLst>
                            <p:childTnLst>
                              <p:par>
                                <p:cTn id="1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4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4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44000"/>
                            </p:stCondLst>
                            <p:childTnLst>
                              <p:par>
                                <p:cTn id="15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1000"/>
                                        <p:tgtEl>
                                          <p:spTgt spid="4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1000"/>
                                        <p:tgtEl>
                                          <p:spTgt spid="4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45000"/>
                            </p:stCondLst>
                            <p:childTnLst>
                              <p:par>
                                <p:cTn id="164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2000" fill="hold"/>
                                        <p:tgtEl>
                                          <p:spTgt spid="4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2000" fill="hold"/>
                                        <p:tgtEl>
                                          <p:spTgt spid="4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47000"/>
                            </p:stCondLst>
                            <p:childTnLst>
                              <p:par>
                                <p:cTn id="169" presetID="1" presetClass="path" presetSubtype="0" repeatCount="2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11 -0.11458 C 0.05781 -0.10833 0.10955 -0.02917 0.10504 0.06273 C 0.10052 0.15463 0.04097 0.22361 -0.02795 0.21759 C -0.09705 0.21157 -0.14861 0.13171 -0.1441 0.04028 C -0.13941 -0.05185 -0.07986 -0.12083 -0.01111 -0.11458 Z " pathEditMode="relative" rAng="234174" ptsTypes="fffff">
                                      <p:cBhvr>
                                        <p:cTn id="170" dur="2000" fill="hold"/>
                                        <p:tgtEl>
                                          <p:spTgt spid="4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" y="1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51000"/>
                            </p:stCondLst>
                            <p:childTnLst>
                              <p:par>
                                <p:cTn id="172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2000" fill="hold"/>
                                        <p:tgtEl>
                                          <p:spTgt spid="4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2000" fill="hold"/>
                                        <p:tgtEl>
                                          <p:spTgt spid="4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53000"/>
                            </p:stCondLst>
                            <p:childTnLst>
                              <p:par>
                                <p:cTn id="177" presetID="7" presetClass="path" presetSubtype="0" repeatCount="2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82 0.05741 L 0.0382 -0.2581 L -0.18715 -0.2581 L -0.18715 0.05741 L 0.0382 0.05741 Z " pathEditMode="relative" rAng="16200000" ptsTypes="FFFFF">
                                      <p:cBhvr>
                                        <p:cTn id="178" dur="2000" fill="hold"/>
                                        <p:tgtEl>
                                          <p:spTgt spid="4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3" y="-1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57000"/>
                            </p:stCondLst>
                            <p:childTnLst>
                              <p:par>
                                <p:cTn id="18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4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8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36"/>
                </p:tgtEl>
              </p:cMediaNode>
            </p:audio>
          </p:childTnLst>
        </p:cTn>
      </p:par>
    </p:tnLst>
    <p:bldLst>
      <p:bldP spid="4100" grpId="0" animBg="1"/>
      <p:bldP spid="4100" grpId="1" animBg="1"/>
      <p:bldP spid="4101" grpId="0" animBg="1"/>
      <p:bldP spid="4101" grpId="1" animBg="1"/>
      <p:bldP spid="4101" grpId="2" animBg="1"/>
      <p:bldP spid="4102" grpId="0" animBg="1"/>
      <p:bldP spid="4102" grpId="1" animBg="1"/>
      <p:bldP spid="4103" grpId="0" animBg="1"/>
      <p:bldP spid="4103" grpId="1" animBg="1"/>
      <p:bldP spid="4104" grpId="0" animBg="1"/>
      <p:bldP spid="4104" grpId="1" animBg="1"/>
      <p:bldP spid="4105" grpId="0" animBg="1"/>
      <p:bldP spid="4105" grpId="1" animBg="1"/>
      <p:bldP spid="4106" grpId="0" animBg="1"/>
      <p:bldP spid="4106" grpId="1" animBg="1"/>
      <p:bldP spid="4107" grpId="0" animBg="1"/>
      <p:bldP spid="4107" grpId="1" animBg="1"/>
      <p:bldP spid="4108" grpId="0" animBg="1"/>
      <p:bldP spid="4108" grpId="1" animBg="1"/>
      <p:bldP spid="4109" grpId="0" animBg="1"/>
      <p:bldP spid="4109" grpId="1" animBg="1"/>
      <p:bldP spid="4110" grpId="0" animBg="1"/>
      <p:bldP spid="4110" grpId="1" animBg="1"/>
      <p:bldP spid="4111" grpId="0" animBg="1"/>
      <p:bldP spid="4111" grpId="1" animBg="1"/>
      <p:bldP spid="4124" grpId="0" animBg="1"/>
      <p:bldP spid="4124" grpId="1" animBg="1"/>
      <p:bldP spid="4125" grpId="0"/>
      <p:bldP spid="4125" grpId="1"/>
      <p:bldP spid="4134" grpId="0" animBg="1"/>
      <p:bldP spid="413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5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Вычитание </a:t>
            </a:r>
            <a:r>
              <a:rPr lang="ru-RU" sz="5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дробей с одинаковыми </a:t>
            </a:r>
            <a:r>
              <a:rPr lang="ru-RU" sz="5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знаменателями.</a:t>
            </a:r>
            <a:endParaRPr lang="ru-RU" sz="5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932110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 урока: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Познакомиться с алгоритмом вычитания дробей с одинаковыми знаменателями;</a:t>
            </a:r>
          </a:p>
          <a:p>
            <a:r>
              <a:rPr lang="ru-RU" dirty="0" smtClean="0"/>
              <a:t>Закреплять понятие дроби;</a:t>
            </a:r>
          </a:p>
          <a:p>
            <a:r>
              <a:rPr lang="ru-RU" dirty="0" smtClean="0"/>
              <a:t>Продолжать учиться решать задачи, сопоставлять текст с заданными уравнениями;</a:t>
            </a:r>
          </a:p>
          <a:p>
            <a:r>
              <a:rPr lang="ru-RU" dirty="0" smtClean="0"/>
              <a:t>Продолжать закреплять навыки счета;</a:t>
            </a:r>
            <a:endParaRPr lang="ru-RU" dirty="0"/>
          </a:p>
        </p:txBody>
      </p:sp>
      <p:pic>
        <p:nvPicPr>
          <p:cNvPr id="21506" name="Picture 2" descr="0_8ba7f_42aecf1c_XS.jpg - &amp;Pcy;&amp;rcy;&amp;ocy;&amp;scy;&amp;mcy;&amp;ocy;&amp;tcy;&amp;rcy; &amp;kcy;&amp;acy;&amp;rcy;&amp;tcy;&amp;icy;&amp;ncy;&amp;kcy;&amp;icy; - &amp;KHcy;&amp;ocy;&amp;scy;&amp;tcy;&amp;icy;&amp;ncy;&amp;gcy; &amp;kcy;&amp;acy;&amp;rcy;&amp;tcy;&amp;icy;&amp;ncy;&amp;ocy;&amp;kcy; &amp;icy; &amp;icy;&amp;zcy;&amp;ocy;&amp;bcy;&amp;rcy;&amp;acy;&amp;zhcy;&amp;iecy;&amp;ncy;&amp;icy;&amp;j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8304" y="2780928"/>
            <a:ext cx="1535892" cy="21725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Фокина Л. П. Шаблон школьный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Фокина Л. П. Шаблон школьный</Template>
  <TotalTime>251</TotalTime>
  <Words>286</Words>
  <Application>Microsoft Office PowerPoint</Application>
  <PresentationFormat>Экран (4:3)</PresentationFormat>
  <Paragraphs>50</Paragraphs>
  <Slides>16</Slides>
  <Notes>2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8" baseType="lpstr">
      <vt:lpstr>Фокина Л. П. Шаблон школьный</vt:lpstr>
      <vt:lpstr>Формула</vt:lpstr>
      <vt:lpstr>Презентация по учебному предмету «Математика» в 4 классе</vt:lpstr>
      <vt:lpstr> Девиз урока: </vt:lpstr>
      <vt:lpstr>Слайд 3</vt:lpstr>
      <vt:lpstr>Слайд 4</vt:lpstr>
      <vt:lpstr>Слайд 5</vt:lpstr>
      <vt:lpstr>Слайд 6</vt:lpstr>
      <vt:lpstr>Слайд 7</vt:lpstr>
      <vt:lpstr>Слайд 8</vt:lpstr>
      <vt:lpstr>Цель урока:</vt:lpstr>
      <vt:lpstr>Слайд 10</vt:lpstr>
      <vt:lpstr>Правила сложения, вычитания, сравнения дробей</vt:lpstr>
      <vt:lpstr>Слайд 12</vt:lpstr>
      <vt:lpstr>Слайд 13</vt:lpstr>
      <vt:lpstr>Слайд 14</vt:lpstr>
      <vt:lpstr>Слайд 15</vt:lpstr>
      <vt:lpstr>Слайд 16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First</dc:creator>
  <cp:lastModifiedBy>Admin</cp:lastModifiedBy>
  <cp:revision>37</cp:revision>
  <dcterms:created xsi:type="dcterms:W3CDTF">2013-01-21T05:10:43Z</dcterms:created>
  <dcterms:modified xsi:type="dcterms:W3CDTF">2015-02-20T13:44:34Z</dcterms:modified>
</cp:coreProperties>
</file>