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65" r:id="rId3"/>
    <p:sldId id="328" r:id="rId4"/>
    <p:sldId id="310" r:id="rId5"/>
    <p:sldId id="333" r:id="rId6"/>
    <p:sldId id="332" r:id="rId7"/>
    <p:sldId id="329" r:id="rId8"/>
    <p:sldId id="324" r:id="rId9"/>
    <p:sldId id="311" r:id="rId10"/>
    <p:sldId id="319" r:id="rId11"/>
    <p:sldId id="320" r:id="rId12"/>
    <p:sldId id="321" r:id="rId13"/>
    <p:sldId id="323" r:id="rId14"/>
    <p:sldId id="322" r:id="rId15"/>
    <p:sldId id="330" r:id="rId16"/>
    <p:sldId id="325" r:id="rId17"/>
    <p:sldId id="316" r:id="rId18"/>
    <p:sldId id="313" r:id="rId19"/>
    <p:sldId id="331" r:id="rId20"/>
    <p:sldId id="334" r:id="rId21"/>
  </p:sldIdLst>
  <p:sldSz cx="12188825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6" autoAdjust="0"/>
    <p:restoredTop sz="68261" autoAdjust="0"/>
  </p:normalViewPr>
  <p:slideViewPr>
    <p:cSldViewPr showGuides="1">
      <p:cViewPr varScale="1">
        <p:scale>
          <a:sx n="61" d="100"/>
          <a:sy n="61" d="100"/>
        </p:scale>
        <p:origin x="-1800" y="-8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Zol\Bce\Research\20130519\diagram_h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strRef>
              <c:f>Munka1!$A$11:$A$31</c:f>
              <c:strCache>
                <c:ptCount val="21"/>
                <c:pt idx="0">
                  <c:v>valaki meglátogatta a weboldalt</c:v>
                </c:pt>
                <c:pt idx="10">
                  <c:v>ismert a látogató néhány fontos tulajdonsága</c:v>
                </c:pt>
                <c:pt idx="20">
                  <c:v>pontosan ismert a látogató kiléte</c:v>
                </c:pt>
              </c:strCache>
            </c:strRef>
          </c:cat>
          <c:val>
            <c:numRef>
              <c:f>Munka1!$C$11:$C$31</c:f>
              <c:numCache>
                <c:formatCode>General</c:formatCode>
                <c:ptCount val="21"/>
                <c:pt idx="0">
                  <c:v>0</c:v>
                </c:pt>
                <c:pt idx="1">
                  <c:v>0.10000000000000009</c:v>
                </c:pt>
                <c:pt idx="2">
                  <c:v>0.21000000000000021</c:v>
                </c:pt>
                <c:pt idx="3">
                  <c:v>0.33100000000000585</c:v>
                </c:pt>
                <c:pt idx="4">
                  <c:v>0.4641000000000004</c:v>
                </c:pt>
                <c:pt idx="5">
                  <c:v>0.61051000000000055</c:v>
                </c:pt>
                <c:pt idx="6">
                  <c:v>0.77156100000000083</c:v>
                </c:pt>
                <c:pt idx="7">
                  <c:v>0.9487171000000012</c:v>
                </c:pt>
                <c:pt idx="8">
                  <c:v>1.1435888100000011</c:v>
                </c:pt>
                <c:pt idx="9">
                  <c:v>1.3579476910000015</c:v>
                </c:pt>
                <c:pt idx="10">
                  <c:v>1.5937424601000021</c:v>
                </c:pt>
                <c:pt idx="11">
                  <c:v>1.8531167061100025</c:v>
                </c:pt>
                <c:pt idx="12">
                  <c:v>2.1384283767210026</c:v>
                </c:pt>
                <c:pt idx="13">
                  <c:v>2.4522712143930967</c:v>
                </c:pt>
                <c:pt idx="14">
                  <c:v>2.7974983358324192</c:v>
                </c:pt>
                <c:pt idx="15">
                  <c:v>3.1772481694156527</c:v>
                </c:pt>
                <c:pt idx="16">
                  <c:v>3.5949729863572197</c:v>
                </c:pt>
                <c:pt idx="17">
                  <c:v>4.0544702849929415</c:v>
                </c:pt>
                <c:pt idx="18">
                  <c:v>4.5599173134922379</c:v>
                </c:pt>
                <c:pt idx="19">
                  <c:v>5.1159090448414615</c:v>
                </c:pt>
                <c:pt idx="20">
                  <c:v>5.7274999493256065</c:v>
                </c:pt>
              </c:numCache>
            </c:numRef>
          </c:val>
        </c:ser>
        <c:marker val="1"/>
        <c:axId val="84204928"/>
        <c:axId val="84403328"/>
      </c:lineChart>
      <c:catAx>
        <c:axId val="842049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84403328"/>
        <c:crosses val="autoZero"/>
        <c:auto val="1"/>
        <c:lblAlgn val="ctr"/>
        <c:lblOffset val="100"/>
      </c:catAx>
      <c:valAx>
        <c:axId val="8440332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4204928"/>
        <c:crosses val="autoZero"/>
        <c:crossBetween val="between"/>
      </c:valAx>
    </c:plotArea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D6DEE4-A62C-45B4-96EC-121652944F4D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082B78C9-A20E-43C0-B76D-097B996E5383}">
      <dgm:prSet phldrT="[Text]"/>
      <dgm:spPr/>
      <dgm:t>
        <a:bodyPr/>
        <a:lstStyle/>
        <a:p>
          <a:pPr algn="ctr"/>
          <a:r>
            <a:rPr lang="hu-HU"/>
            <a:t>böngésző által kinyert adatokból</a:t>
          </a:r>
        </a:p>
      </dgm:t>
    </dgm:pt>
    <dgm:pt modelId="{4C1FDFA7-1289-4207-BC93-5CC063F0FE23}" type="parTrans" cxnId="{5CAC4DE9-6F58-44AE-A174-30A92C8D3026}">
      <dgm:prSet/>
      <dgm:spPr/>
      <dgm:t>
        <a:bodyPr/>
        <a:lstStyle/>
        <a:p>
          <a:pPr algn="ctr"/>
          <a:endParaRPr lang="hu-HU"/>
        </a:p>
      </dgm:t>
    </dgm:pt>
    <dgm:pt modelId="{9F0D4973-A142-4C96-B78E-46C7FD41ED8E}" type="sibTrans" cxnId="{5CAC4DE9-6F58-44AE-A174-30A92C8D3026}">
      <dgm:prSet/>
      <dgm:spPr/>
      <dgm:t>
        <a:bodyPr/>
        <a:lstStyle/>
        <a:p>
          <a:pPr algn="ctr"/>
          <a:endParaRPr lang="hu-HU"/>
        </a:p>
      </dgm:t>
    </dgm:pt>
    <dgm:pt modelId="{6D3E6BBE-DCBC-42D6-A751-738801BC8095}">
      <dgm:prSet phldrT="[Text]"/>
      <dgm:spPr/>
      <dgm:t>
        <a:bodyPr/>
        <a:lstStyle/>
        <a:p>
          <a:pPr algn="ctr"/>
          <a:r>
            <a:rPr lang="hu-HU"/>
            <a:t>látogató viselkedése alapján</a:t>
          </a:r>
        </a:p>
      </dgm:t>
    </dgm:pt>
    <dgm:pt modelId="{D902414A-C9BA-4D27-BE1C-C84872CCBECC}" type="parTrans" cxnId="{98EF86E2-F644-4384-B24A-5EC7C95AB56B}">
      <dgm:prSet/>
      <dgm:spPr/>
      <dgm:t>
        <a:bodyPr/>
        <a:lstStyle/>
        <a:p>
          <a:pPr algn="ctr"/>
          <a:endParaRPr lang="hu-HU"/>
        </a:p>
      </dgm:t>
    </dgm:pt>
    <dgm:pt modelId="{5DF87E27-0748-4CFF-B8B4-2D520A4FAD5C}" type="sibTrans" cxnId="{98EF86E2-F644-4384-B24A-5EC7C95AB56B}">
      <dgm:prSet/>
      <dgm:spPr/>
      <dgm:t>
        <a:bodyPr/>
        <a:lstStyle/>
        <a:p>
          <a:pPr algn="ctr"/>
          <a:endParaRPr lang="hu-HU"/>
        </a:p>
      </dgm:t>
    </dgm:pt>
    <dgm:pt modelId="{1618373C-C711-4772-AB84-8E493D7EF1E0}" type="pres">
      <dgm:prSet presAssocID="{45D6DEE4-A62C-45B4-96EC-121652944F4D}" presName="compositeShape" presStyleCnt="0">
        <dgm:presLayoutVars>
          <dgm:chMax val="7"/>
          <dgm:dir/>
          <dgm:resizeHandles val="exact"/>
        </dgm:presLayoutVars>
      </dgm:prSet>
      <dgm:spPr/>
    </dgm:pt>
    <dgm:pt modelId="{08697899-BECB-45FC-9FFC-53460BAA2FBA}" type="pres">
      <dgm:prSet presAssocID="{082B78C9-A20E-43C0-B76D-097B996E5383}" presName="circ1" presStyleLbl="vennNode1" presStyleIdx="0" presStyleCnt="2"/>
      <dgm:spPr/>
      <dgm:t>
        <a:bodyPr/>
        <a:lstStyle/>
        <a:p>
          <a:endParaRPr lang="hu-HU"/>
        </a:p>
      </dgm:t>
    </dgm:pt>
    <dgm:pt modelId="{6DBC8A4E-D551-4F4B-BED1-EF958CC137CB}" type="pres">
      <dgm:prSet presAssocID="{082B78C9-A20E-43C0-B76D-097B996E538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3B73D2-8898-492A-B556-027F0553ECAA}" type="pres">
      <dgm:prSet presAssocID="{6D3E6BBE-DCBC-42D6-A751-738801BC8095}" presName="circ2" presStyleLbl="vennNode1" presStyleIdx="1" presStyleCnt="2"/>
      <dgm:spPr/>
      <dgm:t>
        <a:bodyPr/>
        <a:lstStyle/>
        <a:p>
          <a:endParaRPr lang="hu-HU"/>
        </a:p>
      </dgm:t>
    </dgm:pt>
    <dgm:pt modelId="{395CC7AE-F424-4F94-8AFA-5C53C7FA46C4}" type="pres">
      <dgm:prSet presAssocID="{6D3E6BBE-DCBC-42D6-A751-738801BC809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0965539-0874-4963-AD13-A28BDB25F7C7}" type="presOf" srcId="{45D6DEE4-A62C-45B4-96EC-121652944F4D}" destId="{1618373C-C711-4772-AB84-8E493D7EF1E0}" srcOrd="0" destOrd="0" presId="urn:microsoft.com/office/officeart/2005/8/layout/venn1"/>
    <dgm:cxn modelId="{2EC22C09-8344-44F6-A6E0-5C080B4F1F52}" type="presOf" srcId="{6D3E6BBE-DCBC-42D6-A751-738801BC8095}" destId="{B53B73D2-8898-492A-B556-027F0553ECAA}" srcOrd="0" destOrd="0" presId="urn:microsoft.com/office/officeart/2005/8/layout/venn1"/>
    <dgm:cxn modelId="{F0D512E0-3DFC-486D-91E4-A6BAB5E1732D}" type="presOf" srcId="{6D3E6BBE-DCBC-42D6-A751-738801BC8095}" destId="{395CC7AE-F424-4F94-8AFA-5C53C7FA46C4}" srcOrd="1" destOrd="0" presId="urn:microsoft.com/office/officeart/2005/8/layout/venn1"/>
    <dgm:cxn modelId="{98EF86E2-F644-4384-B24A-5EC7C95AB56B}" srcId="{45D6DEE4-A62C-45B4-96EC-121652944F4D}" destId="{6D3E6BBE-DCBC-42D6-A751-738801BC8095}" srcOrd="1" destOrd="0" parTransId="{D902414A-C9BA-4D27-BE1C-C84872CCBECC}" sibTransId="{5DF87E27-0748-4CFF-B8B4-2D520A4FAD5C}"/>
    <dgm:cxn modelId="{5CAC4DE9-6F58-44AE-A174-30A92C8D3026}" srcId="{45D6DEE4-A62C-45B4-96EC-121652944F4D}" destId="{082B78C9-A20E-43C0-B76D-097B996E5383}" srcOrd="0" destOrd="0" parTransId="{4C1FDFA7-1289-4207-BC93-5CC063F0FE23}" sibTransId="{9F0D4973-A142-4C96-B78E-46C7FD41ED8E}"/>
    <dgm:cxn modelId="{67C9E730-232C-4B25-B616-F825C8E4D562}" type="presOf" srcId="{082B78C9-A20E-43C0-B76D-097B996E5383}" destId="{08697899-BECB-45FC-9FFC-53460BAA2FBA}" srcOrd="0" destOrd="0" presId="urn:microsoft.com/office/officeart/2005/8/layout/venn1"/>
    <dgm:cxn modelId="{B7ADF9FA-07A3-4CC3-9A84-04B8FA6BBE2C}" type="presOf" srcId="{082B78C9-A20E-43C0-B76D-097B996E5383}" destId="{6DBC8A4E-D551-4F4B-BED1-EF958CC137CB}" srcOrd="1" destOrd="0" presId="urn:microsoft.com/office/officeart/2005/8/layout/venn1"/>
    <dgm:cxn modelId="{CEA50D33-85BF-42B7-AEBB-DC4AF0CE9034}" type="presParOf" srcId="{1618373C-C711-4772-AB84-8E493D7EF1E0}" destId="{08697899-BECB-45FC-9FFC-53460BAA2FBA}" srcOrd="0" destOrd="0" presId="urn:microsoft.com/office/officeart/2005/8/layout/venn1"/>
    <dgm:cxn modelId="{D6C59F36-C4D4-4379-B30C-40820CC00358}" type="presParOf" srcId="{1618373C-C711-4772-AB84-8E493D7EF1E0}" destId="{6DBC8A4E-D551-4F4B-BED1-EF958CC137CB}" srcOrd="1" destOrd="0" presId="urn:microsoft.com/office/officeart/2005/8/layout/venn1"/>
    <dgm:cxn modelId="{5CC5ADC2-D3CB-4CC0-91C3-119227E1F3F2}" type="presParOf" srcId="{1618373C-C711-4772-AB84-8E493D7EF1E0}" destId="{B53B73D2-8898-492A-B556-027F0553ECAA}" srcOrd="2" destOrd="0" presId="urn:microsoft.com/office/officeart/2005/8/layout/venn1"/>
    <dgm:cxn modelId="{631C4019-7A38-4890-BB82-9DEDF0E33A2E}" type="presParOf" srcId="{1618373C-C711-4772-AB84-8E493D7EF1E0}" destId="{395CC7AE-F424-4F94-8AFA-5C53C7FA46C4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697899-BECB-45FC-9FFC-53460BAA2FBA}">
      <dsp:nvSpPr>
        <dsp:cNvPr id="0" name=""/>
        <dsp:cNvSpPr/>
      </dsp:nvSpPr>
      <dsp:spPr>
        <a:xfrm>
          <a:off x="95590" y="231369"/>
          <a:ext cx="2357901" cy="23579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/>
            <a:t>böngésző által kinyert adatokból</a:t>
          </a:r>
        </a:p>
      </dsp:txBody>
      <dsp:txXfrm>
        <a:off x="424847" y="509416"/>
        <a:ext cx="1359511" cy="1801807"/>
      </dsp:txXfrm>
    </dsp:sp>
    <dsp:sp modelId="{B53B73D2-8898-492A-B556-027F0553ECAA}">
      <dsp:nvSpPr>
        <dsp:cNvPr id="0" name=""/>
        <dsp:cNvSpPr/>
      </dsp:nvSpPr>
      <dsp:spPr>
        <a:xfrm>
          <a:off x="1794979" y="231369"/>
          <a:ext cx="2357901" cy="23579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200" kern="1200"/>
            <a:t>látogató viselkedése alapján</a:t>
          </a:r>
        </a:p>
      </dsp:txBody>
      <dsp:txXfrm>
        <a:off x="2464113" y="509416"/>
        <a:ext cx="1359511" cy="1801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o.com/article/694854/Google_Future_Tech_10_Coolest_Google_R_D_Projects?page=3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Phd</a:t>
            </a:r>
            <a:r>
              <a:rPr lang="hu-HU" dirty="0" smtClean="0"/>
              <a:t> kutatásom, folyamatban van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1</a:t>
            </a:fld>
            <a:endParaRPr lang="hu-H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koncentráltság érzékeltetésére a Gini koefficienset használtam</a:t>
            </a:r>
            <a:r>
              <a:rPr lang="hu-H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0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tökéletes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egyenletes eloszlást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pedig az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egy pontra koncentrálódást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jellemzi. Minél nagyobb az érték, annál nagyobb az egyenlőtlenség.</a:t>
            </a:r>
          </a:p>
          <a:p>
            <a:endParaRPr lang="hu-HU" dirty="0" smtClean="0"/>
          </a:p>
          <a:p>
            <a:r>
              <a:rPr lang="hu-HU" dirty="0" smtClean="0"/>
              <a:t>Telepített betűtípusok esetében nem meglepő,</a:t>
            </a:r>
            <a:r>
              <a:rPr lang="hu-HU" baseline="0" dirty="0" smtClean="0"/>
              <a:t> hiszen az Egyetemen </a:t>
            </a:r>
            <a:r>
              <a:rPr lang="hu-HU" b="1" baseline="0" dirty="0" smtClean="0"/>
              <a:t>sok a hasonló géptermi gép</a:t>
            </a:r>
            <a:r>
              <a:rPr lang="hu-HU" baseline="0" dirty="0" smtClean="0"/>
              <a:t>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11</a:t>
            </a:fld>
            <a:endParaRPr lang="hu-H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Számolás:</a:t>
            </a:r>
            <a:r>
              <a:rPr lang="hu-HU" baseline="0" dirty="0" smtClean="0"/>
              <a:t> 1/egyedi értékek száma x 1/csoportba eső értékek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Paraméterekből csoportok</a:t>
            </a:r>
            <a:r>
              <a:rPr lang="hu-HU" baseline="0" dirty="0" smtClean="0"/>
              <a:t> képzése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Különbözőségek együttes tesztelése</a:t>
            </a:r>
          </a:p>
          <a:p>
            <a:pPr>
              <a:buFont typeface="Arial" pitchFamily="34" charset="0"/>
              <a:buChar char="•"/>
            </a:pPr>
            <a:endParaRPr lang="hu-HU" baseline="0" dirty="0" smtClean="0"/>
          </a:p>
          <a:p>
            <a:pPr>
              <a:buFont typeface="Arial" pitchFamily="34" charset="0"/>
              <a:buChar char="•"/>
            </a:pPr>
            <a:endParaRPr lang="hu-HU" baseline="0" dirty="0" smtClean="0"/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13</a:t>
            </a:fld>
            <a:endParaRPr lang="hu-H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felhasználók azonosítására mindenképpen olyan paramétereket kell választani,</a:t>
            </a:r>
            <a:r>
              <a:rPr lang="hu-HU" baseline="0" dirty="0" smtClean="0"/>
              <a:t> ami a </a:t>
            </a:r>
            <a:r>
              <a:rPr lang="hu-HU" b="1" baseline="0" dirty="0" smtClean="0"/>
              <a:t>személyre jellemző </a:t>
            </a:r>
            <a:r>
              <a:rPr lang="hu-HU" baseline="0" dirty="0" smtClean="0"/>
              <a:t>és akaratlagosan nem tudja megváltoztatni. (aláírás, amihez a finom motorikus mozgások szükségesek =&gt; egér és billentyűzethasználat)</a:t>
            </a:r>
          </a:p>
          <a:p>
            <a:r>
              <a:rPr lang="hu-HU" baseline="0" dirty="0" smtClean="0"/>
              <a:t>Felhasználóra jellemző adatok sokszor </a:t>
            </a:r>
            <a:r>
              <a:rPr lang="hu-HU" b="1" baseline="0" dirty="0" smtClean="0"/>
              <a:t>nem</a:t>
            </a:r>
            <a:r>
              <a:rPr lang="hu-HU" baseline="0" dirty="0" smtClean="0"/>
              <a:t> vagy </a:t>
            </a:r>
            <a:r>
              <a:rPr lang="hu-HU" b="1" baseline="0" dirty="0" smtClean="0"/>
              <a:t>nehezen elérhetőek</a:t>
            </a:r>
            <a:r>
              <a:rPr lang="hu-HU" baseline="0" dirty="0" smtClean="0"/>
              <a:t>: lelassítaná a weboldalt csökkenne az </a:t>
            </a:r>
            <a:r>
              <a:rPr lang="hu-HU" b="1" baseline="0" dirty="0" smtClean="0"/>
              <a:t>UX</a:t>
            </a:r>
            <a:r>
              <a:rPr lang="hu-HU" baseline="0" dirty="0" smtClean="0"/>
              <a:t>, </a:t>
            </a:r>
            <a:r>
              <a:rPr lang="hu-HU" b="1" baseline="0" dirty="0" smtClean="0"/>
              <a:t>egérmozgás</a:t>
            </a:r>
            <a:r>
              <a:rPr lang="hu-HU" baseline="0" dirty="0" smtClean="0"/>
              <a:t> és </a:t>
            </a:r>
            <a:r>
              <a:rPr lang="hu-HU" b="1" baseline="0" dirty="0" err="1" smtClean="0"/>
              <a:t>tappintás</a:t>
            </a:r>
            <a:r>
              <a:rPr lang="hu-HU" baseline="0" dirty="0" smtClean="0"/>
              <a:t> közötti különbség eltérhet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14</a:t>
            </a:fld>
            <a:endParaRPr lang="hu-H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Targetálásnál</a:t>
            </a:r>
            <a:r>
              <a:rPr lang="hu-HU" dirty="0" smtClean="0"/>
              <a:t>: nem feltétlenül szükséges a tudni a </a:t>
            </a:r>
            <a:r>
              <a:rPr lang="hu-HU" b="1" dirty="0" smtClean="0"/>
              <a:t>látogató pontos kilétét </a:t>
            </a:r>
            <a:r>
              <a:rPr lang="hu-HU" dirty="0" smtClean="0"/>
              <a:t>(=irreleváns), csak az </a:t>
            </a:r>
            <a:r>
              <a:rPr lang="hu-HU" b="1" dirty="0" smtClean="0"/>
              <a:t>üzlet</a:t>
            </a:r>
            <a:r>
              <a:rPr lang="hu-HU" b="1" baseline="0" dirty="0" smtClean="0"/>
              <a:t> szempontjából </a:t>
            </a:r>
            <a:r>
              <a:rPr lang="hu-HU" baseline="0" dirty="0" smtClean="0"/>
              <a:t>lényeges tulajdonságai</a:t>
            </a:r>
            <a:endParaRPr lang="hu-HU" dirty="0" smtClean="0"/>
          </a:p>
          <a:p>
            <a:r>
              <a:rPr lang="hu-HU" dirty="0" smtClean="0"/>
              <a:t>Felhasználói</a:t>
            </a:r>
            <a:r>
              <a:rPr lang="hu-HU" baseline="0" dirty="0" smtClean="0"/>
              <a:t> szokások elemzése: </a:t>
            </a:r>
            <a:r>
              <a:rPr lang="hu-HU" baseline="0" dirty="0" err="1" smtClean="0"/>
              <a:t>Facebook</a:t>
            </a:r>
            <a:r>
              <a:rPr lang="hu-HU" baseline="0" dirty="0" smtClean="0"/>
              <a:t> és </a:t>
            </a:r>
            <a:r>
              <a:rPr lang="hu-HU" baseline="0" dirty="0" err="1" smtClean="0"/>
              <a:t>Google</a:t>
            </a:r>
            <a:r>
              <a:rPr lang="hu-HU" baseline="0" dirty="0" smtClean="0"/>
              <a:t> esetében </a:t>
            </a:r>
            <a:r>
              <a:rPr lang="hu-HU" b="1" baseline="0" dirty="0" smtClean="0"/>
              <a:t>pontosan</a:t>
            </a:r>
            <a:r>
              <a:rPr lang="hu-HU" baseline="0" dirty="0" smtClean="0"/>
              <a:t> ismert a </a:t>
            </a:r>
            <a:r>
              <a:rPr lang="hu-HU" b="1" baseline="0" dirty="0" smtClean="0"/>
              <a:t>felhasználó kiléte</a:t>
            </a:r>
            <a:r>
              <a:rPr lang="hu-HU" baseline="0" dirty="0" smtClean="0"/>
              <a:t>, </a:t>
            </a:r>
            <a:r>
              <a:rPr lang="hu-HU" b="1" baseline="0" dirty="0" smtClean="0"/>
              <a:t>szokásai</a:t>
            </a:r>
            <a:r>
              <a:rPr lang="hu-HU" baseline="0" dirty="0" smtClean="0"/>
              <a:t>, mit </a:t>
            </a:r>
            <a:r>
              <a:rPr lang="hu-HU" baseline="0" dirty="0" err="1" smtClean="0"/>
              <a:t>lájkol</a:t>
            </a:r>
            <a:r>
              <a:rPr lang="hu-HU" baseline="0" dirty="0" smtClean="0"/>
              <a:t>, a felhasználói </a:t>
            </a:r>
            <a:r>
              <a:rPr lang="hu-HU" b="1" baseline="0" dirty="0" smtClean="0"/>
              <a:t>profilalkotás</a:t>
            </a:r>
            <a:r>
              <a:rPr lang="hu-HU" baseline="0" dirty="0" smtClean="0"/>
              <a:t> egy </a:t>
            </a:r>
            <a:r>
              <a:rPr lang="hu-HU" b="1" baseline="0" dirty="0" smtClean="0"/>
              <a:t>új szintje</a:t>
            </a:r>
            <a:r>
              <a:rPr lang="hu-HU" baseline="0" dirty="0" smtClean="0"/>
              <a:t>, amikor az </a:t>
            </a:r>
            <a:r>
              <a:rPr lang="hu-HU" b="1" baseline="0" dirty="0" smtClean="0"/>
              <a:t>egyénre jellemző tulajdonságokat</a:t>
            </a:r>
            <a:r>
              <a:rPr lang="hu-HU" baseline="0" dirty="0" smtClean="0"/>
              <a:t> is felhasználják.</a:t>
            </a:r>
          </a:p>
          <a:p>
            <a:endParaRPr lang="hu-HU" baseline="0" dirty="0" smtClean="0"/>
          </a:p>
          <a:p>
            <a:r>
              <a:rPr lang="hu-HU" b="1" baseline="0" dirty="0" smtClean="0"/>
              <a:t>Az vagy, amit </a:t>
            </a:r>
            <a:r>
              <a:rPr lang="hu-HU" b="1" baseline="0" dirty="0" err="1" smtClean="0"/>
              <a:t>lájkolsz</a:t>
            </a:r>
            <a:r>
              <a:rPr lang="hu-HU" baseline="0" dirty="0" smtClean="0"/>
              <a:t> weboldal</a:t>
            </a:r>
          </a:p>
          <a:p>
            <a:endParaRPr lang="hu-HU" baseline="0" dirty="0" smtClean="0"/>
          </a:p>
          <a:p>
            <a:r>
              <a:rPr lang="hu-HU" baseline="0" dirty="0" smtClean="0"/>
              <a:t>Másodlagos nemi jelleg megállapítása az egyének aláírásából könnyen kideríthető. Vajon igaz ez az egérhasználatra is?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17</a:t>
            </a:fld>
            <a:endParaRPr lang="hu-H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 volt a </a:t>
            </a:r>
            <a:r>
              <a:rPr lang="it-IT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motiváció</a:t>
            </a: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targeting options used, the CTR on the Google Display Advertising Network can be up to 36 times higher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http://www.socialmarketingforum.net/2012/08/display-advertising-on-facebook-versus-google-who-wins/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>
                <a:hlinkClick r:id="rId3"/>
              </a:rPr>
              <a:t>http://www.cio.com/article/694854/Google_Future_Tech_10_Coolest_Google_R_D_Projects?page=3#slideshow</a:t>
            </a:r>
            <a:endParaRPr lang="hu-HU" dirty="0" smtClean="0"/>
          </a:p>
          <a:p>
            <a:r>
              <a:rPr lang="hu-HU" dirty="0" err="1" smtClean="0"/>
              <a:t>Google</a:t>
            </a:r>
            <a:r>
              <a:rPr lang="hu-HU" baseline="0" dirty="0" smtClean="0"/>
              <a:t> (Home </a:t>
            </a:r>
            <a:r>
              <a:rPr lang="hu-HU" baseline="0" dirty="0" err="1" smtClean="0"/>
              <a:t>automation</a:t>
            </a:r>
            <a:r>
              <a:rPr lang="hu-HU" baseline="0" dirty="0" smtClean="0"/>
              <a:t>, </a:t>
            </a:r>
            <a:r>
              <a:rPr lang="hu-HU" b="1" baseline="0" dirty="0" err="1" smtClean="0"/>
              <a:t>elevators</a:t>
            </a:r>
            <a:r>
              <a:rPr lang="hu-HU" b="1" baseline="0" dirty="0" smtClean="0"/>
              <a:t> </a:t>
            </a:r>
            <a:r>
              <a:rPr lang="hu-HU" b="1" baseline="0" dirty="0" err="1" smtClean="0"/>
              <a:t>to</a:t>
            </a:r>
            <a:r>
              <a:rPr lang="hu-HU" b="1" baseline="0" dirty="0" smtClean="0"/>
              <a:t> </a:t>
            </a:r>
            <a:r>
              <a:rPr lang="hu-HU" b="1" baseline="0" dirty="0" err="1" smtClean="0"/>
              <a:t>the</a:t>
            </a:r>
            <a:r>
              <a:rPr lang="hu-HU" b="1" baseline="0" dirty="0" smtClean="0"/>
              <a:t> </a:t>
            </a:r>
            <a:r>
              <a:rPr lang="hu-HU" b="1" baseline="0" dirty="0" err="1" smtClean="0"/>
              <a:t>space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Clean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energy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new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drugs</a:t>
            </a:r>
            <a:r>
              <a:rPr lang="hu-HU" b="1" baseline="0" dirty="0" smtClean="0"/>
              <a:t>, </a:t>
            </a:r>
            <a:r>
              <a:rPr lang="hu-HU" b="1" baseline="0" dirty="0" err="1" smtClean="0"/>
              <a:t>smart</a:t>
            </a:r>
            <a:r>
              <a:rPr lang="hu-HU" b="1" baseline="0" dirty="0" smtClean="0"/>
              <a:t> </a:t>
            </a:r>
            <a:r>
              <a:rPr lang="hu-HU" b="1" baseline="0" dirty="0" err="1" smtClean="0"/>
              <a:t>thermostat</a:t>
            </a:r>
            <a:r>
              <a:rPr lang="hu-HU" baseline="0" dirty="0" smtClean="0"/>
              <a:t>)</a:t>
            </a:r>
          </a:p>
          <a:p>
            <a:r>
              <a:rPr lang="hu-HU" dirty="0" err="1" smtClean="0"/>
              <a:t>Flutter</a:t>
            </a:r>
            <a:r>
              <a:rPr lang="hu-HU" dirty="0" smtClean="0"/>
              <a:t>: </a:t>
            </a:r>
            <a:r>
              <a:rPr lang="hu-HU" dirty="0" err="1" smtClean="0"/>
              <a:t>hand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gesture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recognition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technology</a:t>
            </a:r>
            <a:endParaRPr lang="hu-H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Racskó Péter, Michael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Kassner</a:t>
            </a:r>
            <a:r>
              <a:rPr lang="hu-HU" baseline="0" dirty="0" smtClean="0"/>
              <a:t> -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adatvédelmi szabályok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elfogadásával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beleegyezik, hogy a cég használhatja a személyes adatokat az abban leírtak szerint.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Adatvédelmi törvények változhatnak – 2012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Google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szigetmegoldások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közti „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falak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leomlása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2012. augusztus 23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hu-H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tőzsdére 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megy, részvényenként 19,41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USD-val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Mrd-ért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jegyezték a </a:t>
            </a:r>
            <a:r>
              <a:rPr lang="hu-H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Nasdaq-on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nyitás után meghaladta a </a:t>
            </a:r>
            <a:r>
              <a:rPr lang="hu-H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 USD-t</a:t>
            </a:r>
            <a:r>
              <a:rPr lang="hu-H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hu-H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=&gt; felhasználónként 50-125 USD között mozog,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4</a:t>
            </a:fld>
            <a:endParaRPr lang="hu-H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5</a:t>
            </a:fld>
            <a:endParaRPr lang="hu-H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Mi</a:t>
            </a:r>
            <a:r>
              <a:rPr lang="hu-HU" baseline="0" dirty="0" smtClean="0"/>
              <a:t> az információ forrása?</a:t>
            </a:r>
            <a:endParaRPr lang="hu-HU" dirty="0" smtClean="0"/>
          </a:p>
          <a:p>
            <a:r>
              <a:rPr lang="hu-HU" dirty="0" err="1" smtClean="0"/>
              <a:t>Videókamera</a:t>
            </a:r>
            <a:r>
              <a:rPr lang="hu-HU" dirty="0" smtClean="0"/>
              <a:t>, egér, billentyűzet,</a:t>
            </a:r>
            <a:r>
              <a:rPr lang="hu-HU" baseline="0" dirty="0" smtClean="0"/>
              <a:t> mikrofon</a:t>
            </a:r>
            <a:endParaRPr lang="hu-HU" dirty="0" smtClean="0"/>
          </a:p>
          <a:p>
            <a:r>
              <a:rPr lang="hu-HU" dirty="0" smtClean="0"/>
              <a:t>Harmadik fél</a:t>
            </a:r>
            <a:r>
              <a:rPr lang="hu-HU" dirty="0" smtClean="0"/>
              <a:t>: </a:t>
            </a:r>
            <a:r>
              <a:rPr lang="hu-HU" dirty="0" err="1" smtClean="0"/>
              <a:t>Shodan</a:t>
            </a:r>
            <a:r>
              <a:rPr lang="hu-HU" dirty="0" smtClean="0"/>
              <a:t>, </a:t>
            </a:r>
            <a:r>
              <a:rPr lang="hu-HU" dirty="0" err="1" smtClean="0"/>
              <a:t>youhavedownloaded.com</a:t>
            </a:r>
            <a:r>
              <a:rPr lang="hu-HU" dirty="0" smtClean="0"/>
              <a:t>, </a:t>
            </a:r>
            <a:r>
              <a:rPr lang="hu-HU" dirty="0" err="1" smtClean="0"/>
              <a:t>whatismyip.com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6</a:t>
            </a:fld>
            <a:endParaRPr lang="hu-H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BCE kutatás kérdései:</a:t>
            </a:r>
            <a:endParaRPr lang="hu-HU" baseline="0" dirty="0" smtClean="0"/>
          </a:p>
          <a:p>
            <a:pPr lvl="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Milyen adatokat lehet az átlagos látogatóról elérni?</a:t>
            </a:r>
          </a:p>
          <a:p>
            <a:pPr lvl="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Hogyan csökkenthető a weblapokon hagyott digitális ujjlenyomat?</a:t>
            </a:r>
          </a:p>
          <a:p>
            <a:pPr lvl="0">
              <a:buFont typeface="Arial" pitchFamily="34" charset="0"/>
              <a:buChar char="•"/>
            </a:pPr>
            <a:r>
              <a:rPr lang="hu-H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Milyen módjai vannak a felhasználó követésének?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</a:t>
            </a:r>
            <a:r>
              <a:rPr lang="hu-HU" baseline="0" dirty="0" smtClean="0"/>
              <a:t> adatokra jellemző: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géptermi gépek közel azonos </a:t>
            </a:r>
            <a:r>
              <a:rPr lang="hu-HU" b="1" baseline="0" dirty="0" smtClean="0"/>
              <a:t>hardware-rel</a:t>
            </a:r>
            <a:r>
              <a:rPr lang="hu-HU" baseline="0" dirty="0" smtClean="0"/>
              <a:t> rendelkeznek</a:t>
            </a:r>
          </a:p>
          <a:p>
            <a:pPr>
              <a:buFont typeface="Arial" pitchFamily="34" charset="0"/>
              <a:buChar char="•"/>
            </a:pPr>
            <a:r>
              <a:rPr lang="hu-HU" baseline="0" dirty="0" smtClean="0"/>
              <a:t>az utolsó héten belelógtunk a </a:t>
            </a:r>
            <a:r>
              <a:rPr lang="hu-HU" b="1" baseline="0" dirty="0" smtClean="0"/>
              <a:t>vizsgaidőszakba</a:t>
            </a:r>
          </a:p>
          <a:p>
            <a:pPr>
              <a:buFont typeface="Arial" pitchFamily="34" charset="0"/>
              <a:buChar char="•"/>
            </a:pPr>
            <a:r>
              <a:rPr lang="hu-HU" b="0" baseline="0" dirty="0" smtClean="0"/>
              <a:t>Az egyetemi géptermekben </a:t>
            </a:r>
            <a:r>
              <a:rPr lang="hu-HU" b="1" baseline="0" dirty="0" smtClean="0"/>
              <a:t>fix </a:t>
            </a:r>
            <a:r>
              <a:rPr lang="hu-HU" b="0" baseline="0" dirty="0" smtClean="0"/>
              <a:t>146.110.0.0/16-os </a:t>
            </a:r>
            <a:r>
              <a:rPr lang="hu-HU" b="1" baseline="0" dirty="0" smtClean="0"/>
              <a:t>IP címek </a:t>
            </a:r>
            <a:r>
              <a:rPr lang="hu-HU" b="0" baseline="0" dirty="0" smtClean="0"/>
              <a:t>vannak</a:t>
            </a:r>
          </a:p>
          <a:p>
            <a:pPr>
              <a:buFont typeface="Arial" pitchFamily="34" charset="0"/>
              <a:buChar char="•"/>
            </a:pPr>
            <a:r>
              <a:rPr lang="hu-HU" b="0" baseline="0" dirty="0" smtClean="0"/>
              <a:t>Belépő oldal bejelentkezésre, a tantárgyi oldalak URL-jében egy oldalra jellemző </a:t>
            </a:r>
            <a:r>
              <a:rPr lang="hu-HU" b="1" baseline="0" dirty="0" err="1" smtClean="0"/>
              <a:t>id</a:t>
            </a:r>
            <a:r>
              <a:rPr lang="hu-HU" b="1" baseline="0" dirty="0" smtClean="0"/>
              <a:t> van</a:t>
            </a:r>
            <a:r>
              <a:rPr lang="hu-HU" b="0" baseline="0" dirty="0" smtClean="0"/>
              <a:t>, </a:t>
            </a:r>
            <a:r>
              <a:rPr lang="hu-HU" b="0" baseline="0" dirty="0" err="1" smtClean="0"/>
              <a:t>userre</a:t>
            </a:r>
            <a:r>
              <a:rPr lang="hu-HU" b="0" baseline="0" dirty="0" smtClean="0"/>
              <a:t> jellemző adat nincs</a:t>
            </a:r>
          </a:p>
          <a:p>
            <a:pPr>
              <a:buFont typeface="Arial" pitchFamily="34" charset="0"/>
              <a:buChar char="•"/>
            </a:pPr>
            <a:endParaRPr lang="hu-HU" b="1" baseline="0" dirty="0" smtClean="0"/>
          </a:p>
          <a:p>
            <a:pPr>
              <a:buFont typeface="Arial" pitchFamily="34" charset="0"/>
              <a:buNone/>
            </a:pPr>
            <a:r>
              <a:rPr lang="hu-HU" b="0" baseline="0" dirty="0" smtClean="0"/>
              <a:t>Magas IP cím: a felületet többségében nem az Egyetemről tekintették meg, otthon </a:t>
            </a:r>
          </a:p>
          <a:p>
            <a:pPr>
              <a:buFont typeface="Arial" pitchFamily="34" charset="0"/>
              <a:buNone/>
            </a:pPr>
            <a:r>
              <a:rPr lang="hu-HU" b="0" baseline="0" dirty="0" err="1" smtClean="0"/>
              <a:t>Flash</a:t>
            </a:r>
            <a:r>
              <a:rPr lang="hu-HU" b="0" baseline="0" dirty="0" smtClean="0"/>
              <a:t> verzió: Adobe állítása szerint a piacon lévő </a:t>
            </a:r>
            <a:r>
              <a:rPr lang="hu-HU" b="0" baseline="0" dirty="0" err="1" smtClean="0"/>
              <a:t>Flash-ek</a:t>
            </a:r>
            <a:r>
              <a:rPr lang="hu-HU" b="0" baseline="0" dirty="0" smtClean="0"/>
              <a:t> 99%-a a legfrissebb</a:t>
            </a:r>
            <a:endParaRPr lang="hu-HU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hu-HU" smtClean="0"/>
              <a:pPr/>
              <a:t>10</a:t>
            </a:fld>
            <a:endParaRPr lang="hu-H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11/9/2013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Személyazonosítás az Interneten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Balogh Zoltán – 2013.november 9.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71736"/>
          </a:xfrm>
        </p:spPr>
        <p:txBody>
          <a:bodyPr/>
          <a:lstStyle/>
          <a:p>
            <a:r>
              <a:rPr lang="hu-HU" dirty="0" smtClean="0"/>
              <a:t>Kapott paraméterek elemzése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7828" y="1268760"/>
          <a:ext cx="10729193" cy="5328592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3753423"/>
                <a:gridCol w="2244213"/>
                <a:gridCol w="2224044"/>
                <a:gridCol w="2507513"/>
              </a:tblGrid>
              <a:tr h="169032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Paraméter neve</a:t>
                      </a:r>
                    </a:p>
                  </a:txBody>
                  <a:tcPr marL="40144" marR="4014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Kitöltött érték</a:t>
                      </a:r>
                    </a:p>
                  </a:txBody>
                  <a:tcPr marL="40144" marR="40144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Különböző értékek</a:t>
                      </a:r>
                    </a:p>
                  </a:txBody>
                  <a:tcPr marL="40144" marR="4014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Külöböző értékek a kiosztott eszközböngészők arányában</a:t>
                      </a:r>
                    </a:p>
                  </a:txBody>
                  <a:tcPr marL="40144" marR="40144" marT="0" marB="0" anchor="ctr"/>
                </a:tc>
              </a:tr>
              <a:tr h="42257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userID</a:t>
                      </a:r>
                    </a:p>
                  </a:txBody>
                  <a:tcPr marL="40144" marR="40144" marT="0" marB="0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647 242 (100%)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32 529 (5,02%)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-</a:t>
                      </a:r>
                    </a:p>
                  </a:txBody>
                  <a:tcPr marL="40144" marR="40144" marT="0" marB="0"/>
                </a:tc>
              </a:tr>
              <a:tr h="42257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Facebook userID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176 (0,02%)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139 (0,02%)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0,42%</a:t>
                      </a:r>
                    </a:p>
                  </a:txBody>
                  <a:tcPr marL="40144" marR="40144" marT="0" marB="0"/>
                </a:tc>
              </a:tr>
              <a:tr h="42257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IP cím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647 242 (100%)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31 781(4,91%)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97,70%</a:t>
                      </a:r>
                    </a:p>
                  </a:txBody>
                  <a:tcPr marL="40144" marR="40144" marT="0" marB="0">
                    <a:solidFill>
                      <a:schemeClr val="accent2"/>
                    </a:solidFill>
                  </a:tcPr>
                </a:tc>
              </a:tr>
              <a:tr h="68021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képernyő </a:t>
                      </a:r>
                      <a:r>
                        <a:rPr lang="hu-HU" dirty="0" smtClean="0"/>
                        <a:t>magassága </a:t>
                      </a:r>
                      <a:r>
                        <a:rPr lang="hu-HU" dirty="0"/>
                        <a:t>és szélessége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647 242 (100%)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1 490 (0,23%)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4,58%</a:t>
                      </a:r>
                    </a:p>
                  </a:txBody>
                  <a:tcPr marL="40144" marR="40144" marT="0" marB="0"/>
                </a:tc>
              </a:tr>
              <a:tr h="42257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HTTP user agent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647 242 (100%)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2 173 (0,3%)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6,68%</a:t>
                      </a:r>
                    </a:p>
                  </a:txBody>
                  <a:tcPr marL="40144" marR="40144" marT="0" marB="0"/>
                </a:tc>
              </a:tr>
              <a:tr h="42257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 err="1"/>
                        <a:t>Flash</a:t>
                      </a:r>
                      <a:r>
                        <a:rPr lang="hu-HU" dirty="0"/>
                        <a:t> verziója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624 459 (96,47%)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104 (0,02%)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0,32%</a:t>
                      </a:r>
                    </a:p>
                  </a:txBody>
                  <a:tcPr marL="40144" marR="40144" marT="0" marB="0"/>
                </a:tc>
              </a:tr>
              <a:tr h="42257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URL (</a:t>
                      </a:r>
                      <a:r>
                        <a:rPr lang="hu-HU" dirty="0" err="1"/>
                        <a:t>referrer</a:t>
                      </a:r>
                      <a:r>
                        <a:rPr lang="hu-HU" dirty="0"/>
                        <a:t>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647 242 (100%)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17 353 (2,68%)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53,35%</a:t>
                      </a:r>
                    </a:p>
                  </a:txBody>
                  <a:tcPr marL="40144" marR="40144" marT="0" marB="0">
                    <a:solidFill>
                      <a:schemeClr val="accent2"/>
                    </a:solidFill>
                  </a:tcPr>
                </a:tc>
              </a:tr>
              <a:tr h="422579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Telepített betűtípusok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619 301 (95,68%)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14 895 (2,30%) </a:t>
                      </a:r>
                    </a:p>
                  </a:txBody>
                  <a:tcPr marL="40144" marR="4014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45,78%</a:t>
                      </a:r>
                    </a:p>
                  </a:txBody>
                  <a:tcPr marL="40144" marR="40144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43744"/>
          </a:xfrm>
        </p:spPr>
        <p:txBody>
          <a:bodyPr/>
          <a:lstStyle/>
          <a:p>
            <a:r>
              <a:rPr lang="hu-HU" dirty="0" smtClean="0"/>
              <a:t>Koncentráltság</a:t>
            </a:r>
            <a:endParaRPr lang="hu-H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09836" y="1484784"/>
          <a:ext cx="10513168" cy="4995672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5237978"/>
                <a:gridCol w="3258142"/>
                <a:gridCol w="2017048"/>
              </a:tblGrid>
              <a:tr h="855844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/>
                        <a:t>Paraméter neve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Külöböző értékek a kiosztott eszközböngészők arányában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Gini koefficiens</a:t>
                      </a:r>
                    </a:p>
                  </a:txBody>
                  <a:tcPr marL="68580" marR="68580" marT="0" marB="0" anchor="ctr"/>
                </a:tc>
              </a:tr>
              <a:tr h="30298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userID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-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-</a:t>
                      </a:r>
                    </a:p>
                  </a:txBody>
                  <a:tcPr marL="68580" marR="68580" marT="0" marB="0"/>
                </a:tc>
              </a:tr>
              <a:tr h="30298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Facebook userID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0,42%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/>
                        <a:t>0,0087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30298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képernyő magassága és szélessége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4,58%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0,9884</a:t>
                      </a:r>
                    </a:p>
                  </a:txBody>
                  <a:tcPr marL="68580" marR="68580" marT="0" marB="0"/>
                </a:tc>
              </a:tr>
              <a:tr h="30298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HTTP user agent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6,68%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0,9417</a:t>
                      </a:r>
                    </a:p>
                  </a:txBody>
                  <a:tcPr marL="68580" marR="68580" marT="0" marB="0"/>
                </a:tc>
              </a:tr>
              <a:tr h="30298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/>
                        <a:t>DNT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0,01%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0,4694</a:t>
                      </a:r>
                    </a:p>
                  </a:txBody>
                  <a:tcPr marL="68580" marR="68580" marT="0" marB="0"/>
                </a:tc>
              </a:tr>
              <a:tr h="30298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Böngésző típusa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0,02%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/>
                        <a:t>0,6070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30298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Operációs rendszer típusa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0,02%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0,8326</a:t>
                      </a:r>
                    </a:p>
                  </a:txBody>
                  <a:tcPr marL="68580" marR="68580" marT="0" marB="0"/>
                </a:tc>
              </a:tr>
              <a:tr h="30298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Flash verziója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0,32%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0,8849</a:t>
                      </a:r>
                    </a:p>
                  </a:txBody>
                  <a:tcPr marL="68580" marR="68580" marT="0" marB="0"/>
                </a:tc>
              </a:tr>
              <a:tr h="30298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Silverlight verziója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0,08%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0,8058</a:t>
                      </a:r>
                    </a:p>
                  </a:txBody>
                  <a:tcPr marL="68580" marR="68580" marT="0" marB="0"/>
                </a:tc>
              </a:tr>
              <a:tr h="30298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Kapcsolat típusa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/>
                        <a:t>0,01%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/>
                        <a:t>0,7460</a:t>
                      </a:r>
                    </a:p>
                  </a:txBody>
                  <a:tcPr marL="68580" marR="68580" marT="0" marB="0"/>
                </a:tc>
              </a:tr>
              <a:tr h="302983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/>
                        <a:t>Telepített betűtípusok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/>
                        <a:t>45,78%</a:t>
                      </a: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sz="2000" dirty="0"/>
                        <a:t>0,8509</a:t>
                      </a: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87760"/>
          </a:xfrm>
        </p:spPr>
        <p:txBody>
          <a:bodyPr/>
          <a:lstStyle/>
          <a:p>
            <a:r>
              <a:rPr lang="hu-HU" dirty="0" smtClean="0"/>
              <a:t>Lorenz görbék</a:t>
            </a:r>
            <a:endParaRPr lang="hu-HU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876" y="1772816"/>
            <a:ext cx="4536504" cy="431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8468" y="1772816"/>
            <a:ext cx="43924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22004" y="6237312"/>
            <a:ext cx="2534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/>
              <a:t>Facebook</a:t>
            </a:r>
            <a:r>
              <a:rPr lang="hu-HU" sz="2000" b="1" dirty="0" smtClean="0"/>
              <a:t> azonosítók</a:t>
            </a:r>
            <a:endParaRPr lang="hu-H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50596" y="6156012"/>
            <a:ext cx="2237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/>
              <a:t>Képernyők mérete</a:t>
            </a:r>
            <a:endParaRPr lang="hu-HU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61764" y="188640"/>
          <a:ext cx="11737304" cy="6590554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8289278"/>
                <a:gridCol w="3448026"/>
              </a:tblGrid>
              <a:tr h="87265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Paraméter vagy paraméterek csoportja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Eszközböngészők megtalálásának valószínűsége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Képernyő magassága és szélessége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0,7294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 err="1"/>
                        <a:t>Useragent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0,156731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 err="1"/>
                        <a:t>HTTPAccept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0,122624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DNT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0,000026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Böngésző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0,00088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Operációs rendszer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0,001002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 err="1"/>
                        <a:t>Flash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0,052848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 err="1"/>
                        <a:t>Silverlight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0,026631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Kapcsolódás típusa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0,001923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Telepített betűkészletek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0,28644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Böngésző és környezete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0,176038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615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Az eszköz software és </a:t>
                      </a:r>
                      <a:r>
                        <a:rPr lang="hu-HU" dirty="0" err="1"/>
                        <a:t>hardwarekörnyezete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0,399931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7440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A böngésző és környezete, valamint a böngészéshez használt eszköz software és hardware környezete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0,382561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57440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Azon paraméterek összessége, amelyek a munkamenettől hosszabb ideig állandóak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0,389271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1693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/>
                        <a:t>A munkamenet idejére állandó paraméterek összessége</a:t>
                      </a:r>
                      <a:endParaRPr lang="hu-HU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hu-HU" dirty="0"/>
                        <a:t>0,428905</a:t>
                      </a:r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 marL="41564" marR="41564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Nyomkövetés nehézségei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kinyert adatok túlnyomó többsége a használt </a:t>
            </a:r>
            <a:r>
              <a:rPr lang="hu-HU" b="1" dirty="0" smtClean="0"/>
              <a:t>eszközt azonosítja</a:t>
            </a:r>
            <a:r>
              <a:rPr lang="hu-HU" dirty="0" smtClean="0"/>
              <a:t>, </a:t>
            </a:r>
            <a:r>
              <a:rPr lang="hu-HU" b="1" dirty="0" smtClean="0"/>
              <a:t>nem</a:t>
            </a:r>
            <a:r>
              <a:rPr lang="hu-HU" dirty="0" smtClean="0"/>
              <a:t> magát a </a:t>
            </a:r>
            <a:r>
              <a:rPr lang="hu-HU" b="1" dirty="0" smtClean="0"/>
              <a:t>használót</a:t>
            </a:r>
          </a:p>
          <a:p>
            <a:r>
              <a:rPr lang="hu-HU" dirty="0" smtClean="0"/>
              <a:t>Egy felhasználónak több internetképes eszköze van</a:t>
            </a:r>
          </a:p>
          <a:p>
            <a:r>
              <a:rPr lang="hu-HU" dirty="0" smtClean="0"/>
              <a:t>A különböző eszközökön mutatott online viselkedés jelentősen </a:t>
            </a:r>
            <a:r>
              <a:rPr lang="hu-HU" dirty="0" smtClean="0"/>
              <a:t>eltérhet</a:t>
            </a:r>
            <a:endParaRPr lang="hu-HU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934172" y="3861048"/>
          <a:ext cx="4248472" cy="28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Munkamenetek </a:t>
            </a:r>
            <a:r>
              <a:rPr lang="hu-HU" dirty="0" smtClean="0"/>
              <a:t>összekapcsolása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Azonos hálózat használata</a:t>
            </a:r>
          </a:p>
          <a:p>
            <a:pPr lvl="1"/>
            <a:r>
              <a:rPr lang="hu-HU" dirty="0" smtClean="0"/>
              <a:t>IP és ISP egyezősége esetén</a:t>
            </a:r>
          </a:p>
          <a:p>
            <a:r>
              <a:rPr lang="hu-HU" b="1" dirty="0" smtClean="0"/>
              <a:t>Azonos földrajzi pozíció</a:t>
            </a:r>
          </a:p>
          <a:p>
            <a:pPr lvl="1"/>
            <a:r>
              <a:rPr lang="hu-HU" dirty="0" smtClean="0"/>
              <a:t>Tűréshatáron belül</a:t>
            </a:r>
          </a:p>
          <a:p>
            <a:r>
              <a:rPr lang="hu-HU" b="1" dirty="0" smtClean="0"/>
              <a:t>Meglátogatott weblapok</a:t>
            </a:r>
          </a:p>
          <a:p>
            <a:pPr lvl="1"/>
            <a:r>
              <a:rPr lang="hu-HU" dirty="0" smtClean="0"/>
              <a:t>Meghatározott számú oldalmegtekintés esetén</a:t>
            </a:r>
          </a:p>
          <a:p>
            <a:r>
              <a:rPr lang="hu-HU" b="1" dirty="0" smtClean="0"/>
              <a:t>Billentyűzet és egérhasználat</a:t>
            </a:r>
          </a:p>
          <a:p>
            <a:pPr lvl="1"/>
            <a:r>
              <a:rPr lang="hu-HU" dirty="0" smtClean="0"/>
              <a:t>Egyénre jellemző azonosító révén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Adatok megszerzésének kihívásai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smtClean="0"/>
              <a:t>Adatok megfelelő sebességű feldolgozása</a:t>
            </a:r>
          </a:p>
          <a:p>
            <a:pPr lvl="1"/>
            <a:r>
              <a:rPr lang="hu-HU" dirty="0" smtClean="0"/>
              <a:t>Megfelelő </a:t>
            </a:r>
            <a:r>
              <a:rPr lang="hu-HU" dirty="0" err="1" smtClean="0"/>
              <a:t>tool</a:t>
            </a:r>
            <a:r>
              <a:rPr lang="hu-HU" dirty="0" smtClean="0"/>
              <a:t> kiválasztása</a:t>
            </a:r>
          </a:p>
          <a:p>
            <a:r>
              <a:rPr lang="hu-HU" dirty="0" smtClean="0"/>
              <a:t>A </a:t>
            </a:r>
            <a:r>
              <a:rPr lang="hu-HU" dirty="0" smtClean="0"/>
              <a:t>HTML5 képességek erősen korrelálnak a böngésző típusával és verziójával, helyette inkább a </a:t>
            </a:r>
            <a:r>
              <a:rPr lang="hu-HU" b="1" dirty="0" err="1" smtClean="0"/>
              <a:t>UserAgentet</a:t>
            </a:r>
            <a:r>
              <a:rPr lang="hu-HU" dirty="0" smtClean="0"/>
              <a:t> használjuk</a:t>
            </a:r>
          </a:p>
          <a:p>
            <a:r>
              <a:rPr lang="hu-HU" dirty="0" smtClean="0"/>
              <a:t>Egérmozgás </a:t>
            </a:r>
            <a:r>
              <a:rPr lang="hu-HU" dirty="0" smtClean="0"/>
              <a:t>és </a:t>
            </a:r>
            <a:r>
              <a:rPr lang="hu-HU" dirty="0" smtClean="0"/>
              <a:t>billentyűzetleütési adatok szerverre küldése</a:t>
            </a:r>
          </a:p>
          <a:p>
            <a:pPr lvl="1"/>
            <a:r>
              <a:rPr lang="hu-HU" dirty="0" err="1" smtClean="0"/>
              <a:t>Pure</a:t>
            </a:r>
            <a:r>
              <a:rPr lang="hu-HU" dirty="0" smtClean="0"/>
              <a:t> JS </a:t>
            </a:r>
            <a:r>
              <a:rPr lang="hu-HU" dirty="0" err="1" smtClean="0"/>
              <a:t>vs</a:t>
            </a:r>
            <a:r>
              <a:rPr lang="hu-HU" dirty="0" smtClean="0"/>
              <a:t> </a:t>
            </a:r>
            <a:r>
              <a:rPr lang="hu-HU" dirty="0" err="1" smtClean="0"/>
              <a:t>jQuery</a:t>
            </a:r>
            <a:endParaRPr lang="hu-HU" dirty="0" smtClean="0"/>
          </a:p>
          <a:p>
            <a:pPr lvl="1"/>
            <a:r>
              <a:rPr lang="hu-HU" dirty="0" smtClean="0"/>
              <a:t>Kötegelve küldi, </a:t>
            </a:r>
            <a:r>
              <a:rPr lang="hu-HU" dirty="0" err="1" smtClean="0"/>
              <a:t>localStorage-ba</a:t>
            </a:r>
            <a:r>
              <a:rPr lang="hu-HU" dirty="0" smtClean="0"/>
              <a:t> vagy </a:t>
            </a:r>
            <a:r>
              <a:rPr lang="hu-HU" dirty="0" err="1" smtClean="0"/>
              <a:t>cookie-ba</a:t>
            </a:r>
            <a:r>
              <a:rPr lang="hu-HU" dirty="0" smtClean="0"/>
              <a:t> </a:t>
            </a:r>
            <a:r>
              <a:rPr lang="hu-HU" dirty="0" smtClean="0"/>
              <a:t>menti</a:t>
            </a:r>
          </a:p>
          <a:p>
            <a:pPr lvl="1"/>
            <a:r>
              <a:rPr lang="hu-HU" dirty="0" smtClean="0"/>
              <a:t>Linkre kattintás</a:t>
            </a:r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látogatókról ismert információ mennyisége és az azonosítás szintje</a:t>
            </a:r>
            <a:endParaRPr lang="hu-HU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1125860" y="1905000"/>
          <a:ext cx="10153127" cy="476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egérmozgás figyelése nem új technológia (1998 előtt), nem </a:t>
            </a:r>
            <a:r>
              <a:rPr lang="hu-HU" dirty="0" smtClean="0"/>
              <a:t>állt </a:t>
            </a:r>
            <a:r>
              <a:rPr lang="hu-HU" dirty="0" smtClean="0"/>
              <a:t>rendelkezésre a </a:t>
            </a:r>
            <a:r>
              <a:rPr lang="hu-HU" b="1" dirty="0" smtClean="0"/>
              <a:t>számítási kapacitás</a:t>
            </a:r>
            <a:endParaRPr lang="hu-HU" b="1" dirty="0" smtClean="0"/>
          </a:p>
          <a:p>
            <a:r>
              <a:rPr lang="hu-HU" b="1" dirty="0" smtClean="0"/>
              <a:t>Alternatív megoldásokkal </a:t>
            </a:r>
            <a:r>
              <a:rPr lang="hu-HU" dirty="0" smtClean="0"/>
              <a:t>könnyebben áthidalható volt a felhasználók azonosítása</a:t>
            </a:r>
          </a:p>
          <a:p>
            <a:r>
              <a:rPr lang="hu-HU" dirty="0" smtClean="0"/>
              <a:t>Felhasználói </a:t>
            </a:r>
            <a:r>
              <a:rPr lang="hu-HU" dirty="0" smtClean="0"/>
              <a:t>profilok </a:t>
            </a:r>
            <a:r>
              <a:rPr lang="hu-HU" b="1" dirty="0" smtClean="0"/>
              <a:t>részletessége</a:t>
            </a:r>
            <a:r>
              <a:rPr lang="hu-HU" dirty="0" smtClean="0"/>
              <a:t> kulcskérdés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jövőben a tartalomszolgáltatók </a:t>
            </a:r>
            <a:r>
              <a:rPr lang="hu-HU" dirty="0" smtClean="0"/>
              <a:t>megkövetelhetik a nyomkövetéshez szükséges technológiák engedélyezését a tartalom fogyasztásához (</a:t>
            </a:r>
            <a:r>
              <a:rPr lang="hu-HU" b="1" dirty="0" smtClean="0"/>
              <a:t>Fedd fel magad és megkapod a tartalmat!)</a:t>
            </a:r>
            <a:endParaRPr lang="hu-H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10363390" cy="1562472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Nagyok harca</a:t>
            </a:r>
            <a:endParaRPr lang="hu-H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Facebook</a:t>
            </a:r>
            <a:endParaRPr lang="hu-HU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smtClean="0"/>
              <a:t>1 milliárd felhasználó</a:t>
            </a:r>
          </a:p>
          <a:p>
            <a:pPr lvl="1"/>
            <a:r>
              <a:rPr lang="hu-HU" dirty="0" smtClean="0"/>
              <a:t>Online felhasználók 51%-a</a:t>
            </a:r>
          </a:p>
          <a:p>
            <a:r>
              <a:rPr lang="hu-HU" dirty="0" smtClean="0"/>
              <a:t>Havi 1 trillió oldalletöltés</a:t>
            </a:r>
          </a:p>
          <a:p>
            <a:r>
              <a:rPr lang="hu-HU" dirty="0" smtClean="0"/>
              <a:t>2012 Q1 bevétel 1,06 Mrd USD</a:t>
            </a:r>
          </a:p>
          <a:p>
            <a:r>
              <a:rPr lang="hu-HU" dirty="0" smtClean="0"/>
              <a:t>CTR: 0,051%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 err="1" smtClean="0"/>
              <a:t>Google</a:t>
            </a:r>
            <a:endParaRPr lang="hu-H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 smtClean="0"/>
              <a:t>Internet felhasználók 90%-a</a:t>
            </a:r>
          </a:p>
          <a:p>
            <a:r>
              <a:rPr lang="hu-HU" dirty="0" smtClean="0"/>
              <a:t>2012 Q1 bevétel 2,9 Mrd USD</a:t>
            </a:r>
          </a:p>
          <a:p>
            <a:r>
              <a:rPr lang="hu-HU" dirty="0" smtClean="0"/>
              <a:t>CTR: 0,4%</a:t>
            </a:r>
            <a:endParaRPr lang="hu-HU" dirty="0"/>
          </a:p>
        </p:txBody>
      </p:sp>
      <p:pic>
        <p:nvPicPr>
          <p:cNvPr id="7" name="Picture 8" descr="http://3.bp.blogspot.com/-sqPOBuiFH8I/TaiiQw6h-8I/AAAAAAAAAjY/5vNz-zwGjoM/s1600/%2BFacebookGoogl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98268" y="4968346"/>
            <a:ext cx="2403376" cy="18896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Bevezetés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04999"/>
            <a:ext cx="6876255" cy="4114801"/>
          </a:xfrm>
        </p:spPr>
        <p:txBody>
          <a:bodyPr>
            <a:normAutofit lnSpcReduction="10000"/>
          </a:bodyPr>
          <a:lstStyle/>
          <a:p>
            <a:r>
              <a:rPr lang="hu-HU" sz="2800" dirty="0" err="1" smtClean="0"/>
              <a:t>Facebook</a:t>
            </a:r>
            <a:endParaRPr lang="hu-HU" sz="2800" dirty="0" smtClean="0"/>
          </a:p>
          <a:p>
            <a:pPr lvl="1"/>
            <a:r>
              <a:rPr lang="hu-HU" sz="2400" dirty="0" smtClean="0"/>
              <a:t>2013. április: </a:t>
            </a:r>
            <a:r>
              <a:rPr lang="hu-HU" sz="2400" b="1" dirty="0" err="1" smtClean="0"/>
              <a:t>Facebook</a:t>
            </a:r>
            <a:r>
              <a:rPr lang="hu-HU" sz="2400" b="1" dirty="0" smtClean="0"/>
              <a:t> Home</a:t>
            </a:r>
          </a:p>
          <a:p>
            <a:pPr lvl="1"/>
            <a:r>
              <a:rPr lang="hu-HU" sz="2400" dirty="0" smtClean="0"/>
              <a:t>2013. november: </a:t>
            </a:r>
            <a:r>
              <a:rPr lang="hu-HU" sz="2400" dirty="0" err="1" smtClean="0"/>
              <a:t>Facebook</a:t>
            </a:r>
            <a:r>
              <a:rPr lang="hu-HU" sz="2400" dirty="0" smtClean="0"/>
              <a:t>  teszteli az</a:t>
            </a:r>
            <a:br>
              <a:rPr lang="hu-HU" sz="2400" dirty="0" smtClean="0"/>
            </a:br>
            <a:r>
              <a:rPr lang="hu-HU" sz="2400" b="1" dirty="0" smtClean="0"/>
              <a:t>egérmozgást</a:t>
            </a:r>
            <a:r>
              <a:rPr lang="hu-HU" sz="2400" dirty="0" smtClean="0"/>
              <a:t> rögzítő alkalmazását</a:t>
            </a:r>
          </a:p>
          <a:p>
            <a:r>
              <a:rPr lang="hu-HU" sz="2800" dirty="0" err="1" smtClean="0"/>
              <a:t>Google</a:t>
            </a:r>
            <a:endParaRPr lang="hu-HU" sz="2800" dirty="0" smtClean="0"/>
          </a:p>
          <a:p>
            <a:pPr lvl="1"/>
            <a:r>
              <a:rPr lang="hu-HU" sz="2400" b="1" dirty="0" err="1" smtClean="0"/>
              <a:t>Android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SmartWatch</a:t>
            </a:r>
            <a:endParaRPr lang="hu-HU" sz="2400" b="1" dirty="0" smtClean="0"/>
          </a:p>
          <a:p>
            <a:pPr lvl="1"/>
            <a:r>
              <a:rPr lang="hu-HU" sz="2400" b="1" dirty="0" err="1" smtClean="0"/>
              <a:t>Flutter</a:t>
            </a:r>
            <a:r>
              <a:rPr lang="hu-HU" sz="2400" dirty="0" smtClean="0"/>
              <a:t> felvásárlása (2013. október)</a:t>
            </a:r>
          </a:p>
          <a:p>
            <a:pPr lvl="1"/>
            <a:r>
              <a:rPr lang="hu-HU" sz="2400" b="1" dirty="0" err="1" smtClean="0"/>
              <a:t>Google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Glass</a:t>
            </a:r>
            <a:endParaRPr lang="hu-HU" sz="2400" b="1" dirty="0" smtClean="0"/>
          </a:p>
          <a:p>
            <a:pPr lvl="1"/>
            <a:r>
              <a:rPr lang="hu-HU" sz="2400" dirty="0" smtClean="0"/>
              <a:t>Vezetőnélküli autó</a:t>
            </a:r>
          </a:p>
        </p:txBody>
      </p:sp>
      <p:pic>
        <p:nvPicPr>
          <p:cNvPr id="19458" name="Picture 2" descr="http://451heat.com/wp-content/uploads/2013/04/facebook-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7927" y="188639"/>
            <a:ext cx="4856559" cy="3240361"/>
          </a:xfrm>
          <a:prstGeom prst="rect">
            <a:avLst/>
          </a:prstGeom>
          <a:noFill/>
        </p:spPr>
      </p:pic>
      <p:pic>
        <p:nvPicPr>
          <p:cNvPr id="19460" name="Picture 4" descr="http://glass-apps.org/wp-content/uploads/2013/06/google-glas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2342" y="3789040"/>
            <a:ext cx="5263015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Személyes adatok értéke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7020271" cy="4114801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Az esetek legnagyobb részében a felhasználók az </a:t>
            </a:r>
            <a:r>
              <a:rPr lang="hu-HU" b="1" dirty="0" smtClean="0"/>
              <a:t>„ingyenes” </a:t>
            </a:r>
            <a:r>
              <a:rPr lang="hu-HU" dirty="0" smtClean="0"/>
              <a:t>szolgáltatásért cserébe személyes adataikat adják.</a:t>
            </a:r>
          </a:p>
          <a:p>
            <a:r>
              <a:rPr lang="hu-HU" dirty="0" smtClean="0"/>
              <a:t>A személyes adatai jelentős </a:t>
            </a:r>
            <a:r>
              <a:rPr lang="hu-HU" b="1" dirty="0" smtClean="0"/>
              <a:t>értékkel bírnak </a:t>
            </a:r>
            <a:r>
              <a:rPr lang="hu-HU" dirty="0" smtClean="0"/>
              <a:t>a szolgáltató számára.</a:t>
            </a:r>
          </a:p>
          <a:p>
            <a:r>
              <a:rPr lang="hu-HU" dirty="0" smtClean="0"/>
              <a:t>Az adatok használatából finanszírozzák működésüket, az „ingyenes” szolgáltatásaikat, és emellett </a:t>
            </a:r>
            <a:r>
              <a:rPr lang="hu-HU" b="1" dirty="0" smtClean="0"/>
              <a:t>profitot</a:t>
            </a:r>
            <a:r>
              <a:rPr lang="hu-HU" dirty="0" smtClean="0"/>
              <a:t> is </a:t>
            </a:r>
            <a:r>
              <a:rPr lang="hu-HU" b="1" dirty="0" smtClean="0"/>
              <a:t>termelnek</a:t>
            </a:r>
            <a:r>
              <a:rPr lang="hu-HU" dirty="0" smtClean="0"/>
              <a:t>.</a:t>
            </a:r>
          </a:p>
          <a:p>
            <a:r>
              <a:rPr lang="hu-HU" dirty="0" smtClean="0"/>
              <a:t>A felhasználók legnagyobb része ezzel a ténnyel nincs tisztában, és „áron alul” adja oda személyes adatait.</a:t>
            </a:r>
            <a:endParaRPr lang="hu-HU" dirty="0"/>
          </a:p>
        </p:txBody>
      </p:sp>
      <p:pic>
        <p:nvPicPr>
          <p:cNvPr id="4" name="Picture 4" descr="File:Time youcover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6780" y="188640"/>
            <a:ext cx="2621530" cy="3493190"/>
          </a:xfrm>
          <a:prstGeom prst="rect">
            <a:avLst/>
          </a:prstGeom>
          <a:noFill/>
        </p:spPr>
      </p:pic>
      <p:pic>
        <p:nvPicPr>
          <p:cNvPr id="5" name="Picture 2" descr="http://www.ethannonsequitur.com/wp/wp-content/uploads/2011/09/facebook-and-you-pigs-450x3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2684" y="3933056"/>
            <a:ext cx="3458158" cy="27665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Profilozás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1341884" y="2420888"/>
            <a:ext cx="9577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Az  üzleti szempontból releváns adatok összegyűjtése a látogatókról, majd ezt hirdetői szempontból értékes információvá sűrítése a profilozás.</a:t>
            </a:r>
            <a:endParaRPr lang="hu-H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történik 1 </a:t>
            </a:r>
            <a:r>
              <a:rPr lang="hu-HU" smtClean="0"/>
              <a:t>oldalletöltés alatt?</a:t>
            </a:r>
            <a:r>
              <a:rPr lang="hu-HU" dirty="0" smtClean="0"/>
              <a:t>	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Átlagosan 4kB adat hozzáférhető a weboldal számára egy oldalletöltés alkalmával</a:t>
            </a:r>
          </a:p>
          <a:p>
            <a:pPr lvl="1"/>
            <a:r>
              <a:rPr lang="hu-HU" dirty="0" smtClean="0"/>
              <a:t>+ internetezésre használt eszköz input eszközeiből származó felhasználóra jellemző adatok</a:t>
            </a:r>
          </a:p>
          <a:p>
            <a:pPr lvl="1"/>
            <a:r>
              <a:rPr lang="hu-HU" dirty="0" smtClean="0"/>
              <a:t>+ harmadik féltől származó adat</a:t>
            </a:r>
          </a:p>
          <a:p>
            <a:pPr lvl="1"/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574132" y="4149080"/>
            <a:ext cx="5328592" cy="2133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671736"/>
          </a:xfrm>
        </p:spPr>
        <p:txBody>
          <a:bodyPr/>
          <a:lstStyle/>
          <a:p>
            <a:r>
              <a:rPr lang="hu-HU" dirty="0" smtClean="0"/>
              <a:t>Milyen adatok elérhetőek? - Adatok </a:t>
            </a:r>
            <a:r>
              <a:rPr lang="hu-HU" dirty="0" smtClean="0"/>
              <a:t>fajtái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837" y="1196752"/>
            <a:ext cx="5014544" cy="5400599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Böngészőre jellemző</a:t>
            </a:r>
          </a:p>
          <a:p>
            <a:pPr lvl="1"/>
            <a:r>
              <a:rPr lang="hu-HU" dirty="0" err="1" smtClean="0"/>
              <a:t>UserAgent</a:t>
            </a:r>
            <a:endParaRPr lang="hu-HU" dirty="0" smtClean="0"/>
          </a:p>
          <a:p>
            <a:pPr lvl="1"/>
            <a:r>
              <a:rPr lang="hu-HU" dirty="0" smtClean="0"/>
              <a:t>DNT</a:t>
            </a:r>
          </a:p>
          <a:p>
            <a:pPr lvl="1"/>
            <a:r>
              <a:rPr lang="hu-HU" dirty="0" smtClean="0"/>
              <a:t>HTML5 &amp; CSS3 képességek</a:t>
            </a:r>
            <a:endParaRPr lang="hu-HU" dirty="0" smtClean="0"/>
          </a:p>
          <a:p>
            <a:r>
              <a:rPr lang="hu-HU" b="1" dirty="0" err="1" smtClean="0"/>
              <a:t>OS-re</a:t>
            </a:r>
            <a:r>
              <a:rPr lang="hu-HU" b="1" dirty="0" smtClean="0"/>
              <a:t>/</a:t>
            </a:r>
            <a:r>
              <a:rPr lang="hu-HU" b="1" dirty="0" err="1" smtClean="0"/>
              <a:t>softwarekörnyezetre</a:t>
            </a:r>
            <a:r>
              <a:rPr lang="hu-HU" b="1" dirty="0" smtClean="0"/>
              <a:t> jellemző</a:t>
            </a:r>
          </a:p>
          <a:p>
            <a:pPr lvl="1"/>
            <a:r>
              <a:rPr lang="hu-HU" dirty="0" smtClean="0"/>
              <a:t>Telepített betűtípusok</a:t>
            </a:r>
          </a:p>
          <a:p>
            <a:pPr lvl="1"/>
            <a:r>
              <a:rPr lang="hu-HU" dirty="0" smtClean="0"/>
              <a:t>OS neve/verziója</a:t>
            </a:r>
          </a:p>
          <a:p>
            <a:pPr lvl="1"/>
            <a:r>
              <a:rPr lang="hu-HU" dirty="0" smtClean="0"/>
              <a:t>Telepített kiegészítők </a:t>
            </a:r>
            <a:r>
              <a:rPr lang="hu-HU" dirty="0" smtClean="0"/>
              <a:t>és</a:t>
            </a:r>
            <a:br>
              <a:rPr lang="hu-HU" dirty="0" smtClean="0"/>
            </a:br>
            <a:r>
              <a:rPr lang="hu-HU" dirty="0" smtClean="0"/>
              <a:t>verziójuk</a:t>
            </a:r>
          </a:p>
          <a:p>
            <a:r>
              <a:rPr lang="hu-HU" b="1" dirty="0" smtClean="0"/>
              <a:t>Eszközre jellemző</a:t>
            </a:r>
          </a:p>
          <a:p>
            <a:pPr lvl="1"/>
            <a:r>
              <a:rPr lang="hu-HU" dirty="0" smtClean="0"/>
              <a:t>Eszköz típusa</a:t>
            </a:r>
          </a:p>
          <a:p>
            <a:pPr lvl="1"/>
            <a:r>
              <a:rPr lang="hu-HU" dirty="0" smtClean="0"/>
              <a:t>Képernyő mérete</a:t>
            </a:r>
          </a:p>
          <a:p>
            <a:pPr lvl="1"/>
            <a:endParaRPr lang="hu-HU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2" y="1124745"/>
            <a:ext cx="5625869" cy="3816424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Hálózatra </a:t>
            </a:r>
            <a:r>
              <a:rPr lang="hu-HU" b="1" dirty="0" smtClean="0"/>
              <a:t>jellemző</a:t>
            </a:r>
          </a:p>
          <a:p>
            <a:pPr lvl="1"/>
            <a:r>
              <a:rPr lang="hu-HU" dirty="0" smtClean="0"/>
              <a:t>IP </a:t>
            </a:r>
            <a:r>
              <a:rPr lang="hu-HU" dirty="0" smtClean="0"/>
              <a:t>cím, ISP</a:t>
            </a:r>
            <a:endParaRPr lang="hu-HU" dirty="0" smtClean="0"/>
          </a:p>
          <a:p>
            <a:r>
              <a:rPr lang="hu-HU" b="1" dirty="0" smtClean="0"/>
              <a:t>Felhasználóra jellemző</a:t>
            </a:r>
          </a:p>
          <a:p>
            <a:pPr lvl="1"/>
            <a:r>
              <a:rPr lang="hu-HU" dirty="0" smtClean="0"/>
              <a:t>Egérmozgás &amp; Billentyűzethasználat</a:t>
            </a:r>
          </a:p>
          <a:p>
            <a:pPr lvl="1"/>
            <a:r>
              <a:rPr lang="hu-HU" dirty="0" smtClean="0"/>
              <a:t>Inkognitó mód</a:t>
            </a:r>
            <a:endParaRPr lang="hu-HU" dirty="0" smtClean="0"/>
          </a:p>
          <a:p>
            <a:r>
              <a:rPr lang="hu-HU" b="1" dirty="0" smtClean="0"/>
              <a:t>Harmadik féltől</a:t>
            </a:r>
          </a:p>
          <a:p>
            <a:pPr lvl="1"/>
            <a:r>
              <a:rPr lang="hu-HU" dirty="0" smtClean="0"/>
              <a:t>Közösségi hálózatok</a:t>
            </a:r>
          </a:p>
          <a:p>
            <a:pPr lvl="1"/>
            <a:r>
              <a:rPr lang="hu-HU" dirty="0" smtClean="0"/>
              <a:t>Adatbázisok</a:t>
            </a:r>
            <a:endParaRPr lang="hu-HU" dirty="0"/>
          </a:p>
        </p:txBody>
      </p:sp>
      <p:pic>
        <p:nvPicPr>
          <p:cNvPr id="5" name="Content Placeholder 3" descr="user_browser_device.png"/>
          <p:cNvPicPr>
            <a:picLocks/>
          </p:cNvPicPr>
          <p:nvPr/>
        </p:nvPicPr>
        <p:blipFill>
          <a:blip r:embed="rId2" cstate="print"/>
          <a:srcRect l="13765" t="28922"/>
          <a:stretch>
            <a:fillRect/>
          </a:stretch>
        </p:blipFill>
        <p:spPr>
          <a:xfrm>
            <a:off x="4438228" y="4869160"/>
            <a:ext cx="7680527" cy="1944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Kutatások bemutatása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smtClean="0"/>
              <a:t>Budapesti </a:t>
            </a:r>
            <a:r>
              <a:rPr lang="hu-HU" b="1" dirty="0" err="1" smtClean="0"/>
              <a:t>Corvinus</a:t>
            </a:r>
            <a:r>
              <a:rPr lang="hu-HU" b="1" dirty="0" smtClean="0"/>
              <a:t> Egyetem</a:t>
            </a:r>
          </a:p>
          <a:p>
            <a:pPr lvl="1"/>
            <a:r>
              <a:rPr lang="hu-HU" dirty="0" smtClean="0"/>
              <a:t>2012. április</a:t>
            </a:r>
          </a:p>
          <a:p>
            <a:pPr lvl="1"/>
            <a:r>
              <a:rPr lang="hu-HU" dirty="0" smtClean="0"/>
              <a:t>1 hónap</a:t>
            </a:r>
          </a:p>
          <a:p>
            <a:pPr lvl="1"/>
            <a:r>
              <a:rPr lang="hu-HU" dirty="0" smtClean="0"/>
              <a:t>Célközönség: egyetemi polgárok</a:t>
            </a:r>
          </a:p>
          <a:p>
            <a:pPr lvl="2"/>
            <a:r>
              <a:rPr lang="hu-HU" dirty="0" smtClean="0"/>
              <a:t>8 169 felhasználók száma</a:t>
            </a:r>
          </a:p>
          <a:p>
            <a:pPr lvl="2"/>
            <a:r>
              <a:rPr lang="hu-HU" dirty="0" smtClean="0"/>
              <a:t>18 746 egyetemi polgárok száma</a:t>
            </a:r>
          </a:p>
          <a:p>
            <a:r>
              <a:rPr lang="hu-HU" b="1" dirty="0" err="1" smtClean="0"/>
              <a:t>eNet</a:t>
            </a:r>
            <a:endParaRPr lang="hu-HU" b="1" dirty="0" smtClean="0"/>
          </a:p>
          <a:p>
            <a:pPr lvl="1"/>
            <a:r>
              <a:rPr lang="hu-HU" dirty="0" smtClean="0"/>
              <a:t>2013. </a:t>
            </a:r>
            <a:r>
              <a:rPr lang="hu-HU" dirty="0" smtClean="0"/>
              <a:t>október-</a:t>
            </a:r>
            <a:endParaRPr lang="hu-HU" dirty="0" smtClean="0"/>
          </a:p>
          <a:p>
            <a:pPr lvl="1"/>
            <a:r>
              <a:rPr lang="hu-HU" dirty="0" smtClean="0"/>
              <a:t>Weblapcsoportba integrálva</a:t>
            </a:r>
            <a:endParaRPr lang="hu-HU" dirty="0" smtClean="0"/>
          </a:p>
          <a:p>
            <a:pPr lvl="1"/>
            <a:r>
              <a:rPr lang="hu-HU" dirty="0" smtClean="0"/>
              <a:t>Továbbfejlesztett adatgyűjtő algoritmus</a:t>
            </a:r>
          </a:p>
          <a:p>
            <a:pPr lvl="1"/>
            <a:r>
              <a:rPr lang="hu-HU" dirty="0" smtClean="0"/>
              <a:t>Billentyűzet &amp; egérmozgás figyelés is</a:t>
            </a:r>
            <a:endParaRPr lang="hu-HU" dirty="0"/>
          </a:p>
        </p:txBody>
      </p:sp>
      <p:pic>
        <p:nvPicPr>
          <p:cNvPr id="5" name="Picture 4" descr="enet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0676" y="4365104"/>
            <a:ext cx="2668339" cy="881249"/>
          </a:xfrm>
          <a:prstGeom prst="rect">
            <a:avLst/>
          </a:prstGeom>
          <a:effectLst/>
        </p:spPr>
      </p:pic>
      <p:pic>
        <p:nvPicPr>
          <p:cNvPr id="6" name="Picture 5" descr="corvinus_egyetem_logo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6660" y="2132856"/>
            <a:ext cx="2782437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Corvinusos</a:t>
            </a:r>
            <a:r>
              <a:rPr lang="hu-HU" dirty="0" smtClean="0"/>
              <a:t> kutatás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Összes rekordszám: 915 797</a:t>
            </a:r>
          </a:p>
          <a:p>
            <a:r>
              <a:rPr lang="hu-HU" dirty="0" smtClean="0"/>
              <a:t>3,1 GB adat</a:t>
            </a:r>
          </a:p>
          <a:p>
            <a:r>
              <a:rPr lang="hu-HU" dirty="0" smtClean="0"/>
              <a:t>2x2 hét</a:t>
            </a:r>
          </a:p>
          <a:p>
            <a:pPr lvl="1"/>
            <a:r>
              <a:rPr lang="hu-HU" dirty="0" smtClean="0"/>
              <a:t>Második két hét alatt nyereményjátékkal ösztönöztem a felhasználókat adataik megosztására</a:t>
            </a:r>
          </a:p>
          <a:p>
            <a:r>
              <a:rPr lang="hu-HU" dirty="0" smtClean="0"/>
              <a:t>Második 2 hét adatait elemeztem</a:t>
            </a:r>
          </a:p>
          <a:p>
            <a:pPr lvl="1"/>
            <a:r>
              <a:rPr lang="hu-HU" dirty="0" smtClean="0"/>
              <a:t>32 529 egyéni munkamenet azonosító (3,9 felhasználónként)</a:t>
            </a:r>
          </a:p>
          <a:p>
            <a:pPr lvl="1"/>
            <a:r>
              <a:rPr lang="hu-HU" dirty="0" smtClean="0"/>
              <a:t>139 </a:t>
            </a:r>
            <a:r>
              <a:rPr lang="hu-HU" dirty="0" err="1" smtClean="0"/>
              <a:t>Facebook</a:t>
            </a:r>
            <a:r>
              <a:rPr lang="hu-HU" dirty="0" smtClean="0"/>
              <a:t> megosztás, 303 földrajzi pozíció megosztás</a:t>
            </a:r>
          </a:p>
          <a:p>
            <a:pPr lvl="1"/>
            <a:endParaRPr lang="hu-HU" dirty="0"/>
          </a:p>
        </p:txBody>
      </p:sp>
      <p:pic>
        <p:nvPicPr>
          <p:cNvPr id="4" name="Kép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364" y="188640"/>
            <a:ext cx="633670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S102895261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TS102895261</Template>
  <TotalTime>0</TotalTime>
  <Words>1164</Words>
  <Application>Microsoft Office PowerPoint</Application>
  <PresentationFormat>Custom</PresentationFormat>
  <Paragraphs>268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TS102895261</vt:lpstr>
      <vt:lpstr>Személyazonosítás az Interneten</vt:lpstr>
      <vt:lpstr>Nagyok harca</vt:lpstr>
      <vt:lpstr>Bevezetés</vt:lpstr>
      <vt:lpstr>Személyes adatok értéke</vt:lpstr>
      <vt:lpstr>Profilozás</vt:lpstr>
      <vt:lpstr>Mi történik 1 oldalletöltés alatt? </vt:lpstr>
      <vt:lpstr>Milyen adatok elérhetőek? - Adatok fajtái</vt:lpstr>
      <vt:lpstr>Kutatások bemutatása</vt:lpstr>
      <vt:lpstr>Corvinusos kutatás</vt:lpstr>
      <vt:lpstr>Kapott paraméterek elemzése</vt:lpstr>
      <vt:lpstr>Koncentráltság</vt:lpstr>
      <vt:lpstr>Lorenz görbék</vt:lpstr>
      <vt:lpstr>Slide 13</vt:lpstr>
      <vt:lpstr>Nyomkövetés nehézségei</vt:lpstr>
      <vt:lpstr>Munkamenetek összekapcsolása</vt:lpstr>
      <vt:lpstr>Adatok megszerzésének kihívásai</vt:lpstr>
      <vt:lpstr>A látogatókról ismert információ mennyisége és az azonosítás szintje</vt:lpstr>
      <vt:lpstr>Összegzés</vt:lpstr>
      <vt:lpstr>Köszönöm a figyelmet!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2013-11-03T07:40:45Z</dcterms:created>
  <dcterms:modified xsi:type="dcterms:W3CDTF">2013-11-09T11:25:20Z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