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</p:sldMasterIdLst>
  <p:notesMasterIdLst>
    <p:notesMasterId r:id="rId20"/>
  </p:notesMasterIdLst>
  <p:sldIdLst>
    <p:sldId id="279" r:id="rId2"/>
    <p:sldId id="256" r:id="rId3"/>
    <p:sldId id="277" r:id="rId4"/>
    <p:sldId id="260" r:id="rId5"/>
    <p:sldId id="258" r:id="rId6"/>
    <p:sldId id="259" r:id="rId7"/>
    <p:sldId id="262" r:id="rId8"/>
    <p:sldId id="261" r:id="rId9"/>
    <p:sldId id="264" r:id="rId10"/>
    <p:sldId id="278" r:id="rId11"/>
    <p:sldId id="265" r:id="rId12"/>
    <p:sldId id="263" r:id="rId13"/>
    <p:sldId id="266" r:id="rId14"/>
    <p:sldId id="267" r:id="rId15"/>
    <p:sldId id="275" r:id="rId16"/>
    <p:sldId id="268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800080"/>
    <a:srgbClr val="FF0000"/>
    <a:srgbClr val="B71982"/>
    <a:srgbClr val="CC00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03" autoAdjust="0"/>
  </p:normalViewPr>
  <p:slideViewPr>
    <p:cSldViewPr>
      <p:cViewPr>
        <p:scale>
          <a:sx n="66" d="100"/>
          <a:sy n="66" d="100"/>
        </p:scale>
        <p:origin x="-11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2F080D19-CD44-43EF-88B6-4A6B8C3CEB91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AF075C7F-2DB7-4339-8F0C-526CD8D0F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9989AD0-E698-4C95-A453-28E927889193}" type="slidenum">
              <a:rPr lang="ru-RU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20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21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3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19016-EAD2-4257-928C-D83E4B64E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7B472-C886-4D8F-9A90-B6420342E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C0CFB-3EBF-4878-B76F-D8813CD71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83C0C-70F1-4136-85E9-3F08F55611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150F3-BCA3-4D20-ABF6-F55547B38A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FE291-4C90-4E8A-AB00-B1973AC15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4903E-9902-49D5-8DDD-1E7BECA78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A2C90-2B0D-4D36-98FF-2D4E27C2B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33C92-1350-4F80-B992-F39F207FD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8EB09-0C4E-4823-B991-2316F1730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58189-6282-447C-A3A8-7F6FA4851A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A0E33-5EB1-46BD-AB04-1DFDAD06A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0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3A8C2-D815-454D-9209-312983C97D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12" grpId="0" build="p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30934-27B1-489B-B01E-004A3C4B4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9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5E700F7-E481-4BF9-A5A3-3D7BE705B1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65" r:id="rId2"/>
    <p:sldLayoutId id="2147483770" r:id="rId3"/>
    <p:sldLayoutId id="2147483766" r:id="rId4"/>
    <p:sldLayoutId id="2147483767" r:id="rId5"/>
    <p:sldLayoutId id="2147483771" r:id="rId6"/>
    <p:sldLayoutId id="2147483772" r:id="rId7"/>
    <p:sldLayoutId id="2147483773" r:id="rId8"/>
    <p:sldLayoutId id="2147483774" r:id="rId9"/>
    <p:sldLayoutId id="2147483768" r:id="rId10"/>
    <p:sldLayoutId id="2147483775" r:id="rId11"/>
    <p:sldLayoutId id="2147483776" r:id="rId12"/>
    <p:sldLayoutId id="2147483777" r:id="rId13"/>
    <p:sldLayoutId id="2147483778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/>
    </p:bldLst>
  </p:timing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 idx="4294967295"/>
          </p:nvPr>
        </p:nvSpPr>
        <p:spPr>
          <a:xfrm>
            <a:off x="0" y="549275"/>
            <a:ext cx="9144000" cy="647700"/>
          </a:xfrm>
        </p:spPr>
        <p:txBody>
          <a:bodyPr/>
          <a:lstStyle/>
          <a:p>
            <a:pPr algn="ctr"/>
            <a:r>
              <a:rPr lang="ru-RU" sz="2400" smtClean="0">
                <a:latin typeface="Arial" charset="0"/>
              </a:rPr>
              <a:t>Всероссийский конкурс профессионального мастерства</a:t>
            </a:r>
            <a:br>
              <a:rPr lang="ru-RU" sz="2400" smtClean="0">
                <a:latin typeface="Arial" charset="0"/>
              </a:rPr>
            </a:br>
            <a:r>
              <a:rPr lang="ru-RU" sz="2400" smtClean="0">
                <a:latin typeface="Arial" charset="0"/>
              </a:rPr>
              <a:t> «Мой лучший урок по ФГОС»</a:t>
            </a:r>
            <a:br>
              <a:rPr lang="ru-RU" sz="2400" smtClean="0">
                <a:latin typeface="Arial" charset="0"/>
              </a:rPr>
            </a:br>
            <a:r>
              <a:rPr lang="ru-RU" sz="2400" smtClean="0">
                <a:latin typeface="Arial" charset="0"/>
              </a:rPr>
              <a:t>Номинация «Творческая презентация к уроку»</a:t>
            </a:r>
          </a:p>
        </p:txBody>
      </p:sp>
      <p:sp>
        <p:nvSpPr>
          <p:cNvPr id="46083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2060575"/>
            <a:ext cx="8435975" cy="4068763"/>
          </a:xfrm>
        </p:spPr>
        <p:txBody>
          <a:bodyPr/>
          <a:lstStyle/>
          <a:p>
            <a:pPr algn="ctr">
              <a:buFont typeface="Wingdings 3" pitchFamily="18" charset="2"/>
              <a:buNone/>
            </a:pPr>
            <a:r>
              <a:rPr lang="ru-RU" sz="2000" smtClean="0">
                <a:solidFill>
                  <a:srgbClr val="800080"/>
                </a:solidFill>
                <a:latin typeface="Arial" charset="0"/>
              </a:rPr>
              <a:t>Автор:   Кокоянина Ольга Геннадьевна</a:t>
            </a:r>
          </a:p>
          <a:p>
            <a:pPr algn="ctr">
              <a:buFont typeface="Wingdings 3" pitchFamily="18" charset="2"/>
              <a:buNone/>
            </a:pPr>
            <a:r>
              <a:rPr lang="ru-RU" sz="2000" smtClean="0">
                <a:solidFill>
                  <a:srgbClr val="800080"/>
                </a:solidFill>
                <a:latin typeface="Arial" charset="0"/>
              </a:rPr>
              <a:t>Должность: учитель начальных классов </a:t>
            </a:r>
          </a:p>
          <a:p>
            <a:pPr algn="ctr">
              <a:buFont typeface="Wingdings 3" pitchFamily="18" charset="2"/>
              <a:buNone/>
            </a:pPr>
            <a:r>
              <a:rPr lang="ru-RU" sz="2000" smtClean="0">
                <a:solidFill>
                  <a:srgbClr val="800080"/>
                </a:solidFill>
                <a:latin typeface="Arial" charset="0"/>
              </a:rPr>
              <a:t>Место работы:  МБОУ ВМР «Огарковская средняя школа»</a:t>
            </a:r>
          </a:p>
          <a:p>
            <a:pPr algn="ctr">
              <a:buFont typeface="Wingdings 3" pitchFamily="18" charset="2"/>
              <a:buNone/>
            </a:pPr>
            <a:endParaRPr lang="ru-RU" sz="2000" smtClean="0">
              <a:solidFill>
                <a:srgbClr val="800080"/>
              </a:solidFill>
              <a:latin typeface="Arial" charset="0"/>
            </a:endParaRPr>
          </a:p>
          <a:p>
            <a:pPr algn="ctr">
              <a:buFont typeface="Wingdings 3" pitchFamily="18" charset="2"/>
              <a:buNone/>
            </a:pPr>
            <a:endParaRPr lang="ru-RU" sz="2000" smtClean="0">
              <a:solidFill>
                <a:srgbClr val="FF0000"/>
              </a:solidFill>
              <a:latin typeface="Arial" charset="0"/>
            </a:endParaRPr>
          </a:p>
          <a:p>
            <a:pPr algn="ctr">
              <a:buFont typeface="Wingdings 3" pitchFamily="18" charset="2"/>
              <a:buNone/>
            </a:pPr>
            <a:endParaRPr lang="ru-RU" sz="1800" smtClean="0">
              <a:latin typeface="Arial" charset="0"/>
            </a:endParaRPr>
          </a:p>
          <a:p>
            <a:pPr algn="ctr">
              <a:buFont typeface="Wingdings 3" pitchFamily="18" charset="2"/>
              <a:buNone/>
            </a:pPr>
            <a:r>
              <a:rPr lang="ru-RU" sz="2000" smtClean="0">
                <a:solidFill>
                  <a:srgbClr val="0000CC"/>
                </a:solidFill>
                <a:latin typeface="Arial" charset="0"/>
              </a:rPr>
              <a:t>Презентация к уроку по учебному предмету «Русский язык» во 2 классе на тему «Как делаются слова. Что такое суффикс»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utoUpdateAnimBg="0"/>
      <p:bldP spid="46083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i="1" smtClean="0">
                <a:solidFill>
                  <a:srgbClr val="FF0000"/>
                </a:solidFill>
              </a:rPr>
              <a:t>Физминутка</a:t>
            </a:r>
          </a:p>
        </p:txBody>
      </p:sp>
      <p:sp>
        <p:nvSpPr>
          <p:cNvPr id="26626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16113"/>
            <a:ext cx="8002588" cy="4210050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ru-RU" sz="4400" b="1" smtClean="0">
                <a:solidFill>
                  <a:srgbClr val="7030A0"/>
                </a:solidFill>
              </a:rPr>
              <a:t>        Строил  дом</a:t>
            </a:r>
            <a:r>
              <a:rPr lang="ru-RU" sz="4400" b="1" smtClean="0">
                <a:solidFill>
                  <a:srgbClr val="0070C0"/>
                </a:solidFill>
              </a:rPr>
              <a:t>ик</a:t>
            </a:r>
            <a:r>
              <a:rPr lang="ru-RU" sz="4400" b="1" smtClean="0">
                <a:solidFill>
                  <a:srgbClr val="7030A0"/>
                </a:solidFill>
              </a:rPr>
              <a:t>  пауч</a:t>
            </a:r>
            <a:r>
              <a:rPr lang="ru-RU" sz="4400" b="1" smtClean="0">
                <a:solidFill>
                  <a:srgbClr val="0070C0"/>
                </a:solidFill>
              </a:rPr>
              <a:t>ок</a:t>
            </a:r>
            <a:r>
              <a:rPr lang="ru-RU" sz="4400" b="1" smtClean="0">
                <a:solidFill>
                  <a:srgbClr val="7030A0"/>
                </a:solidFill>
              </a:rPr>
              <a:t>.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4400" b="1" smtClean="0">
                <a:solidFill>
                  <a:srgbClr val="7030A0"/>
                </a:solidFill>
              </a:rPr>
              <a:t>        Комнатку  и  чердач</a:t>
            </a:r>
            <a:r>
              <a:rPr lang="ru-RU" sz="4400" b="1" smtClean="0">
                <a:solidFill>
                  <a:srgbClr val="0070C0"/>
                </a:solidFill>
              </a:rPr>
              <a:t>ок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4400" b="1" smtClean="0">
                <a:solidFill>
                  <a:srgbClr val="7030A0"/>
                </a:solidFill>
              </a:rPr>
              <a:t>        Он  повесил  на  суч</a:t>
            </a:r>
            <a:r>
              <a:rPr lang="ru-RU" sz="4400" b="1" smtClean="0">
                <a:solidFill>
                  <a:srgbClr val="0070C0"/>
                </a:solidFill>
              </a:rPr>
              <a:t>ок</a:t>
            </a:r>
            <a:r>
              <a:rPr lang="ru-RU" sz="4400" b="1" smtClean="0">
                <a:solidFill>
                  <a:srgbClr val="7030A0"/>
                </a:solidFill>
              </a:rPr>
              <a:t> –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4400" b="1" smtClean="0">
                <a:solidFill>
                  <a:srgbClr val="7030A0"/>
                </a:solidFill>
              </a:rPr>
              <a:t>        Получился  гамач</a:t>
            </a:r>
            <a:r>
              <a:rPr lang="ru-RU" sz="4400" b="1" smtClean="0">
                <a:solidFill>
                  <a:srgbClr val="0070C0"/>
                </a:solidFill>
              </a:rPr>
              <a:t>ок</a:t>
            </a:r>
            <a:r>
              <a:rPr lang="ru-RU" sz="4400" b="1" smtClean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26627" name="Объект 3"/>
          <p:cNvSpPr>
            <a:spLocks noGrp="1"/>
          </p:cNvSpPr>
          <p:nvPr>
            <p:ph sz="half" idx="2"/>
          </p:nvPr>
        </p:nvSpPr>
        <p:spPr>
          <a:xfrm>
            <a:off x="8027988" y="1600200"/>
            <a:ext cx="658812" cy="4525963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14313" y="5019675"/>
            <a:ext cx="15716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 err="1">
                <a:solidFill>
                  <a:srgbClr val="7030A0"/>
                </a:solidFill>
                <a:latin typeface="+mn-lt"/>
              </a:rPr>
              <a:t>М</a:t>
            </a:r>
            <a:r>
              <a:rPr lang="ru-RU" sz="4000" dirty="0" err="1">
                <a:solidFill>
                  <a:srgbClr val="7030A0"/>
                </a:solidFill>
                <a:latin typeface="+mn-lt"/>
              </a:rPr>
              <a:t>а</a:t>
            </a:r>
            <a:r>
              <a:rPr lang="ru-RU" sz="3200" dirty="0" err="1">
                <a:solidFill>
                  <a:srgbClr val="7030A0"/>
                </a:solidFill>
                <a:latin typeface="+mn-lt"/>
              </a:rPr>
              <a:t>М</a:t>
            </a:r>
            <a:r>
              <a:rPr lang="ru-RU" sz="4000" dirty="0" err="1">
                <a:solidFill>
                  <a:srgbClr val="7030A0"/>
                </a:solidFill>
                <a:latin typeface="+mn-lt"/>
              </a:rPr>
              <a:t>а</a:t>
            </a:r>
            <a:endParaRPr lang="ru-RU" sz="40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6" name="Умножение 15"/>
          <p:cNvSpPr/>
          <p:nvPr/>
        </p:nvSpPr>
        <p:spPr>
          <a:xfrm>
            <a:off x="1311275" y="5214938"/>
            <a:ext cx="428625" cy="428625"/>
          </a:xfrm>
          <a:prstGeom prst="mathMultiply">
            <a:avLst/>
          </a:prstGeom>
          <a:ln w="952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7413" name="Picture 5" descr="Маша и Миш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>
          <a:xfrm>
            <a:off x="2071688" y="142875"/>
            <a:ext cx="4895850" cy="36004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357438" y="4000500"/>
            <a:ext cx="4525962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 err="1">
                <a:solidFill>
                  <a:srgbClr val="7030A0"/>
                </a:solidFill>
                <a:latin typeface="Cambria"/>
                <a:ea typeface="+mj-ea"/>
                <a:cs typeface="+mj-cs"/>
              </a:rPr>
              <a:t>очк</a:t>
            </a:r>
            <a:r>
              <a:rPr lang="ru-RU" sz="4000" b="1" dirty="0">
                <a:solidFill>
                  <a:srgbClr val="7030A0"/>
                </a:solidFill>
                <a:latin typeface="Cambria"/>
                <a:ea typeface="+mj-ea"/>
                <a:cs typeface="+mj-cs"/>
              </a:rPr>
              <a:t>,  </a:t>
            </a:r>
            <a:r>
              <a:rPr lang="ru-RU" sz="4000" b="1" dirty="0" err="1">
                <a:solidFill>
                  <a:srgbClr val="7030A0"/>
                </a:solidFill>
                <a:latin typeface="Cambria"/>
                <a:ea typeface="+mj-ea"/>
                <a:cs typeface="+mj-cs"/>
              </a:rPr>
              <a:t>ечк</a:t>
            </a:r>
            <a:r>
              <a:rPr lang="ru-RU" sz="4000" b="1" dirty="0">
                <a:solidFill>
                  <a:srgbClr val="7030A0"/>
                </a:solidFill>
                <a:latin typeface="Cambria"/>
                <a:ea typeface="+mj-ea"/>
                <a:cs typeface="+mj-cs"/>
              </a:rPr>
              <a:t>,  </a:t>
            </a:r>
            <a:r>
              <a:rPr lang="ru-RU" sz="4000" b="1" dirty="0" err="1">
                <a:solidFill>
                  <a:srgbClr val="7030A0"/>
                </a:solidFill>
                <a:latin typeface="Cambria"/>
                <a:ea typeface="+mj-ea"/>
                <a:cs typeface="+mj-cs"/>
              </a:rPr>
              <a:t>ичк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500313" y="3857625"/>
            <a:ext cx="428625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4929188" y="3857625"/>
            <a:ext cx="428625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3714750" y="3857625"/>
            <a:ext cx="428625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928938" y="3857625"/>
            <a:ext cx="428625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143375" y="3857625"/>
            <a:ext cx="428625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357813" y="3857625"/>
            <a:ext cx="428625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338263" y="5197475"/>
            <a:ext cx="428625" cy="42862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2714625" y="5143500"/>
            <a:ext cx="766763" cy="120650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488950" y="5127625"/>
            <a:ext cx="766763" cy="120650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6786563" y="5143500"/>
            <a:ext cx="766762" cy="120650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382588" y="5713413"/>
            <a:ext cx="928687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664" name="Заголовок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" name="Стрелка вправо 24"/>
          <p:cNvSpPr/>
          <p:nvPr/>
        </p:nvSpPr>
        <p:spPr>
          <a:xfrm>
            <a:off x="1928813" y="5359400"/>
            <a:ext cx="642937" cy="214313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571750" y="5148263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7030A0"/>
                </a:solidFill>
              </a:rPr>
              <a:t>МАМ</a:t>
            </a:r>
            <a:r>
              <a:rPr lang="en-US" sz="3200">
                <a:solidFill>
                  <a:srgbClr val="7030A0"/>
                </a:solidFill>
              </a:rPr>
              <a:t>/</a:t>
            </a:r>
            <a:endParaRPr lang="ru-RU" sz="3200">
              <a:solidFill>
                <a:srgbClr val="7030A0"/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2714625" y="5756275"/>
            <a:ext cx="257175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Плюс 29"/>
          <p:cNvSpPr/>
          <p:nvPr/>
        </p:nvSpPr>
        <p:spPr>
          <a:xfrm>
            <a:off x="3857625" y="5197475"/>
            <a:ext cx="357188" cy="428625"/>
          </a:xfrm>
          <a:prstGeom prst="mathPl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4249738" y="5137150"/>
            <a:ext cx="10731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7030A0"/>
                </a:solidFill>
              </a:rPr>
              <a:t>ОЧК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4429125" y="5000625"/>
            <a:ext cx="357188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786313" y="5000625"/>
            <a:ext cx="428625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Плюс 36"/>
          <p:cNvSpPr/>
          <p:nvPr/>
        </p:nvSpPr>
        <p:spPr>
          <a:xfrm>
            <a:off x="5343525" y="5211763"/>
            <a:ext cx="357188" cy="428625"/>
          </a:xfrm>
          <a:prstGeom prst="mathPl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929313" y="5286375"/>
            <a:ext cx="428625" cy="42862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962650" y="5078413"/>
            <a:ext cx="3952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7030A0"/>
                </a:solidFill>
              </a:rPr>
              <a:t>а</a:t>
            </a:r>
          </a:p>
        </p:txBody>
      </p:sp>
      <p:sp>
        <p:nvSpPr>
          <p:cNvPr id="40" name="Равно 39"/>
          <p:cNvSpPr/>
          <p:nvPr/>
        </p:nvSpPr>
        <p:spPr>
          <a:xfrm>
            <a:off x="6391275" y="5292725"/>
            <a:ext cx="357188" cy="285750"/>
          </a:xfrm>
          <a:prstGeom prst="mathEqua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673850" y="4987925"/>
            <a:ext cx="250031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7030A0"/>
                </a:solidFill>
              </a:rPr>
              <a:t>М</a:t>
            </a:r>
            <a:r>
              <a:rPr lang="ru-RU" sz="4000">
                <a:solidFill>
                  <a:srgbClr val="7030A0"/>
                </a:solidFill>
              </a:rPr>
              <a:t>а</a:t>
            </a:r>
            <a:r>
              <a:rPr lang="ru-RU" sz="3200">
                <a:solidFill>
                  <a:srgbClr val="7030A0"/>
                </a:solidFill>
              </a:rPr>
              <a:t>МОЧК</a:t>
            </a:r>
            <a:r>
              <a:rPr lang="ru-RU" sz="4400">
                <a:solidFill>
                  <a:srgbClr val="7030A0"/>
                </a:solidFill>
              </a:rPr>
              <a:t>а</a:t>
            </a: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V="1">
            <a:off x="6738938" y="5734050"/>
            <a:ext cx="1809750" cy="95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8556625" y="5159375"/>
            <a:ext cx="463550" cy="42862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8001000" y="5000625"/>
            <a:ext cx="428625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7643813" y="5000625"/>
            <a:ext cx="357187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15" grpId="0" animBg="1"/>
      <p:bldP spid="25" grpId="0" animBg="1"/>
      <p:bldP spid="26" grpId="0"/>
      <p:bldP spid="31" grpId="0"/>
      <p:bldP spid="38" grpId="0" animBg="1"/>
      <p:bldP spid="39" grpId="0"/>
      <p:bldP spid="41" grpId="0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79388" y="1484313"/>
            <a:ext cx="8964612" cy="452596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smtClean="0">
                <a:solidFill>
                  <a:srgbClr val="7030A0"/>
                </a:solidFill>
              </a:rPr>
              <a:t>блюдо – блюд/ + ечк + о  = блюдечко</a:t>
            </a:r>
          </a:p>
          <a:p>
            <a:pPr>
              <a:buFontTx/>
              <a:buNone/>
            </a:pPr>
            <a:endParaRPr lang="ru-RU" sz="4000" b="1" smtClean="0">
              <a:solidFill>
                <a:srgbClr val="7030A0"/>
              </a:solidFill>
            </a:endParaRPr>
          </a:p>
          <a:p>
            <a:pPr algn="ctr">
              <a:buFontTx/>
              <a:buNone/>
            </a:pPr>
            <a:r>
              <a:rPr lang="ru-RU" sz="4000" b="1" smtClean="0">
                <a:solidFill>
                  <a:srgbClr val="7030A0"/>
                </a:solidFill>
              </a:rPr>
              <a:t>лиса  –  лис/ +  ичк  +  а  =  лисичка  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928688" y="2928938"/>
            <a:ext cx="785812" cy="142875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571750" y="1428750"/>
            <a:ext cx="1071563" cy="214313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6572250" y="1428750"/>
            <a:ext cx="1071563" cy="214313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642938" y="1428750"/>
            <a:ext cx="1071562" cy="214313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2571750" y="2928938"/>
            <a:ext cx="785813" cy="142875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6643688" y="2928938"/>
            <a:ext cx="785812" cy="142875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143875" y="3071813"/>
            <a:ext cx="357188" cy="3571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785938" y="1714500"/>
            <a:ext cx="357187" cy="35718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43063" y="3071813"/>
            <a:ext cx="357187" cy="3571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643563" y="3071813"/>
            <a:ext cx="357187" cy="3571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643563" y="1714500"/>
            <a:ext cx="357187" cy="35718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429625" y="1714500"/>
            <a:ext cx="357188" cy="35718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500563" y="2857500"/>
            <a:ext cx="428625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714875" y="1500188"/>
            <a:ext cx="428625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715250" y="2857500"/>
            <a:ext cx="428625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001000" y="1428750"/>
            <a:ext cx="428625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4357688" y="1500188"/>
            <a:ext cx="357187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4143375" y="2857500"/>
            <a:ext cx="357188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7643813" y="1428750"/>
            <a:ext cx="357187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7358063" y="2857500"/>
            <a:ext cx="357187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571750" y="2143125"/>
            <a:ext cx="257175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428875" y="3500438"/>
            <a:ext cx="2571750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572250" y="2214563"/>
            <a:ext cx="1785938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643688" y="3571875"/>
            <a:ext cx="142875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328738" y="836613"/>
            <a:ext cx="7643812" cy="45212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6500" smtClean="0">
                <a:solidFill>
                  <a:srgbClr val="7030A0"/>
                </a:solidFill>
              </a:rPr>
              <a:t>             </a:t>
            </a:r>
            <a:r>
              <a:rPr lang="ru-RU" sz="7100" b="1" smtClean="0">
                <a:solidFill>
                  <a:srgbClr val="7030A0"/>
                </a:solidFill>
              </a:rPr>
              <a:t>дочка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7100" b="1" smtClean="0">
                <a:solidFill>
                  <a:srgbClr val="7030A0"/>
                </a:solidFill>
              </a:rPr>
              <a:t>           свечка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7100" b="1" smtClean="0">
                <a:solidFill>
                  <a:srgbClr val="7030A0"/>
                </a:solidFill>
              </a:rPr>
              <a:t>          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40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4000" smtClean="0"/>
              <a:t> 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4000" smtClean="0"/>
          </a:p>
          <a:p>
            <a:pPr>
              <a:lnSpc>
                <a:spcPct val="90000"/>
              </a:lnSpc>
              <a:buFontTx/>
              <a:buNone/>
            </a:pPr>
            <a:endParaRPr lang="ru-RU" sz="4000" smtClean="0"/>
          </a:p>
          <a:p>
            <a:pPr>
              <a:lnSpc>
                <a:spcPct val="90000"/>
              </a:lnSpc>
              <a:buFontTx/>
              <a:buNone/>
            </a:pPr>
            <a:endParaRPr lang="ru-RU" sz="4000" smtClean="0"/>
          </a:p>
          <a:p>
            <a:pPr>
              <a:lnSpc>
                <a:spcPct val="90000"/>
              </a:lnSpc>
              <a:buFontTx/>
              <a:buNone/>
            </a:pPr>
            <a:endParaRPr lang="ru-RU" sz="400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767388" y="1143000"/>
            <a:ext cx="500062" cy="50006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92788" y="2214563"/>
            <a:ext cx="500062" cy="50006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846763" y="3454400"/>
            <a:ext cx="500062" cy="5715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786188" y="928688"/>
            <a:ext cx="571500" cy="214312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429000" y="1928813"/>
            <a:ext cx="1071563" cy="214312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3392488" y="3363913"/>
            <a:ext cx="1071562" cy="106362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929188" y="714375"/>
            <a:ext cx="714375" cy="4286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929188" y="1785938"/>
            <a:ext cx="714375" cy="4286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016500" y="3041650"/>
            <a:ext cx="785813" cy="4286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357688" y="714375"/>
            <a:ext cx="571500" cy="4286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0" idx="2"/>
          </p:cNvCxnSpPr>
          <p:nvPr/>
        </p:nvCxnSpPr>
        <p:spPr>
          <a:xfrm flipV="1">
            <a:off x="4500563" y="1785938"/>
            <a:ext cx="428625" cy="3492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500563" y="3062288"/>
            <a:ext cx="500062" cy="42386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7950" y="5210175"/>
            <a:ext cx="8929688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 err="1">
                <a:solidFill>
                  <a:srgbClr val="7030A0"/>
                </a:solidFill>
              </a:rPr>
              <a:t>М</a:t>
            </a:r>
            <a:r>
              <a:rPr lang="ru-RU" sz="4000" b="1" dirty="0" err="1">
                <a:solidFill>
                  <a:srgbClr val="7030A0"/>
                </a:solidFill>
              </a:rPr>
              <a:t>а</a:t>
            </a:r>
            <a:r>
              <a:rPr lang="ru-RU" sz="3200" b="1" dirty="0" err="1">
                <a:solidFill>
                  <a:srgbClr val="7030A0"/>
                </a:solidFill>
              </a:rPr>
              <a:t>М</a:t>
            </a:r>
            <a:r>
              <a:rPr lang="ru-RU" sz="4000" b="1" dirty="0" err="1">
                <a:solidFill>
                  <a:srgbClr val="7030A0"/>
                </a:solidFill>
              </a:rPr>
              <a:t>а</a:t>
            </a:r>
            <a:r>
              <a:rPr lang="ru-RU" sz="3200" b="1" dirty="0">
                <a:solidFill>
                  <a:srgbClr val="7030A0"/>
                </a:solidFill>
              </a:rPr>
              <a:t>      </a:t>
            </a:r>
            <a:r>
              <a:rPr lang="ru-RU" sz="3200" b="1" dirty="0" err="1">
                <a:solidFill>
                  <a:srgbClr val="7030A0"/>
                </a:solidFill>
              </a:rPr>
              <a:t>М</a:t>
            </a:r>
            <a:r>
              <a:rPr lang="ru-RU" sz="4000" b="1" dirty="0" err="1">
                <a:solidFill>
                  <a:srgbClr val="7030A0"/>
                </a:solidFill>
              </a:rPr>
              <a:t>а</a:t>
            </a:r>
            <a:r>
              <a:rPr lang="ru-RU" sz="3200" b="1" dirty="0" err="1">
                <a:solidFill>
                  <a:srgbClr val="7030A0"/>
                </a:solidFill>
              </a:rPr>
              <a:t>М</a:t>
            </a:r>
            <a:r>
              <a:rPr lang="en-US" sz="3200" b="1" dirty="0">
                <a:solidFill>
                  <a:srgbClr val="7030A0"/>
                </a:solidFill>
              </a:rPr>
              <a:t>/</a:t>
            </a:r>
            <a:r>
              <a:rPr lang="ru-RU" sz="3200" b="1" dirty="0">
                <a:solidFill>
                  <a:srgbClr val="7030A0"/>
                </a:solidFill>
              </a:rPr>
              <a:t>      ОЧК     </a:t>
            </a:r>
            <a:r>
              <a:rPr lang="ru-RU" sz="4400" b="1" dirty="0">
                <a:solidFill>
                  <a:srgbClr val="7030A0"/>
                </a:solidFill>
              </a:rPr>
              <a:t>а</a:t>
            </a:r>
            <a:r>
              <a:rPr lang="ru-RU" sz="3200" b="1" dirty="0">
                <a:solidFill>
                  <a:srgbClr val="7030A0"/>
                </a:solidFill>
              </a:rPr>
              <a:t>   =  </a:t>
            </a:r>
            <a:r>
              <a:rPr lang="ru-RU" sz="3200" b="1" dirty="0" err="1">
                <a:solidFill>
                  <a:srgbClr val="7030A0"/>
                </a:solidFill>
                <a:latin typeface="+mj-lt"/>
              </a:rPr>
              <a:t>М</a:t>
            </a:r>
            <a:r>
              <a:rPr lang="ru-RU" sz="4400" b="1" dirty="0" err="1">
                <a:solidFill>
                  <a:srgbClr val="7030A0"/>
                </a:solidFill>
                <a:latin typeface="+mj-lt"/>
              </a:rPr>
              <a:t>а</a:t>
            </a:r>
            <a:r>
              <a:rPr lang="ru-RU" sz="3200" b="1" dirty="0" err="1">
                <a:solidFill>
                  <a:srgbClr val="7030A0"/>
                </a:solidFill>
                <a:latin typeface="+mj-lt"/>
              </a:rPr>
              <a:t>МОЧК</a:t>
            </a:r>
            <a:r>
              <a:rPr lang="ru-RU" sz="4400" b="1" dirty="0" err="1">
                <a:solidFill>
                  <a:srgbClr val="7030A0"/>
                </a:solidFill>
                <a:latin typeface="+mj-lt"/>
              </a:rPr>
              <a:t>а</a:t>
            </a:r>
            <a:endParaRPr lang="ru-RU" sz="44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1692275" y="5595938"/>
            <a:ext cx="384175" cy="2063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люс 25"/>
          <p:cNvSpPr/>
          <p:nvPr/>
        </p:nvSpPr>
        <p:spPr>
          <a:xfrm>
            <a:off x="3392488" y="5475288"/>
            <a:ext cx="285750" cy="357187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люс 26"/>
          <p:cNvSpPr/>
          <p:nvPr/>
        </p:nvSpPr>
        <p:spPr>
          <a:xfrm>
            <a:off x="4859338" y="5445125"/>
            <a:ext cx="285750" cy="3571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74613" y="5153025"/>
            <a:ext cx="1071562" cy="214313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2070100" y="5151438"/>
            <a:ext cx="1071563" cy="214312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6235700" y="5153025"/>
            <a:ext cx="1071563" cy="214313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146175" y="5403850"/>
            <a:ext cx="357188" cy="50006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213350" y="5243513"/>
            <a:ext cx="500063" cy="5715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8221663" y="5316538"/>
            <a:ext cx="500062" cy="5715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4300538" y="5080000"/>
            <a:ext cx="428625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7724775" y="5065713"/>
            <a:ext cx="428625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3929063" y="5067300"/>
            <a:ext cx="357187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 flipH="1" flipV="1">
            <a:off x="7375525" y="5037138"/>
            <a:ext cx="357187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Умножение 41"/>
          <p:cNvSpPr/>
          <p:nvPr/>
        </p:nvSpPr>
        <p:spPr>
          <a:xfrm>
            <a:off x="1128713" y="5511800"/>
            <a:ext cx="428625" cy="28575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2135188" y="5989638"/>
            <a:ext cx="2571750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6292850" y="5978525"/>
            <a:ext cx="1928813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177800" y="5991225"/>
            <a:ext cx="96837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459163" y="3078163"/>
            <a:ext cx="337026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000" b="1" dirty="0" err="1">
                <a:solidFill>
                  <a:srgbClr val="7030A0"/>
                </a:solidFill>
                <a:latin typeface="+mn-lt"/>
              </a:rPr>
              <a:t>СПИЧК</a:t>
            </a:r>
            <a:r>
              <a:rPr lang="ru-RU" sz="7200" b="1" dirty="0" err="1">
                <a:solidFill>
                  <a:srgbClr val="7030A0"/>
                </a:solidFill>
                <a:latin typeface="+mn-lt"/>
              </a:rPr>
              <a:t>а</a:t>
            </a:r>
            <a:endParaRPr lang="ru-RU" sz="7200" b="1" dirty="0">
              <a:solidFill>
                <a:srgbClr val="7030A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uiExpand="1" build="p"/>
      <p:bldP spid="24" grpId="0"/>
      <p:bldP spid="25" grpId="0" animBg="1"/>
      <p:bldP spid="31" grpId="0" animBg="1"/>
      <p:bldP spid="32" grpId="0" animBg="1"/>
      <p:bldP spid="33" grpId="0" animBg="1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chemeClr val="accent2"/>
              </a:solidFill>
            </a:endParaRPr>
          </a:p>
        </p:txBody>
      </p:sp>
      <p:sp>
        <p:nvSpPr>
          <p:cNvPr id="3072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4800" b="1" smtClean="0">
                <a:solidFill>
                  <a:srgbClr val="7030A0"/>
                </a:solidFill>
              </a:rPr>
              <a:t>спица      спиц/ +  к  +   а  =  спичка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285750" y="1643063"/>
            <a:ext cx="1071563" cy="214312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7235825" y="1585913"/>
            <a:ext cx="1071563" cy="214312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2571750" y="1643063"/>
            <a:ext cx="1071563" cy="214312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428875" y="2432050"/>
            <a:ext cx="257175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235825" y="2414588"/>
            <a:ext cx="140811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1438" y="2414588"/>
            <a:ext cx="135731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357313" y="1928813"/>
            <a:ext cx="357187" cy="3571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940425" y="1857375"/>
            <a:ext cx="423863" cy="35718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680450" y="1892300"/>
            <a:ext cx="357188" cy="35718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822032" y="1678781"/>
            <a:ext cx="285750" cy="2143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8429626" y="1643062"/>
            <a:ext cx="285750" cy="14287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4572000" y="1714501"/>
            <a:ext cx="357187" cy="2143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8322469" y="1607344"/>
            <a:ext cx="214313" cy="14287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Умножение 24"/>
          <p:cNvSpPr/>
          <p:nvPr/>
        </p:nvSpPr>
        <p:spPr>
          <a:xfrm>
            <a:off x="1273175" y="1928813"/>
            <a:ext cx="428625" cy="28575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1908175" y="1998663"/>
            <a:ext cx="449263" cy="146050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260350"/>
            <a:ext cx="8229600" cy="6337300"/>
          </a:xfrm>
        </p:spPr>
        <p:txBody>
          <a:bodyPr/>
          <a:lstStyle/>
          <a:p>
            <a:r>
              <a:rPr lang="ru-RU" sz="3600" b="1" smtClean="0">
                <a:solidFill>
                  <a:srgbClr val="7030A0"/>
                </a:solidFill>
              </a:rPr>
              <a:t>Тема:  «Форма  слова»</a:t>
            </a:r>
          </a:p>
          <a:p>
            <a:r>
              <a:rPr lang="ru-RU" sz="3600" b="1" smtClean="0">
                <a:solidFill>
                  <a:srgbClr val="7030A0"/>
                </a:solidFill>
              </a:rPr>
              <a:t>Тема:  «Начальная  форма»</a:t>
            </a:r>
          </a:p>
          <a:p>
            <a:r>
              <a:rPr lang="ru-RU" sz="3600" b="1" smtClean="0">
                <a:solidFill>
                  <a:srgbClr val="7030A0"/>
                </a:solidFill>
              </a:rPr>
              <a:t>Тема  «Окончание»</a:t>
            </a:r>
          </a:p>
          <a:p>
            <a:r>
              <a:rPr lang="ru-RU" sz="3600" b="1" smtClean="0">
                <a:solidFill>
                  <a:srgbClr val="7030A0"/>
                </a:solidFill>
              </a:rPr>
              <a:t>Тема:  «Корень  слова.  Родственные  (однокоренные)  слова»</a:t>
            </a:r>
          </a:p>
          <a:p>
            <a:r>
              <a:rPr lang="ru-RU" sz="3600" b="1" smtClean="0">
                <a:solidFill>
                  <a:srgbClr val="7030A0"/>
                </a:solidFill>
              </a:rPr>
              <a:t>Тема:  «Основа  слова»</a:t>
            </a:r>
          </a:p>
          <a:p>
            <a:r>
              <a:rPr lang="ru-RU" sz="3600" b="1" smtClean="0">
                <a:solidFill>
                  <a:srgbClr val="7030A0"/>
                </a:solidFill>
              </a:rPr>
              <a:t>Тема:  «Чередование  согласных  в  корне  слова»</a:t>
            </a:r>
          </a:p>
          <a:p>
            <a:r>
              <a:rPr lang="ru-RU" sz="3600" b="1" smtClean="0">
                <a:solidFill>
                  <a:srgbClr val="7030A0"/>
                </a:solidFill>
              </a:rPr>
              <a:t>Умение  работать  со  словарями</a:t>
            </a:r>
          </a:p>
          <a:p>
            <a:r>
              <a:rPr lang="ru-RU" sz="3600" b="1" smtClean="0">
                <a:solidFill>
                  <a:srgbClr val="7030A0"/>
                </a:solidFill>
              </a:rPr>
              <a:t>Умение работать по алгоритму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0" name="Picture 6" descr="Маша и Миш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lum contrast="20000"/>
          </a:blip>
          <a:srcRect/>
          <a:stretch>
            <a:fillRect/>
          </a:stretch>
        </p:blipFill>
        <p:spPr>
          <a:xfrm>
            <a:off x="2051050" y="227013"/>
            <a:ext cx="4970463" cy="3635375"/>
          </a:xfrm>
        </p:spPr>
      </p:pic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149725"/>
            <a:ext cx="8229600" cy="1727200"/>
          </a:xfrm>
        </p:spPr>
        <p:txBody>
          <a:bodyPr/>
          <a:lstStyle/>
          <a:p>
            <a:pPr>
              <a:buFontTx/>
              <a:buNone/>
            </a:pPr>
            <a:r>
              <a:rPr lang="ru-RU" sz="4000" smtClean="0"/>
              <a:t>               </a:t>
            </a:r>
            <a:r>
              <a:rPr lang="ru-RU" sz="4400" b="1" smtClean="0">
                <a:solidFill>
                  <a:srgbClr val="7030A0"/>
                </a:solidFill>
              </a:rPr>
              <a:t>сынок     Мишенька  </a:t>
            </a:r>
          </a:p>
          <a:p>
            <a:pPr>
              <a:buFontTx/>
              <a:buNone/>
            </a:pPr>
            <a:r>
              <a:rPr lang="ru-RU" sz="4400" b="1" smtClean="0">
                <a:solidFill>
                  <a:srgbClr val="7030A0"/>
                </a:solidFill>
              </a:rPr>
              <a:t>               дочка     Машенька           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025775" y="4894263"/>
            <a:ext cx="150813" cy="25717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2964656" y="4179094"/>
            <a:ext cx="357188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857875" y="4786313"/>
            <a:ext cx="500063" cy="3571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715000" y="4000500"/>
            <a:ext cx="571500" cy="3571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2714625" y="4214813"/>
            <a:ext cx="357188" cy="2143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882900" y="4894263"/>
            <a:ext cx="142875" cy="24923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5286375" y="4786313"/>
            <a:ext cx="571500" cy="4286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5214938" y="4000500"/>
            <a:ext cx="500062" cy="4286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692150"/>
            <a:ext cx="8229600" cy="5464175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r>
              <a:rPr lang="ru-RU" sz="5400" b="1" dirty="0" smtClean="0">
                <a:solidFill>
                  <a:srgbClr val="7030A0"/>
                </a:solidFill>
              </a:rPr>
              <a:t>  Я  испытал(а)  чувство  радости  от …</a:t>
            </a:r>
          </a:p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endParaRPr lang="ru-RU" sz="5400" b="1" dirty="0">
              <a:solidFill>
                <a:srgbClr val="7030A0"/>
              </a:solidFill>
            </a:endParaRPr>
          </a:p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r>
              <a:rPr lang="ru-RU" sz="5400" b="1" dirty="0" smtClean="0">
                <a:solidFill>
                  <a:srgbClr val="7030A0"/>
                </a:solidFill>
              </a:rPr>
              <a:t>  Мне  бы  хотелось…</a:t>
            </a:r>
          </a:p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endParaRPr lang="ru-RU" sz="5400" b="1" dirty="0">
              <a:solidFill>
                <a:srgbClr val="7030A0"/>
              </a:solidFill>
            </a:endParaRPr>
          </a:p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r>
              <a:rPr lang="ru-RU" sz="5400" b="1" dirty="0" smtClean="0">
                <a:solidFill>
                  <a:srgbClr val="7030A0"/>
                </a:solidFill>
              </a:rPr>
              <a:t>  Я  думаю,  что  в  будущем…</a:t>
            </a:r>
          </a:p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r>
              <a:rPr lang="ru-RU" sz="6000" b="1" dirty="0">
                <a:solidFill>
                  <a:srgbClr val="7030A0"/>
                </a:solidFill>
              </a:rPr>
              <a:t> </a:t>
            </a:r>
            <a:r>
              <a:rPr lang="ru-RU" sz="6000" b="1" dirty="0" smtClean="0">
                <a:solidFill>
                  <a:srgbClr val="7030A0"/>
                </a:solidFill>
              </a:rPr>
              <a:t> </a:t>
            </a:r>
            <a:endParaRPr lang="ru-RU" sz="6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" name="Содержимое 6" descr="1272441723_logo-rainbow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1710" b="15154"/>
          <a:stretch>
            <a:fillRect/>
          </a:stretch>
        </p:blipFill>
        <p:spPr>
          <a:xfrm>
            <a:off x="0" y="0"/>
            <a:ext cx="9144000" cy="6978316"/>
          </a:xfrm>
          <a:effectLst>
            <a:softEdge rad="112500"/>
          </a:effectLst>
        </p:spPr>
      </p:pic>
      <p:sp>
        <p:nvSpPr>
          <p:cNvPr id="32772" name="WordArt 4"/>
          <p:cNvSpPr>
            <a:spLocks noChangeArrowheads="1" noChangeShapeType="1" noTextEdit="1"/>
          </p:cNvSpPr>
          <p:nvPr/>
        </p:nvSpPr>
        <p:spPr bwMode="auto">
          <a:xfrm>
            <a:off x="1143000" y="2500313"/>
            <a:ext cx="7345363" cy="1512887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2500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Спасибо  за  сотрудничество!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549275"/>
            <a:ext cx="8291512" cy="3816350"/>
          </a:xfrm>
          <a:ln>
            <a:solidFill>
              <a:srgbClr val="FF0066"/>
            </a:solidFill>
          </a:ln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7030A0"/>
                </a:solidFill>
              </a:rPr>
              <a:t/>
            </a:r>
            <a:br>
              <a:rPr lang="ru-RU" sz="4800" b="1" dirty="0" smtClean="0">
                <a:solidFill>
                  <a:srgbClr val="7030A0"/>
                </a:solidFill>
              </a:rPr>
            </a:br>
            <a:r>
              <a:rPr lang="ru-RU" sz="4800" b="1" dirty="0">
                <a:solidFill>
                  <a:srgbClr val="7030A0"/>
                </a:solidFill>
              </a:rPr>
              <a:t/>
            </a:r>
            <a:br>
              <a:rPr lang="ru-RU" sz="4800" b="1" dirty="0">
                <a:solidFill>
                  <a:srgbClr val="7030A0"/>
                </a:solidFill>
              </a:rPr>
            </a:br>
            <a:r>
              <a:rPr lang="ru-RU" sz="4800" b="1" dirty="0" smtClean="0">
                <a:solidFill>
                  <a:srgbClr val="7030A0"/>
                </a:solidFill>
              </a:rPr>
              <a:t>«И  дверь  распахну  я</a:t>
            </a:r>
            <a:br>
              <a:rPr lang="ru-RU" sz="4800" b="1" dirty="0" smtClean="0">
                <a:solidFill>
                  <a:srgbClr val="7030A0"/>
                </a:solidFill>
              </a:rPr>
            </a:br>
            <a:r>
              <a:rPr lang="ru-RU" sz="4800" b="1" dirty="0" smtClean="0">
                <a:solidFill>
                  <a:srgbClr val="7030A0"/>
                </a:solidFill>
              </a:rPr>
              <a:t>               на солнечный блеск</a:t>
            </a:r>
            <a:br>
              <a:rPr lang="ru-RU" sz="4800" b="1" dirty="0" smtClean="0">
                <a:solidFill>
                  <a:srgbClr val="7030A0"/>
                </a:solidFill>
              </a:rPr>
            </a:br>
            <a:r>
              <a:rPr lang="ru-RU" sz="4800" b="1" dirty="0" smtClean="0">
                <a:solidFill>
                  <a:srgbClr val="7030A0"/>
                </a:solidFill>
              </a:rPr>
              <a:t>Для  новой  работы,</a:t>
            </a:r>
            <a:br>
              <a:rPr lang="ru-RU" sz="4800" b="1" dirty="0" smtClean="0">
                <a:solidFill>
                  <a:srgbClr val="7030A0"/>
                </a:solidFill>
              </a:rPr>
            </a:br>
            <a:r>
              <a:rPr lang="ru-RU" sz="4800" b="1" dirty="0">
                <a:solidFill>
                  <a:srgbClr val="7030A0"/>
                </a:solidFill>
              </a:rPr>
              <a:t> </a:t>
            </a:r>
            <a:r>
              <a:rPr lang="ru-RU" sz="4800" b="1" dirty="0" smtClean="0">
                <a:solidFill>
                  <a:srgbClr val="7030A0"/>
                </a:solidFill>
              </a:rPr>
              <a:t>             для  нового  счастья»</a:t>
            </a:r>
            <a:br>
              <a:rPr lang="ru-RU" sz="4800" b="1" dirty="0" smtClean="0">
                <a:solidFill>
                  <a:srgbClr val="7030A0"/>
                </a:solidFill>
              </a:rPr>
            </a:br>
            <a:r>
              <a:rPr lang="ru-RU" sz="4400" b="1" dirty="0" smtClean="0">
                <a:solidFill>
                  <a:srgbClr val="7030A0"/>
                </a:solidFill>
              </a:rPr>
              <a:t>                                             И. Бунин</a:t>
            </a:r>
            <a:r>
              <a:rPr lang="ru-RU" sz="4400" b="1" dirty="0">
                <a:solidFill>
                  <a:srgbClr val="7030A0"/>
                </a:solidFill>
              </a:rPr>
              <a:t/>
            </a:r>
            <a:br>
              <a:rPr lang="ru-RU" sz="4400" b="1" dirty="0">
                <a:solidFill>
                  <a:srgbClr val="7030A0"/>
                </a:solidFill>
              </a:rPr>
            </a:br>
            <a:endParaRPr lang="ru-RU" sz="4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Picture 2" descr="F:\КАРТИНКА  СЕМЬЯ И ДЕТ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412875"/>
            <a:ext cx="44640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/>
          <p:cNvSpPr>
            <a:spLocks noGrp="1" noChangeArrowheads="1"/>
          </p:cNvSpPr>
          <p:nvPr>
            <p:ph type="title"/>
          </p:nvPr>
        </p:nvSpPr>
        <p:spPr>
          <a:xfrm>
            <a:off x="500063" y="214313"/>
            <a:ext cx="8229600" cy="4000500"/>
          </a:xfrm>
        </p:spPr>
        <p:txBody>
          <a:bodyPr/>
          <a:lstStyle/>
          <a:p>
            <a:pPr algn="ctr"/>
            <a:r>
              <a:rPr lang="ru-RU" sz="4900" b="1" smtClean="0">
                <a:solidFill>
                  <a:srgbClr val="7030A0"/>
                </a:solidFill>
              </a:rPr>
              <a:t>   Тема:  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z="4400" smtClean="0">
                <a:solidFill>
                  <a:srgbClr val="7030A0"/>
                </a:solidFill>
              </a:rPr>
              <a:t>   </a:t>
            </a:r>
            <a:r>
              <a:rPr lang="ru-RU" sz="6600" smtClean="0">
                <a:solidFill>
                  <a:srgbClr val="B71982"/>
                </a:solidFill>
              </a:rPr>
              <a:t>Как  делаются  слова</a:t>
            </a:r>
            <a:endParaRPr lang="ru-RU" sz="4800" smtClean="0">
              <a:solidFill>
                <a:srgbClr val="B71982"/>
              </a:solidFill>
            </a:endParaRPr>
          </a:p>
        </p:txBody>
      </p:sp>
      <p:pic>
        <p:nvPicPr>
          <p:cNvPr id="20482" name="Рисунок 4" descr="picyF9qfAFr[1]_enl.jpg"/>
          <p:cNvPicPr>
            <a:picLocks noChangeAspect="1"/>
          </p:cNvPicPr>
          <p:nvPr/>
        </p:nvPicPr>
        <p:blipFill>
          <a:blip r:embed="rId2"/>
          <a:srcRect l="5043" t="3226" r="6706" b="3226"/>
          <a:stretch>
            <a:fillRect/>
          </a:stretch>
        </p:blipFill>
        <p:spPr bwMode="auto">
          <a:xfrm>
            <a:off x="5857875" y="3929063"/>
            <a:ext cx="300037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малыш играет в игрушки"/>
          <p:cNvPicPr>
            <a:picLocks noGrp="1" noChangeAspect="1" noChangeArrowheads="1"/>
          </p:cNvPicPr>
          <p:nvPr>
            <p:ph/>
          </p:nvPr>
        </p:nvPicPr>
        <p:blipFill>
          <a:blip r:embed="rId2">
            <a:lum bright="-10000" contrast="20000"/>
          </a:blip>
          <a:stretch>
            <a:fillRect/>
          </a:stretch>
        </p:blipFill>
        <p:spPr>
          <a:xfrm>
            <a:off x="2071688" y="1196975"/>
            <a:ext cx="5143500" cy="43751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200" name="Picture 8" descr="шар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692150"/>
            <a:ext cx="2232025" cy="3673475"/>
          </a:xfrm>
        </p:spPr>
      </p:pic>
      <p:pic>
        <p:nvPicPr>
          <p:cNvPr id="8201" name="Picture 9" descr="шар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088063" y="1600200"/>
            <a:ext cx="1158875" cy="2185988"/>
          </a:xfr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85875" y="4500563"/>
            <a:ext cx="2214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/>
              <a:t>ШАР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43250" y="4714875"/>
            <a:ext cx="571500" cy="6429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1428750" y="4429125"/>
            <a:ext cx="1657350" cy="249238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428750" y="5357813"/>
            <a:ext cx="1571625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214938" y="4643438"/>
            <a:ext cx="29289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/>
              <a:t>ШАРИК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929563" y="4857750"/>
            <a:ext cx="571500" cy="6429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5214938" y="4429125"/>
            <a:ext cx="1657350" cy="249238"/>
          </a:xfrm>
          <a:custGeom>
            <a:avLst/>
            <a:gdLst>
              <a:gd name="connsiteX0" fmla="*/ 0 w 1657350"/>
              <a:gd name="connsiteY0" fmla="*/ 249237 h 249237"/>
              <a:gd name="connsiteX1" fmla="*/ 914400 w 1657350"/>
              <a:gd name="connsiteY1" fmla="*/ 1587 h 249237"/>
              <a:gd name="connsiteX2" fmla="*/ 1657350 w 1657350"/>
              <a:gd name="connsiteY2" fmla="*/ 239712 h 24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249237">
                <a:moveTo>
                  <a:pt x="0" y="249237"/>
                </a:moveTo>
                <a:cubicBezTo>
                  <a:pt x="319087" y="126205"/>
                  <a:pt x="638175" y="3174"/>
                  <a:pt x="914400" y="1587"/>
                </a:cubicBezTo>
                <a:cubicBezTo>
                  <a:pt x="1190625" y="0"/>
                  <a:pt x="1423987" y="119856"/>
                  <a:pt x="1657350" y="23971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5214938" y="5500688"/>
            <a:ext cx="2500312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>
            <a:off x="3924300" y="5105400"/>
            <a:ext cx="10795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5" grpId="0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5750"/>
            <a:ext cx="8229600" cy="777875"/>
          </a:xfrm>
        </p:spPr>
        <p:txBody>
          <a:bodyPr/>
          <a:lstStyle/>
          <a:p>
            <a:r>
              <a:rPr lang="ru-RU" sz="3600" b="1" smtClean="0">
                <a:solidFill>
                  <a:schemeClr val="tx1"/>
                </a:solidFill>
              </a:rPr>
              <a:t>Цель: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052513"/>
            <a:ext cx="8280400" cy="5113337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>
                <a:solidFill>
                  <a:srgbClr val="CC00FF"/>
                </a:solidFill>
              </a:rPr>
              <a:t>Узнать,  как  делаются  слова</a:t>
            </a:r>
            <a:r>
              <a:rPr lang="ru-RU" b="1" smtClean="0">
                <a:solidFill>
                  <a:srgbClr val="CC00FF"/>
                </a:solidFill>
              </a:rPr>
              <a:t>  </a:t>
            </a:r>
          </a:p>
          <a:p>
            <a:pPr>
              <a:buFontTx/>
              <a:buNone/>
            </a:pPr>
            <a:r>
              <a:rPr lang="ru-RU" smtClean="0"/>
              <a:t>   </a:t>
            </a:r>
          </a:p>
          <a:p>
            <a:pPr>
              <a:buFontTx/>
              <a:buNone/>
            </a:pPr>
            <a:r>
              <a:rPr lang="ru-RU" sz="3600" b="1" smtClean="0"/>
              <a:t>Задачи:</a:t>
            </a:r>
          </a:p>
          <a:p>
            <a:r>
              <a:rPr lang="ru-RU" sz="3200" b="1" smtClean="0">
                <a:solidFill>
                  <a:srgbClr val="7030A0"/>
                </a:solidFill>
              </a:rPr>
              <a:t>Познакомиться  с  названием  и  обозначением  новой  части  слова</a:t>
            </a:r>
          </a:p>
          <a:p>
            <a:r>
              <a:rPr lang="ru-RU" sz="3200" b="1" smtClean="0">
                <a:solidFill>
                  <a:srgbClr val="7030A0"/>
                </a:solidFill>
              </a:rPr>
              <a:t>Сформулировать  её  определение</a:t>
            </a:r>
          </a:p>
          <a:p>
            <a:r>
              <a:rPr lang="ru-RU" sz="3200" b="1" smtClean="0">
                <a:solidFill>
                  <a:srgbClr val="7030A0"/>
                </a:solidFill>
              </a:rPr>
              <a:t>Составить  алгоритм  образования  слов</a:t>
            </a:r>
          </a:p>
          <a:p>
            <a:r>
              <a:rPr lang="ru-RU" sz="3200" b="1" smtClean="0">
                <a:solidFill>
                  <a:srgbClr val="7030A0"/>
                </a:solidFill>
              </a:rPr>
              <a:t>Учиться  по  алгоритму  с  помощью  новой  части  составлять  родственные  слова</a:t>
            </a:r>
          </a:p>
          <a:p>
            <a:pPr>
              <a:buFontTx/>
              <a:buNone/>
            </a:pPr>
            <a:endParaRPr lang="ru-RU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620713"/>
            <a:ext cx="8229600" cy="5976937"/>
          </a:xfrm>
        </p:spPr>
        <p:txBody>
          <a:bodyPr/>
          <a:lstStyle/>
          <a:p>
            <a:r>
              <a:rPr lang="ru-RU" sz="3600" b="1" smtClean="0">
                <a:solidFill>
                  <a:srgbClr val="7030A0"/>
                </a:solidFill>
              </a:rPr>
              <a:t>Тема:  «Форма  слова»</a:t>
            </a:r>
          </a:p>
          <a:p>
            <a:r>
              <a:rPr lang="ru-RU" sz="3600" b="1" smtClean="0">
                <a:solidFill>
                  <a:srgbClr val="7030A0"/>
                </a:solidFill>
              </a:rPr>
              <a:t>Тема:  «Начальная  форма»</a:t>
            </a:r>
          </a:p>
          <a:p>
            <a:r>
              <a:rPr lang="ru-RU" sz="3600" b="1" smtClean="0">
                <a:solidFill>
                  <a:srgbClr val="7030A0"/>
                </a:solidFill>
              </a:rPr>
              <a:t>Тема  «Окончание»</a:t>
            </a:r>
          </a:p>
          <a:p>
            <a:r>
              <a:rPr lang="ru-RU" sz="3600" b="1" smtClean="0">
                <a:solidFill>
                  <a:srgbClr val="7030A0"/>
                </a:solidFill>
              </a:rPr>
              <a:t>Тема:  «Корень  слова.  Родственные  (однокоренные)  слова»</a:t>
            </a:r>
          </a:p>
          <a:p>
            <a:r>
              <a:rPr lang="ru-RU" sz="3600" b="1" smtClean="0">
                <a:solidFill>
                  <a:srgbClr val="7030A0"/>
                </a:solidFill>
              </a:rPr>
              <a:t>Тема:  «Основа  слова»</a:t>
            </a:r>
          </a:p>
          <a:p>
            <a:r>
              <a:rPr lang="ru-RU" sz="3600" b="1" smtClean="0">
                <a:solidFill>
                  <a:srgbClr val="7030A0"/>
                </a:solidFill>
              </a:rPr>
              <a:t>Тема:  «Чередование  согласных  в  корне  слова»</a:t>
            </a:r>
          </a:p>
          <a:p>
            <a:r>
              <a:rPr lang="ru-RU" sz="3600" b="1" smtClean="0">
                <a:solidFill>
                  <a:srgbClr val="7030A0"/>
                </a:solidFill>
              </a:rPr>
              <a:t>Умение  работать  со  словарями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r>
              <a:rPr lang="ru-RU" sz="3600" b="1" smtClean="0">
                <a:solidFill>
                  <a:srgbClr val="7030A0"/>
                </a:solidFill>
              </a:rPr>
              <a:t>Работа   </a:t>
            </a:r>
            <a:br>
              <a:rPr lang="ru-RU" sz="3600" b="1" smtClean="0">
                <a:solidFill>
                  <a:srgbClr val="7030A0"/>
                </a:solidFill>
              </a:rPr>
            </a:br>
            <a:r>
              <a:rPr lang="ru-RU" sz="3600" b="1" smtClean="0">
                <a:solidFill>
                  <a:srgbClr val="7030A0"/>
                </a:solidFill>
              </a:rPr>
              <a:t>с  обратным  словарём</a:t>
            </a: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16113"/>
            <a:ext cx="7859713" cy="421005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 sz="24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3600" smtClean="0"/>
              <a:t>   уголь      уголёк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3600" smtClean="0"/>
              <a:t>   пень      пенёк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3600" smtClean="0"/>
              <a:t>   огонь     огонёк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3600" smtClean="0"/>
              <a:t>                                      лоб     лобик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3600" smtClean="0"/>
              <a:t>                                      зуб     зубик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3600" smtClean="0"/>
              <a:t>                                      куб     кубик</a:t>
            </a:r>
          </a:p>
        </p:txBody>
      </p:sp>
      <p:pic>
        <p:nvPicPr>
          <p:cNvPr id="15366" name="Picture 6" descr="словарь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30000"/>
          </a:blip>
          <a:srcRect/>
          <a:stretch>
            <a:fillRect/>
          </a:stretch>
        </p:blipFill>
        <p:spPr>
          <a:xfrm>
            <a:off x="6143625" y="571500"/>
            <a:ext cx="2160588" cy="18018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Прямая со стрелкой 7"/>
          <p:cNvCxnSpPr/>
          <p:nvPr/>
        </p:nvCxnSpPr>
        <p:spPr>
          <a:xfrm>
            <a:off x="2000250" y="2643188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857375" y="3214688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000250" y="3786188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214938" y="4357688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143500" y="4929188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143500" y="5429250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3321844" y="2178844"/>
            <a:ext cx="285750" cy="2143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3536157" y="2178843"/>
            <a:ext cx="285750" cy="2143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H="1">
            <a:off x="3321844" y="2821782"/>
            <a:ext cx="285750" cy="2143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3071813" y="2786063"/>
            <a:ext cx="285750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3250407" y="3393281"/>
            <a:ext cx="285750" cy="2143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 flipH="1" flipV="1">
            <a:off x="6250782" y="5107781"/>
            <a:ext cx="285750" cy="2143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6250781" y="4464844"/>
            <a:ext cx="357188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 flipH="1" flipV="1">
            <a:off x="6393656" y="3893344"/>
            <a:ext cx="357188" cy="2857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H="1">
            <a:off x="3464719" y="3393282"/>
            <a:ext cx="285750" cy="2143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6200000" flipH="1">
            <a:off x="6465094" y="5107782"/>
            <a:ext cx="285750" cy="2143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6536532" y="4464843"/>
            <a:ext cx="285750" cy="2143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16200000" flipH="1">
            <a:off x="6679407" y="3893343"/>
            <a:ext cx="285750" cy="2143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53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53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7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725</TotalTime>
  <Words>236</Words>
  <Application>Microsoft Office PowerPoint</Application>
  <PresentationFormat>Экран (4:3)</PresentationFormat>
  <Paragraphs>76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11</vt:i4>
      </vt:variant>
      <vt:variant>
        <vt:lpstr>Заголовки слайдов</vt:lpstr>
      </vt:variant>
      <vt:variant>
        <vt:i4>18</vt:i4>
      </vt:variant>
    </vt:vector>
  </HeadingPairs>
  <TitlesOfParts>
    <vt:vector size="35" baseType="lpstr">
      <vt:lpstr>Arial</vt:lpstr>
      <vt:lpstr>Cambria</vt:lpstr>
      <vt:lpstr>Calibri</vt:lpstr>
      <vt:lpstr>Wingdings 3</vt:lpstr>
      <vt:lpstr>Wingdings</vt:lpstr>
      <vt:lpstr>Gill Sans MT</vt:lpstr>
      <vt:lpstr>Начальная</vt:lpstr>
      <vt:lpstr>Начальная</vt:lpstr>
      <vt:lpstr>Начальная</vt:lpstr>
      <vt:lpstr>Начальная</vt:lpstr>
      <vt:lpstr>Начальная</vt:lpstr>
      <vt:lpstr>Начальная</vt:lpstr>
      <vt:lpstr>Начальная</vt:lpstr>
      <vt:lpstr>Начальная</vt:lpstr>
      <vt:lpstr>Начальная</vt:lpstr>
      <vt:lpstr>Начальная</vt:lpstr>
      <vt:lpstr>Начальная</vt:lpstr>
      <vt:lpstr>Всероссийский конкурс профессионального мастерства  «Мой лучший урок по ФГОС» Номинация «Творческая презентация к уроку»</vt:lpstr>
      <vt:lpstr>  «И  дверь  распахну  я                на солнечный блеск Для  новой  работы,               для  нового  счастья»                                              И. Бунин </vt:lpstr>
      <vt:lpstr>Слайд 3</vt:lpstr>
      <vt:lpstr>   Тема:       Как  делаются  слова</vt:lpstr>
      <vt:lpstr>Слайд 5</vt:lpstr>
      <vt:lpstr>Слайд 6</vt:lpstr>
      <vt:lpstr>Цель:</vt:lpstr>
      <vt:lpstr>Слайд 8</vt:lpstr>
      <vt:lpstr>Работа    с  обратным  словарём</vt:lpstr>
      <vt:lpstr>Физминутка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Словотворчество на  уроках  русского  языка как  средство  формирования общеучебной  компетентности младшего  школьника</dc:title>
  <dc:creator>SamLab.ws</dc:creator>
  <cp:lastModifiedBy>Admin</cp:lastModifiedBy>
  <cp:revision>71</cp:revision>
  <dcterms:created xsi:type="dcterms:W3CDTF">2013-03-19T17:32:23Z</dcterms:created>
  <dcterms:modified xsi:type="dcterms:W3CDTF">2015-03-16T12:41:19Z</dcterms:modified>
</cp:coreProperties>
</file>