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64" r:id="rId4"/>
    <p:sldId id="257" r:id="rId5"/>
    <p:sldId id="258" r:id="rId6"/>
    <p:sldId id="259" r:id="rId7"/>
    <p:sldId id="260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06" autoAdjust="0"/>
    <p:restoredTop sz="99821" autoAdjust="0"/>
  </p:normalViewPr>
  <p:slideViewPr>
    <p:cSldViewPr>
      <p:cViewPr varScale="1">
        <p:scale>
          <a:sx n="69" d="100"/>
          <a:sy n="69" d="100"/>
        </p:scale>
        <p:origin x="-136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974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AE05A-D216-47BE-8A65-B84A16393259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31878-04D6-40C4-A28D-46257348DD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624D-0CA8-4916-AFAC-FD589D6852F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31878-04D6-40C4-A28D-46257348DDA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9DDD9-850A-43B5-98E1-33C38710726A}" type="datetimeFigureOut">
              <a:rPr lang="en-US" smtClean="0"/>
              <a:pPr/>
              <a:t>9/14/2012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4B9A0-9BAE-4837-BFDC-0E26A50CE0F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file:///D:\music\New%20folder\Ayun%20sunda.wav" TargetMode="Externa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audio" Target="../media/audio2.wav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religionhindu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1371600"/>
            <a:ext cx="1639347" cy="981553"/>
          </a:xfrm>
          <a:prstGeom prst="rect">
            <a:avLst/>
          </a:prstGeom>
        </p:spPr>
      </p:pic>
      <p:pic>
        <p:nvPicPr>
          <p:cNvPr id="21" name="Picture 20" descr="ag00264_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600" y="2667000"/>
            <a:ext cx="1295400" cy="2032782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068879" y="2590800"/>
            <a:ext cx="5627321" cy="923330"/>
          </a:xfrm>
          <a:prstGeom prst="rect">
            <a:avLst/>
          </a:prstGeom>
          <a:solidFill>
            <a:srgbClr val="00206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SWASTIASTU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Right Triangle 16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Triangle 15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un 12"/>
          <p:cNvSpPr/>
          <p:nvPr/>
        </p:nvSpPr>
        <p:spPr>
          <a:xfrm>
            <a:off x="0" y="0"/>
            <a:ext cx="1828800" cy="1752600"/>
          </a:xfrm>
          <a:prstGeom prst="su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un 13"/>
          <p:cNvSpPr/>
          <p:nvPr/>
        </p:nvSpPr>
        <p:spPr>
          <a:xfrm>
            <a:off x="7315200" y="5105400"/>
            <a:ext cx="1828800" cy="17526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Buka Pintu.wav">
            <a:hlinkClick r:id="" action="ppaction://media"/>
          </p:cNvPr>
          <p:cNvPicPr>
            <a:picLocks noRot="1" noChangeAspect="1"/>
          </p:cNvPicPr>
          <p:nvPr>
            <a:wavAudioFile r:embed="rId1" name="Buka Pintu.wav"/>
          </p:nvPr>
        </p:nvPicPr>
        <p:blipFill>
          <a:blip r:embed="rId6"/>
          <a:stretch>
            <a:fillRect/>
          </a:stretch>
        </p:blipFill>
        <p:spPr>
          <a:xfrm>
            <a:off x="-304800" y="6172200"/>
            <a:ext cx="304800" cy="304800"/>
          </a:xfrm>
          <a:prstGeom prst="rect">
            <a:avLst/>
          </a:prstGeom>
        </p:spPr>
      </p:pic>
      <p:pic>
        <p:nvPicPr>
          <p:cNvPr id="11" name="Ayun sunda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-304800" y="5715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95  E" pathEditMode="relative" ptsTypes="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96532E-6 L -0.25834 0.32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" y="16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975"/>
                            </p:stCondLst>
                            <p:childTnLst>
                              <p:par>
                                <p:cTn id="22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-0.33295 L 0 -1.96532E-6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16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833 0.32185 L 0 -1.96532E-6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-16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07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2" grpId="0" animBg="1"/>
      <p:bldP spid="17" grpId="0" animBg="1"/>
      <p:bldP spid="17" grpId="1" animBg="1"/>
      <p:bldP spid="16" grpId="0" animBg="1"/>
      <p:bldP spid="16" grpId="1" animBg="1"/>
      <p:bldP spid="13" grpId="0" animBg="1" autoUpdateAnimBg="0"/>
      <p:bldP spid="14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xplosion2.wav">
            <a:hlinkClick r:id="" action="ppaction://media"/>
          </p:cNvPr>
          <p:cNvPicPr>
            <a:picLocks noRot="1" noChangeAspect="1"/>
          </p:cNvPicPr>
          <p:nvPr>
            <a:wavAudioFile r:embed="rId1" name="Explosion2.wav"/>
          </p:nvPr>
        </p:nvPicPr>
        <p:blipFill>
          <a:blip r:embed="rId5"/>
          <a:stretch>
            <a:fillRect/>
          </a:stretch>
        </p:blipFill>
        <p:spPr>
          <a:xfrm>
            <a:off x="-304800" y="6553200"/>
            <a:ext cx="304800" cy="304800"/>
          </a:xfrm>
          <a:prstGeom prst="rect">
            <a:avLst/>
          </a:prstGeom>
        </p:spPr>
      </p:pic>
      <p:pic>
        <p:nvPicPr>
          <p:cNvPr id="6" name="Picture 5" descr="j017823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400" y="1905000"/>
            <a:ext cx="666750" cy="666750"/>
          </a:xfrm>
          <a:prstGeom prst="rect">
            <a:avLst/>
          </a:prstGeom>
        </p:spPr>
      </p:pic>
      <p:pic>
        <p:nvPicPr>
          <p:cNvPr id="5" name="Picture 4" descr="j0178208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1905000"/>
            <a:ext cx="666750" cy="666750"/>
          </a:xfrm>
          <a:prstGeom prst="rect">
            <a:avLst/>
          </a:prstGeom>
        </p:spPr>
      </p:pic>
      <p:pic>
        <p:nvPicPr>
          <p:cNvPr id="2" name="Picture 1" descr="ag00271_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9400" y="304800"/>
            <a:ext cx="3076575" cy="1123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28800"/>
            <a:ext cx="91440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     </a:t>
            </a:r>
            <a:r>
              <a:rPr lang="en-US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Please Wait …..</a:t>
            </a:r>
            <a:endParaRPr lang="en-US" sz="24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3" descr="constr2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9000" y="1600200"/>
            <a:ext cx="952500" cy="10763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2819400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/>
            </a:r>
            <a:br>
              <a:rPr lang="en-US" sz="1400" dirty="0"/>
            </a:br>
            <a:r>
              <a:rPr lang="en-US" sz="2400" b="1" dirty="0"/>
              <a:t>OLEH:</a:t>
            </a:r>
          </a:p>
          <a:p>
            <a:pPr algn="ctr"/>
            <a:endParaRPr lang="en-US" sz="1400" b="1" dirty="0"/>
          </a:p>
          <a:p>
            <a:pPr algn="ctr"/>
            <a:r>
              <a:rPr lang="en-US" sz="2400" b="1" dirty="0"/>
              <a:t>ARMIASIH 	</a:t>
            </a:r>
            <a:r>
              <a:rPr lang="en-US" sz="2400" b="1" dirty="0" smtClean="0"/>
              <a:t>		(</a:t>
            </a:r>
            <a:r>
              <a:rPr lang="en-US" sz="2400" b="1" dirty="0"/>
              <a:t>11060150005)</a:t>
            </a:r>
          </a:p>
          <a:p>
            <a:pPr algn="ctr"/>
            <a:r>
              <a:rPr lang="en-US" sz="2400" b="1" dirty="0" smtClean="0"/>
              <a:t>BUDIANI			(11060150013)</a:t>
            </a:r>
          </a:p>
          <a:p>
            <a:pPr algn="ctr"/>
            <a:r>
              <a:rPr lang="en-US" sz="2400" b="1" dirty="0" smtClean="0"/>
              <a:t>DEVI SEPYANTINI		(11060150017)</a:t>
            </a:r>
          </a:p>
          <a:p>
            <a:pPr algn="ctr"/>
            <a:r>
              <a:rPr lang="fr-FR" sz="2400" b="1" dirty="0" smtClean="0"/>
              <a:t>NOVITA </a:t>
            </a:r>
            <a:r>
              <a:rPr lang="fr-FR" sz="2400" b="1" dirty="0"/>
              <a:t>PRABARINI 	</a:t>
            </a:r>
            <a:r>
              <a:rPr lang="fr-FR" sz="2400" b="1" dirty="0" smtClean="0"/>
              <a:t>	(</a:t>
            </a:r>
            <a:r>
              <a:rPr lang="fr-FR" sz="2400" b="1" dirty="0"/>
              <a:t>11060150040)</a:t>
            </a:r>
            <a:endParaRPr lang="en-US" sz="2400" b="1" dirty="0"/>
          </a:p>
          <a:p>
            <a:pPr algn="ctr"/>
            <a:r>
              <a:rPr lang="fr-FR" sz="2400" b="1" dirty="0"/>
              <a:t>RATMINI 	</a:t>
            </a:r>
            <a:r>
              <a:rPr lang="fr-FR" sz="2400" b="1" dirty="0" smtClean="0"/>
              <a:t>		(</a:t>
            </a:r>
            <a:r>
              <a:rPr lang="fr-FR" sz="2400" b="1" dirty="0"/>
              <a:t>11060150043)</a:t>
            </a:r>
            <a:endParaRPr lang="en-US" sz="2400" b="1" dirty="0"/>
          </a:p>
          <a:p>
            <a:pPr algn="ctr"/>
            <a:r>
              <a:rPr lang="en-US" sz="2400" b="1" dirty="0" smtClean="0"/>
              <a:t>WAHYUNI </a:t>
            </a:r>
            <a:r>
              <a:rPr lang="en-US" sz="2400" b="1" dirty="0"/>
              <a:t>	</a:t>
            </a:r>
            <a:r>
              <a:rPr lang="en-US" sz="2400" b="1" dirty="0" smtClean="0"/>
              <a:t>		(</a:t>
            </a:r>
            <a:r>
              <a:rPr lang="en-US" sz="2400" b="1" dirty="0"/>
              <a:t>11060150059)</a:t>
            </a:r>
          </a:p>
          <a:p>
            <a:endParaRPr lang="en-US" sz="2400" dirty="0" smtClean="0">
              <a:latin typeface="Argos" pitchFamily="2" charset="0"/>
            </a:endParaRPr>
          </a:p>
        </p:txBody>
      </p:sp>
      <p:pic>
        <p:nvPicPr>
          <p:cNvPr id="11" name="TeamDrop.wav">
            <a:hlinkClick r:id="" action="ppaction://media"/>
          </p:cNvPr>
          <p:cNvPicPr>
            <a:picLocks noRot="1" noChangeAspect="1"/>
          </p:cNvPicPr>
          <p:nvPr>
            <a:wavAudioFile r:embed="rId2" name="TeamDrop.wav"/>
          </p:nvPr>
        </p:nvPicPr>
        <p:blipFill>
          <a:blip r:embed="rId10"/>
          <a:stretch>
            <a:fillRect/>
          </a:stretch>
        </p:blipFill>
        <p:spPr>
          <a:xfrm>
            <a:off x="-685800" y="5410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33333E-6 4.91329E-6 L 0.50625 -0.0007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5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50625 -0.0007 L -0.00208 -0.0007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6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6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94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0"/>
                            </p:stCondLst>
                            <p:childTnLst>
                              <p:par>
                                <p:cTn id="58" presetID="27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9" dur="10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60" dur="10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10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100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3" repeatCount="1000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>
                <p:cTn id="6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 build="allAtOnce" animBg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1142999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PERTUMBUHARI DAN PERKEMBANGAN EMBRIO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600200"/>
            <a:ext cx="8382000" cy="5029200"/>
          </a:xfrm>
        </p:spPr>
        <p:txBody>
          <a:bodyPr>
            <a:normAutofit lnSpcReduction="10000"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b="1" dirty="0" smtClean="0">
                <a:solidFill>
                  <a:schemeClr val="tx1"/>
                </a:solidFill>
              </a:rPr>
              <a:t>A.</a:t>
            </a:r>
            <a:r>
              <a:rPr lang="en-US" dirty="0" smtClean="0">
                <a:solidFill>
                  <a:schemeClr val="tx1"/>
                </a:solidFill>
              </a:rPr>
              <a:t>    </a:t>
            </a:r>
            <a:r>
              <a:rPr lang="en-US" b="1" dirty="0" err="1" smtClean="0">
                <a:solidFill>
                  <a:schemeClr val="tx1"/>
                </a:solidFill>
              </a:rPr>
              <a:t>Masa</a:t>
            </a:r>
            <a:r>
              <a:rPr lang="en-US" b="1" dirty="0" smtClean="0">
                <a:solidFill>
                  <a:schemeClr val="tx1"/>
                </a:solidFill>
              </a:rPr>
              <a:t> Pre </a:t>
            </a:r>
            <a:r>
              <a:rPr lang="en-US" b="1" dirty="0" err="1" smtClean="0">
                <a:solidFill>
                  <a:schemeClr val="tx1"/>
                </a:solidFill>
              </a:rPr>
              <a:t>Embrionik</a:t>
            </a: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tx1"/>
                </a:solidFill>
              </a:rPr>
              <a:t>Berlangsung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selama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minggu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setelah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fertilisasi</a:t>
            </a: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tx1"/>
                </a:solidFill>
              </a:rPr>
              <a:t>Bagian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Inner cell </a:t>
            </a:r>
            <a:r>
              <a:rPr lang="en-US" dirty="0" err="1" smtClean="0">
                <a:solidFill>
                  <a:schemeClr val="tx1"/>
                </a:solidFill>
              </a:rPr>
              <a:t>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membentuk</a:t>
            </a:r>
            <a:r>
              <a:rPr lang="en-US" dirty="0" smtClean="0">
                <a:solidFill>
                  <a:schemeClr val="tx1"/>
                </a:solidFill>
              </a:rPr>
              <a:t> 3 </a:t>
            </a:r>
            <a:r>
              <a:rPr lang="en-US" dirty="0" err="1" smtClean="0">
                <a:solidFill>
                  <a:schemeClr val="tx1"/>
                </a:solidFill>
              </a:rPr>
              <a:t>lapisan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utama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yaitu</a:t>
            </a:r>
            <a:r>
              <a:rPr lang="en-US" dirty="0" smtClean="0">
                <a:solidFill>
                  <a:schemeClr val="tx1"/>
                </a:solidFill>
              </a:rPr>
              <a:t> :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Ektoderm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Endoderm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Mesoderm  </a:t>
            </a:r>
          </a:p>
          <a:p>
            <a:pPr marL="514350" indent="-514350" algn="l"/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b="1" dirty="0" smtClean="0"/>
              <a:t>B. </a:t>
            </a:r>
            <a:r>
              <a:rPr lang="en-US" b="1" dirty="0" err="1" smtClean="0"/>
              <a:t>Masa</a:t>
            </a:r>
            <a:r>
              <a:rPr lang="en-US" b="1" dirty="0" smtClean="0"/>
              <a:t> </a:t>
            </a:r>
            <a:r>
              <a:rPr lang="en-US" b="1" dirty="0" err="1" smtClean="0"/>
              <a:t>Embrio</a:t>
            </a:r>
            <a:endParaRPr lang="en-US" b="1" dirty="0"/>
          </a:p>
          <a:p>
            <a:pPr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/>
              <a:t>minggu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2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minggu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8,pada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sistim</a:t>
            </a:r>
            <a:r>
              <a:rPr lang="en-US" dirty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d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rudimeter</a:t>
            </a:r>
            <a:r>
              <a:rPr lang="en-US" dirty="0"/>
              <a:t> ( </a:t>
            </a:r>
            <a:r>
              <a:rPr lang="en-US" dirty="0" err="1"/>
              <a:t>Mengecil,menciut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 </a:t>
            </a:r>
            <a:r>
              <a:rPr lang="en-US" dirty="0" err="1"/>
              <a:t>menghilan</a:t>
            </a:r>
            <a:r>
              <a:rPr lang="id-ID" dirty="0"/>
              <a:t>g</a:t>
            </a:r>
            <a:r>
              <a:rPr lang="en-US" dirty="0" smtClean="0"/>
              <a:t>). </a:t>
            </a:r>
            <a:r>
              <a:rPr lang="en-US" dirty="0" err="1" smtClean="0"/>
              <a:t>Jantung</a:t>
            </a:r>
            <a:r>
              <a:rPr lang="en-US" dirty="0"/>
              <a:t>  </a:t>
            </a:r>
            <a:r>
              <a:rPr lang="en-US" dirty="0" err="1"/>
              <a:t>menonjol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mulai</a:t>
            </a:r>
            <a:r>
              <a:rPr lang="en-US" dirty="0"/>
              <a:t> </a:t>
            </a:r>
            <a:r>
              <a:rPr lang="en-US" dirty="0" err="1"/>
              <a:t>berdenyut</a:t>
            </a:r>
            <a:r>
              <a:rPr lang="en-US" dirty="0" smtClean="0"/>
              <a:t>. </a:t>
            </a:r>
            <a:r>
              <a:rPr lang="en-US" dirty="0" err="1" smtClean="0"/>
              <a:t>M</a:t>
            </a:r>
            <a:r>
              <a:rPr lang="en-US" dirty="0" err="1" smtClean="0"/>
              <a:t>asa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organogenesis 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pembentukan</a:t>
            </a:r>
            <a:r>
              <a:rPr lang="en-US" dirty="0"/>
              <a:t> organ</a:t>
            </a:r>
            <a:r>
              <a:rPr lang="en-US" dirty="0" smtClean="0"/>
              <a:t>.</a:t>
            </a:r>
            <a:r>
              <a:rPr lang="en-US" b="1" dirty="0"/>
              <a:t> 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C. </a:t>
            </a:r>
            <a:r>
              <a:rPr lang="en-US" b="1" dirty="0" err="1" smtClean="0"/>
              <a:t>Masa</a:t>
            </a:r>
            <a:r>
              <a:rPr lang="en-US" b="1" dirty="0" smtClean="0"/>
              <a:t> </a:t>
            </a:r>
            <a:r>
              <a:rPr lang="en-US" b="1" dirty="0" err="1"/>
              <a:t>konsepsi</a:t>
            </a:r>
            <a:r>
              <a:rPr lang="en-US" b="1" dirty="0"/>
              <a:t> </a:t>
            </a:r>
            <a:r>
              <a:rPr lang="en-US" b="1" dirty="0" smtClean="0"/>
              <a:t>Fetus/</a:t>
            </a:r>
            <a:r>
              <a:rPr lang="en-US" b="1" dirty="0" err="1" smtClean="0"/>
              <a:t>Janin</a:t>
            </a:r>
            <a:endParaRPr lang="en-US" b="1" dirty="0" smtClean="0"/>
          </a:p>
          <a:p>
            <a:pPr>
              <a:buNone/>
            </a:pPr>
            <a:r>
              <a:rPr lang="en-US" b="1" dirty="0"/>
              <a:t>	</a:t>
            </a:r>
            <a:r>
              <a:rPr lang="en-US" b="1" dirty="0" smtClean="0"/>
              <a:t>	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/>
              <a:t>minggu</a:t>
            </a:r>
            <a:r>
              <a:rPr lang="en-US" dirty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/>
              <a:t>9 (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57)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janin</a:t>
            </a:r>
            <a:r>
              <a:rPr lang="en-US" dirty="0"/>
              <a:t> </a:t>
            </a:r>
            <a:r>
              <a:rPr lang="en-US" dirty="0" err="1"/>
              <a:t>matur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38 </a:t>
            </a:r>
            <a:r>
              <a:rPr lang="en-US" dirty="0" err="1"/>
              <a:t>minggu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40 </a:t>
            </a:r>
            <a:r>
              <a:rPr lang="en-US" dirty="0" err="1"/>
              <a:t>minggu</a:t>
            </a: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US" b="1" dirty="0"/>
              <a:t>STRUKTUR DAN FUNGSI AMNION</a:t>
            </a:r>
            <a:endParaRPr lang="en-US" dirty="0"/>
          </a:p>
          <a:p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Didalam</a:t>
            </a:r>
            <a:r>
              <a:rPr lang="en-US" dirty="0" smtClean="0"/>
              <a:t> </a:t>
            </a:r>
            <a:r>
              <a:rPr lang="en-US" dirty="0" err="1"/>
              <a:t>ruang</a:t>
            </a:r>
            <a:r>
              <a:rPr lang="en-US" dirty="0"/>
              <a:t> yang </a:t>
            </a:r>
            <a:r>
              <a:rPr lang="en-US" dirty="0" err="1"/>
              <a:t>diliputi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selaput</a:t>
            </a:r>
            <a:r>
              <a:rPr lang="en-US" dirty="0"/>
              <a:t> </a:t>
            </a:r>
            <a:r>
              <a:rPr lang="en-US" dirty="0" err="1"/>
              <a:t>janin</a:t>
            </a:r>
            <a:r>
              <a:rPr lang="en-US" dirty="0"/>
              <a:t>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amnion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korion</a:t>
            </a:r>
            <a:r>
              <a:rPr lang="en-US" dirty="0"/>
              <a:t> ,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ligour</a:t>
            </a:r>
            <a:r>
              <a:rPr lang="en-US" dirty="0"/>
              <a:t> </a:t>
            </a:r>
            <a:r>
              <a:rPr lang="en-US" dirty="0" err="1"/>
              <a:t>amnii</a:t>
            </a:r>
            <a:r>
              <a:rPr lang="en-US" dirty="0"/>
              <a:t> (air </a:t>
            </a:r>
            <a:r>
              <a:rPr lang="en-US" dirty="0" err="1"/>
              <a:t>ketuban</a:t>
            </a:r>
            <a:r>
              <a:rPr lang="en-US" dirty="0"/>
              <a:t>) volume </a:t>
            </a:r>
            <a:r>
              <a:rPr lang="en-US" dirty="0" err="1"/>
              <a:t>ligour</a:t>
            </a:r>
            <a:r>
              <a:rPr lang="en-US" dirty="0"/>
              <a:t> </a:t>
            </a:r>
            <a:r>
              <a:rPr lang="en-US" dirty="0" err="1"/>
              <a:t>amni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hamil</a:t>
            </a:r>
            <a:r>
              <a:rPr lang="en-US" dirty="0"/>
              <a:t>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smtClean="0"/>
              <a:t>1000-1500 </a:t>
            </a:r>
            <a:r>
              <a:rPr lang="en-US" dirty="0"/>
              <a:t>ml</a:t>
            </a:r>
            <a:r>
              <a:rPr lang="en-US" dirty="0" smtClean="0"/>
              <a:t>, </a:t>
            </a:r>
            <a:r>
              <a:rPr lang="en-US" dirty="0" err="1" smtClean="0"/>
              <a:t>warna</a:t>
            </a:r>
            <a:r>
              <a:rPr lang="en-US" dirty="0" smtClean="0"/>
              <a:t> </a:t>
            </a:r>
            <a:r>
              <a:rPr lang="en-US" dirty="0" err="1"/>
              <a:t>putih</a:t>
            </a:r>
            <a:r>
              <a:rPr lang="en-US" dirty="0"/>
              <a:t> </a:t>
            </a:r>
            <a:r>
              <a:rPr lang="en-US" dirty="0" err="1"/>
              <a:t>agak</a:t>
            </a:r>
            <a:r>
              <a:rPr lang="en-US" dirty="0"/>
              <a:t> </a:t>
            </a:r>
            <a:r>
              <a:rPr lang="en-US" dirty="0" err="1"/>
              <a:t>keruh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bau</a:t>
            </a:r>
            <a:r>
              <a:rPr lang="en-US" dirty="0"/>
              <a:t> yang </a:t>
            </a:r>
            <a:r>
              <a:rPr lang="en-US" dirty="0" err="1"/>
              <a:t>khas</a:t>
            </a:r>
            <a:r>
              <a:rPr lang="en-US" dirty="0"/>
              <a:t> ,</a:t>
            </a:r>
            <a:r>
              <a:rPr lang="en-US" dirty="0" err="1"/>
              <a:t>agak</a:t>
            </a:r>
            <a:r>
              <a:rPr lang="en-US" dirty="0"/>
              <a:t> </a:t>
            </a:r>
            <a:r>
              <a:rPr lang="en-US" dirty="0" err="1"/>
              <a:t>amis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manis.cairan</a:t>
            </a:r>
            <a:r>
              <a:rPr lang="en-US" dirty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1 .008,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99 % air, </a:t>
            </a:r>
            <a:r>
              <a:rPr lang="en-US" dirty="0" err="1"/>
              <a:t>sisanya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1%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zat-zat</a:t>
            </a:r>
            <a:r>
              <a:rPr lang="en-US" dirty="0"/>
              <a:t> </a:t>
            </a:r>
            <a:r>
              <a:rPr lang="en-US" dirty="0" err="1"/>
              <a:t>padat</a:t>
            </a:r>
            <a:r>
              <a:rPr lang="en-US" dirty="0"/>
              <a:t> 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teliti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,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rambut</a:t>
            </a:r>
            <a:r>
              <a:rPr lang="en-US" dirty="0"/>
              <a:t> </a:t>
            </a:r>
            <a:r>
              <a:rPr lang="en-US" dirty="0" err="1"/>
              <a:t>lanugo</a:t>
            </a:r>
            <a:r>
              <a:rPr lang="en-US" dirty="0"/>
              <a:t> (</a:t>
            </a:r>
            <a:r>
              <a:rPr lang="en-US" dirty="0" err="1"/>
              <a:t>rambut</a:t>
            </a:r>
            <a:r>
              <a:rPr lang="en-US" dirty="0"/>
              <a:t> </a:t>
            </a:r>
            <a:r>
              <a:rPr lang="en-US" dirty="0" err="1"/>
              <a:t>halus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bayi</a:t>
            </a:r>
            <a:r>
              <a:rPr lang="en-US" dirty="0"/>
              <a:t> ), </a:t>
            </a:r>
            <a:r>
              <a:rPr lang="en-US" dirty="0" err="1"/>
              <a:t>sel-sel</a:t>
            </a:r>
            <a:r>
              <a:rPr lang="en-US" dirty="0"/>
              <a:t> </a:t>
            </a:r>
            <a:r>
              <a:rPr lang="en-US" dirty="0" err="1"/>
              <a:t>epitel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vemiks</a:t>
            </a:r>
            <a:r>
              <a:rPr lang="en-US" dirty="0"/>
              <a:t> </a:t>
            </a:r>
            <a:r>
              <a:rPr lang="en-US" dirty="0" err="1"/>
              <a:t>kaseosa</a:t>
            </a:r>
            <a:r>
              <a:rPr lang="en-US" dirty="0"/>
              <a:t> ( </a:t>
            </a:r>
            <a:r>
              <a:rPr lang="en-US" dirty="0" err="1"/>
              <a:t>lemak</a:t>
            </a:r>
            <a:r>
              <a:rPr lang="en-US" dirty="0"/>
              <a:t> yang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kulit</a:t>
            </a:r>
            <a:r>
              <a:rPr lang="en-US" dirty="0"/>
              <a:t> </a:t>
            </a:r>
            <a:r>
              <a:rPr lang="en-US" dirty="0" err="1"/>
              <a:t>bayi</a:t>
            </a:r>
            <a:r>
              <a:rPr lang="en-US" dirty="0"/>
              <a:t>) protein </a:t>
            </a:r>
            <a:r>
              <a:rPr lang="en-US" dirty="0" err="1"/>
              <a:t>ditemukan</a:t>
            </a:r>
            <a:r>
              <a:rPr lang="en-US" dirty="0"/>
              <a:t> rata-rata 2,6 % </a:t>
            </a:r>
            <a:r>
              <a:rPr lang="en-US" dirty="0" err="1"/>
              <a:t>gr</a:t>
            </a:r>
            <a:r>
              <a:rPr lang="en-US" dirty="0"/>
              <a:t> per </a:t>
            </a:r>
            <a:r>
              <a:rPr lang="en-US" dirty="0" err="1"/>
              <a:t>liter,sebagian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albumin.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/>
              <a:t>amnion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rongga</a:t>
            </a:r>
            <a:r>
              <a:rPr lang="en-US" dirty="0"/>
              <a:t> amnion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peningkatan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Kehamilan</a:t>
            </a:r>
            <a:r>
              <a:rPr lang="en-US" dirty="0" smtClean="0"/>
              <a:t> </a:t>
            </a:r>
            <a:r>
              <a:rPr lang="en-US" dirty="0"/>
              <a:t>10 </a:t>
            </a:r>
            <a:r>
              <a:rPr lang="en-US" dirty="0" err="1"/>
              <a:t>minggu</a:t>
            </a:r>
            <a:r>
              <a:rPr lang="en-US" dirty="0"/>
              <a:t> ; 35 </a:t>
            </a:r>
            <a:r>
              <a:rPr lang="en-US" dirty="0" smtClean="0"/>
              <a:t>ml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/>
              <a:t>10 -20 </a:t>
            </a:r>
            <a:r>
              <a:rPr lang="en-US" dirty="0" err="1"/>
              <a:t>minggu</a:t>
            </a:r>
            <a:r>
              <a:rPr lang="en-US" dirty="0"/>
              <a:t> 300 ml (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/>
              <a:t>20 -30 </a:t>
            </a:r>
            <a:r>
              <a:rPr lang="en-US" dirty="0" err="1"/>
              <a:t>minggu</a:t>
            </a:r>
            <a:r>
              <a:rPr lang="en-US" dirty="0"/>
              <a:t> 600 ml (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2 kali </a:t>
            </a:r>
            <a:r>
              <a:rPr lang="en-US" dirty="0" err="1" smtClean="0"/>
              <a:t>lipat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/>
              <a:t>30—38 </a:t>
            </a:r>
            <a:r>
              <a:rPr lang="en-US" dirty="0" err="1"/>
              <a:t>minggu</a:t>
            </a:r>
            <a:r>
              <a:rPr lang="en-US" dirty="0"/>
              <a:t> 1000 ml (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err="1" smtClean="0"/>
              <a:t>lambat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/>
              <a:t>38 </a:t>
            </a:r>
            <a:r>
              <a:rPr lang="en-US" dirty="0" err="1" smtClean="0"/>
              <a:t>m</a:t>
            </a:r>
            <a:r>
              <a:rPr lang="en-US" dirty="0" err="1" smtClean="0"/>
              <a:t>inggu</a:t>
            </a:r>
            <a:r>
              <a:rPr lang="en-US" dirty="0" smtClean="0"/>
              <a:t> </a:t>
            </a:r>
            <a:r>
              <a:rPr lang="en-US" dirty="0"/>
              <a:t>: 600 ml (</a:t>
            </a:r>
            <a:r>
              <a:rPr lang="en-US" dirty="0" err="1" smtClean="0"/>
              <a:t>menurun</a:t>
            </a:r>
            <a:r>
              <a:rPr lang="en-US" dirty="0" smtClean="0"/>
              <a:t> </a:t>
            </a:r>
            <a:r>
              <a:rPr lang="en-US" dirty="0" err="1"/>
              <a:t>Komposisi</a:t>
            </a:r>
            <a:r>
              <a:rPr lang="en-US" dirty="0"/>
              <a:t> </a:t>
            </a:r>
            <a:r>
              <a:rPr lang="en-US" dirty="0" err="1"/>
              <a:t>cairan</a:t>
            </a:r>
            <a:r>
              <a:rPr lang="en-US" dirty="0"/>
              <a:t> </a:t>
            </a:r>
            <a:r>
              <a:rPr lang="en-US" dirty="0" smtClean="0"/>
              <a:t>amnion)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Mirip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komposisi</a:t>
            </a:r>
            <a:r>
              <a:rPr lang="en-US" dirty="0"/>
              <a:t> </a:t>
            </a:r>
            <a:r>
              <a:rPr lang="en-US" dirty="0" err="1"/>
              <a:t>cairan</a:t>
            </a:r>
            <a:r>
              <a:rPr lang="en-US" dirty="0"/>
              <a:t> </a:t>
            </a:r>
            <a:r>
              <a:rPr lang="en-US" dirty="0" err="1"/>
              <a:t>ekstra</a:t>
            </a:r>
            <a:r>
              <a:rPr lang="en-US" dirty="0"/>
              <a:t> </a:t>
            </a:r>
            <a:r>
              <a:rPr lang="en-US" dirty="0" err="1" smtClean="0"/>
              <a:t>seluler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Komposisi</a:t>
            </a:r>
            <a:r>
              <a:rPr lang="en-US" dirty="0" smtClean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/>
              <a:t>98 % air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8. </a:t>
            </a:r>
            <a:r>
              <a:rPr lang="en-US" dirty="0" err="1" smtClean="0"/>
              <a:t>Bahari</a:t>
            </a:r>
            <a:r>
              <a:rPr lang="en-US" dirty="0" smtClean="0"/>
              <a:t> </a:t>
            </a:r>
            <a:r>
              <a:rPr lang="en-US" dirty="0" err="1"/>
              <a:t>padat</a:t>
            </a:r>
            <a:r>
              <a:rPr lang="en-US" dirty="0"/>
              <a:t> lain 2 %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Elektrolit</a:t>
            </a:r>
            <a:r>
              <a:rPr lang="en-US" dirty="0" smtClean="0"/>
              <a:t> </a:t>
            </a:r>
            <a:r>
              <a:rPr lang="en-US" dirty="0"/>
              <a:t>,</a:t>
            </a:r>
            <a:r>
              <a:rPr lang="en-US" dirty="0" err="1"/>
              <a:t>derifat</a:t>
            </a:r>
            <a:r>
              <a:rPr lang="en-US" dirty="0"/>
              <a:t> protein (</a:t>
            </a:r>
            <a:r>
              <a:rPr lang="en-US" dirty="0" err="1"/>
              <a:t>kreatinin,ureum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asam</a:t>
            </a:r>
            <a:r>
              <a:rPr lang="en-US" dirty="0"/>
              <a:t> </a:t>
            </a:r>
            <a:r>
              <a:rPr lang="en-US" dirty="0" err="1"/>
              <a:t>urat</a:t>
            </a:r>
            <a:r>
              <a:rPr lang="en-US" dirty="0"/>
              <a:t>),</a:t>
            </a:r>
            <a:r>
              <a:rPr lang="en-US" dirty="0" err="1" smtClean="0"/>
              <a:t>glucosa,lemak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lemak</a:t>
            </a:r>
            <a:r>
              <a:rPr lang="en-US" dirty="0"/>
              <a:t> protein ( </a:t>
            </a:r>
            <a:r>
              <a:rPr lang="en-US" dirty="0" err="1"/>
              <a:t>fosfolipid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kolesterol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Hormon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HCG,Hpl,Estrogen,Progesteron,Prolaktin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Enzim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enzim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Pigmen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bilirubin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kehamilan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menghilang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hepar</a:t>
            </a:r>
            <a:r>
              <a:rPr lang="en-US" dirty="0"/>
              <a:t> </a:t>
            </a:r>
            <a:r>
              <a:rPr lang="en-US" dirty="0" err="1"/>
              <a:t>bayi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 smtClean="0"/>
              <a:t>matang</a:t>
            </a:r>
            <a:r>
              <a:rPr lang="en-US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Bahari-bahari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janin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 smtClean="0"/>
              <a:t>rambut,verniks,sel-sel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kulit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304800"/>
            <a:ext cx="5375927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Terima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Kasih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4" descr="duck_daaahhhhh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2761989"/>
            <a:ext cx="2743200" cy="4096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0" y="2133600"/>
            <a:ext cx="838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FF00"/>
                </a:solidFill>
                <a:latin typeface="Blackoninaut Bold BRK" pitchFamily="2" charset="0"/>
              </a:rPr>
              <a:t>Om </a:t>
            </a:r>
            <a:r>
              <a:rPr lang="en-US" sz="5400" dirty="0" err="1" smtClean="0">
                <a:solidFill>
                  <a:srgbClr val="FFFF00"/>
                </a:solidFill>
                <a:latin typeface="Blackoninaut Bold BRK" pitchFamily="2" charset="0"/>
              </a:rPr>
              <a:t>Santih</a:t>
            </a:r>
            <a:r>
              <a:rPr lang="en-US" sz="5400" dirty="0" smtClean="0">
                <a:solidFill>
                  <a:srgbClr val="FFFF00"/>
                </a:solidFill>
                <a:latin typeface="Blackoninaut Bold BRK" pitchFamily="2" charset="0"/>
              </a:rPr>
              <a:t> </a:t>
            </a:r>
            <a:r>
              <a:rPr lang="en-US" sz="5400" dirty="0" err="1" smtClean="0">
                <a:solidFill>
                  <a:srgbClr val="FFFF00"/>
                </a:solidFill>
                <a:latin typeface="Blackoninaut Bold BRK" pitchFamily="2" charset="0"/>
              </a:rPr>
              <a:t>Santih</a:t>
            </a:r>
            <a:r>
              <a:rPr lang="en-US" sz="5400" dirty="0" smtClean="0">
                <a:solidFill>
                  <a:srgbClr val="FFFF00"/>
                </a:solidFill>
                <a:latin typeface="Blackoninaut Bold BRK" pitchFamily="2" charset="0"/>
              </a:rPr>
              <a:t> </a:t>
            </a:r>
            <a:r>
              <a:rPr lang="en-US" sz="5400" dirty="0" err="1" smtClean="0">
                <a:solidFill>
                  <a:srgbClr val="FFFF00"/>
                </a:solidFill>
                <a:latin typeface="Blackoninaut Bold BRK" pitchFamily="2" charset="0"/>
              </a:rPr>
              <a:t>Santih</a:t>
            </a:r>
            <a:r>
              <a:rPr lang="en-US" sz="5400" dirty="0" smtClean="0">
                <a:solidFill>
                  <a:srgbClr val="FFFF00"/>
                </a:solidFill>
                <a:latin typeface="Blackoninaut Bold BRK" pitchFamily="2" charset="0"/>
              </a:rPr>
              <a:t> Om</a:t>
            </a:r>
            <a:endParaRPr lang="en-US" sz="5400" dirty="0">
              <a:solidFill>
                <a:srgbClr val="FFFF00"/>
              </a:solidFill>
              <a:latin typeface="Blackoninaut Bold BRK" pitchFamily="2" charset="0"/>
            </a:endParaRPr>
          </a:p>
        </p:txBody>
      </p:sp>
      <p:pic>
        <p:nvPicPr>
          <p:cNvPr id="7" name="Picture 6" descr="j01782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3810000"/>
            <a:ext cx="666750" cy="666750"/>
          </a:xfrm>
          <a:prstGeom prst="rect">
            <a:avLst/>
          </a:prstGeom>
        </p:spPr>
      </p:pic>
      <p:pic>
        <p:nvPicPr>
          <p:cNvPr id="8" name="Picture 7" descr="j01782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600" y="3733800"/>
            <a:ext cx="666750" cy="666750"/>
          </a:xfrm>
          <a:prstGeom prst="rect">
            <a:avLst/>
          </a:prstGeom>
        </p:spPr>
      </p:pic>
      <p:pic>
        <p:nvPicPr>
          <p:cNvPr id="9" name="Picture 8" descr="j017823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400" y="4191000"/>
            <a:ext cx="666750" cy="666750"/>
          </a:xfrm>
          <a:prstGeom prst="rect">
            <a:avLst/>
          </a:prstGeom>
        </p:spPr>
      </p:pic>
      <p:pic>
        <p:nvPicPr>
          <p:cNvPr id="10" name="Picture 9" descr="j01782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962400"/>
            <a:ext cx="666750" cy="666750"/>
          </a:xfrm>
          <a:prstGeom prst="rect">
            <a:avLst/>
          </a:prstGeom>
        </p:spPr>
      </p:pic>
      <p:pic>
        <p:nvPicPr>
          <p:cNvPr id="11" name="Picture 10" descr="j01782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4038600"/>
            <a:ext cx="666750" cy="666750"/>
          </a:xfrm>
          <a:prstGeom prst="rect">
            <a:avLst/>
          </a:prstGeom>
        </p:spPr>
      </p:pic>
      <p:pic>
        <p:nvPicPr>
          <p:cNvPr id="12" name="Picture 11" descr="j017823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800" y="3733800"/>
            <a:ext cx="666750" cy="66675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2971800" y="4038600"/>
            <a:ext cx="609600" cy="3048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92</Words>
  <Application>Microsoft Office PowerPoint</Application>
  <PresentationFormat>On-screen Show (4:3)</PresentationFormat>
  <Paragraphs>44</Paragraphs>
  <Slides>8</Slides>
  <Notes>2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PERTUMBUHARI DAN PERKEMBANGAN EMBRIO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PERTUMBUHARI DAN PERKEMBANGAN EMBRIO</dc:title>
  <dc:creator>RATMINI</dc:creator>
  <cp:lastModifiedBy>RATMINI</cp:lastModifiedBy>
  <cp:revision>5</cp:revision>
  <dcterms:created xsi:type="dcterms:W3CDTF">2012-09-14T18:57:27Z</dcterms:created>
  <dcterms:modified xsi:type="dcterms:W3CDTF">2012-09-14T20:05:34Z</dcterms:modified>
</cp:coreProperties>
</file>