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8" r:id="rId2"/>
    <p:sldId id="272" r:id="rId3"/>
    <p:sldId id="262" r:id="rId4"/>
    <p:sldId id="266" r:id="rId5"/>
    <p:sldId id="263" r:id="rId6"/>
    <p:sldId id="270" r:id="rId7"/>
    <p:sldId id="271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648DBA"/>
    <a:srgbClr val="F0A22E"/>
    <a:srgbClr val="ECC9A6"/>
    <a:srgbClr val="FFCC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82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096476-456F-4D5F-925E-FD0E748EEEBB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18D4A6-F4CF-4309-A94A-E23A7F9AAE0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35027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18D4A6-F4CF-4309-A94A-E23A7F9AAE0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5306819-6422-4DFE-B2C3-C6C7B946D48C}" type="datetimeFigureOut">
              <a:rPr lang="ru-RU" smtClean="0"/>
              <a:pPr/>
              <a:t>19.10.2016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05028F4-28EB-4EF4-9140-781802888D0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12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" Type="http://schemas.openxmlformats.org/officeDocument/2006/relationships/image" Target="../media/image14.png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6.png"/><Relationship Id="rId9" Type="http://schemas.openxmlformats.org/officeDocument/2006/relationships/image" Target="../media/image3.jpe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png"/><Relationship Id="rId7" Type="http://schemas.openxmlformats.org/officeDocument/2006/relationships/image" Target="../media/image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572000" y="332656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827584" y="1052736"/>
            <a:ext cx="352839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Работу выполнила</a:t>
            </a:r>
          </a:p>
          <a:p>
            <a:pPr algn="ctr"/>
            <a:r>
              <a:rPr lang="ru-RU" sz="2000" b="1" dirty="0" smtClean="0"/>
              <a:t>Бойко Ольга Юрьевна</a:t>
            </a:r>
          </a:p>
          <a:p>
            <a:pPr algn="ctr"/>
            <a:r>
              <a:rPr lang="ru-RU" sz="2000" b="1" dirty="0" smtClean="0"/>
              <a:t>учитель начальных классов</a:t>
            </a:r>
          </a:p>
          <a:p>
            <a:pPr algn="ctr"/>
            <a:r>
              <a:rPr lang="ru-RU" sz="2000" b="1" dirty="0" smtClean="0"/>
              <a:t>МБОУ «Средняя школа № 82»</a:t>
            </a:r>
          </a:p>
          <a:p>
            <a:pPr algn="ctr"/>
            <a:r>
              <a:rPr lang="ru-RU" sz="2000" b="1" dirty="0" smtClean="0"/>
              <a:t>города Красноярска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716016" y="3237944"/>
            <a:ext cx="3528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Презентация к уроку по учебному предмету «Литературное чтение» </a:t>
            </a:r>
          </a:p>
          <a:p>
            <a:pPr algn="ctr"/>
            <a:r>
              <a:rPr lang="ru-RU" sz="2000" b="1" dirty="0" smtClean="0"/>
              <a:t>во 2 классе на тему «Обобщение по разделу «Сказочные человечки»»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Группа 26"/>
          <p:cNvGrpSpPr/>
          <p:nvPr/>
        </p:nvGrpSpPr>
        <p:grpSpPr>
          <a:xfrm>
            <a:off x="611560" y="332656"/>
            <a:ext cx="8064499" cy="6084676"/>
            <a:chOff x="611560" y="332656"/>
            <a:chExt cx="8064499" cy="6084676"/>
          </a:xfrm>
        </p:grpSpPr>
        <p:pic>
          <p:nvPicPr>
            <p:cNvPr id="2" name="Рисунок 7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 flipH="1">
              <a:off x="4644008" y="332656"/>
              <a:ext cx="4032051" cy="6031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" name="Рисунок 7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1560" y="332656"/>
              <a:ext cx="4032051" cy="60313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26" name="Picture 2" descr="http://dymovochka47.ru/wp-content/uploads/2014/02/inchi_mult_avatar.jpg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922140">
              <a:off x="914274" y="639896"/>
              <a:ext cx="2070807" cy="2070807"/>
            </a:xfrm>
            <a:prstGeom prst="rect">
              <a:avLst/>
            </a:prstGeom>
            <a:noFill/>
          </p:spPr>
        </p:pic>
        <p:pic>
          <p:nvPicPr>
            <p:cNvPr id="1028" name="Picture 4" descr="http://www.kid.ru/forummam8/0684c1014f9f.jpg"/>
            <p:cNvPicPr>
              <a:picLocks noChangeAspect="1" noChangeArrowheads="1"/>
            </p:cNvPicPr>
            <p:nvPr/>
          </p:nvPicPr>
          <p:blipFill>
            <a:blip r:embed="rId4" cstate="print">
              <a:clrChange>
                <a:clrFrom>
                  <a:srgbClr val="FBFFFB"/>
                </a:clrFrom>
                <a:clrTo>
                  <a:srgbClr val="FBFFFB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03848" y="980728"/>
              <a:ext cx="1096516" cy="1765392"/>
            </a:xfrm>
            <a:prstGeom prst="rect">
              <a:avLst/>
            </a:prstGeom>
            <a:noFill/>
          </p:spPr>
        </p:pic>
        <p:pic>
          <p:nvPicPr>
            <p:cNvPr id="1030" name="Picture 6" descr="http://ic.pics.livejournal.com/top_lap/29346877/299094/299094_original.jpg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DFDFD"/>
                </a:clrFrom>
                <a:clrTo>
                  <a:srgbClr val="FDFDFD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673233" y="4293096"/>
              <a:ext cx="1366264" cy="1802905"/>
            </a:xfrm>
            <a:prstGeom prst="rect">
              <a:avLst/>
            </a:prstGeom>
            <a:noFill/>
          </p:spPr>
        </p:pic>
        <p:pic>
          <p:nvPicPr>
            <p:cNvPr id="1034" name="Picture 10" descr="http://foneyes.ru/img/picture/Jun/14/148887d5a14d08e8fcaa187a287fd90b/6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899592" y="4797152"/>
              <a:ext cx="732082" cy="1405597"/>
            </a:xfrm>
            <a:prstGeom prst="rect">
              <a:avLst/>
            </a:prstGeom>
            <a:noFill/>
          </p:spPr>
        </p:pic>
        <p:pic>
          <p:nvPicPr>
            <p:cNvPr id="1036" name="Picture 12" descr="http://s00.yaplakal.com/pics/pics_original/9/9/9/2736999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860033" y="4005064"/>
              <a:ext cx="1344870" cy="1966662"/>
            </a:xfrm>
            <a:prstGeom prst="rect">
              <a:avLst/>
            </a:prstGeom>
            <a:noFill/>
          </p:spPr>
        </p:pic>
        <p:pic>
          <p:nvPicPr>
            <p:cNvPr id="1038" name="Picture 14" descr="http://boombob.ru/img/picture/Jun/25/0ac5c0142643a652b0212452e000a558/9.jpg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47664" y="3933056"/>
              <a:ext cx="3312368" cy="2484276"/>
            </a:xfrm>
            <a:prstGeom prst="rect">
              <a:avLst/>
            </a:prstGeom>
            <a:noFill/>
          </p:spPr>
        </p:pic>
        <p:pic>
          <p:nvPicPr>
            <p:cNvPr id="1042" name="Picture 18" descr="http://www.dpol4.ru/img/picture/Nov/12/198772218e10c849afe38df5b3c89493/5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732240" y="548680"/>
              <a:ext cx="1008112" cy="1968457"/>
            </a:xfrm>
            <a:prstGeom prst="rect">
              <a:avLst/>
            </a:prstGeom>
            <a:noFill/>
          </p:spPr>
        </p:pic>
        <p:pic>
          <p:nvPicPr>
            <p:cNvPr id="1044" name="Picture 20" descr="http://s3.hostingkartinok.com/uploads/images/2013/03/8e742cc632e1dd9aa84ec5aa522fad12.jpg"/>
            <p:cNvPicPr>
              <a:picLocks noChangeAspect="1" noChangeArrowheads="1"/>
            </p:cNvPicPr>
            <p:nvPr/>
          </p:nvPicPr>
          <p:blipFill>
            <a:blip r:embed="rId10" cstate="print">
              <a:clrChange>
                <a:clrFrom>
                  <a:srgbClr val="FFFDFE"/>
                </a:clrFrom>
                <a:clrTo>
                  <a:srgbClr val="FFFDFE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043608" y="2492896"/>
              <a:ext cx="2090652" cy="1990301"/>
            </a:xfrm>
            <a:prstGeom prst="rect">
              <a:avLst/>
            </a:prstGeom>
            <a:noFill/>
          </p:spPr>
        </p:pic>
        <p:pic>
          <p:nvPicPr>
            <p:cNvPr id="1046" name="Picture 22" descr="http://www.playcast.ru/uploads/2015/03/13/12613544.jpg"/>
            <p:cNvPicPr>
              <a:picLocks noChangeAspect="1" noChangeArrowheads="1"/>
            </p:cNvPicPr>
            <p:nvPr/>
          </p:nvPicPr>
          <p:blipFill>
            <a:blip r:embed="rId1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6521119" y="2636912"/>
              <a:ext cx="1867305" cy="1818036"/>
            </a:xfrm>
            <a:prstGeom prst="rect">
              <a:avLst/>
            </a:prstGeom>
            <a:noFill/>
          </p:spPr>
        </p:pic>
        <p:pic>
          <p:nvPicPr>
            <p:cNvPr id="1054" name="Picture 30" descr="http://cs311121.vk.me/v311121916/4e05/PK022wd-8wc.jpg"/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BE776"/>
                </a:clrFrom>
                <a:clrTo>
                  <a:srgbClr val="FBE776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 rot="603291">
              <a:off x="4572000" y="908720"/>
              <a:ext cx="1949624" cy="1462218"/>
            </a:xfrm>
            <a:prstGeom prst="rect">
              <a:avLst/>
            </a:prstGeom>
            <a:noFill/>
          </p:spPr>
        </p:pic>
      </p:grpSp>
      <p:grpSp>
        <p:nvGrpSpPr>
          <p:cNvPr id="28" name="Группа 27"/>
          <p:cNvGrpSpPr/>
          <p:nvPr/>
        </p:nvGrpSpPr>
        <p:grpSpPr>
          <a:xfrm>
            <a:off x="2339752" y="2204864"/>
            <a:ext cx="5184576" cy="2232248"/>
            <a:chOff x="1835696" y="2060848"/>
            <a:chExt cx="5688632" cy="2376264"/>
          </a:xfrm>
          <a:solidFill>
            <a:schemeClr val="accent5">
              <a:lumMod val="60000"/>
              <a:lumOff val="40000"/>
            </a:schemeClr>
          </a:solidFill>
        </p:grpSpPr>
        <p:sp>
          <p:nvSpPr>
            <p:cNvPr id="29" name="Горизонтальный свиток 28"/>
            <p:cNvSpPr/>
            <p:nvPr/>
          </p:nvSpPr>
          <p:spPr>
            <a:xfrm>
              <a:off x="1835696" y="2060848"/>
              <a:ext cx="5688632" cy="2376264"/>
            </a:xfrm>
            <a:prstGeom prst="horizontalScroll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267744" y="2348880"/>
              <a:ext cx="4680520" cy="1754326"/>
            </a:xfrm>
            <a:prstGeom prst="rect">
              <a:avLst/>
            </a:prstGeom>
            <a:grpFill/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ru-RU" sz="5400" b="1" cap="none" spc="0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СКАЗОЧНЫЕ</a:t>
              </a:r>
            </a:p>
            <a:p>
              <a:pPr algn="ctr"/>
              <a:r>
                <a:rPr lang="ru-RU" sz="5400" b="1" dirty="0" smtClean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</a:rPr>
                <a:t>ЧЕЛОВЕЧКИ</a:t>
              </a:r>
              <a:endParaRPr lang="ru-RU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499992" y="548680"/>
            <a:ext cx="4176464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941" y="528155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971600" y="548680"/>
            <a:ext cx="3024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Что объединяет все эти произведения?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7584" y="1340768"/>
            <a:ext cx="26642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FFCC"/>
                </a:solidFill>
              </a:rPr>
              <a:t>Рассказ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FFCC"/>
                </a:solidFill>
              </a:rPr>
              <a:t>Волшебная сказка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FFCC"/>
                </a:solidFill>
              </a:rPr>
              <a:t>Повесть-сказка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FFCC"/>
                </a:solidFill>
              </a:rPr>
              <a:t>Сказка о животных</a:t>
            </a:r>
          </a:p>
          <a:p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27584" y="3185100"/>
            <a:ext cx="3024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Кто герои этих произведений?</a:t>
            </a: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827584" y="4060810"/>
            <a:ext cx="3528392" cy="18825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FFCC"/>
                </a:solidFill>
              </a:rPr>
              <a:t>Герои - животные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FFCC"/>
                </a:solidFill>
              </a:rPr>
              <a:t>Герои - волшебные существа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FFCC"/>
                </a:solidFill>
              </a:rPr>
              <a:t>Герои – человечки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>
                <a:solidFill>
                  <a:srgbClr val="FFFFCC"/>
                </a:solidFill>
              </a:rPr>
              <a:t>Герои - великаны</a:t>
            </a:r>
            <a:endParaRPr lang="ru-RU" dirty="0">
              <a:solidFill>
                <a:srgbClr val="FFFFCC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4008" y="620688"/>
            <a:ext cx="3384376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Признаки </a:t>
            </a:r>
          </a:p>
          <a:p>
            <a:pPr algn="ctr"/>
            <a:r>
              <a:rPr lang="ru-RU" sz="2400" b="1" dirty="0" smtClean="0">
                <a:solidFill>
                  <a:schemeClr val="tx2"/>
                </a:solidFill>
              </a:rPr>
              <a:t>повести – сказки:</a:t>
            </a:r>
          </a:p>
          <a:p>
            <a:pPr algn="ctr"/>
            <a:endParaRPr lang="ru-RU" sz="1400" b="1" dirty="0" smtClean="0">
              <a:solidFill>
                <a:schemeClr val="tx2"/>
              </a:solidFill>
            </a:endParaRP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CC"/>
                </a:solidFill>
              </a:rPr>
              <a:t> Большой объём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CC"/>
                </a:solidFill>
              </a:rPr>
              <a:t> Состоит из глав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CC"/>
                </a:solidFill>
              </a:rPr>
              <a:t> Много героев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CC"/>
                </a:solidFill>
              </a:rPr>
              <a:t> Много событий из жизни  героев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CC"/>
                </a:solidFill>
              </a:rPr>
              <a:t> События происходят в течение долгого времени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CC"/>
                </a:solidFill>
              </a:rPr>
              <a:t> Волшебные предметы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CC"/>
                </a:solidFill>
              </a:rPr>
              <a:t> Волшебные превращения</a:t>
            </a:r>
          </a:p>
          <a:p>
            <a:pPr algn="just">
              <a:lnSpc>
                <a:spcPct val="150000"/>
              </a:lnSpc>
              <a:buFont typeface="Arial" pitchFamily="34" charset="0"/>
              <a:buChar char="•"/>
            </a:pPr>
            <a:r>
              <a:rPr lang="ru-RU" b="1" dirty="0" smtClean="0">
                <a:solidFill>
                  <a:srgbClr val="FFFFCC"/>
                </a:solidFill>
              </a:rPr>
              <a:t>Троекратные повторы</a:t>
            </a:r>
          </a:p>
          <a:p>
            <a:pPr>
              <a:buFont typeface="Arial" pitchFamily="34" charset="0"/>
              <a:buChar char="•"/>
            </a:pPr>
            <a:endParaRPr lang="ru-RU" b="1" dirty="0" smtClean="0">
              <a:solidFill>
                <a:srgbClr val="FFFFCC"/>
              </a:solidFill>
            </a:endParaRPr>
          </a:p>
          <a:p>
            <a:pPr algn="ctr"/>
            <a:endParaRPr lang="ru-RU" sz="2400" b="1" dirty="0" smtClean="0">
              <a:solidFill>
                <a:schemeClr val="tx2"/>
              </a:solidFill>
            </a:endParaRPr>
          </a:p>
          <a:p>
            <a:pPr algn="just"/>
            <a:endParaRPr lang="ru-RU" sz="2400" b="1" dirty="0" smtClean="0">
              <a:solidFill>
                <a:schemeClr val="tx2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Прямоугольник 80"/>
          <p:cNvSpPr/>
          <p:nvPr/>
        </p:nvSpPr>
        <p:spPr>
          <a:xfrm>
            <a:off x="4572000" y="404664"/>
            <a:ext cx="3816424" cy="60486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9" name="Прямоугольник 78"/>
          <p:cNvSpPr/>
          <p:nvPr/>
        </p:nvSpPr>
        <p:spPr>
          <a:xfrm>
            <a:off x="4572000" y="404664"/>
            <a:ext cx="3816424" cy="60486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3" name="Прямоугольник 72"/>
          <p:cNvSpPr/>
          <p:nvPr/>
        </p:nvSpPr>
        <p:spPr>
          <a:xfrm>
            <a:off x="4572000" y="404664"/>
            <a:ext cx="3816424" cy="60486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1" name="Прямоугольник 70"/>
          <p:cNvSpPr/>
          <p:nvPr/>
        </p:nvSpPr>
        <p:spPr>
          <a:xfrm>
            <a:off x="4572000" y="404664"/>
            <a:ext cx="4248472" cy="60486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9" name="Прямоугольник 68"/>
          <p:cNvSpPr/>
          <p:nvPr/>
        </p:nvSpPr>
        <p:spPr>
          <a:xfrm>
            <a:off x="4572000" y="404664"/>
            <a:ext cx="4104456" cy="60486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4572000" y="404664"/>
            <a:ext cx="3816424" cy="60486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4572000" y="404664"/>
            <a:ext cx="3816424" cy="604867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pic>
        <p:nvPicPr>
          <p:cNvPr id="3" name="Рисунок 7" hidden="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4572000" y="404664"/>
            <a:ext cx="4032051" cy="603135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2" name="Рисунок 7" hidden="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1560" y="421981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 hidden="1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9949" y="476672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3" name="Прямоугольник 62"/>
          <p:cNvSpPr/>
          <p:nvPr/>
        </p:nvSpPr>
        <p:spPr>
          <a:xfrm>
            <a:off x="4572000" y="404664"/>
            <a:ext cx="3816424" cy="604867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755576" y="404664"/>
            <a:ext cx="3816424" cy="6048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6" name="Прямоугольник 65"/>
          <p:cNvSpPr/>
          <p:nvPr/>
        </p:nvSpPr>
        <p:spPr>
          <a:xfrm>
            <a:off x="755576" y="404664"/>
            <a:ext cx="3816424" cy="604867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755576" y="404664"/>
            <a:ext cx="3816424" cy="604867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0" name="Прямоугольник 69"/>
          <p:cNvSpPr/>
          <p:nvPr/>
        </p:nvSpPr>
        <p:spPr>
          <a:xfrm>
            <a:off x="755576" y="404664"/>
            <a:ext cx="3816424" cy="6048672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755576" y="404664"/>
            <a:ext cx="3816424" cy="6048672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74" name="Прямоугольник 73"/>
          <p:cNvSpPr/>
          <p:nvPr/>
        </p:nvSpPr>
        <p:spPr>
          <a:xfrm>
            <a:off x="755576" y="404664"/>
            <a:ext cx="3816424" cy="6048672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0" name="Прямоугольник 79"/>
          <p:cNvSpPr/>
          <p:nvPr/>
        </p:nvSpPr>
        <p:spPr>
          <a:xfrm>
            <a:off x="755576" y="404664"/>
            <a:ext cx="3816424" cy="6048672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755576" y="404664"/>
            <a:ext cx="3816424" cy="604867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9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4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166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7" fill="hold">
                      <p:stCondLst>
                        <p:cond delay="0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500"/>
                            </p:stCondLst>
                            <p:childTnLst>
                              <p:par>
                                <p:cTn id="176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5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500"/>
                            </p:stCondLst>
                            <p:childTnLst>
                              <p:par>
                                <p:cTn id="191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1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500"/>
                            </p:stCondLst>
                            <p:childTnLst>
                              <p:par>
                                <p:cTn id="207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6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2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  <p:seq concurrent="1" nextAc="seek">
              <p:cTn id="22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9" fill="hold">
                      <p:stCondLst>
                        <p:cond delay="0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17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2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7" fill="hold">
                            <p:stCondLst>
                              <p:cond delay="500"/>
                            </p:stCondLst>
                            <p:childTnLst>
                              <p:par>
                                <p:cTn id="238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1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17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500"/>
                            </p:stCondLst>
                            <p:childTnLst>
                              <p:par>
                                <p:cTn id="253" presetID="17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  <p:bldLst>
      <p:bldP spid="81" grpId="0" animBg="1"/>
      <p:bldP spid="81" grpId="1" animBg="1"/>
      <p:bldP spid="79" grpId="0" animBg="1"/>
      <p:bldP spid="79" grpId="1" animBg="1"/>
      <p:bldP spid="73" grpId="0" animBg="1"/>
      <p:bldP spid="73" grpId="1" animBg="1"/>
      <p:bldP spid="73" grpId="2" animBg="1"/>
      <p:bldP spid="71" grpId="0" animBg="1"/>
      <p:bldP spid="71" grpId="1" animBg="1"/>
      <p:bldP spid="69" grpId="0" animBg="1"/>
      <p:bldP spid="69" grpId="1" animBg="1"/>
      <p:bldP spid="67" grpId="0" animBg="1"/>
      <p:bldP spid="67" grpId="1" animBg="1"/>
      <p:bldP spid="65" grpId="0" animBg="1"/>
      <p:bldP spid="65" grpId="1" animBg="1"/>
      <p:bldP spid="63" grpId="0" animBg="1"/>
      <p:bldP spid="63" grpId="1" animBg="1"/>
      <p:bldP spid="64" grpId="0" animBg="1"/>
      <p:bldP spid="64" grpId="1" animBg="1"/>
      <p:bldP spid="66" grpId="0" animBg="1"/>
      <p:bldP spid="66" grpId="1" animBg="1"/>
      <p:bldP spid="68" grpId="0" animBg="1"/>
      <p:bldP spid="68" grpId="1" animBg="1"/>
      <p:bldP spid="70" grpId="0" animBg="1"/>
      <p:bldP spid="70" grpId="1" animBg="1"/>
      <p:bldP spid="72" grpId="0" animBg="1"/>
      <p:bldP spid="72" grpId="1" animBg="1"/>
      <p:bldP spid="74" grpId="0" animBg="1"/>
      <p:bldP spid="74" grpId="1" animBg="1"/>
      <p:bldP spid="80" grpId="0" animBg="1"/>
      <p:bldP spid="80" grpId="1" animBg="1"/>
      <p:bldP spid="82" grpId="0" animBg="1"/>
      <p:bldP spid="8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76672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572000" y="476672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83568" y="13407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3074" name="Picture 2" descr="http://youdream.ru/wp-content/uploads/1117-4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22346">
            <a:off x="742822" y="1664029"/>
            <a:ext cx="1154762" cy="1253544"/>
          </a:xfrm>
          <a:prstGeom prst="rect">
            <a:avLst/>
          </a:prstGeom>
          <a:noFill/>
        </p:spPr>
      </p:pic>
      <p:pic>
        <p:nvPicPr>
          <p:cNvPr id="3078" name="Picture 6" descr="http://www.dpol4.ru/img/picture/Feb/05/8e993298713818b41e12045fd54be933/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1610798"/>
            <a:ext cx="1904728" cy="1428546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827584" y="3284984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Смелый, 	находчивый,  верный</a:t>
            </a:r>
            <a:endParaRPr lang="ru-RU" i="1" dirty="0"/>
          </a:p>
        </p:txBody>
      </p:sp>
      <p:sp>
        <p:nvSpPr>
          <p:cNvPr id="11" name="TextBox 10"/>
          <p:cNvSpPr txBox="1"/>
          <p:nvPr/>
        </p:nvSpPr>
        <p:spPr>
          <a:xfrm>
            <a:off x="899592" y="899428"/>
            <a:ext cx="34563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КОМУ    ПРИНАДЛЕЖИТ?</a:t>
            </a:r>
            <a:endParaRPr lang="ru-RU" b="1" dirty="0"/>
          </a:p>
        </p:txBody>
      </p:sp>
      <p:pic>
        <p:nvPicPr>
          <p:cNvPr id="3080" name="Picture 8" descr="http://i.stack.imgur.com/C6DAu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016" y="908720"/>
            <a:ext cx="1509787" cy="1468665"/>
          </a:xfrm>
          <a:prstGeom prst="rect">
            <a:avLst/>
          </a:prstGeom>
          <a:noFill/>
        </p:spPr>
      </p:pic>
      <p:pic>
        <p:nvPicPr>
          <p:cNvPr id="3082" name="Picture 10" descr="http://files.driver-online.org/images/redactor_960x1000/157053918354cfd4a98e3ca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620688"/>
            <a:ext cx="1872208" cy="201622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4860032" y="2564904"/>
            <a:ext cx="3456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Весёлый, проказник, озорник, выдумщик, сладкоежка, обманщик, невоспитанный</a:t>
            </a:r>
          </a:p>
          <a:p>
            <a:endParaRPr lang="ru-RU" i="1" dirty="0" smtClean="0"/>
          </a:p>
        </p:txBody>
      </p:sp>
      <p:pic>
        <p:nvPicPr>
          <p:cNvPr id="15" name="Picture 2" descr="http://www.suvenir-altai.ru/published/publicdata/SUVENIRBD/attachments/SC/products_pictures/44jg_enl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608" y="3861048"/>
            <a:ext cx="1035193" cy="875347"/>
          </a:xfrm>
          <a:prstGeom prst="rect">
            <a:avLst/>
          </a:prstGeom>
          <a:noFill/>
        </p:spPr>
      </p:pic>
      <p:pic>
        <p:nvPicPr>
          <p:cNvPr id="16" name="Picture 4" descr="http://zaikinmir.ru/kartinki/images/winnie/winnie-kartinki-9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95736" y="3429000"/>
            <a:ext cx="1800200" cy="1800200"/>
          </a:xfrm>
          <a:prstGeom prst="rect">
            <a:avLst/>
          </a:prstGeom>
          <a:noFill/>
        </p:spPr>
      </p:pic>
      <p:sp>
        <p:nvSpPr>
          <p:cNvPr id="17" name="TextBox 16"/>
          <p:cNvSpPr txBox="1"/>
          <p:nvPr/>
        </p:nvSpPr>
        <p:spPr>
          <a:xfrm>
            <a:off x="683568" y="5085184"/>
            <a:ext cx="4248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Находчивый, добрый, дружелюбный,</a:t>
            </a:r>
          </a:p>
          <a:p>
            <a:r>
              <a:rPr lang="ru-RU" i="1" dirty="0" smtClean="0"/>
              <a:t>самокритичный, смешной,</a:t>
            </a:r>
          </a:p>
          <a:p>
            <a:r>
              <a:rPr lang="ru-RU" i="1" dirty="0" smtClean="0"/>
              <a:t>верный друг</a:t>
            </a:r>
            <a:endParaRPr lang="ru-RU" dirty="0"/>
          </a:p>
        </p:txBody>
      </p:sp>
      <p:pic>
        <p:nvPicPr>
          <p:cNvPr id="3084" name="Picture 12" descr="https://pixabay.com/static/uploads/photo/2015/06/21/15/19/lemon-816690__180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355976" y="3140968"/>
            <a:ext cx="2428875" cy="171450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860032" y="5085184"/>
            <a:ext cx="31683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/>
              <a:t>Проказник, смелый, смешной, обманщик, хороший друг, фантазёр.</a:t>
            </a:r>
            <a:endParaRPr lang="ru-RU" i="1" dirty="0"/>
          </a:p>
        </p:txBody>
      </p:sp>
      <p:pic>
        <p:nvPicPr>
          <p:cNvPr id="3086" name="Picture 14" descr="http://kopilkaurokov.ru/uploads/user_file_560592fd074cd/tvorchieskiie-i-poiskovyie-zadaniia-k-uroku-po-vnieklassnomu-chtieniiu-po-knighie-dzhanni-rodari-prikliuchieniia-chipollino_1.jpe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ECEBE9"/>
              </a:clrFrom>
              <a:clrTo>
                <a:srgbClr val="ECEBE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84277" y="3508547"/>
            <a:ext cx="1504147" cy="17206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7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8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8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8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6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7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949" y="476672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572000" y="476672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683568" y="13407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99592" y="836712"/>
            <a:ext cx="3312368" cy="959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 smtClean="0"/>
              <a:t>СКАЗОЧНЫЕ ЧЕЛОВЕЧКИ – </a:t>
            </a:r>
          </a:p>
          <a:p>
            <a:pPr>
              <a:lnSpc>
                <a:spcPct val="150000"/>
              </a:lnSpc>
            </a:pPr>
            <a:r>
              <a:rPr lang="ru-RU" sz="2000" b="1" dirty="0" smtClean="0"/>
              <a:t>НАШИ ЛЮБИМЫЕ ГЕРОИ</a:t>
            </a:r>
            <a:endParaRPr lang="ru-RU" sz="2000" b="1" dirty="0"/>
          </a:p>
        </p:txBody>
      </p:sp>
      <p:pic>
        <p:nvPicPr>
          <p:cNvPr id="12" name="Picture 14" descr="http://dou40-krkam.caduk.ru/images/9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67472" flipH="1">
            <a:off x="2627195" y="4348080"/>
            <a:ext cx="1256403" cy="1885137"/>
          </a:xfrm>
          <a:prstGeom prst="rect">
            <a:avLst/>
          </a:prstGeom>
          <a:noFill/>
        </p:spPr>
      </p:pic>
      <p:pic>
        <p:nvPicPr>
          <p:cNvPr id="13" name="Picture 6" descr="https://im1-tub-ru.yandex.net/i?id=be7e3b1a01ea002e190e75297fa67aee&amp;n=33&amp;h=215&amp;w=16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99592" y="1772816"/>
            <a:ext cx="1049900" cy="1402041"/>
          </a:xfrm>
          <a:prstGeom prst="rect">
            <a:avLst/>
          </a:prstGeom>
          <a:noFill/>
        </p:spPr>
      </p:pic>
      <p:pic>
        <p:nvPicPr>
          <p:cNvPr id="14" name="Picture 2" descr="http://crosti.ru/patterns/00/07/f1/14f3e5e954/preview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1772816"/>
            <a:ext cx="1224136" cy="1224136"/>
          </a:xfrm>
          <a:prstGeom prst="rect">
            <a:avLst/>
          </a:prstGeom>
          <a:noFill/>
        </p:spPr>
      </p:pic>
      <p:pic>
        <p:nvPicPr>
          <p:cNvPr id="15" name="Picture 12" descr="http://www.tulagorod.ru/uploads/event249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3568" y="3356992"/>
            <a:ext cx="1452427" cy="1338423"/>
          </a:xfrm>
          <a:prstGeom prst="rect">
            <a:avLst/>
          </a:prstGeom>
          <a:noFill/>
        </p:spPr>
      </p:pic>
      <p:pic>
        <p:nvPicPr>
          <p:cNvPr id="16" name="Picture 2" descr="http://www.dpol4.ru/img/picture/Nov/12/198772218e10c849afe38df5b3c89493/2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2924944"/>
            <a:ext cx="1060818" cy="1728192"/>
          </a:xfrm>
          <a:prstGeom prst="rect">
            <a:avLst/>
          </a:prstGeom>
          <a:noFill/>
        </p:spPr>
      </p:pic>
      <p:pic>
        <p:nvPicPr>
          <p:cNvPr id="17" name="Picture 16" descr="http://www.microbik.ru/dosta/%D0%A1%D0%BA%D0%B0%D0%B7%D0%BA%D0%B0+%D0%BC%D1%83%D0%B4%D1%80%D0%BE%D1%81%D1%82%D1%8C+%D0%B1%D0%BE%D0%B3%D0%B0%D1%82%D0%B0,+%D0%A1%D0%BA%D0%B0%D0%B6%D0%B5%D0%BC+%D1%81%D0%BA%D0%B0%D0%B7%D0%BA%D0%B5+%C2%AB%D0%9F%D1%80%D0%B8%D1%85%D0%BE%D0%B4%D0%B8!%C2%BB+%D0%AD%D1%82%D0%BE+%D0%BF%D1%80%D0%B8%D1%81%D0%BA%D0%B0%D0%B7%D0%BA%D0%B0,+%D1%80%D0%B5%D0%B1%D1%8F%D1%82%D0%B0,+%D0%A1%D0%BA%D0%B0%D0%B7%D0%BA%D0%B0+%D0%B1%D1%83%D0%B4%D0%B5%D1%82+%D0%B2%D0%BF%D0%B5%D1%80%D0%B5%D0%B4%D0%B8a/7570_html_m4c09d997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89926">
            <a:off x="1861699" y="2830461"/>
            <a:ext cx="1069455" cy="1599091"/>
          </a:xfrm>
          <a:prstGeom prst="rect">
            <a:avLst/>
          </a:prstGeom>
          <a:noFill/>
        </p:spPr>
      </p:pic>
      <p:pic>
        <p:nvPicPr>
          <p:cNvPr id="18" name="Picture 4" descr="http://www.playing-field.ru/img/2015/052208/522342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372091">
            <a:off x="982459" y="4672068"/>
            <a:ext cx="1771967" cy="163021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4932040" y="1124744"/>
            <a:ext cx="33843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/>
              <a:t> Смелость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/>
              <a:t> Находчивость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/>
              <a:t> Глупость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/>
              <a:t> Жадность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/>
              <a:t> Верность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/>
              <a:t> Настоящий друг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/>
              <a:t> Чувство юмора, оптимизм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/>
              <a:t> Грубость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ru-RU" sz="2000" b="1" dirty="0" smtClean="0"/>
              <a:t> Жестокость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572000" y="476672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7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76672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55576" y="692696"/>
            <a:ext cx="3528392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Блиц - турнир</a:t>
            </a:r>
            <a:r>
              <a:rPr lang="ru-RU" b="1" dirty="0" smtClean="0"/>
              <a:t>:</a:t>
            </a:r>
          </a:p>
          <a:p>
            <a:pPr algn="ctr"/>
            <a:endParaRPr lang="ru-RU" b="1" dirty="0" smtClean="0"/>
          </a:p>
          <a:p>
            <a:pPr marL="342900" indent="-342900" algn="just">
              <a:buAutoNum type="arabicPeriod"/>
            </a:pPr>
            <a:r>
              <a:rPr lang="ru-RU" dirty="0" smtClean="0"/>
              <a:t>Кто был обманут в Стране </a:t>
            </a:r>
            <a:r>
              <a:rPr lang="ru-RU" dirty="0" err="1" smtClean="0"/>
              <a:t>Дураков</a:t>
            </a:r>
            <a:r>
              <a:rPr lang="ru-RU" dirty="0" smtClean="0"/>
              <a:t>? </a:t>
            </a:r>
          </a:p>
          <a:p>
            <a:pPr marL="342900" indent="-342900" algn="just"/>
            <a:endParaRPr lang="ru-RU" sz="800" dirty="0" smtClean="0"/>
          </a:p>
          <a:p>
            <a:pPr algn="just"/>
            <a:r>
              <a:rPr lang="ru-RU" dirty="0" smtClean="0"/>
              <a:t>2. Кто путешествовал в Стране Чудес и Зазеркалье? </a:t>
            </a:r>
          </a:p>
          <a:p>
            <a:pPr algn="just"/>
            <a:endParaRPr lang="ru-RU" sz="800" dirty="0" smtClean="0"/>
          </a:p>
          <a:p>
            <a:pPr algn="just"/>
            <a:r>
              <a:rPr lang="ru-RU" dirty="0" smtClean="0"/>
              <a:t>3. Правитель страны, в которой жил </a:t>
            </a:r>
            <a:r>
              <a:rPr lang="ru-RU" dirty="0" err="1" smtClean="0"/>
              <a:t>Чиполлино</a:t>
            </a:r>
            <a:r>
              <a:rPr lang="ru-RU" dirty="0" smtClean="0"/>
              <a:t>. </a:t>
            </a:r>
          </a:p>
          <a:p>
            <a:pPr algn="just"/>
            <a:endParaRPr lang="ru-RU" sz="800" dirty="0" smtClean="0"/>
          </a:p>
          <a:p>
            <a:pPr algn="just"/>
            <a:r>
              <a:rPr lang="ru-RU" dirty="0" smtClean="0"/>
              <a:t>4. Шарманщик, смастеривший Буратино? </a:t>
            </a:r>
          </a:p>
          <a:p>
            <a:pPr algn="just"/>
            <a:endParaRPr lang="ru-RU" sz="800" dirty="0" smtClean="0"/>
          </a:p>
          <a:p>
            <a:pPr algn="just"/>
            <a:r>
              <a:rPr lang="ru-RU" dirty="0" smtClean="0"/>
              <a:t>5. Как звали кенгуру - друга </a:t>
            </a:r>
            <a:r>
              <a:rPr lang="ru-RU" dirty="0" err="1" smtClean="0"/>
              <a:t>Винни</a:t>
            </a:r>
            <a:r>
              <a:rPr lang="ru-RU" dirty="0" smtClean="0"/>
              <a:t> - Пуха? </a:t>
            </a:r>
          </a:p>
          <a:p>
            <a:pPr algn="just"/>
            <a:endParaRPr lang="ru-RU" sz="800" dirty="0" smtClean="0"/>
          </a:p>
          <a:p>
            <a:pPr algn="just"/>
            <a:r>
              <a:rPr lang="ru-RU" dirty="0" smtClean="0"/>
              <a:t>6. Мальчик, у которого самый необычный друг? </a:t>
            </a:r>
          </a:p>
          <a:p>
            <a:pPr algn="just"/>
            <a:endParaRPr lang="ru-RU" sz="800" dirty="0" smtClean="0"/>
          </a:p>
          <a:p>
            <a:pPr algn="just"/>
            <a:r>
              <a:rPr lang="ru-RU" dirty="0" smtClean="0"/>
              <a:t>7.Кому принадлежало волшебное кольцо?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652120" y="1268760"/>
            <a:ext cx="161076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Буратино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24364" y="1969676"/>
            <a:ext cx="110113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Алиса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928222" y="2617748"/>
            <a:ext cx="120257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Лимон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40515" y="3337828"/>
            <a:ext cx="113877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Карло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056833" y="3985900"/>
            <a:ext cx="110613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Кенга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36480" y="4561964"/>
            <a:ext cx="134684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Малыш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966135" y="5210036"/>
            <a:ext cx="128753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Бильбо</a:t>
            </a:r>
            <a:endParaRPr lang="ru-RU" sz="2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0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1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2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3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949" y="476672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7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572397" y="476672"/>
            <a:ext cx="4032051" cy="60313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3" cstate="print"/>
          <a:srcRect r="6586" b="3422"/>
          <a:stretch>
            <a:fillRect/>
          </a:stretch>
        </p:blipFill>
        <p:spPr>
          <a:xfrm>
            <a:off x="755576" y="764704"/>
            <a:ext cx="3544708" cy="53794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644008" y="1052736"/>
            <a:ext cx="37444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Сказочные человечки учат нас быть настоящими друзьями:</a:t>
            </a:r>
          </a:p>
          <a:p>
            <a:pPr algn="just"/>
            <a:r>
              <a:rPr lang="ru-RU" b="1" dirty="0" smtClean="0"/>
              <a:t>верными, преданными, справедливыми, смелыми, находчивыми, неунывающими, любящими приключения, игры и открытия.</a:t>
            </a:r>
          </a:p>
          <a:p>
            <a:pPr algn="just"/>
            <a:endParaRPr lang="ru-RU" b="1" dirty="0" smtClean="0"/>
          </a:p>
          <a:p>
            <a:pPr algn="just"/>
            <a:endParaRPr lang="ru-RU" b="1" dirty="0" smtClean="0"/>
          </a:p>
          <a:p>
            <a:pPr algn="just"/>
            <a:r>
              <a:rPr lang="ru-RU" sz="2000" b="1" dirty="0" smtClean="0"/>
              <a:t>Дружба – главное чудо всегда.</a:t>
            </a:r>
          </a:p>
          <a:p>
            <a:r>
              <a:rPr lang="ru-RU" sz="2000" b="1" dirty="0" smtClean="0"/>
              <a:t>Сто открытий – для всех     </a:t>
            </a:r>
          </a:p>
          <a:p>
            <a:r>
              <a:rPr lang="ru-RU" sz="2000" b="1" dirty="0" smtClean="0"/>
              <a:t>                                  настоящие.</a:t>
            </a:r>
          </a:p>
          <a:p>
            <a:pPr algn="just"/>
            <a:r>
              <a:rPr lang="ru-RU" sz="2000" b="1" dirty="0" smtClean="0"/>
              <a:t>И любая беда не беда,</a:t>
            </a:r>
          </a:p>
          <a:p>
            <a:pPr algn="just"/>
            <a:r>
              <a:rPr lang="ru-RU" sz="2000" b="1" dirty="0" smtClean="0"/>
              <a:t>Если рядом друзья настоящие!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1804</TotalTime>
  <Words>304</Words>
  <Application>Microsoft Office PowerPoint</Application>
  <PresentationFormat>Экран (4:3)</PresentationFormat>
  <Paragraphs>82</Paragraphs>
  <Slides>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Политехнический институт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 Бойко</dc:creator>
  <cp:lastModifiedBy>Ольга Бойко</cp:lastModifiedBy>
  <cp:revision>155</cp:revision>
  <dcterms:created xsi:type="dcterms:W3CDTF">2016-10-13T12:50:16Z</dcterms:created>
  <dcterms:modified xsi:type="dcterms:W3CDTF">2016-10-19T11:21:55Z</dcterms:modified>
</cp:coreProperties>
</file>