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7"/>
  </p:handoutMasterIdLst>
  <p:sldIdLst>
    <p:sldId id="272" r:id="rId2"/>
    <p:sldId id="256" r:id="rId3"/>
    <p:sldId id="257" r:id="rId4"/>
    <p:sldId id="264" r:id="rId5"/>
    <p:sldId id="258" r:id="rId6"/>
    <p:sldId id="259" r:id="rId7"/>
    <p:sldId id="265" r:id="rId8"/>
    <p:sldId id="266" r:id="rId9"/>
    <p:sldId id="260" r:id="rId10"/>
    <p:sldId id="268" r:id="rId11"/>
    <p:sldId id="269" r:id="rId12"/>
    <p:sldId id="261" r:id="rId13"/>
    <p:sldId id="262" r:id="rId14"/>
    <p:sldId id="263" r:id="rId15"/>
    <p:sldId id="271" r:id="rId16"/>
    <p:sldId id="270" r:id="rId17"/>
    <p:sldId id="274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4B30"/>
    <a:srgbClr val="8FCF49"/>
    <a:srgbClr val="76B630"/>
    <a:srgbClr val="2DAF09"/>
    <a:srgbClr val="78B931"/>
    <a:srgbClr val="7ABC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87" autoAdjust="0"/>
  </p:normalViewPr>
  <p:slideViewPr>
    <p:cSldViewPr snapToGrid="0">
      <p:cViewPr varScale="1">
        <p:scale>
          <a:sx n="104" d="100"/>
          <a:sy n="104" d="100"/>
        </p:scale>
        <p:origin x="2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F54FFF-DB34-4D04-B7B5-76CB7210E428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F2FC94-5791-44A3-A611-4F63ECDBD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4229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348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64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270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2114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11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55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185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637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533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168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912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32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75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28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751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843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623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F1A2C-03D9-46D9-A8F0-608D8B3D9883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515F0-A87C-4080-831F-8BCEC7E80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012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04B30"/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b="1" dirty="0" smtClean="0"/>
              <a:t>Подготовка к ГИА русский язык, 9 класс.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36757" y="2514661"/>
            <a:ext cx="88423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800" dirty="0" smtClean="0">
                <a:latin typeface="+mj-lt"/>
              </a:rPr>
              <a:t>Повторительно – обобщающий урок </a:t>
            </a:r>
            <a:r>
              <a:rPr lang="ru-RU" sz="4800" dirty="0">
                <a:latin typeface="+mj-lt"/>
              </a:rPr>
              <a:t>и</a:t>
            </a:r>
            <a:r>
              <a:rPr lang="ru-RU" sz="4800" dirty="0" smtClean="0">
                <a:latin typeface="+mj-lt"/>
              </a:rPr>
              <a:t>зобразительно – «выразительные средства языка» с использованием Интерактивной доски.</a:t>
            </a:r>
            <a:endParaRPr lang="ru-RU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203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7618" y="781505"/>
            <a:ext cx="100671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Гипербола</a:t>
            </a:r>
            <a:r>
              <a:rPr lang="ru-RU" sz="2800" dirty="0" smtClean="0"/>
              <a:t> </a:t>
            </a:r>
            <a:r>
              <a:rPr lang="ru-RU" sz="3200" dirty="0" smtClean="0"/>
              <a:t>– фигура, состоящая в чрезмерном преувеличении того, о чем говорится 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7618" y="2986385"/>
            <a:ext cx="51087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Редкая птица долетит до середины Днепра.</a:t>
            </a:r>
          </a:p>
          <a:p>
            <a:pPr algn="just"/>
            <a:endParaRPr lang="ru-RU" sz="3200" dirty="0"/>
          </a:p>
          <a:p>
            <a:pPr algn="r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(М.Ю. Гоголь)</a:t>
            </a:r>
            <a:endParaRPr lang="ru-RU" sz="32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041" y="2556927"/>
            <a:ext cx="4008194" cy="26721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7159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7617" y="3193235"/>
            <a:ext cx="702900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И шествуя важно, в спокойствии чинном </a:t>
            </a:r>
          </a:p>
          <a:p>
            <a:pPr algn="just"/>
            <a:r>
              <a:rPr lang="ru-RU" sz="2400" dirty="0" smtClean="0"/>
              <a:t>Лошадку ведет под уздцы мужичок </a:t>
            </a:r>
          </a:p>
          <a:p>
            <a:pPr algn="just"/>
            <a:r>
              <a:rPr lang="ru-RU" sz="2400" dirty="0" smtClean="0"/>
              <a:t>В больших сапогах, в полушубке овчинном,</a:t>
            </a:r>
          </a:p>
          <a:p>
            <a:pPr algn="just"/>
            <a:r>
              <a:rPr lang="ru-RU" sz="2400" dirty="0" smtClean="0"/>
              <a:t>В больших рукавицах… а сам с ноготок!  </a:t>
            </a:r>
          </a:p>
          <a:p>
            <a:pPr algn="just"/>
            <a:endParaRPr lang="ru-RU" sz="2400" dirty="0"/>
          </a:p>
          <a:p>
            <a:pPr algn="r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(Н.А. Некрасов)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7617" y="734675"/>
            <a:ext cx="100671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Литота</a:t>
            </a:r>
            <a:r>
              <a:rPr lang="ru-RU" sz="2800" dirty="0" smtClean="0"/>
              <a:t> </a:t>
            </a:r>
            <a:r>
              <a:rPr lang="ru-RU" sz="3200" dirty="0" smtClean="0"/>
              <a:t>– фигура, состоящая в чрезмерном преуменьшении того, о чем говорится.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022" y="2785925"/>
            <a:ext cx="2937457" cy="30985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2862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04B30"/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Выразительные средства синтаксиса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22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620" y="609773"/>
            <a:ext cx="1006711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Gothic Std B" panose="020B0800000000000000" pitchFamily="34" charset="-128"/>
                <a:cs typeface="Aharoni" panose="02010803020104030203" pitchFamily="2" charset="-79"/>
              </a:rPr>
              <a:t>Инверсия</a:t>
            </a:r>
            <a:r>
              <a:rPr lang="ru-RU" sz="3200" dirty="0" smtClean="0"/>
              <a:t> – это нарушение прямого порядка слов. Художественный прием, прибегая к которому автор достигнет интонационной и стилистической выразительности.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16746" y="3041571"/>
            <a:ext cx="4455981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Белеет парус одинокой</a:t>
            </a:r>
            <a:br>
              <a:rPr lang="ru-RU" sz="1400" dirty="0"/>
            </a:br>
            <a:r>
              <a:rPr lang="ru-RU" sz="1400" dirty="0"/>
              <a:t>В тумане моря голубом!..</a:t>
            </a:r>
            <a:br>
              <a:rPr lang="ru-RU" sz="1400" dirty="0"/>
            </a:br>
            <a:r>
              <a:rPr lang="ru-RU" sz="1400" dirty="0"/>
              <a:t>Что ищет он в стране далекой?</a:t>
            </a:r>
            <a:br>
              <a:rPr lang="ru-RU" sz="1400" dirty="0"/>
            </a:br>
            <a:r>
              <a:rPr lang="ru-RU" sz="1400" dirty="0"/>
              <a:t>Что кинул он в краю родном</a:t>
            </a:r>
            <a:r>
              <a:rPr lang="ru-RU" sz="1400" dirty="0" smtClean="0"/>
              <a:t>?..</a:t>
            </a:r>
          </a:p>
          <a:p>
            <a:endParaRPr lang="ru-RU" sz="1400" dirty="0"/>
          </a:p>
          <a:p>
            <a:r>
              <a:rPr lang="ru-RU" sz="1400" dirty="0" smtClean="0"/>
              <a:t>Играют </a:t>
            </a:r>
            <a:r>
              <a:rPr lang="ru-RU" sz="1400" dirty="0"/>
              <a:t>волны — ветер свищет,</a:t>
            </a:r>
            <a:br>
              <a:rPr lang="ru-RU" sz="1400" dirty="0"/>
            </a:br>
            <a:r>
              <a:rPr lang="ru-RU" sz="1400" dirty="0"/>
              <a:t>И мачта гнется и </a:t>
            </a:r>
            <a:r>
              <a:rPr lang="ru-RU" sz="1400" dirty="0" err="1"/>
              <a:t>скрыпит</a:t>
            </a:r>
            <a:r>
              <a:rPr lang="ru-RU" sz="1400" dirty="0"/>
              <a:t>...</a:t>
            </a:r>
            <a:br>
              <a:rPr lang="ru-RU" sz="1400" dirty="0"/>
            </a:br>
            <a:r>
              <a:rPr lang="ru-RU" sz="1400" dirty="0"/>
              <a:t>Увы! он </a:t>
            </a:r>
            <a:r>
              <a:rPr lang="ru-RU" sz="1400" dirty="0" err="1"/>
              <a:t>счастия</a:t>
            </a:r>
            <a:r>
              <a:rPr lang="ru-RU" sz="1400" dirty="0"/>
              <a:t> не ищет,</a:t>
            </a:r>
            <a:br>
              <a:rPr lang="ru-RU" sz="1400" dirty="0"/>
            </a:br>
            <a:r>
              <a:rPr lang="ru-RU" sz="1400" dirty="0"/>
              <a:t>И не от </a:t>
            </a:r>
            <a:r>
              <a:rPr lang="ru-RU" sz="1400" dirty="0" err="1"/>
              <a:t>счастия</a:t>
            </a:r>
            <a:r>
              <a:rPr lang="ru-RU" sz="1400" dirty="0"/>
              <a:t> бежит</a:t>
            </a:r>
            <a:r>
              <a:rPr lang="ru-RU" sz="1400" dirty="0" smtClean="0"/>
              <a:t>!</a:t>
            </a:r>
          </a:p>
          <a:p>
            <a:endParaRPr lang="ru-RU" sz="1400" dirty="0"/>
          </a:p>
          <a:p>
            <a:r>
              <a:rPr lang="ru-RU" sz="1400" dirty="0"/>
              <a:t>Под ним струя светлей лазури,</a:t>
            </a:r>
            <a:br>
              <a:rPr lang="ru-RU" sz="1400" dirty="0"/>
            </a:br>
            <a:r>
              <a:rPr lang="ru-RU" sz="1400" dirty="0" smtClean="0"/>
              <a:t>Над </a:t>
            </a:r>
            <a:r>
              <a:rPr lang="ru-RU" sz="1400" dirty="0"/>
              <a:t>ним луч солнца золотой...</a:t>
            </a:r>
            <a:br>
              <a:rPr lang="ru-RU" sz="1400" dirty="0"/>
            </a:br>
            <a:r>
              <a:rPr lang="ru-RU" sz="1400" dirty="0"/>
              <a:t>А он, мятежный, просит бури,</a:t>
            </a:r>
            <a:br>
              <a:rPr lang="ru-RU" sz="1400" dirty="0"/>
            </a:br>
            <a:r>
              <a:rPr lang="ru-RU" sz="1400" dirty="0"/>
              <a:t>Как будто в бурях есть покой</a:t>
            </a:r>
            <a:r>
              <a:rPr lang="ru-RU" sz="1400" dirty="0" smtClean="0"/>
              <a:t>!</a:t>
            </a:r>
          </a:p>
          <a:p>
            <a:endParaRPr lang="ru-RU" sz="1400" dirty="0"/>
          </a:p>
          <a:p>
            <a:pPr algn="r"/>
            <a:r>
              <a:rPr lang="ru-RU" sz="2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(М.Ю. Лермонтов)</a:t>
            </a:r>
            <a:endParaRPr lang="ru-RU" sz="2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605" y="2641296"/>
            <a:ext cx="2787233" cy="3996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4949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617" y="3568336"/>
            <a:ext cx="686557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То не конский топ, не людская молвь,</a:t>
            </a:r>
          </a:p>
          <a:p>
            <a:pPr algn="just"/>
            <a:r>
              <a:rPr lang="ru-RU" sz="2800" dirty="0" smtClean="0"/>
              <a:t>Не труба трубача с поля слышится,</a:t>
            </a:r>
          </a:p>
          <a:p>
            <a:pPr algn="just"/>
            <a:r>
              <a:rPr lang="ru-RU" sz="2800" dirty="0" smtClean="0"/>
              <a:t>А погодушка свищет, гудит,</a:t>
            </a:r>
          </a:p>
          <a:p>
            <a:pPr algn="just"/>
            <a:r>
              <a:rPr lang="ru-RU" sz="2800" dirty="0" smtClean="0"/>
              <a:t>Свищет, гудит, заливается.</a:t>
            </a:r>
          </a:p>
          <a:p>
            <a:pPr algn="just"/>
            <a:endParaRPr lang="ru-RU" sz="2800" dirty="0"/>
          </a:p>
          <a:p>
            <a:pPr algn="r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(А.С. Пушкин)</a:t>
            </a:r>
            <a:endParaRPr lang="ru-RU" sz="32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7617" y="1014784"/>
            <a:ext cx="1006711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Градация</a:t>
            </a:r>
            <a:r>
              <a:rPr lang="ru-RU" sz="2800" dirty="0" smtClean="0"/>
              <a:t> </a:t>
            </a:r>
            <a:r>
              <a:rPr lang="ru-RU" sz="3200" dirty="0" smtClean="0"/>
              <a:t>– фигура в виде синтаксической конструкции, внутри которой однородные выразительные средства располагаются в порядке усиления или ослабления признака.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800" y="3568336"/>
            <a:ext cx="3567812" cy="25008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9274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617" y="3115754"/>
            <a:ext cx="5019401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Ты и убогая,</a:t>
            </a:r>
          </a:p>
          <a:p>
            <a:pPr algn="just"/>
            <a:r>
              <a:rPr lang="ru-RU" sz="2800" dirty="0" smtClean="0"/>
              <a:t>Ты и обильная,</a:t>
            </a:r>
          </a:p>
          <a:p>
            <a:pPr algn="just"/>
            <a:r>
              <a:rPr lang="ru-RU" sz="2800" dirty="0" smtClean="0"/>
              <a:t>Ты и могучая,</a:t>
            </a:r>
          </a:p>
          <a:p>
            <a:pPr algn="just"/>
            <a:r>
              <a:rPr lang="ru-RU" sz="2800" dirty="0" smtClean="0"/>
              <a:t>Ты и бессильная,</a:t>
            </a:r>
          </a:p>
          <a:p>
            <a:pPr algn="just"/>
            <a:r>
              <a:rPr lang="ru-RU" sz="2800" dirty="0" smtClean="0"/>
              <a:t>Матушка-Русь!</a:t>
            </a:r>
          </a:p>
          <a:p>
            <a:pPr algn="just"/>
            <a:endParaRPr lang="ru-RU" sz="3200" dirty="0"/>
          </a:p>
          <a:p>
            <a:pPr algn="r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(Н.А. Некрасов)</a:t>
            </a:r>
            <a:endParaRPr lang="ru-RU" sz="32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7617" y="1014784"/>
            <a:ext cx="1006711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Антитеза</a:t>
            </a:r>
            <a:r>
              <a:rPr lang="ru-RU" sz="2800" dirty="0" smtClean="0"/>
              <a:t> </a:t>
            </a:r>
            <a:r>
              <a:rPr lang="ru-RU" sz="3200" dirty="0" smtClean="0"/>
              <a:t>– художественный прием, противопоставление слов, образов, персонажей, композиций.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641" y="2707555"/>
            <a:ext cx="4813330" cy="34032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6284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614" y="612700"/>
            <a:ext cx="1006711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Gothic Std B" panose="020B0800000000000000" pitchFamily="34" charset="-128"/>
                <a:cs typeface="Aharoni" panose="02010803020104030203" pitchFamily="2" charset="-79"/>
              </a:rPr>
              <a:t>Оксюморон</a:t>
            </a:r>
            <a:r>
              <a:rPr lang="ru-RU" sz="3200" dirty="0" smtClean="0"/>
              <a:t> – фигура, в которой соединяются обычно несовместные понятия, при этом получается новый смысл, а речь приобретает особую выразительность.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7615" y="3334910"/>
            <a:ext cx="69498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Унылая пора! Очей очарованье,</a:t>
            </a:r>
          </a:p>
          <a:p>
            <a:pPr algn="just"/>
            <a:r>
              <a:rPr lang="ru-RU" sz="2800" dirty="0" smtClean="0"/>
              <a:t>Приятна мне твоя прощальная краса –</a:t>
            </a:r>
          </a:p>
          <a:p>
            <a:pPr algn="just"/>
            <a:r>
              <a:rPr lang="ru-RU" sz="2800" dirty="0" smtClean="0"/>
              <a:t>Люблю я пышное природы увяданье,</a:t>
            </a:r>
          </a:p>
          <a:p>
            <a:pPr algn="just"/>
            <a:r>
              <a:rPr lang="ru-RU" sz="2800" dirty="0" smtClean="0"/>
              <a:t>В багрец и золото одетые леса.</a:t>
            </a:r>
          </a:p>
          <a:p>
            <a:pPr algn="just"/>
            <a:endParaRPr lang="ru-RU" sz="3200" dirty="0"/>
          </a:p>
          <a:p>
            <a:pPr algn="r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(А.С. Пушкин) </a:t>
            </a:r>
            <a:endParaRPr lang="ru-RU" sz="32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950" y="3270325"/>
            <a:ext cx="4244966" cy="28653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7865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04B30"/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5400" b="1" dirty="0" smtClean="0"/>
              <a:t>Используемая литература:</a:t>
            </a:r>
            <a:endParaRPr lang="ru-RU" sz="54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80321" y="2429627"/>
            <a:ext cx="10874371" cy="39526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200" dirty="0" smtClean="0"/>
              <a:t>Развитие речи. Выразительные средства художественной речи: Пособие для учителя </a:t>
            </a:r>
            <a:r>
              <a:rPr lang="en-US" sz="3200" dirty="0" smtClean="0"/>
              <a:t>/</a:t>
            </a:r>
            <a:r>
              <a:rPr lang="ru-RU" sz="3200" dirty="0" smtClean="0"/>
              <a:t> Под общей редакцией Г.С. </a:t>
            </a:r>
            <a:r>
              <a:rPr lang="ru-RU" sz="3200" dirty="0" err="1" smtClean="0"/>
              <a:t>Меркина</a:t>
            </a:r>
            <a:r>
              <a:rPr lang="ru-RU" sz="3200" dirty="0" smtClean="0"/>
              <a:t>, Т.М. Зыбиной. – М.: ООО «Русское слово – учебная книга», 2002. – 208 с.</a:t>
            </a:r>
          </a:p>
          <a:p>
            <a:pPr algn="just"/>
            <a:endParaRPr lang="ru-RU" sz="3200" dirty="0"/>
          </a:p>
          <a:p>
            <a:pPr algn="just"/>
            <a:r>
              <a:rPr lang="ru-RU" sz="3200" dirty="0" smtClean="0"/>
              <a:t>Русский язык. 9 класс. Итоговая аттестация 2015 </a:t>
            </a:r>
            <a:r>
              <a:rPr lang="en-US" sz="3200" dirty="0" smtClean="0"/>
              <a:t>/ </a:t>
            </a:r>
            <a:r>
              <a:rPr lang="ru-RU" sz="3200" dirty="0" smtClean="0"/>
              <a:t>Л.И. Мальцева, П.И. Нелин, Н.М. Смеречинская. – Ростов-на-Дону: Издатель Мальцев Д.А., М.:</a:t>
            </a:r>
            <a:r>
              <a:rPr lang="ru-RU" sz="3200" dirty="0"/>
              <a:t> </a:t>
            </a:r>
            <a:r>
              <a:rPr lang="ru-RU" sz="3200" dirty="0" smtClean="0"/>
              <a:t>Народное образование, 2015. – 368 с.</a:t>
            </a:r>
          </a:p>
        </p:txBody>
      </p:sp>
    </p:spTree>
    <p:extLst>
      <p:ext uri="{BB962C8B-B14F-4D97-AF65-F5344CB8AC3E}">
        <p14:creationId xmlns:p14="http://schemas.microsoft.com/office/powerpoint/2010/main" val="235502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04B30"/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6600" b="1" dirty="0" smtClean="0"/>
              <a:t>Автор: Бочарова Л.В.</a:t>
            </a:r>
            <a:endParaRPr lang="ru-RU" sz="66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80320" y="3454865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4800" dirty="0" smtClean="0"/>
              <a:t>Учитель высшей категории МБОУ СОШ №47 Кировского района города Ростова-на-Дону</a:t>
            </a:r>
          </a:p>
        </p:txBody>
      </p:sp>
    </p:spTree>
    <p:extLst>
      <p:ext uri="{BB962C8B-B14F-4D97-AF65-F5344CB8AC3E}">
        <p14:creationId xmlns:p14="http://schemas.microsoft.com/office/powerpoint/2010/main" val="291610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8800" b="1" dirty="0" smtClean="0"/>
              <a:t>Зачетная работа:</a:t>
            </a:r>
            <a:endParaRPr lang="ru-RU" sz="88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80321" y="2198718"/>
            <a:ext cx="7318370" cy="44699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4800" dirty="0" smtClean="0"/>
              <a:t>Найти изобразительно- выразительные средства в данном художественном тексте.</a:t>
            </a:r>
            <a:endParaRPr lang="ru-RU" sz="4800" dirty="0" smtClean="0"/>
          </a:p>
        </p:txBody>
      </p:sp>
    </p:spTree>
    <p:extLst>
      <p:ext uri="{BB962C8B-B14F-4D97-AF65-F5344CB8AC3E}">
        <p14:creationId xmlns:p14="http://schemas.microsoft.com/office/powerpoint/2010/main" val="308284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04B30"/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Выразительные средства фонетики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30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8800" b="1" dirty="0" smtClean="0"/>
              <a:t>Цель:</a:t>
            </a:r>
            <a:endParaRPr lang="ru-RU" sz="88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80321" y="2115591"/>
            <a:ext cx="8297424" cy="44699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4800" dirty="0" smtClean="0"/>
              <a:t>Повторить изобразительно – выразительные средства к заданиям ГИА по русскому языку (задания 3, часть 2)</a:t>
            </a:r>
            <a:endParaRPr lang="ru-RU" sz="4800" dirty="0" smtClean="0"/>
          </a:p>
        </p:txBody>
      </p:sp>
    </p:spTree>
    <p:extLst>
      <p:ext uri="{BB962C8B-B14F-4D97-AF65-F5344CB8AC3E}">
        <p14:creationId xmlns:p14="http://schemas.microsoft.com/office/powerpoint/2010/main" val="409693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9600" b="1" dirty="0" smtClean="0"/>
              <a:t>Вариан</a:t>
            </a:r>
            <a:r>
              <a:rPr lang="ru-RU" sz="9600" b="1" dirty="0" smtClean="0"/>
              <a:t>т </a:t>
            </a:r>
            <a:r>
              <a:rPr lang="en-US" sz="9600" b="1" dirty="0" smtClean="0"/>
              <a:t>I</a:t>
            </a:r>
            <a:endParaRPr lang="ru-RU" sz="96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80321" y="2115591"/>
            <a:ext cx="3836261" cy="44699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/>
              <a:t>Захлебнулось поле и болото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Дождевой водою - дождались!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Прозябаньем, бедностью, дремотой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Все объято - впадины и высь!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Ночь придет - родимая окрестность.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Словно в омут, канет в темноту!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Темнота, забытость, неизвестность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У ворот как стража на посту.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По воде, качаясь, по болотам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Бор скрипучий движется, как </a:t>
            </a:r>
            <a:r>
              <a:rPr lang="ru-RU" sz="1600" dirty="0" smtClean="0"/>
              <a:t>флот</a:t>
            </a:r>
            <a:r>
              <a:rPr lang="en-US" sz="1600" dirty="0" smtClean="0"/>
              <a:t>!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16582" y="2115591"/>
            <a:ext cx="3759201" cy="44699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/>
              <a:t>Как </a:t>
            </a:r>
            <a:r>
              <a:rPr lang="ru-RU" sz="1600" dirty="0"/>
              <a:t>же мы, отставшие от флота,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Коротаем осень меж болот?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Острова свои обогреваем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И живем без лишнего добра,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Да всегда с огнем и урожаем,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С колыбельным пеньем до утра...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Не кричи так жалобно, кукушка,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Над водой, над стужею дорог!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Мать России целой - деревушка,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Может быть, вот этот уголок... </a:t>
            </a:r>
            <a:endParaRPr lang="ru-RU" sz="1600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077199" y="5787046"/>
            <a:ext cx="3819237" cy="9739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</a:t>
            </a:r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Рубцов Николай</a:t>
            </a:r>
            <a:r>
              <a:rPr lang="en-US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)</a:t>
            </a:r>
            <a:endParaRPr lang="ru-RU" sz="3200" b="1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9600" b="1" dirty="0" smtClean="0"/>
              <a:t>Вариан</a:t>
            </a:r>
            <a:r>
              <a:rPr lang="ru-RU" sz="9600" b="1" dirty="0" smtClean="0"/>
              <a:t>т </a:t>
            </a:r>
            <a:r>
              <a:rPr lang="en-US" sz="9600" b="1" dirty="0" smtClean="0"/>
              <a:t>II</a:t>
            </a:r>
            <a:endParaRPr lang="ru-RU" sz="96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80321" y="2161772"/>
            <a:ext cx="8325135" cy="44699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На опушке зной замешан густо</a:t>
            </a:r>
            <a:r>
              <a:rPr lang="ru-RU" sz="3200" dirty="0" smtClean="0"/>
              <a:t>,</a:t>
            </a:r>
            <a:endParaRPr lang="en-US" sz="3200" dirty="0" smtClean="0"/>
          </a:p>
          <a:p>
            <a:pPr algn="ctr"/>
            <a:r>
              <a:rPr lang="ru-RU" sz="3200" dirty="0" smtClean="0"/>
              <a:t>А </a:t>
            </a:r>
            <a:r>
              <a:rPr lang="ru-RU" sz="3200" dirty="0"/>
              <a:t>в лесу - чем дальше, тем свежей</a:t>
            </a:r>
            <a:r>
              <a:rPr lang="ru-RU" sz="3200" dirty="0" smtClean="0"/>
              <a:t>.</a:t>
            </a:r>
            <a:endParaRPr lang="en-US" sz="3200" dirty="0" smtClean="0"/>
          </a:p>
          <a:p>
            <a:pPr algn="ctr"/>
            <a:r>
              <a:rPr lang="ru-RU" sz="3200" dirty="0" smtClean="0"/>
              <a:t>Есть </a:t>
            </a:r>
            <a:r>
              <a:rPr lang="ru-RU" sz="3200" dirty="0"/>
              <a:t>у зайцев заячья капуста</a:t>
            </a:r>
            <a:r>
              <a:rPr lang="ru-RU" sz="3200" dirty="0" smtClean="0"/>
              <a:t>,</a:t>
            </a:r>
            <a:endParaRPr lang="en-US" sz="3200" dirty="0" smtClean="0"/>
          </a:p>
          <a:p>
            <a:pPr algn="ctr"/>
            <a:r>
              <a:rPr lang="ru-RU" sz="3200" dirty="0" smtClean="0"/>
              <a:t>Ежевика </a:t>
            </a:r>
            <a:r>
              <a:rPr lang="ru-RU" sz="3200" dirty="0"/>
              <a:t>зреет у </a:t>
            </a:r>
            <a:r>
              <a:rPr lang="ru-RU" sz="3200" dirty="0" smtClean="0"/>
              <a:t>ежей.</a:t>
            </a:r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r>
              <a:rPr lang="ru-RU" sz="3200" dirty="0" smtClean="0"/>
              <a:t>Дождались </a:t>
            </a:r>
            <a:r>
              <a:rPr lang="ru-RU" sz="3200" dirty="0"/>
              <a:t>малиновки </a:t>
            </a:r>
            <a:r>
              <a:rPr lang="ru-RU" sz="3200" dirty="0" smtClean="0"/>
              <a:t>малины,</a:t>
            </a:r>
            <a:endParaRPr lang="en-US" sz="3200" dirty="0" smtClean="0"/>
          </a:p>
          <a:p>
            <a:pPr algn="ctr"/>
            <a:r>
              <a:rPr lang="ru-RU" sz="3200" dirty="0" smtClean="0"/>
              <a:t>В журавлине </a:t>
            </a:r>
            <a:r>
              <a:rPr lang="ru-RU" sz="3200" dirty="0"/>
              <a:t>бродят </a:t>
            </a:r>
            <a:r>
              <a:rPr lang="ru-RU" sz="3200" dirty="0" smtClean="0"/>
              <a:t>журавли…</a:t>
            </a:r>
          </a:p>
          <a:p>
            <a:pPr algn="ctr"/>
            <a:r>
              <a:rPr lang="ru-RU" sz="3200" dirty="0" smtClean="0"/>
              <a:t>…</a:t>
            </a:r>
            <a:r>
              <a:rPr lang="ru-RU" sz="3200" dirty="0"/>
              <a:t>Позови тут детство с </a:t>
            </a:r>
            <a:r>
              <a:rPr lang="ru-RU" sz="3200" dirty="0" smtClean="0"/>
              <a:t>луговины,</a:t>
            </a:r>
          </a:p>
          <a:p>
            <a:pPr algn="ctr"/>
            <a:r>
              <a:rPr lang="ru-RU" sz="3200" dirty="0" smtClean="0"/>
              <a:t>И </a:t>
            </a:r>
            <a:r>
              <a:rPr lang="ru-RU" sz="3200" dirty="0"/>
              <a:t>оно откликнется </a:t>
            </a:r>
            <a:r>
              <a:rPr lang="ru-RU" sz="3200" dirty="0" smtClean="0"/>
              <a:t>вдали!</a:t>
            </a:r>
            <a:endParaRPr lang="en-US" sz="3200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077199" y="5787046"/>
            <a:ext cx="3819237" cy="9739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</a:t>
            </a:r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Н.И. Рыленков</a:t>
            </a:r>
            <a:r>
              <a:rPr lang="en-US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)</a:t>
            </a:r>
            <a:endParaRPr lang="ru-RU" sz="3200" b="1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58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9600" b="1" dirty="0" smtClean="0"/>
              <a:t>Вариан</a:t>
            </a:r>
            <a:r>
              <a:rPr lang="ru-RU" sz="9600" b="1" dirty="0" smtClean="0"/>
              <a:t>т </a:t>
            </a:r>
            <a:r>
              <a:rPr lang="en-US" sz="9600" b="1" dirty="0" smtClean="0"/>
              <a:t>II</a:t>
            </a:r>
            <a:r>
              <a:rPr lang="en-US" sz="9600" b="1" dirty="0"/>
              <a:t>I</a:t>
            </a:r>
            <a:endParaRPr lang="ru-RU" sz="96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80321" y="2152999"/>
            <a:ext cx="2866442" cy="40173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/>
              <a:t>Светло-пушистая,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   Снежинка белая,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Какая чистая,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   Какая смелая!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Дорогой бурною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   Легко проносится,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Не в высь лазурную,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   На землю просится.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Лазурь чудесную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   Она покинула,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Себя в безвестную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   Страну низринула.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В лучах блистающих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   Скользит, умелая</a:t>
            </a:r>
            <a:r>
              <a:rPr lang="ru-RU" sz="1600" dirty="0" smtClean="0"/>
              <a:t>,</a:t>
            </a:r>
            <a:endParaRPr lang="en-US" sz="1600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74945" y="5759337"/>
            <a:ext cx="3819237" cy="9739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</a:t>
            </a:r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К. Бальмонт</a:t>
            </a:r>
            <a:r>
              <a:rPr lang="en-US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)</a:t>
            </a:r>
            <a:endParaRPr lang="ru-RU" sz="3200" b="1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546763" y="2152998"/>
            <a:ext cx="3134298" cy="40173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/>
              <a:t>Средь </a:t>
            </a:r>
            <a:r>
              <a:rPr lang="ru-RU" sz="1600" dirty="0"/>
              <a:t>хлопьев тающих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   Сохранно-белая</a:t>
            </a:r>
            <a:r>
              <a:rPr lang="ru-RU" sz="1600" dirty="0" smtClean="0"/>
              <a:t>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Его качелями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  Она утешена,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С его метелями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 Крутится бешено.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Но вот кончается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   Дорога дальняя,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Земли касается,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   Звезда кристальная.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Лежит пушистая,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   Снежинка смелая.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Какая чистая,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           Какая белая!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70042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9600" b="1" dirty="0" smtClean="0"/>
              <a:t>Вариан</a:t>
            </a:r>
            <a:r>
              <a:rPr lang="ru-RU" sz="9600" b="1" dirty="0" smtClean="0"/>
              <a:t>т</a:t>
            </a:r>
            <a:r>
              <a:rPr lang="en-US" sz="9600" b="1" dirty="0" smtClean="0"/>
              <a:t> IV</a:t>
            </a:r>
            <a:endParaRPr lang="ru-RU" sz="96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80322" y="2161772"/>
            <a:ext cx="3863970" cy="40173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/>
              <a:t>Сороковые, роковые,</a:t>
            </a:r>
            <a:br>
              <a:rPr lang="ru-RU" sz="1600" dirty="0"/>
            </a:br>
            <a:r>
              <a:rPr lang="ru-RU" sz="1600" dirty="0"/>
              <a:t>Военные и фронтовые,</a:t>
            </a:r>
            <a:br>
              <a:rPr lang="ru-RU" sz="1600" dirty="0"/>
            </a:br>
            <a:r>
              <a:rPr lang="ru-RU" sz="1600" dirty="0"/>
              <a:t>Где извещенья похоронные</a:t>
            </a:r>
            <a:br>
              <a:rPr lang="ru-RU" sz="1600" dirty="0"/>
            </a:br>
            <a:r>
              <a:rPr lang="ru-RU" sz="1600" dirty="0"/>
              <a:t>И перестуки эшелонные</a:t>
            </a:r>
            <a:r>
              <a:rPr lang="ru-RU" sz="1600" dirty="0" smtClean="0"/>
              <a:t>.</a:t>
            </a:r>
            <a:endParaRPr lang="en-US" sz="1600" dirty="0" smtClean="0"/>
          </a:p>
          <a:p>
            <a:endParaRPr lang="ru-RU" sz="1600" dirty="0"/>
          </a:p>
          <a:p>
            <a:r>
              <a:rPr lang="ru-RU" sz="1600" dirty="0"/>
              <a:t>Гудят накатанные рельсы.</a:t>
            </a:r>
            <a:br>
              <a:rPr lang="ru-RU" sz="1600" dirty="0"/>
            </a:br>
            <a:r>
              <a:rPr lang="ru-RU" sz="1600" dirty="0"/>
              <a:t>Просторно. Холодно. Высоко.</a:t>
            </a:r>
            <a:br>
              <a:rPr lang="ru-RU" sz="1600" dirty="0"/>
            </a:br>
            <a:r>
              <a:rPr lang="ru-RU" sz="1600" dirty="0"/>
              <a:t>И погорельцы, погорельцы</a:t>
            </a:r>
            <a:br>
              <a:rPr lang="ru-RU" sz="1600" dirty="0"/>
            </a:br>
            <a:r>
              <a:rPr lang="ru-RU" sz="1600" dirty="0"/>
              <a:t>Кочуют с запада к востоку</a:t>
            </a:r>
            <a:r>
              <a:rPr lang="ru-RU" sz="1600" dirty="0" smtClean="0"/>
              <a:t>…</a:t>
            </a:r>
            <a:endParaRPr lang="en-US" sz="1600" dirty="0" smtClean="0"/>
          </a:p>
          <a:p>
            <a:endParaRPr lang="ru-RU" sz="1600" dirty="0"/>
          </a:p>
          <a:p>
            <a:r>
              <a:rPr lang="ru-RU" sz="1600" dirty="0"/>
              <a:t>А это я на полустанке</a:t>
            </a:r>
            <a:br>
              <a:rPr lang="ru-RU" sz="1600" dirty="0"/>
            </a:br>
            <a:r>
              <a:rPr lang="ru-RU" sz="1600" dirty="0"/>
              <a:t>В своей замурзанной ушанке,</a:t>
            </a:r>
            <a:br>
              <a:rPr lang="ru-RU" sz="1600" dirty="0"/>
            </a:br>
            <a:r>
              <a:rPr lang="ru-RU" sz="1600" dirty="0"/>
              <a:t>Где звездочка не уставная,</a:t>
            </a:r>
            <a:br>
              <a:rPr lang="ru-RU" sz="1600" dirty="0"/>
            </a:br>
            <a:r>
              <a:rPr lang="ru-RU" sz="1600" dirty="0"/>
              <a:t>А вырезанная из банки</a:t>
            </a:r>
            <a:r>
              <a:rPr lang="ru-RU" sz="1600" dirty="0" smtClean="0"/>
              <a:t>.</a:t>
            </a:r>
            <a:endParaRPr lang="en-US" sz="1600" dirty="0" smtClean="0"/>
          </a:p>
          <a:p>
            <a:endParaRPr lang="ru-RU" sz="1600" dirty="0"/>
          </a:p>
          <a:p>
            <a:r>
              <a:rPr lang="ru-RU" sz="1600" dirty="0"/>
              <a:t>Да, это я на белом свете,</a:t>
            </a:r>
            <a:br>
              <a:rPr lang="ru-RU" sz="1600" dirty="0"/>
            </a:br>
            <a:r>
              <a:rPr lang="ru-RU" sz="1600" dirty="0"/>
              <a:t>Худой, веселый и задорный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077199" y="5787046"/>
            <a:ext cx="3819237" cy="9739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</a:t>
            </a:r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Д. Самойлов</a:t>
            </a:r>
            <a:r>
              <a:rPr lang="en-US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)</a:t>
            </a:r>
            <a:endParaRPr lang="ru-RU" sz="3200" b="1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544292" y="2161772"/>
            <a:ext cx="3863970" cy="40173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dirty="0"/>
              <a:t>И у меня табак в кисете,</a:t>
            </a:r>
            <a:br>
              <a:rPr lang="ru-RU" sz="1600" dirty="0"/>
            </a:br>
            <a:r>
              <a:rPr lang="ru-RU" sz="1600" dirty="0"/>
              <a:t>И у меня мундштук наборный</a:t>
            </a:r>
            <a:r>
              <a:rPr lang="ru-RU" sz="1600" dirty="0" smtClean="0"/>
              <a:t>.</a:t>
            </a:r>
            <a:endParaRPr lang="en-US" sz="1600" dirty="0" smtClean="0"/>
          </a:p>
          <a:p>
            <a:endParaRPr lang="ru-RU" sz="1600" dirty="0"/>
          </a:p>
          <a:p>
            <a:r>
              <a:rPr lang="ru-RU" sz="1600" dirty="0"/>
              <a:t>И я с девчонкой балагурю,</a:t>
            </a:r>
            <a:br>
              <a:rPr lang="ru-RU" sz="1600" dirty="0"/>
            </a:br>
            <a:r>
              <a:rPr lang="ru-RU" sz="1600" dirty="0"/>
              <a:t>И больше нужного хромаю,</a:t>
            </a:r>
            <a:br>
              <a:rPr lang="ru-RU" sz="1600" dirty="0"/>
            </a:br>
            <a:r>
              <a:rPr lang="ru-RU" sz="1600" dirty="0"/>
              <a:t>И пайку надвое ломаю,</a:t>
            </a:r>
            <a:br>
              <a:rPr lang="ru-RU" sz="1600" dirty="0"/>
            </a:br>
            <a:r>
              <a:rPr lang="ru-RU" sz="1600" dirty="0"/>
              <a:t>И все на свете понимаю</a:t>
            </a:r>
            <a:r>
              <a:rPr lang="ru-RU" sz="1600" dirty="0" smtClean="0"/>
              <a:t>.</a:t>
            </a:r>
            <a:endParaRPr lang="en-US" sz="1600" dirty="0" smtClean="0"/>
          </a:p>
          <a:p>
            <a:endParaRPr lang="ru-RU" sz="1600" dirty="0"/>
          </a:p>
          <a:p>
            <a:r>
              <a:rPr lang="ru-RU" sz="1600" dirty="0"/>
              <a:t>Как это было! Как совпало —</a:t>
            </a:r>
            <a:br>
              <a:rPr lang="ru-RU" sz="1600" dirty="0"/>
            </a:br>
            <a:r>
              <a:rPr lang="ru-RU" sz="1600" dirty="0"/>
              <a:t>Война, беда, мечта и юность!</a:t>
            </a:r>
            <a:br>
              <a:rPr lang="ru-RU" sz="1600" dirty="0"/>
            </a:br>
            <a:r>
              <a:rPr lang="ru-RU" sz="1600" dirty="0"/>
              <a:t>И это все в меня запало</a:t>
            </a:r>
            <a:br>
              <a:rPr lang="ru-RU" sz="1600" dirty="0"/>
            </a:br>
            <a:r>
              <a:rPr lang="ru-RU" sz="1600" dirty="0"/>
              <a:t>И лишь потом во мне очнулось</a:t>
            </a:r>
            <a:r>
              <a:rPr lang="ru-RU" sz="1600" dirty="0" smtClean="0"/>
              <a:t>!..</a:t>
            </a:r>
            <a:endParaRPr lang="en-US" sz="1600" dirty="0" smtClean="0"/>
          </a:p>
          <a:p>
            <a:endParaRPr lang="ru-RU" sz="1600" dirty="0"/>
          </a:p>
          <a:p>
            <a:r>
              <a:rPr lang="ru-RU" sz="1600" dirty="0"/>
              <a:t>Сороковые, роковые,</a:t>
            </a:r>
            <a:br>
              <a:rPr lang="ru-RU" sz="1600" dirty="0"/>
            </a:br>
            <a:r>
              <a:rPr lang="ru-RU" sz="1600" dirty="0"/>
              <a:t>Свинцовые, пороховые…</a:t>
            </a:r>
            <a:br>
              <a:rPr lang="ru-RU" sz="1600" dirty="0"/>
            </a:br>
            <a:r>
              <a:rPr lang="ru-RU" sz="1600" dirty="0"/>
              <a:t>Война гуляет по России,</a:t>
            </a:r>
            <a:br>
              <a:rPr lang="ru-RU" sz="1600" dirty="0"/>
            </a:br>
            <a:r>
              <a:rPr lang="ru-RU" sz="1600" dirty="0"/>
              <a:t>А мы такие молодые!</a:t>
            </a:r>
          </a:p>
        </p:txBody>
      </p:sp>
    </p:spTree>
    <p:extLst>
      <p:ext uri="{BB962C8B-B14F-4D97-AF65-F5344CB8AC3E}">
        <p14:creationId xmlns:p14="http://schemas.microsoft.com/office/powerpoint/2010/main" val="257029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04B30"/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9600" b="1" dirty="0" smtClean="0"/>
              <a:t>Памятка:</a:t>
            </a:r>
            <a:endParaRPr lang="ru-RU" sz="96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80321" y="2512755"/>
            <a:ext cx="10126224" cy="41928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Ирония</a:t>
            </a:r>
            <a:r>
              <a:rPr lang="ru-RU" sz="1600" dirty="0" smtClean="0"/>
              <a:t> </a:t>
            </a:r>
            <a:r>
              <a:rPr lang="ru-RU" sz="2500" dirty="0" smtClean="0"/>
              <a:t>– троп, состоящий в употреблении слова в смысле обратном действительному с целью насмешки, например: </a:t>
            </a:r>
            <a:r>
              <a:rPr lang="ru-RU" sz="2500" i="1" dirty="0" smtClean="0"/>
              <a:t>Откуда, умная, бредешь ты голова? </a:t>
            </a:r>
            <a:r>
              <a:rPr lang="ru-RU" sz="2500" dirty="0" smtClean="0"/>
              <a:t>(И. Крылов)</a:t>
            </a:r>
            <a:r>
              <a:rPr lang="ru-RU" sz="2500" i="1" dirty="0" smtClean="0"/>
              <a:t> </a:t>
            </a:r>
            <a:endParaRPr lang="en-US" sz="2500" i="1" dirty="0" smtClean="0"/>
          </a:p>
          <a:p>
            <a:pPr algn="just"/>
            <a:r>
              <a:rPr lang="ru-RU" sz="32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Олицетворение</a:t>
            </a:r>
            <a:r>
              <a:rPr lang="ru-RU" sz="2800" dirty="0" smtClean="0"/>
              <a:t> </a:t>
            </a:r>
            <a:r>
              <a:rPr lang="ru-RU" sz="2500" dirty="0" smtClean="0"/>
              <a:t>– это перенос признаков живого существа на неживой предмет или понятие. Например: </a:t>
            </a:r>
            <a:r>
              <a:rPr lang="ru-RU" sz="2500" b="1" i="1" dirty="0" smtClean="0"/>
              <a:t>Отговорила</a:t>
            </a:r>
            <a:r>
              <a:rPr lang="ru-RU" sz="2500" i="1" dirty="0" smtClean="0"/>
              <a:t> роща золотая березовым веселым языком… </a:t>
            </a:r>
            <a:r>
              <a:rPr lang="ru-RU" sz="2500" dirty="0" smtClean="0"/>
              <a:t>(С. Есенин)</a:t>
            </a:r>
            <a:endParaRPr lang="en-US" sz="2500" dirty="0" smtClean="0"/>
          </a:p>
          <a:p>
            <a:pPr algn="just"/>
            <a:r>
              <a:rPr lang="ru-RU" sz="32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Сравнения</a:t>
            </a:r>
            <a:r>
              <a:rPr lang="ru-RU" sz="2500" dirty="0" smtClean="0"/>
              <a:t> – прием, основанный на сопоставлении одного предмета или явления с другим. Например: </a:t>
            </a:r>
            <a:r>
              <a:rPr lang="ru-RU" sz="2500" b="1" i="1" dirty="0" smtClean="0"/>
              <a:t>Как тень внезапных облаков</a:t>
            </a:r>
            <a:r>
              <a:rPr lang="ru-RU" sz="2500" i="1" dirty="0" smtClean="0"/>
              <a:t>, морская гостья налетела и, проскользнув, прошелестела смущенных мимо берегов. </a:t>
            </a:r>
            <a:r>
              <a:rPr lang="ru-RU" sz="2500" dirty="0" smtClean="0"/>
              <a:t>(О. Мандельштам)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182102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rgbClr val="2DAF09"/>
            </a:gs>
            <a:gs pos="50000">
              <a:srgbClr val="76B630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621" y="664095"/>
            <a:ext cx="1006711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Gothic Std B" panose="020B0800000000000000" pitchFamily="34" charset="-128"/>
                <a:cs typeface="Aharoni" panose="02010803020104030203" pitchFamily="2" charset="-79"/>
              </a:rPr>
              <a:t>Ассонанс</a:t>
            </a:r>
            <a:r>
              <a:rPr lang="ru-RU" sz="3200" dirty="0" smtClean="0"/>
              <a:t> – повторение в тексте одинаковых или похожих гласных, которое служит для создания звукового образа, усиливает выразительность поэтической речи.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7621" y="3496321"/>
            <a:ext cx="1006711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Аллитерация</a:t>
            </a:r>
            <a:r>
              <a:rPr lang="ru-RU" sz="3200" dirty="0" smtClean="0"/>
              <a:t> – повторение в художественном тексте, чаще поэтическом, согласных, создающих звуковой образ, усиливающих выразительность поэтической речи.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6772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68" y="2580238"/>
            <a:ext cx="4682225" cy="26337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307623" y="2188954"/>
            <a:ext cx="6554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n w="19050">
                  <a:noFill/>
                </a:ln>
                <a:latin typeface="+mj-lt"/>
                <a:ea typeface="Adobe Gothic Std B" panose="020B0800000000000000" pitchFamily="34" charset="-128"/>
                <a:cs typeface="Aharoni" panose="02010803020104030203" pitchFamily="2" charset="-79"/>
              </a:rPr>
              <a:t>Люблю грозу в начале мая,</a:t>
            </a:r>
          </a:p>
          <a:p>
            <a:pPr algn="just"/>
            <a:r>
              <a:rPr lang="ru-RU" sz="3200" dirty="0" smtClean="0">
                <a:ln w="19050">
                  <a:noFill/>
                </a:ln>
                <a:latin typeface="+mj-lt"/>
                <a:ea typeface="Adobe Gothic Std B" panose="020B0800000000000000" pitchFamily="34" charset="-128"/>
                <a:cs typeface="Aharoni" panose="02010803020104030203" pitchFamily="2" charset="-79"/>
              </a:rPr>
              <a:t>Когда весенний, первый гром, </a:t>
            </a:r>
          </a:p>
          <a:p>
            <a:pPr algn="just"/>
            <a:r>
              <a:rPr lang="ru-RU" sz="3200" dirty="0" smtClean="0">
                <a:ln w="19050">
                  <a:noFill/>
                </a:ln>
                <a:latin typeface="+mj-lt"/>
                <a:ea typeface="Adobe Gothic Std B" panose="020B0800000000000000" pitchFamily="34" charset="-128"/>
                <a:cs typeface="Aharoni" panose="02010803020104030203" pitchFamily="2" charset="-79"/>
              </a:rPr>
              <a:t>Как бы </a:t>
            </a:r>
            <a:r>
              <a:rPr lang="ru-RU" sz="3200" dirty="0" err="1" smtClean="0">
                <a:ln w="19050">
                  <a:noFill/>
                </a:ln>
                <a:latin typeface="+mj-lt"/>
                <a:ea typeface="Adobe Gothic Std B" panose="020B0800000000000000" pitchFamily="34" charset="-128"/>
                <a:cs typeface="Aharoni" panose="02010803020104030203" pitchFamily="2" charset="-79"/>
              </a:rPr>
              <a:t>резвяся</a:t>
            </a:r>
            <a:r>
              <a:rPr lang="ru-RU" sz="3200" dirty="0" smtClean="0">
                <a:ln w="19050">
                  <a:noFill/>
                </a:ln>
                <a:latin typeface="+mj-lt"/>
                <a:ea typeface="Adobe Gothic Std B" panose="020B0800000000000000" pitchFamily="34" charset="-128"/>
                <a:cs typeface="Aharoni" panose="02010803020104030203" pitchFamily="2" charset="-79"/>
              </a:rPr>
              <a:t> и играя, </a:t>
            </a:r>
          </a:p>
          <a:p>
            <a:pPr algn="just"/>
            <a:r>
              <a:rPr lang="ru-RU" sz="3200" dirty="0" smtClean="0">
                <a:ln w="19050">
                  <a:noFill/>
                </a:ln>
                <a:latin typeface="+mj-lt"/>
                <a:ea typeface="Adobe Gothic Std B" panose="020B0800000000000000" pitchFamily="34" charset="-128"/>
                <a:cs typeface="Aharoni" panose="02010803020104030203" pitchFamily="2" charset="-79"/>
              </a:rPr>
              <a:t>Грохочет в небе голубом.</a:t>
            </a:r>
          </a:p>
          <a:p>
            <a:pPr algn="just"/>
            <a:endParaRPr lang="ru-RU" sz="4800" dirty="0" smtClean="0">
              <a:latin typeface="+mj-lt"/>
              <a:ea typeface="Adobe Gothic Std B" panose="020B0800000000000000" pitchFamily="34" charset="-128"/>
              <a:cs typeface="Aharoni" panose="02010803020104030203" pitchFamily="2" charset="-79"/>
            </a:endParaRPr>
          </a:p>
          <a:p>
            <a:pPr algn="r"/>
            <a:r>
              <a:rPr lang="ru-RU" sz="40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Adobe Gothic Std B" panose="020B0800000000000000" pitchFamily="34" charset="-128"/>
                <a:cs typeface="Aharoni" panose="02010803020104030203" pitchFamily="2" charset="-79"/>
              </a:rPr>
              <a:t>(Ф.И. Тютчев)</a:t>
            </a:r>
            <a:endParaRPr lang="ru-RU" sz="4000" b="1" dirty="0">
              <a:solidFill>
                <a:schemeClr val="bg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6669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04B30"/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Выразительные средства лексики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282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620" y="311009"/>
            <a:ext cx="1006711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Gothic Std B" panose="020B0800000000000000" pitchFamily="34" charset="-128"/>
                <a:cs typeface="Aharoni" panose="02010803020104030203" pitchFamily="2" charset="-79"/>
              </a:rPr>
              <a:t>Метафора</a:t>
            </a:r>
            <a:r>
              <a:rPr lang="ru-RU" sz="3200" dirty="0" smtClean="0"/>
              <a:t> – это слово или выражение, которое употребляется в переносном значении на основе сходства двух предметов или явлений  по какому-либо признаку.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7620" y="3088914"/>
            <a:ext cx="601116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Отсталых туч над нами пролетает</a:t>
            </a:r>
          </a:p>
          <a:p>
            <a:pPr algn="just"/>
            <a:r>
              <a:rPr lang="ru-RU" sz="2800" dirty="0" smtClean="0"/>
              <a:t>Последняя толпа.</a:t>
            </a:r>
          </a:p>
          <a:p>
            <a:pPr algn="just"/>
            <a:r>
              <a:rPr lang="ru-RU" sz="2800" dirty="0" smtClean="0"/>
              <a:t>Прозрачный их отрезок мягко тает</a:t>
            </a:r>
          </a:p>
          <a:p>
            <a:pPr algn="just"/>
            <a:r>
              <a:rPr lang="ru-RU" sz="2800" dirty="0" smtClean="0"/>
              <a:t>У лунного серпа.</a:t>
            </a:r>
          </a:p>
          <a:p>
            <a:endParaRPr lang="ru-RU" sz="3200" dirty="0"/>
          </a:p>
          <a:p>
            <a:pPr algn="r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(А.А. Фет)</a:t>
            </a:r>
            <a:endParaRPr lang="ru-RU" sz="32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003" y="3155176"/>
            <a:ext cx="4199958" cy="27345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52657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608" y="447607"/>
            <a:ext cx="1006711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Эпитет</a:t>
            </a:r>
            <a:r>
              <a:rPr lang="ru-RU" sz="3200" dirty="0" smtClean="0"/>
              <a:t> – троп, фигура, образное определение, слово или словосочетание, определяющее лицо, предмет, явление, или действие с субъективных позиций автора.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7607" y="2981729"/>
            <a:ext cx="677808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Побледневшие, нежно-стыдливые,</a:t>
            </a:r>
          </a:p>
          <a:p>
            <a:pPr algn="just"/>
            <a:r>
              <a:rPr lang="ru-RU" sz="2800" dirty="0" smtClean="0"/>
              <a:t>Распустились в болотной глуши</a:t>
            </a:r>
          </a:p>
          <a:p>
            <a:pPr algn="just"/>
            <a:r>
              <a:rPr lang="ru-RU" sz="2800" dirty="0" smtClean="0"/>
              <a:t>Белых лилий цветы молчаливые,</a:t>
            </a:r>
          </a:p>
          <a:p>
            <a:pPr algn="just"/>
            <a:r>
              <a:rPr lang="ru-RU" sz="2800" dirty="0" smtClean="0"/>
              <a:t>И вкруг них шелестят камыши.</a:t>
            </a:r>
          </a:p>
          <a:p>
            <a:pPr algn="just"/>
            <a:endParaRPr lang="ru-RU" sz="3200" dirty="0" smtClean="0"/>
          </a:p>
          <a:p>
            <a:pPr algn="just"/>
            <a:endParaRPr lang="ru-RU" sz="3200" dirty="0"/>
          </a:p>
          <a:p>
            <a:pPr algn="r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(К.Д. Бальмонт)</a:t>
            </a:r>
            <a:endParaRPr lang="ru-RU" sz="32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040" y="2727551"/>
            <a:ext cx="3431974" cy="36264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8527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7610" y="507789"/>
            <a:ext cx="1006711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Сравнение</a:t>
            </a:r>
            <a:r>
              <a:rPr lang="ru-RU" sz="2800" dirty="0" smtClean="0"/>
              <a:t> </a:t>
            </a:r>
            <a:r>
              <a:rPr lang="ru-RU" sz="3200" dirty="0" smtClean="0"/>
              <a:t>– троп, при котором характеристика одного предмета дается через сопоставление его с другим предметом.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7610" y="2905449"/>
            <a:ext cx="673545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Уснуло озеро</a:t>
            </a:r>
            <a:r>
              <a:rPr lang="en-US" sz="2400" dirty="0" smtClean="0"/>
              <a:t>;</a:t>
            </a:r>
            <a:r>
              <a:rPr lang="ru-RU" sz="2400" dirty="0" smtClean="0"/>
              <a:t> безмолвен черный лес</a:t>
            </a:r>
            <a:r>
              <a:rPr lang="en-US" sz="2400" dirty="0" smtClean="0"/>
              <a:t>;</a:t>
            </a:r>
            <a:r>
              <a:rPr lang="ru-RU" sz="2400" dirty="0" smtClean="0"/>
              <a:t> </a:t>
            </a:r>
          </a:p>
          <a:p>
            <a:pPr algn="just"/>
            <a:r>
              <a:rPr lang="ru-RU" sz="2400" dirty="0" smtClean="0"/>
              <a:t>Русалка белая небрежно выплывает</a:t>
            </a:r>
            <a:r>
              <a:rPr lang="en-US" sz="2400" dirty="0" smtClean="0"/>
              <a:t>;</a:t>
            </a:r>
            <a:endParaRPr lang="ru-RU" sz="2400" dirty="0" smtClean="0"/>
          </a:p>
          <a:p>
            <a:pPr algn="just"/>
            <a:r>
              <a:rPr lang="ru-RU" sz="2400" dirty="0" smtClean="0"/>
              <a:t>Как лебедь молодой, луна среди небес</a:t>
            </a:r>
          </a:p>
          <a:p>
            <a:pPr algn="just"/>
            <a:r>
              <a:rPr lang="ru-RU" sz="2400" dirty="0" smtClean="0"/>
              <a:t>Скользит и свой двойник на флаге созерцает.</a:t>
            </a:r>
          </a:p>
          <a:p>
            <a:pPr algn="just"/>
            <a:endParaRPr lang="ru-RU" sz="3200" dirty="0" smtClean="0"/>
          </a:p>
          <a:p>
            <a:pPr algn="just"/>
            <a:endParaRPr lang="ru-RU" sz="3200" dirty="0"/>
          </a:p>
          <a:p>
            <a:pPr algn="r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(А.А. Фет)</a:t>
            </a:r>
            <a:endParaRPr lang="ru-RU" sz="32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673" y="2905449"/>
            <a:ext cx="4620560" cy="28797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2786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FCF49"/>
            </a:gs>
            <a:gs pos="50000">
              <a:srgbClr val="76B630"/>
            </a:gs>
            <a:gs pos="100000">
              <a:srgbClr val="2DAF09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620" y="311009"/>
            <a:ext cx="1006711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Gothic Std B" panose="020B0800000000000000" pitchFamily="34" charset="-128"/>
                <a:cs typeface="Aharoni" panose="02010803020104030203" pitchFamily="2" charset="-79"/>
              </a:rPr>
              <a:t>Олицетворение</a:t>
            </a:r>
            <a:r>
              <a:rPr lang="ru-RU" sz="3200" dirty="0" smtClean="0"/>
              <a:t> – разновидность метафоры, присвоение предметам неживой природы свойства живых существ. Нередко олицетворение создается с помощью обращений к явлениям природы как к живым и сознательным существам.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7620" y="3186693"/>
            <a:ext cx="491569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Ветер спит, и все немеет,</a:t>
            </a:r>
          </a:p>
          <a:p>
            <a:pPr algn="just"/>
            <a:r>
              <a:rPr lang="ru-RU" sz="2800" dirty="0" smtClean="0"/>
              <a:t>Только бы уснуть;</a:t>
            </a:r>
          </a:p>
          <a:p>
            <a:pPr algn="just"/>
            <a:r>
              <a:rPr lang="ru-RU" sz="2800" dirty="0" smtClean="0"/>
              <a:t>Ясный воздух сам робеет</a:t>
            </a:r>
          </a:p>
          <a:p>
            <a:pPr algn="just"/>
            <a:r>
              <a:rPr lang="ru-RU" sz="2800" dirty="0" smtClean="0"/>
              <a:t>На мороз дохнуть.</a:t>
            </a:r>
          </a:p>
          <a:p>
            <a:pPr algn="just"/>
            <a:endParaRPr lang="ru-RU" sz="3200" dirty="0" smtClean="0"/>
          </a:p>
          <a:p>
            <a:pPr algn="r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(А.А. Фет)</a:t>
            </a:r>
            <a:endParaRPr lang="ru-RU" sz="32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755" y="3186693"/>
            <a:ext cx="4840586" cy="302536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734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</TotalTime>
  <Words>870</Words>
  <Application>Microsoft Office PowerPoint</Application>
  <PresentationFormat>Широкоэкранный</PresentationFormat>
  <Paragraphs>133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Adobe Gothic Std B</vt:lpstr>
      <vt:lpstr>Aharoni</vt:lpstr>
      <vt:lpstr>Arial</vt:lpstr>
      <vt:lpstr>Arial Black</vt:lpstr>
      <vt:lpstr>Calibri</vt:lpstr>
      <vt:lpstr>Trebuchet MS</vt:lpstr>
      <vt:lpstr>Берлин</vt:lpstr>
      <vt:lpstr>Подготовка к ГИА русский язык, 9 класс.</vt:lpstr>
      <vt:lpstr>Выразительные средства фонетики</vt:lpstr>
      <vt:lpstr>Презентация PowerPoint</vt:lpstr>
      <vt:lpstr>Презентация PowerPoint</vt:lpstr>
      <vt:lpstr>Выразительные средства лексики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Выразительные средства синтаксиса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Используемая литература:</vt:lpstr>
      <vt:lpstr>Автор: Бочарова Л.В.</vt:lpstr>
      <vt:lpstr>Зачетная работа:</vt:lpstr>
      <vt:lpstr>Цель:</vt:lpstr>
      <vt:lpstr>Вариант I</vt:lpstr>
      <vt:lpstr>Вариант II</vt:lpstr>
      <vt:lpstr>Вариант III</vt:lpstr>
      <vt:lpstr>Вариант IV</vt:lpstr>
      <vt:lpstr>Памятка: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Выразительные средства фонетики</dc:title>
  <dc:creator>Бочарова Л.В.</dc:creator>
  <cp:lastModifiedBy>butare</cp:lastModifiedBy>
  <cp:revision>33</cp:revision>
  <dcterms:created xsi:type="dcterms:W3CDTF">2015-02-24T20:57:42Z</dcterms:created>
  <dcterms:modified xsi:type="dcterms:W3CDTF">2015-03-12T22:27:54Z</dcterms:modified>
</cp:coreProperties>
</file>