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7" r:id="rId3"/>
    <p:sldId id="275" r:id="rId4"/>
    <p:sldId id="258" r:id="rId5"/>
    <p:sldId id="268" r:id="rId6"/>
    <p:sldId id="259" r:id="rId7"/>
    <p:sldId id="260" r:id="rId8"/>
    <p:sldId id="261" r:id="rId9"/>
    <p:sldId id="263" r:id="rId10"/>
    <p:sldId id="264" r:id="rId11"/>
    <p:sldId id="271" r:id="rId12"/>
    <p:sldId id="262" r:id="rId13"/>
    <p:sldId id="265" r:id="rId14"/>
    <p:sldId id="266" r:id="rId15"/>
    <p:sldId id="256" r:id="rId16"/>
    <p:sldId id="276" r:id="rId17"/>
    <p:sldId id="272" r:id="rId18"/>
    <p:sldId id="273" r:id="rId19"/>
    <p:sldId id="278" r:id="rId20"/>
    <p:sldId id="28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C8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16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126E8-B0CC-448A-A542-574F6B3AB1AA}" type="datetimeFigureOut">
              <a:rPr lang="ru-RU" smtClean="0"/>
              <a:t>01.06.2015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52D3-9650-4783-8AA3-8C3A0EB99B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709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126E8-B0CC-448A-A542-574F6B3AB1AA}" type="datetimeFigureOut">
              <a:rPr lang="ru-RU" smtClean="0"/>
              <a:t>01.06.2015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52D3-9650-4783-8AA3-8C3A0EB99B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836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126E8-B0CC-448A-A542-574F6B3AB1AA}" type="datetimeFigureOut">
              <a:rPr lang="ru-RU" smtClean="0"/>
              <a:t>01.06.2015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52D3-9650-4783-8AA3-8C3A0EB99B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3978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774D931-B6DA-44D9-8A52-3283E458768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374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126E8-B0CC-448A-A542-574F6B3AB1AA}" type="datetimeFigureOut">
              <a:rPr lang="ru-RU" smtClean="0"/>
              <a:t>01.06.2015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52D3-9650-4783-8AA3-8C3A0EB99B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617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126E8-B0CC-448A-A542-574F6B3AB1AA}" type="datetimeFigureOut">
              <a:rPr lang="ru-RU" smtClean="0"/>
              <a:t>01.06.2015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52D3-9650-4783-8AA3-8C3A0EB99B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509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126E8-B0CC-448A-A542-574F6B3AB1AA}" type="datetimeFigureOut">
              <a:rPr lang="ru-RU" smtClean="0"/>
              <a:t>01.06.2015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52D3-9650-4783-8AA3-8C3A0EB99B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637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126E8-B0CC-448A-A542-574F6B3AB1AA}" type="datetimeFigureOut">
              <a:rPr lang="ru-RU" smtClean="0"/>
              <a:t>01.06.2015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52D3-9650-4783-8AA3-8C3A0EB99B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340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126E8-B0CC-448A-A542-574F6B3AB1AA}" type="datetimeFigureOut">
              <a:rPr lang="ru-RU" smtClean="0"/>
              <a:t>01.06.2015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52D3-9650-4783-8AA3-8C3A0EB99B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665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126E8-B0CC-448A-A542-574F6B3AB1AA}" type="datetimeFigureOut">
              <a:rPr lang="ru-RU" smtClean="0"/>
              <a:t>01.06.2015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52D3-9650-4783-8AA3-8C3A0EB99B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154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126E8-B0CC-448A-A542-574F6B3AB1AA}" type="datetimeFigureOut">
              <a:rPr lang="ru-RU" smtClean="0"/>
              <a:t>01.06.2015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52D3-9650-4783-8AA3-8C3A0EB99B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991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126E8-B0CC-448A-A542-574F6B3AB1AA}" type="datetimeFigureOut">
              <a:rPr lang="ru-RU" smtClean="0"/>
              <a:t>01.06.2015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52D3-9650-4783-8AA3-8C3A0EB99B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460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4126E8-B0CC-448A-A542-574F6B3AB1AA}" type="datetimeFigureOut">
              <a:rPr lang="ru-RU" smtClean="0"/>
              <a:t>01.06.2015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F52D3-9650-4783-8AA3-8C3A0EB99B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3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Audio.wma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7.wmf"/><Relationship Id="rId18" Type="http://schemas.openxmlformats.org/officeDocument/2006/relationships/image" Target="../media/image21.jpeg"/><Relationship Id="rId3" Type="http://schemas.openxmlformats.org/officeDocument/2006/relationships/image" Target="../media/image20.jpg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9.wmf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6.wmf"/><Relationship Id="rId5" Type="http://schemas.openxmlformats.org/officeDocument/2006/relationships/image" Target="../media/image13.wmf"/><Relationship Id="rId15" Type="http://schemas.openxmlformats.org/officeDocument/2006/relationships/image" Target="../media/image18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5.wmf"/><Relationship Id="rId14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Группа 6"/>
          <p:cNvGrpSpPr>
            <a:grpSpLocks/>
          </p:cNvGrpSpPr>
          <p:nvPr/>
        </p:nvGrpSpPr>
        <p:grpSpPr bwMode="auto">
          <a:xfrm>
            <a:off x="2429782" y="2076926"/>
            <a:ext cx="6262687" cy="3785652"/>
            <a:chOff x="2139579" y="1844964"/>
            <a:chExt cx="5984524" cy="4077468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139579" y="1844964"/>
              <a:ext cx="5984524" cy="407746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6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6">
                      <a:lumMod val="50000"/>
                    </a:scheme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Урок – обобщения по теме: «Действия с десятичными дробями</a:t>
              </a:r>
              <a:r>
                <a:rPr lang="ru-RU" sz="6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6">
                      <a:lumMod val="50000"/>
                    </a:scheme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  <a:cs typeface="+mn-cs"/>
                </a:rPr>
                <a:t>»</a:t>
              </a: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+mn-cs"/>
              </a:endParaRPr>
            </a:p>
          </p:txBody>
        </p:sp>
        <p:sp>
          <p:nvSpPr>
            <p:cNvPr id="13318" name="Прямоугольник 5"/>
            <p:cNvSpPr>
              <a:spLocks noChangeArrowheads="1"/>
            </p:cNvSpPr>
            <p:nvPr/>
          </p:nvSpPr>
          <p:spPr bwMode="auto">
            <a:xfrm>
              <a:off x="2187089" y="5085184"/>
              <a:ext cx="5084703" cy="397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endParaRPr lang="ru-RU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sp>
        <p:nvSpPr>
          <p:cNvPr id="13315" name="Прямоугольник 5"/>
          <p:cNvSpPr>
            <a:spLocks noChangeArrowheads="1"/>
          </p:cNvSpPr>
          <p:nvPr/>
        </p:nvSpPr>
        <p:spPr bwMode="auto">
          <a:xfrm>
            <a:off x="4140200" y="5013325"/>
            <a:ext cx="45720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ru-RU" dirty="0"/>
              <a:t>Выполнила </a:t>
            </a:r>
          </a:p>
          <a:p>
            <a:pPr algn="r"/>
            <a:r>
              <a:rPr lang="ru-RU" dirty="0"/>
              <a:t>учитель математики </a:t>
            </a:r>
          </a:p>
          <a:p>
            <a:pPr algn="r"/>
            <a:r>
              <a:rPr lang="ru-RU" dirty="0" smtClean="0"/>
              <a:t>МОАУ СОШ № 26 </a:t>
            </a:r>
          </a:p>
          <a:p>
            <a:pPr algn="r"/>
            <a:r>
              <a:rPr lang="ru-RU" dirty="0" err="1" smtClean="0"/>
              <a:t>г.Благовещенска</a:t>
            </a:r>
            <a:r>
              <a:rPr lang="ru-RU" dirty="0" smtClean="0"/>
              <a:t>,</a:t>
            </a:r>
          </a:p>
          <a:p>
            <a:pPr algn="r"/>
            <a:r>
              <a:rPr lang="ru-RU" dirty="0" smtClean="0"/>
              <a:t> Амурской области</a:t>
            </a:r>
            <a:endParaRPr lang="ru-RU" dirty="0"/>
          </a:p>
          <a:p>
            <a:pPr algn="r"/>
            <a:r>
              <a:rPr lang="ru-RU" dirty="0" err="1" smtClean="0"/>
              <a:t>Пчелинцева</a:t>
            </a:r>
            <a:r>
              <a:rPr lang="ru-RU" dirty="0" smtClean="0"/>
              <a:t> Е.Г.</a:t>
            </a:r>
            <a:endParaRPr lang="ru-RU" dirty="0"/>
          </a:p>
        </p:txBody>
      </p:sp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5003800" y="765175"/>
            <a:ext cx="3816350" cy="10144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r" eaLnBrk="0" hangingPunct="0"/>
            <a:r>
              <a:rPr lang="ru-RU" sz="2000" b="1">
                <a:solidFill>
                  <a:srgbClr val="000000"/>
                </a:solidFill>
                <a:latin typeface="Times New Roman" pitchFamily="18" charset="0"/>
              </a:rPr>
              <a:t>Затевающие войну сами попадают в свои</a:t>
            </a:r>
            <a:r>
              <a:rPr lang="ru-RU" sz="2000" b="1">
                <a:latin typeface="Calibri" pitchFamily="34" charset="0"/>
              </a:rPr>
              <a:t> сети.</a:t>
            </a:r>
            <a:r>
              <a:rPr lang="ru-RU" sz="2000" b="1">
                <a:solidFill>
                  <a:srgbClr val="000000"/>
                </a:solidFill>
                <a:latin typeface="Times New Roman" pitchFamily="18" charset="0"/>
              </a:rPr>
              <a:t/>
            </a:r>
            <a:br>
              <a:rPr lang="ru-RU" sz="2000" b="1">
                <a:solidFill>
                  <a:srgbClr val="000000"/>
                </a:solidFill>
                <a:latin typeface="Times New Roman" pitchFamily="18" charset="0"/>
              </a:rPr>
            </a:br>
            <a:r>
              <a:rPr lang="ru-RU" sz="2000" b="1" i="1">
                <a:solidFill>
                  <a:srgbClr val="000000"/>
                </a:solidFill>
                <a:latin typeface="Times New Roman" pitchFamily="18" charset="0"/>
              </a:rPr>
              <a:t>Иоанн Дамаскин</a:t>
            </a:r>
            <a:endParaRPr lang="ru-RU" sz="2000" b="1"/>
          </a:p>
        </p:txBody>
      </p:sp>
      <p:pic>
        <p:nvPicPr>
          <p:cNvPr id="6146" name="Picture 2" descr="C:\Users\UserPC\Pictures\images (16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37686"/>
            <a:ext cx="3109739" cy="206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032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49275"/>
            <a:ext cx="8229600" cy="5576888"/>
          </a:xfrm>
        </p:spPr>
        <p:txBody>
          <a:bodyPr/>
          <a:lstStyle/>
          <a:p>
            <a:r>
              <a:rPr lang="ru-RU" sz="4000" b="1">
                <a:solidFill>
                  <a:srgbClr val="CC0000"/>
                </a:solidFill>
              </a:rPr>
              <a:t>« Хлеб </a:t>
            </a:r>
            <a:r>
              <a:rPr lang="ru-RU" sz="4000" b="1" i="1">
                <a:solidFill>
                  <a:srgbClr val="CC0000"/>
                </a:solidFill>
              </a:rPr>
              <a:t>- </a:t>
            </a:r>
            <a:r>
              <a:rPr lang="ru-RU" sz="4000" b="1">
                <a:solidFill>
                  <a:srgbClr val="CC0000"/>
                </a:solidFill>
              </a:rPr>
              <a:t>всей жизни голова» </a:t>
            </a:r>
          </a:p>
          <a:p>
            <a:r>
              <a:rPr lang="ru-RU" sz="4000" b="1">
                <a:solidFill>
                  <a:srgbClr val="CC0000"/>
                </a:solidFill>
              </a:rPr>
              <a:t>«При сытости помни голод».</a:t>
            </a:r>
          </a:p>
        </p:txBody>
      </p:sp>
      <p:pic>
        <p:nvPicPr>
          <p:cNvPr id="30727" name="Picture 7" descr="http://top.oprf.ru/storage/c/2011/06/22/1308698658_067959_7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2420938"/>
            <a:ext cx="5257800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098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3424" y="2967335"/>
            <a:ext cx="5557162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To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физкультминутка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89522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>
                <a:solidFill>
                  <a:srgbClr val="CC0000"/>
                </a:solidFill>
              </a:rPr>
              <a:t>900 дней…</a:t>
            </a:r>
            <a:br>
              <a:rPr lang="ru-RU" sz="4000" b="1">
                <a:solidFill>
                  <a:srgbClr val="CC0000"/>
                </a:solidFill>
              </a:rPr>
            </a:br>
            <a:r>
              <a:rPr lang="ru-RU" sz="4000" b="1">
                <a:solidFill>
                  <a:srgbClr val="0000FF"/>
                </a:solidFill>
              </a:rPr>
              <a:t>Сколько это месяцев</a:t>
            </a:r>
            <a:r>
              <a:rPr lang="ru-RU" sz="4000">
                <a:solidFill>
                  <a:srgbClr val="0000FF"/>
                </a:solidFill>
              </a:rPr>
              <a:t> и дней?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>
                <a:latin typeface="Times New Roman" pitchFamily="18" charset="0"/>
              </a:rPr>
              <a:t>    </a:t>
            </a:r>
          </a:p>
        </p:txBody>
      </p:sp>
      <p:pic>
        <p:nvPicPr>
          <p:cNvPr id="15364" name="Picture 4" descr="i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916113"/>
            <a:ext cx="6799263" cy="424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389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Прямоугольник 1"/>
          <p:cNvSpPr>
            <a:spLocks noChangeArrowheads="1"/>
          </p:cNvSpPr>
          <p:nvPr/>
        </p:nvSpPr>
        <p:spPr bwMode="auto">
          <a:xfrm>
            <a:off x="899592" y="332656"/>
            <a:ext cx="7056784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ru-RU" sz="2800" i="1" dirty="0">
                <a:solidFill>
                  <a:srgbClr val="FF0000"/>
                </a:solidFill>
              </a:rPr>
              <a:t>Великая Отечественная война длилась 1418 </a:t>
            </a:r>
            <a:r>
              <a:rPr lang="ru-RU" sz="2800" i="1" dirty="0" smtClean="0">
                <a:solidFill>
                  <a:srgbClr val="FF0000"/>
                </a:solidFill>
              </a:rPr>
              <a:t>дней.</a:t>
            </a:r>
          </a:p>
          <a:p>
            <a:pPr>
              <a:buFont typeface="Arial" charset="0"/>
              <a:buNone/>
            </a:pPr>
            <a:r>
              <a:rPr lang="ru-RU" sz="2800" i="1" dirty="0" smtClean="0">
                <a:solidFill>
                  <a:srgbClr val="FF0000"/>
                </a:solidFill>
              </a:rPr>
              <a:t>Блокада Ленинграда  длилась 900 дней. Во  сколько раз меньше  длилась блокада, чем война ? Ответ округлите до сотых. 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11" y="3284984"/>
            <a:ext cx="4464546" cy="314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128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Прямоугольник 1"/>
          <p:cNvSpPr>
            <a:spLocks noChangeArrowheads="1"/>
          </p:cNvSpPr>
          <p:nvPr/>
        </p:nvSpPr>
        <p:spPr bwMode="auto">
          <a:xfrm>
            <a:off x="1403350" y="765175"/>
            <a:ext cx="626499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rgbClr val="FF0000"/>
                </a:solidFill>
              </a:rPr>
              <a:t>От подножия Мамаева  кургана до его вершины посетитель проходит 200 гранитных ступеней ,так как Сталинградская битва  продолжалась двести огненных дней и ночей. Высота ступеней 0,15 м, ширина 0,35 м. Какова высота Мамаева кургана? 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542" y="3442832"/>
            <a:ext cx="5080260" cy="3155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460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"/>
            <a:ext cx="7772400" cy="980728"/>
          </a:xfrm>
        </p:spPr>
        <p:txBody>
          <a:bodyPr>
            <a:normAutofit/>
          </a:bodyPr>
          <a:lstStyle/>
          <a:p>
            <a:r>
              <a:rPr lang="ru-RU" sz="3200" b="1" i="1" dirty="0" smtClean="0"/>
              <a:t>Решите уравнения:</a:t>
            </a:r>
            <a:endParaRPr lang="ru-RU" sz="32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836713"/>
            <a:ext cx="8856984" cy="252028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tx1"/>
                </a:solidFill>
              </a:rPr>
              <a:t>8,2</a:t>
            </a:r>
            <a:r>
              <a:rPr lang="en-US" b="1" dirty="0" smtClean="0">
                <a:solidFill>
                  <a:schemeClr val="tx1"/>
                </a:solidFill>
              </a:rPr>
              <a:t>t – 4</a:t>
            </a:r>
            <a:r>
              <a:rPr lang="ru-RU" b="1" dirty="0" smtClean="0">
                <a:solidFill>
                  <a:schemeClr val="tx1"/>
                </a:solidFill>
              </a:rPr>
              <a:t>,4</a:t>
            </a:r>
            <a:r>
              <a:rPr lang="en-US" b="1" dirty="0" smtClean="0">
                <a:solidFill>
                  <a:schemeClr val="tx1"/>
                </a:solidFill>
              </a:rPr>
              <a:t>t= 3</a:t>
            </a:r>
            <a:r>
              <a:rPr lang="ru-RU" b="1" dirty="0" smtClean="0">
                <a:solidFill>
                  <a:schemeClr val="tx1"/>
                </a:solidFill>
              </a:rPr>
              <a:t>4,2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tx1"/>
                </a:solidFill>
                <a:sym typeface="Wingdings" pitchFamily="2" charset="2"/>
              </a:rPr>
              <a:t>4,2•(0,5 + </a:t>
            </a:r>
            <a:r>
              <a:rPr lang="en-US" b="1" dirty="0" smtClean="0">
                <a:solidFill>
                  <a:schemeClr val="tx1"/>
                </a:solidFill>
                <a:sym typeface="Wingdings" pitchFamily="2" charset="2"/>
              </a:rPr>
              <a:t>y)</a:t>
            </a:r>
            <a:r>
              <a:rPr lang="ru-RU" b="1" dirty="0" smtClean="0">
                <a:solidFill>
                  <a:schemeClr val="tx1"/>
                </a:solidFill>
                <a:sym typeface="Wingdings" pitchFamily="2" charset="2"/>
              </a:rPr>
              <a:t>=23,1</a:t>
            </a:r>
          </a:p>
          <a:p>
            <a:pPr>
              <a:buFont typeface="Wingdings" pitchFamily="2" charset="2"/>
              <a:buChar char="v"/>
            </a:pPr>
            <a:r>
              <a:rPr lang="en-US" b="1" dirty="0" smtClean="0">
                <a:solidFill>
                  <a:schemeClr val="tx1"/>
                </a:solidFill>
              </a:rPr>
              <a:t>(z-1</a:t>
            </a:r>
            <a:r>
              <a:rPr lang="ru-RU" b="1" dirty="0" smtClean="0">
                <a:solidFill>
                  <a:schemeClr val="tx1"/>
                </a:solidFill>
              </a:rPr>
              <a:t>,2):0,5= 3887,6</a:t>
            </a:r>
          </a:p>
          <a:p>
            <a:r>
              <a:rPr lang="ru-RU" b="1" dirty="0" smtClean="0">
                <a:solidFill>
                  <a:schemeClr val="tx1"/>
                </a:solidFill>
                <a:sym typeface="Wingdings" pitchFamily="2" charset="2"/>
              </a:rPr>
              <a:t>Что обозначают числа в корнях уравнениях</a:t>
            </a:r>
            <a:r>
              <a:rPr lang="ru-RU" dirty="0" smtClean="0">
                <a:solidFill>
                  <a:schemeClr val="tx1"/>
                </a:solidFill>
                <a:sym typeface="Wingdings" pitchFamily="2" charset="2"/>
              </a:rPr>
              <a:t>?</a:t>
            </a:r>
          </a:p>
          <a:p>
            <a:pPr>
              <a:buFont typeface="Wingdings" pitchFamily="2" charset="2"/>
              <a:buChar char="v"/>
            </a:pPr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4098" name="Picture 2" descr="C:\Users\UserPC\Pictures\скачанные файлы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068960"/>
            <a:ext cx="4752528" cy="3559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966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Дома:</a:t>
            </a:r>
            <a:b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Составить и решить уравнение и задачу, посвященную одной из дат Великой Отечественной войне</a:t>
            </a: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5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PC\Pictures\Holidays_May_9_Happy_Victory_033870_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230" y="1600200"/>
            <a:ext cx="724154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674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168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1"/>
          <p:cNvSpPr txBox="1">
            <a:spLocks noChangeArrowheads="1"/>
          </p:cNvSpPr>
          <p:nvPr/>
        </p:nvSpPr>
        <p:spPr bwMode="auto">
          <a:xfrm>
            <a:off x="1187624" y="346918"/>
            <a:ext cx="6000750" cy="615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>
                <a:latin typeface="Verdana" pitchFamily="34" charset="0"/>
              </a:rPr>
              <a:t>Сегодня на уроке :</a:t>
            </a:r>
          </a:p>
          <a:p>
            <a:endParaRPr lang="ru-RU" dirty="0">
              <a:latin typeface="Verdana" pitchFamily="34" charset="0"/>
            </a:endParaRPr>
          </a:p>
          <a:p>
            <a:r>
              <a:rPr lang="ru-RU" sz="2400" dirty="0">
                <a:solidFill>
                  <a:srgbClr val="FF0000"/>
                </a:solidFill>
                <a:latin typeface="Verdana" pitchFamily="34" charset="0"/>
              </a:rPr>
              <a:t>Я узнал…</a:t>
            </a:r>
          </a:p>
          <a:p>
            <a:endParaRPr lang="ru-RU" sz="2400" dirty="0">
              <a:solidFill>
                <a:srgbClr val="FF0000"/>
              </a:solidFill>
              <a:latin typeface="Verdana" pitchFamily="34" charset="0"/>
            </a:endParaRPr>
          </a:p>
          <a:p>
            <a:r>
              <a:rPr lang="ru-RU" sz="2400" dirty="0">
                <a:solidFill>
                  <a:srgbClr val="FF0000"/>
                </a:solidFill>
                <a:latin typeface="Verdana" pitchFamily="34" charset="0"/>
              </a:rPr>
              <a:t>Я научился…</a:t>
            </a:r>
          </a:p>
          <a:p>
            <a:endParaRPr lang="ru-RU" sz="2400" dirty="0">
              <a:solidFill>
                <a:srgbClr val="FF0000"/>
              </a:solidFill>
              <a:latin typeface="Verdana" pitchFamily="34" charset="0"/>
            </a:endParaRPr>
          </a:p>
          <a:p>
            <a:r>
              <a:rPr lang="ru-RU" sz="2400" dirty="0">
                <a:solidFill>
                  <a:srgbClr val="FF0000"/>
                </a:solidFill>
                <a:latin typeface="Verdana" pitchFamily="34" charset="0"/>
              </a:rPr>
              <a:t>Мне понравилось…</a:t>
            </a:r>
          </a:p>
          <a:p>
            <a:endParaRPr lang="ru-RU" sz="2400" dirty="0">
              <a:solidFill>
                <a:srgbClr val="FF0000"/>
              </a:solidFill>
              <a:latin typeface="Verdana" pitchFamily="34" charset="0"/>
            </a:endParaRPr>
          </a:p>
          <a:p>
            <a:r>
              <a:rPr lang="ru-RU" sz="2400" dirty="0">
                <a:solidFill>
                  <a:srgbClr val="FF0000"/>
                </a:solidFill>
                <a:latin typeface="Verdana" pitchFamily="34" charset="0"/>
              </a:rPr>
              <a:t>Я не понял…</a:t>
            </a:r>
          </a:p>
          <a:p>
            <a:endParaRPr lang="ru-RU" sz="2400" dirty="0">
              <a:solidFill>
                <a:srgbClr val="FF0000"/>
              </a:solidFill>
              <a:latin typeface="Verdana" pitchFamily="34" charset="0"/>
            </a:endParaRPr>
          </a:p>
          <a:p>
            <a:r>
              <a:rPr lang="ru-RU" sz="2400" dirty="0">
                <a:solidFill>
                  <a:srgbClr val="FF0000"/>
                </a:solidFill>
                <a:latin typeface="Verdana" pitchFamily="34" charset="0"/>
              </a:rPr>
              <a:t>Я встретился с трудностями…</a:t>
            </a:r>
          </a:p>
          <a:p>
            <a:endParaRPr lang="ru-RU" sz="2400" dirty="0">
              <a:solidFill>
                <a:srgbClr val="FF0000"/>
              </a:solidFill>
              <a:latin typeface="Verdana" pitchFamily="34" charset="0"/>
            </a:endParaRPr>
          </a:p>
          <a:p>
            <a:r>
              <a:rPr lang="ru-RU" sz="2400" dirty="0">
                <a:solidFill>
                  <a:srgbClr val="FF0000"/>
                </a:solidFill>
                <a:latin typeface="Verdana" pitchFamily="34" charset="0"/>
              </a:rPr>
              <a:t>Я думаю, что мне нужно…</a:t>
            </a:r>
          </a:p>
          <a:p>
            <a:endParaRPr lang="ru-RU" sz="2400" dirty="0">
              <a:solidFill>
                <a:srgbClr val="FF0000"/>
              </a:solidFill>
              <a:latin typeface="Verdana" pitchFamily="34" charset="0"/>
            </a:endParaRPr>
          </a:p>
          <a:p>
            <a:r>
              <a:rPr lang="ru-RU" sz="2400" dirty="0">
                <a:solidFill>
                  <a:srgbClr val="FF0000"/>
                </a:solidFill>
                <a:latin typeface="Verdana" pitchFamily="34" charset="0"/>
              </a:rPr>
              <a:t>Я хочу…</a:t>
            </a:r>
          </a:p>
          <a:p>
            <a:r>
              <a:rPr lang="ru-RU" dirty="0">
                <a:latin typeface="Verdana" pitchFamily="34" charset="0"/>
              </a:rPr>
              <a:t> </a:t>
            </a:r>
          </a:p>
          <a:p>
            <a:endParaRPr lang="ru-RU" dirty="0">
              <a:latin typeface="Verdana" pitchFamily="34" charset="0"/>
            </a:endParaRPr>
          </a:p>
        </p:txBody>
      </p:sp>
      <p:pic>
        <p:nvPicPr>
          <p:cNvPr id="34818" name="Picture 4" descr="2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7819" y="3818214"/>
            <a:ext cx="2195979" cy="2720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7867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3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3600" dirty="0" smtClean="0"/>
              <a:t>Заполни пропуски. И ответьте на вопрос, что обозначают числа </a:t>
            </a:r>
            <a:r>
              <a:rPr lang="ru-RU" sz="4000" dirty="0" smtClean="0"/>
              <a:t>в ответах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47813" y="1844675"/>
            <a:ext cx="1152525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03575" y="1844675"/>
            <a:ext cx="1152525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932363" y="1844675"/>
            <a:ext cx="1152525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804025" y="1773238"/>
            <a:ext cx="1152525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692275" y="3141663"/>
            <a:ext cx="1150938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76600" y="3141663"/>
            <a:ext cx="1150938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03800" y="3141663"/>
            <a:ext cx="1152525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875463" y="3068638"/>
            <a:ext cx="1152525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763713" y="4365625"/>
            <a:ext cx="1152525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419475" y="4365625"/>
            <a:ext cx="1152525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148263" y="4365625"/>
            <a:ext cx="1152525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948488" y="4365625"/>
            <a:ext cx="1152525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2843213" y="1989138"/>
            <a:ext cx="288925" cy="2873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4427538" y="1989138"/>
            <a:ext cx="288925" cy="2873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6227763" y="1989138"/>
            <a:ext cx="288925" cy="2873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6300788" y="3284538"/>
            <a:ext cx="287337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4572000" y="3284538"/>
            <a:ext cx="287338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2916238" y="3284538"/>
            <a:ext cx="287337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2987675" y="4508500"/>
            <a:ext cx="288925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4725988" y="4524375"/>
            <a:ext cx="287337" cy="2873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6443663" y="4581525"/>
            <a:ext cx="288925" cy="2873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360" name="TextBox 25"/>
          <p:cNvSpPr txBox="1">
            <a:spLocks noChangeArrowheads="1"/>
          </p:cNvSpPr>
          <p:nvPr/>
        </p:nvSpPr>
        <p:spPr bwMode="auto">
          <a:xfrm>
            <a:off x="1692275" y="1916113"/>
            <a:ext cx="792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>
                <a:solidFill>
                  <a:schemeClr val="bg1"/>
                </a:solidFill>
              </a:rPr>
              <a:t>10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348038" y="1916113"/>
            <a:ext cx="863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>
                <a:solidFill>
                  <a:schemeClr val="bg1"/>
                </a:solidFill>
              </a:rPr>
              <a:t>0,1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5148263" y="1916113"/>
            <a:ext cx="7191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>
                <a:solidFill>
                  <a:schemeClr val="bg1"/>
                </a:solidFill>
              </a:rPr>
              <a:t>2,2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7092950" y="1916113"/>
            <a:ext cx="7191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>
                <a:solidFill>
                  <a:schemeClr val="bg1"/>
                </a:solidFill>
              </a:rPr>
              <a:t>22</a:t>
            </a:r>
          </a:p>
        </p:txBody>
      </p:sp>
      <p:sp>
        <p:nvSpPr>
          <p:cNvPr id="14364" name="TextBox 31"/>
          <p:cNvSpPr txBox="1">
            <a:spLocks noChangeArrowheads="1"/>
          </p:cNvSpPr>
          <p:nvPr/>
        </p:nvSpPr>
        <p:spPr bwMode="auto">
          <a:xfrm>
            <a:off x="2411413" y="1268413"/>
            <a:ext cx="936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 b="1"/>
              <a:t>: 100</a:t>
            </a:r>
          </a:p>
        </p:txBody>
      </p:sp>
      <p:sp>
        <p:nvSpPr>
          <p:cNvPr id="14365" name="TextBox 32"/>
          <p:cNvSpPr txBox="1">
            <a:spLocks noChangeArrowheads="1"/>
          </p:cNvSpPr>
          <p:nvPr/>
        </p:nvSpPr>
        <p:spPr bwMode="auto">
          <a:xfrm>
            <a:off x="4140200" y="1268413"/>
            <a:ext cx="792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 b="1"/>
              <a:t>+2,1</a:t>
            </a:r>
          </a:p>
        </p:txBody>
      </p:sp>
      <p:sp>
        <p:nvSpPr>
          <p:cNvPr id="14366" name="TextBox 33"/>
          <p:cNvSpPr txBox="1">
            <a:spLocks noChangeArrowheads="1"/>
          </p:cNvSpPr>
          <p:nvPr/>
        </p:nvSpPr>
        <p:spPr bwMode="auto">
          <a:xfrm>
            <a:off x="6011863" y="1341438"/>
            <a:ext cx="863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 b="1"/>
              <a:t>• 10</a:t>
            </a:r>
          </a:p>
        </p:txBody>
      </p:sp>
      <p:sp>
        <p:nvSpPr>
          <p:cNvPr id="14367" name="TextBox 34"/>
          <p:cNvSpPr txBox="1">
            <a:spLocks noChangeArrowheads="1"/>
          </p:cNvSpPr>
          <p:nvPr/>
        </p:nvSpPr>
        <p:spPr bwMode="auto">
          <a:xfrm>
            <a:off x="1908175" y="3284538"/>
            <a:ext cx="647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chemeClr val="bg1"/>
                </a:solidFill>
              </a:rPr>
              <a:t>2,7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492500" y="3284538"/>
            <a:ext cx="792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>
                <a:solidFill>
                  <a:schemeClr val="bg1"/>
                </a:solidFill>
              </a:rPr>
              <a:t>4,1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219700" y="3213100"/>
            <a:ext cx="720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>
                <a:solidFill>
                  <a:schemeClr val="bg1"/>
                </a:solidFill>
              </a:rPr>
              <a:t>0,6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7164388" y="3213100"/>
            <a:ext cx="7921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4371" name="TextBox 38"/>
          <p:cNvSpPr txBox="1">
            <a:spLocks noChangeArrowheads="1"/>
          </p:cNvSpPr>
          <p:nvPr/>
        </p:nvSpPr>
        <p:spPr bwMode="auto">
          <a:xfrm>
            <a:off x="2627313" y="2636838"/>
            <a:ext cx="1152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 b="1"/>
              <a:t>+ 1,4</a:t>
            </a:r>
          </a:p>
        </p:txBody>
      </p:sp>
      <p:sp>
        <p:nvSpPr>
          <p:cNvPr id="14372" name="TextBox 39"/>
          <p:cNvSpPr txBox="1">
            <a:spLocks noChangeArrowheads="1"/>
          </p:cNvSpPr>
          <p:nvPr/>
        </p:nvSpPr>
        <p:spPr bwMode="auto">
          <a:xfrm>
            <a:off x="4284663" y="2708275"/>
            <a:ext cx="1079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/>
              <a:t>- 3,5</a:t>
            </a:r>
          </a:p>
        </p:txBody>
      </p:sp>
      <p:sp>
        <p:nvSpPr>
          <p:cNvPr id="14373" name="TextBox 40"/>
          <p:cNvSpPr txBox="1">
            <a:spLocks noChangeArrowheads="1"/>
          </p:cNvSpPr>
          <p:nvPr/>
        </p:nvSpPr>
        <p:spPr bwMode="auto">
          <a:xfrm>
            <a:off x="6084888" y="2708275"/>
            <a:ext cx="11509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 b="1"/>
              <a:t>: 0,1</a:t>
            </a:r>
          </a:p>
        </p:txBody>
      </p:sp>
      <p:sp>
        <p:nvSpPr>
          <p:cNvPr id="14374" name="TextBox 41"/>
          <p:cNvSpPr txBox="1">
            <a:spLocks noChangeArrowheads="1"/>
          </p:cNvSpPr>
          <p:nvPr/>
        </p:nvSpPr>
        <p:spPr bwMode="auto">
          <a:xfrm>
            <a:off x="1908175" y="4508500"/>
            <a:ext cx="10080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>
                <a:solidFill>
                  <a:schemeClr val="bg1"/>
                </a:solidFill>
              </a:rPr>
              <a:t>185,1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3492500" y="4437063"/>
            <a:ext cx="10080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>
                <a:solidFill>
                  <a:schemeClr val="bg1"/>
                </a:solidFill>
              </a:rPr>
              <a:t>18,51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5219700" y="4437063"/>
            <a:ext cx="10810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>
                <a:solidFill>
                  <a:schemeClr val="bg1"/>
                </a:solidFill>
              </a:rPr>
              <a:t>19,41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7092950" y="4437063"/>
            <a:ext cx="9350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>
                <a:solidFill>
                  <a:schemeClr val="bg1"/>
                </a:solidFill>
              </a:rPr>
              <a:t>1941</a:t>
            </a:r>
          </a:p>
        </p:txBody>
      </p:sp>
      <p:sp>
        <p:nvSpPr>
          <p:cNvPr id="14378" name="TextBox 41"/>
          <p:cNvSpPr txBox="1">
            <a:spLocks noChangeArrowheads="1"/>
          </p:cNvSpPr>
          <p:nvPr/>
        </p:nvSpPr>
        <p:spPr bwMode="auto">
          <a:xfrm>
            <a:off x="2700338" y="4005263"/>
            <a:ext cx="10080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 b="1"/>
              <a:t>• 0,1</a:t>
            </a:r>
          </a:p>
        </p:txBody>
      </p:sp>
      <p:sp>
        <p:nvSpPr>
          <p:cNvPr id="14379" name="TextBox 45"/>
          <p:cNvSpPr txBox="1">
            <a:spLocks noChangeArrowheads="1"/>
          </p:cNvSpPr>
          <p:nvPr/>
        </p:nvSpPr>
        <p:spPr bwMode="auto">
          <a:xfrm>
            <a:off x="4284663" y="3933825"/>
            <a:ext cx="14398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/>
              <a:t>+ 0,9</a:t>
            </a:r>
          </a:p>
        </p:txBody>
      </p:sp>
      <p:sp>
        <p:nvSpPr>
          <p:cNvPr id="14380" name="TextBox 46"/>
          <p:cNvSpPr txBox="1">
            <a:spLocks noChangeArrowheads="1"/>
          </p:cNvSpPr>
          <p:nvPr/>
        </p:nvSpPr>
        <p:spPr bwMode="auto">
          <a:xfrm>
            <a:off x="6084888" y="4005263"/>
            <a:ext cx="9350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 b="1"/>
              <a:t>• 100</a:t>
            </a:r>
          </a:p>
        </p:txBody>
      </p:sp>
      <p:pic>
        <p:nvPicPr>
          <p:cNvPr id="2" name="СССР - Вставай страна огромная  (audiopoisk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8650" y="587727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55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2083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8" descr="Бумажный пакет"/>
          <p:cNvSpPr>
            <a:spLocks noGrp="1" noChangeArrowheads="1" noChangeShapeType="1" noTextEdit="1"/>
          </p:cNvSpPr>
          <p:nvPr>
            <p:ph type="ctrTitle"/>
          </p:nvPr>
        </p:nvSpPr>
        <p:spPr bwMode="auto">
          <a:xfrm>
            <a:off x="685800" y="714357"/>
            <a:ext cx="7772400" cy="28860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Спасибо </a:t>
            </a:r>
            <a:r>
              <a:rPr lang="ru-RU" sz="3600" b="1" kern="10" dirty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за урок</a:t>
            </a:r>
          </a:p>
          <a:p>
            <a:pPr algn="ctr"/>
            <a:r>
              <a:rPr lang="ru-RU" sz="3600" b="1" kern="10" dirty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        </a:t>
            </a:r>
            <a:r>
              <a:rPr lang="ru-RU" sz="3600" b="1" kern="1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ребята ! </a:t>
            </a:r>
            <a:endParaRPr lang="ru-RU" sz="3600" b="1" kern="10" dirty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5638799"/>
            <a:ext cx="6400800" cy="45719"/>
          </a:xfrm>
        </p:spPr>
        <p:txBody>
          <a:bodyPr>
            <a:normAutofit fontScale="25000" lnSpcReduction="20000"/>
          </a:bodyPr>
          <a:lstStyle/>
          <a:p>
            <a:r>
              <a:rPr lang="ru-RU" b="1" kern="1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endParaRPr lang="ru-RU" dirty="0"/>
          </a:p>
        </p:txBody>
      </p:sp>
      <p:pic>
        <p:nvPicPr>
          <p:cNvPr id="7" name="Picture 6" descr="j029213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3786190"/>
            <a:ext cx="2341563" cy="27574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1194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" descr="http://www.metod-kopilka.ru/pics/gal003.jpg">
            <a:hlinkClick r:id="rId3" action="ppaction://hlinkfile"/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32656"/>
            <a:ext cx="4824412" cy="6253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07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1979613" y="5949950"/>
            <a:ext cx="67691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 dirty="0" smtClean="0">
                <a:latin typeface="Calibri" pitchFamily="34" charset="0"/>
              </a:rPr>
              <a:t>И вы узнаете композитора известной песни «Катюша»</a:t>
            </a:r>
            <a:endParaRPr lang="ru-RU" sz="2400" b="1" dirty="0">
              <a:latin typeface="Calibri" pitchFamily="34" charset="0"/>
            </a:endParaRPr>
          </a:p>
        </p:txBody>
      </p:sp>
      <p:sp>
        <p:nvSpPr>
          <p:cNvPr id="16387" name="TextBox 3"/>
          <p:cNvSpPr txBox="1">
            <a:spLocks noChangeArrowheads="1"/>
          </p:cNvSpPr>
          <p:nvPr/>
        </p:nvSpPr>
        <p:spPr bwMode="auto">
          <a:xfrm>
            <a:off x="1763713" y="1052513"/>
            <a:ext cx="1152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>
                <a:latin typeface="Calibri" pitchFamily="34" charset="0"/>
              </a:rPr>
              <a:t>0,1•0,1</a:t>
            </a:r>
          </a:p>
        </p:txBody>
      </p:sp>
      <p:sp>
        <p:nvSpPr>
          <p:cNvPr id="5" name="Рамка 4"/>
          <p:cNvSpPr/>
          <p:nvPr/>
        </p:nvSpPr>
        <p:spPr>
          <a:xfrm>
            <a:off x="1547813" y="765175"/>
            <a:ext cx="1511300" cy="100806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3419475" y="836613"/>
            <a:ext cx="1800225" cy="1008062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1692275" y="2565400"/>
            <a:ext cx="1584325" cy="100806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3924300" y="2492375"/>
            <a:ext cx="1584325" cy="100806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Рамка 8"/>
          <p:cNvSpPr/>
          <p:nvPr/>
        </p:nvSpPr>
        <p:spPr>
          <a:xfrm>
            <a:off x="1692275" y="4005263"/>
            <a:ext cx="1800225" cy="1008062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Рамка 9"/>
          <p:cNvSpPr/>
          <p:nvPr/>
        </p:nvSpPr>
        <p:spPr>
          <a:xfrm>
            <a:off x="3851275" y="3789363"/>
            <a:ext cx="2089150" cy="115252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Рамка 10"/>
          <p:cNvSpPr/>
          <p:nvPr/>
        </p:nvSpPr>
        <p:spPr>
          <a:xfrm>
            <a:off x="5867400" y="1125538"/>
            <a:ext cx="1873250" cy="1008062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6395" name="TextBox 12"/>
          <p:cNvSpPr txBox="1">
            <a:spLocks noChangeArrowheads="1"/>
          </p:cNvSpPr>
          <p:nvPr/>
        </p:nvSpPr>
        <p:spPr bwMode="auto">
          <a:xfrm>
            <a:off x="3563938" y="1125538"/>
            <a:ext cx="1584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dirty="0" smtClean="0">
                <a:latin typeface="Calibri" pitchFamily="34" charset="0"/>
              </a:rPr>
              <a:t>0,09:0,3</a:t>
            </a:r>
            <a:endParaRPr lang="ru-RU" sz="2400" dirty="0">
              <a:latin typeface="Calibri" pitchFamily="34" charset="0"/>
            </a:endParaRPr>
          </a:p>
        </p:txBody>
      </p:sp>
      <p:sp>
        <p:nvSpPr>
          <p:cNvPr id="16396" name="TextBox 13"/>
          <p:cNvSpPr txBox="1">
            <a:spLocks noChangeArrowheads="1"/>
          </p:cNvSpPr>
          <p:nvPr/>
        </p:nvSpPr>
        <p:spPr bwMode="auto">
          <a:xfrm>
            <a:off x="1908175" y="2852738"/>
            <a:ext cx="12239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>
                <a:latin typeface="Calibri" pitchFamily="34" charset="0"/>
              </a:rPr>
              <a:t>6,7-2,03</a:t>
            </a:r>
          </a:p>
        </p:txBody>
      </p:sp>
      <p:sp>
        <p:nvSpPr>
          <p:cNvPr id="16397" name="TextBox 14"/>
          <p:cNvSpPr txBox="1">
            <a:spLocks noChangeArrowheads="1"/>
          </p:cNvSpPr>
          <p:nvPr/>
        </p:nvSpPr>
        <p:spPr bwMode="auto">
          <a:xfrm>
            <a:off x="6156325" y="1412875"/>
            <a:ext cx="1295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>
                <a:latin typeface="Calibri" pitchFamily="34" charset="0"/>
              </a:rPr>
              <a:t>4,9:0,1</a:t>
            </a:r>
          </a:p>
        </p:txBody>
      </p:sp>
      <p:sp>
        <p:nvSpPr>
          <p:cNvPr id="16398" name="TextBox 15"/>
          <p:cNvSpPr txBox="1">
            <a:spLocks noChangeArrowheads="1"/>
          </p:cNvSpPr>
          <p:nvPr/>
        </p:nvSpPr>
        <p:spPr bwMode="auto">
          <a:xfrm>
            <a:off x="4140200" y="2781300"/>
            <a:ext cx="1079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>
                <a:latin typeface="Calibri" pitchFamily="34" charset="0"/>
              </a:rPr>
              <a:t>2 : 5</a:t>
            </a:r>
          </a:p>
        </p:txBody>
      </p:sp>
      <p:sp>
        <p:nvSpPr>
          <p:cNvPr id="16399" name="TextBox 16"/>
          <p:cNvSpPr txBox="1">
            <a:spLocks noChangeArrowheads="1"/>
          </p:cNvSpPr>
          <p:nvPr/>
        </p:nvSpPr>
        <p:spPr bwMode="auto">
          <a:xfrm>
            <a:off x="1835150" y="4292600"/>
            <a:ext cx="15128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>
                <a:latin typeface="Calibri" pitchFamily="34" charset="0"/>
              </a:rPr>
              <a:t>17,17:17</a:t>
            </a:r>
          </a:p>
        </p:txBody>
      </p:sp>
      <p:sp>
        <p:nvSpPr>
          <p:cNvPr id="16400" name="TextBox 17"/>
          <p:cNvSpPr txBox="1">
            <a:spLocks noChangeArrowheads="1"/>
          </p:cNvSpPr>
          <p:nvPr/>
        </p:nvSpPr>
        <p:spPr bwMode="auto">
          <a:xfrm>
            <a:off x="4067175" y="4149725"/>
            <a:ext cx="17287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>
                <a:latin typeface="Calibri" pitchFamily="34" charset="0"/>
              </a:rPr>
              <a:t>0,3•0,3•0,3</a:t>
            </a:r>
          </a:p>
        </p:txBody>
      </p:sp>
      <p:sp>
        <p:nvSpPr>
          <p:cNvPr id="16401" name="TextBox 18"/>
          <p:cNvSpPr txBox="1">
            <a:spLocks noChangeArrowheads="1"/>
          </p:cNvSpPr>
          <p:nvPr/>
        </p:nvSpPr>
        <p:spPr bwMode="auto">
          <a:xfrm>
            <a:off x="2555875" y="260350"/>
            <a:ext cx="56880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 b="1" dirty="0">
                <a:latin typeface="Calibri" pitchFamily="34" charset="0"/>
              </a:rPr>
              <a:t>Посчитайте и запишите </a:t>
            </a:r>
            <a:r>
              <a:rPr lang="ru-RU" sz="2400" b="1" dirty="0" smtClean="0">
                <a:latin typeface="Calibri" pitchFamily="34" charset="0"/>
              </a:rPr>
              <a:t>ответы .</a:t>
            </a:r>
            <a:endParaRPr lang="ru-RU" sz="24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52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989138"/>
            <a:ext cx="2286000" cy="179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620713"/>
            <a:ext cx="2286000" cy="179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2420938"/>
            <a:ext cx="2286000" cy="179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3933825"/>
            <a:ext cx="2286000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2565400"/>
            <a:ext cx="2286000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692150"/>
            <a:ext cx="2286000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Прямоугольник 8"/>
          <p:cNvSpPr>
            <a:spLocks noChangeArrowheads="1"/>
          </p:cNvSpPr>
          <p:nvPr/>
        </p:nvSpPr>
        <p:spPr bwMode="auto">
          <a:xfrm>
            <a:off x="1331913" y="404813"/>
            <a:ext cx="32400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990000"/>
                </a:solidFill>
                <a:latin typeface="Calibri" pitchFamily="34" charset="0"/>
              </a:rPr>
              <a:t>Найдите ответы  среди представленных чисел и выпишите соответствующие им буквы</a:t>
            </a:r>
            <a:endParaRPr lang="ru-RU" sz="1600" b="1">
              <a:solidFill>
                <a:srgbClr val="990000"/>
              </a:solidFill>
              <a:latin typeface="Calibri" pitchFamily="34" charset="0"/>
            </a:endParaRPr>
          </a:p>
        </p:txBody>
      </p:sp>
      <p:sp>
        <p:nvSpPr>
          <p:cNvPr id="17417" name="TextBox 9"/>
          <p:cNvSpPr txBox="1">
            <a:spLocks noChangeArrowheads="1"/>
          </p:cNvSpPr>
          <p:nvPr/>
        </p:nvSpPr>
        <p:spPr bwMode="auto">
          <a:xfrm>
            <a:off x="1403350" y="3213100"/>
            <a:ext cx="936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Calibri" pitchFamily="34" charset="0"/>
              </a:rPr>
              <a:t>0,01</a:t>
            </a:r>
          </a:p>
        </p:txBody>
      </p:sp>
      <p:sp>
        <p:nvSpPr>
          <p:cNvPr id="17418" name="TextBox 10"/>
          <p:cNvSpPr txBox="1">
            <a:spLocks noChangeArrowheads="1"/>
          </p:cNvSpPr>
          <p:nvPr/>
        </p:nvSpPr>
        <p:spPr bwMode="auto">
          <a:xfrm>
            <a:off x="2700338" y="2205038"/>
            <a:ext cx="3587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 dirty="0">
                <a:latin typeface="Calibri" pitchFamily="34" charset="0"/>
              </a:rPr>
              <a:t>Б</a:t>
            </a:r>
          </a:p>
        </p:txBody>
      </p:sp>
      <p:sp>
        <p:nvSpPr>
          <p:cNvPr id="17419" name="Прямоугольник 11"/>
          <p:cNvSpPr>
            <a:spLocks noChangeArrowheads="1"/>
          </p:cNvSpPr>
          <p:nvPr/>
        </p:nvSpPr>
        <p:spPr bwMode="auto">
          <a:xfrm>
            <a:off x="6156325" y="5661025"/>
            <a:ext cx="27003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990000"/>
                </a:solidFill>
                <a:latin typeface="Calibri" pitchFamily="34" charset="0"/>
              </a:rPr>
              <a:t> Составьте слово из выбранных букв.</a:t>
            </a:r>
            <a:endParaRPr lang="ru-RU" sz="1600" b="1">
              <a:solidFill>
                <a:srgbClr val="990000"/>
              </a:solidFill>
              <a:latin typeface="Calibri" pitchFamily="34" charset="0"/>
            </a:endParaRPr>
          </a:p>
        </p:txBody>
      </p:sp>
      <p:sp>
        <p:nvSpPr>
          <p:cNvPr id="17420" name="TextBox 12"/>
          <p:cNvSpPr txBox="1">
            <a:spLocks noChangeArrowheads="1"/>
          </p:cNvSpPr>
          <p:nvPr/>
        </p:nvSpPr>
        <p:spPr bwMode="auto">
          <a:xfrm>
            <a:off x="6732588" y="1916113"/>
            <a:ext cx="7921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Calibri" pitchFamily="34" charset="0"/>
              </a:rPr>
              <a:t>49</a:t>
            </a:r>
          </a:p>
        </p:txBody>
      </p:sp>
      <p:sp>
        <p:nvSpPr>
          <p:cNvPr id="17421" name="TextBox 13"/>
          <p:cNvSpPr txBox="1">
            <a:spLocks noChangeArrowheads="1"/>
          </p:cNvSpPr>
          <p:nvPr/>
        </p:nvSpPr>
        <p:spPr bwMode="auto">
          <a:xfrm>
            <a:off x="3995738" y="1916113"/>
            <a:ext cx="863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 b="1">
                <a:latin typeface="Calibri" pitchFamily="34" charset="0"/>
              </a:rPr>
              <a:t>4,67</a:t>
            </a:r>
          </a:p>
        </p:txBody>
      </p:sp>
      <p:sp>
        <p:nvSpPr>
          <p:cNvPr id="17422" name="TextBox 14"/>
          <p:cNvSpPr txBox="1">
            <a:spLocks noChangeArrowheads="1"/>
          </p:cNvSpPr>
          <p:nvPr/>
        </p:nvSpPr>
        <p:spPr bwMode="auto">
          <a:xfrm>
            <a:off x="5148263" y="836613"/>
            <a:ext cx="5032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 dirty="0" smtClean="0">
                <a:latin typeface="Calibri" pitchFamily="34" charset="0"/>
              </a:rPr>
              <a:t>Н</a:t>
            </a:r>
            <a:endParaRPr lang="ru-RU" sz="2400" b="1" dirty="0">
              <a:latin typeface="Calibri" pitchFamily="34" charset="0"/>
            </a:endParaRPr>
          </a:p>
        </p:txBody>
      </p:sp>
      <p:sp>
        <p:nvSpPr>
          <p:cNvPr id="17423" name="TextBox 15"/>
          <p:cNvSpPr txBox="1">
            <a:spLocks noChangeArrowheads="1"/>
          </p:cNvSpPr>
          <p:nvPr/>
        </p:nvSpPr>
        <p:spPr bwMode="auto">
          <a:xfrm>
            <a:off x="7885113" y="908050"/>
            <a:ext cx="5032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 dirty="0" smtClean="0">
                <a:latin typeface="Calibri" pitchFamily="34" charset="0"/>
              </a:rPr>
              <a:t>Л</a:t>
            </a:r>
            <a:endParaRPr lang="ru-RU" sz="2400" b="1" dirty="0">
              <a:latin typeface="Calibri" pitchFamily="34" charset="0"/>
            </a:endParaRPr>
          </a:p>
        </p:txBody>
      </p:sp>
      <p:sp>
        <p:nvSpPr>
          <p:cNvPr id="17424" name="TextBox 16"/>
          <p:cNvSpPr txBox="1">
            <a:spLocks noChangeArrowheads="1"/>
          </p:cNvSpPr>
          <p:nvPr/>
        </p:nvSpPr>
        <p:spPr bwMode="auto">
          <a:xfrm>
            <a:off x="4284663" y="3716338"/>
            <a:ext cx="7921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Calibri" pitchFamily="34" charset="0"/>
              </a:rPr>
              <a:t>0,4</a:t>
            </a:r>
          </a:p>
        </p:txBody>
      </p:sp>
      <p:sp>
        <p:nvSpPr>
          <p:cNvPr id="17425" name="TextBox 17"/>
          <p:cNvSpPr txBox="1">
            <a:spLocks noChangeArrowheads="1"/>
          </p:cNvSpPr>
          <p:nvPr/>
        </p:nvSpPr>
        <p:spPr bwMode="auto">
          <a:xfrm>
            <a:off x="5364163" y="2636838"/>
            <a:ext cx="5032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 dirty="0" smtClean="0">
                <a:latin typeface="Calibri" pitchFamily="34" charset="0"/>
              </a:rPr>
              <a:t>Т</a:t>
            </a:r>
            <a:endParaRPr lang="ru-RU" sz="2400" b="1" dirty="0">
              <a:latin typeface="Calibri" pitchFamily="34" charset="0"/>
            </a:endParaRPr>
          </a:p>
        </p:txBody>
      </p:sp>
      <p:sp>
        <p:nvSpPr>
          <p:cNvPr id="17426" name="TextBox 18"/>
          <p:cNvSpPr txBox="1">
            <a:spLocks noChangeArrowheads="1"/>
          </p:cNvSpPr>
          <p:nvPr/>
        </p:nvSpPr>
        <p:spPr bwMode="auto">
          <a:xfrm>
            <a:off x="6732588" y="3860800"/>
            <a:ext cx="9350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Calibri" pitchFamily="34" charset="0"/>
              </a:rPr>
              <a:t>1,01</a:t>
            </a:r>
          </a:p>
        </p:txBody>
      </p:sp>
      <p:sp>
        <p:nvSpPr>
          <p:cNvPr id="17427" name="TextBox 19"/>
          <p:cNvSpPr txBox="1">
            <a:spLocks noChangeArrowheads="1"/>
          </p:cNvSpPr>
          <p:nvPr/>
        </p:nvSpPr>
        <p:spPr bwMode="auto">
          <a:xfrm>
            <a:off x="8101013" y="2781300"/>
            <a:ext cx="431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 dirty="0" smtClean="0">
                <a:latin typeface="Calibri" pitchFamily="34" charset="0"/>
              </a:rPr>
              <a:t>Е</a:t>
            </a:r>
            <a:endParaRPr lang="ru-RU" sz="2400" b="1" dirty="0">
              <a:latin typeface="Calibri" pitchFamily="34" charset="0"/>
            </a:endParaRPr>
          </a:p>
        </p:txBody>
      </p:sp>
      <p:sp>
        <p:nvSpPr>
          <p:cNvPr id="17428" name="TextBox 20"/>
          <p:cNvSpPr txBox="1">
            <a:spLocks noChangeArrowheads="1"/>
          </p:cNvSpPr>
          <p:nvPr/>
        </p:nvSpPr>
        <p:spPr bwMode="auto">
          <a:xfrm>
            <a:off x="1547813" y="5229225"/>
            <a:ext cx="1008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Calibri" pitchFamily="34" charset="0"/>
              </a:rPr>
              <a:t>0,027</a:t>
            </a:r>
          </a:p>
        </p:txBody>
      </p:sp>
      <p:sp>
        <p:nvSpPr>
          <p:cNvPr id="17429" name="TextBox 21"/>
          <p:cNvSpPr txBox="1">
            <a:spLocks noChangeArrowheads="1"/>
          </p:cNvSpPr>
          <p:nvPr/>
        </p:nvSpPr>
        <p:spPr bwMode="auto">
          <a:xfrm>
            <a:off x="2843213" y="4149725"/>
            <a:ext cx="4333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 dirty="0" smtClean="0">
                <a:latin typeface="Calibri" pitchFamily="34" charset="0"/>
              </a:rPr>
              <a:t>Р</a:t>
            </a:r>
            <a:endParaRPr lang="ru-RU" sz="2400" b="1" dirty="0">
              <a:latin typeface="Calibri" pitchFamily="34" charset="0"/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8328940"/>
              </p:ext>
            </p:extLst>
          </p:nvPr>
        </p:nvGraphicFramePr>
        <p:xfrm>
          <a:off x="3563938" y="4509120"/>
          <a:ext cx="4896534" cy="1006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70"/>
                <a:gridCol w="684070"/>
                <a:gridCol w="648072"/>
                <a:gridCol w="648072"/>
                <a:gridCol w="648072"/>
                <a:gridCol w="648072"/>
                <a:gridCol w="936106"/>
              </a:tblGrid>
              <a:tr h="6404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Calibri" pitchFamily="34" charset="0"/>
                        </a:rPr>
                        <a:t>0,01</a:t>
                      </a:r>
                    </a:p>
                    <a:p>
                      <a:endParaRPr lang="ru-RU" sz="1800" dirty="0"/>
                    </a:p>
                  </a:txBody>
                  <a:tcPr marL="91454" marR="91454" marT="45749" marB="4574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Calibri" pitchFamily="34" charset="0"/>
                        </a:rPr>
                        <a:t>49</a:t>
                      </a:r>
                    </a:p>
                    <a:p>
                      <a:endParaRPr lang="ru-RU" sz="1800" dirty="0"/>
                    </a:p>
                  </a:txBody>
                  <a:tcPr marL="91454" marR="91454" marT="45749" marB="4574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Calibri" pitchFamily="34" charset="0"/>
                        </a:rPr>
                        <a:t>0,1</a:t>
                      </a:r>
                    </a:p>
                    <a:p>
                      <a:endParaRPr lang="ru-RU" sz="1800" dirty="0"/>
                    </a:p>
                  </a:txBody>
                  <a:tcPr marL="91454" marR="91454" marT="45749" marB="4574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Calibri" pitchFamily="34" charset="0"/>
                        </a:rPr>
                        <a:t>4,67</a:t>
                      </a:r>
                    </a:p>
                    <a:p>
                      <a:endParaRPr lang="ru-RU" sz="1800" dirty="0"/>
                    </a:p>
                  </a:txBody>
                  <a:tcPr marL="91454" marR="91454" marT="45749" marB="4574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Calibri" pitchFamily="34" charset="0"/>
                        </a:rPr>
                        <a:t>0,4</a:t>
                      </a:r>
                    </a:p>
                    <a:p>
                      <a:endParaRPr lang="ru-RU" sz="1800" dirty="0"/>
                    </a:p>
                  </a:txBody>
                  <a:tcPr marL="91454" marR="91454" marT="45749" marB="4574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Calibri" pitchFamily="34" charset="0"/>
                        </a:rPr>
                        <a:t>1,01</a:t>
                      </a:r>
                    </a:p>
                    <a:p>
                      <a:endParaRPr lang="ru-RU" sz="1800" dirty="0"/>
                    </a:p>
                  </a:txBody>
                  <a:tcPr marL="91454" marR="91454" marT="45749" marB="4574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Calibri" pitchFamily="34" charset="0"/>
                        </a:rPr>
                        <a:t>0,027</a:t>
                      </a:r>
                    </a:p>
                    <a:p>
                      <a:endParaRPr lang="ru-RU" sz="1800" dirty="0"/>
                    </a:p>
                  </a:txBody>
                  <a:tcPr marL="91454" marR="91454" marT="45749" marB="45749"/>
                </a:tc>
              </a:tr>
              <a:tr h="365991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4" marR="91454" marT="45749" marB="45749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4" marR="91454" marT="45749" marB="45749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4" marR="91454" marT="45749" marB="45749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4" marR="91454" marT="45749" marB="45749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4" marR="91454" marT="45749" marB="45749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4" marR="91454" marT="45749" marB="45749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4" marR="91454" marT="45749" marB="45749"/>
                </a:tc>
              </a:tr>
            </a:tbl>
          </a:graphicData>
        </a:graphic>
      </p:graphicFrame>
      <p:pic>
        <p:nvPicPr>
          <p:cNvPr id="23" name="Picture 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69" y="1558244"/>
            <a:ext cx="1690650" cy="13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4157" y="2462563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0,1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867113" y="1660158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А</a:t>
            </a:r>
            <a:endParaRPr lang="ru-RU" b="1" dirty="0"/>
          </a:p>
        </p:txBody>
      </p:sp>
      <p:pic>
        <p:nvPicPr>
          <p:cNvPr id="5" name="voennye_pesni_katyusha_minus_(NaitiMP3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87233" y="623101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1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6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3200" smtClean="0"/>
              <a:t>Выбери верный ответ:</a:t>
            </a: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 bwMode="auto">
          <a:xfrm>
            <a:off x="2195736" y="836712"/>
            <a:ext cx="7065963" cy="47513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14350" indent="-514350">
              <a:buFont typeface="Arial" charset="0"/>
              <a:buAutoNum type="arabicPeriod"/>
            </a:pPr>
            <a:r>
              <a:rPr lang="ru-RU" b="1" i="1" dirty="0" smtClean="0">
                <a:solidFill>
                  <a:srgbClr val="0070C0"/>
                </a:solidFill>
              </a:rPr>
              <a:t>5,1 :3=                         5. 6,9:3=</a:t>
            </a:r>
          </a:p>
          <a:p>
            <a:pPr marL="514350" indent="-514350">
              <a:buFont typeface="Arial" charset="0"/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17; 1,7; 0,17                      2,3; 23; 0,23</a:t>
            </a:r>
          </a:p>
          <a:p>
            <a:pPr marL="514350" indent="-514350">
              <a:buFont typeface="Arial" charset="0"/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2. 0,84 – 0,54=                 6. 2:100</a:t>
            </a:r>
          </a:p>
          <a:p>
            <a:pPr marL="514350" indent="-514350">
              <a:buFont typeface="Arial" charset="0"/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30; 0,03; 0,3                      0,2; 0,02; 20</a:t>
            </a:r>
          </a:p>
          <a:p>
            <a:pPr marL="514350" indent="-514350">
              <a:buFont typeface="Arial" charset="0"/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3. 0,4 •7=</a:t>
            </a:r>
          </a:p>
          <a:p>
            <a:pPr marL="514350" indent="-514350">
              <a:buFont typeface="Arial" charset="0"/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2,8; 28; 0,28</a:t>
            </a:r>
          </a:p>
          <a:p>
            <a:pPr marL="514350" indent="-514350">
              <a:buFont typeface="Arial" charset="0"/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4. 1,3 + 3,6=</a:t>
            </a:r>
          </a:p>
          <a:p>
            <a:pPr marL="514350" indent="-514350">
              <a:buFont typeface="Arial" charset="0"/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0,49; 4,9; 49</a:t>
            </a:r>
          </a:p>
        </p:txBody>
      </p:sp>
    </p:spTree>
    <p:extLst>
      <p:ext uri="{BB962C8B-B14F-4D97-AF65-F5344CB8AC3E}">
        <p14:creationId xmlns:p14="http://schemas.microsoft.com/office/powerpoint/2010/main" val="373139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564737"/>
              </p:ext>
            </p:extLst>
          </p:nvPr>
        </p:nvGraphicFramePr>
        <p:xfrm>
          <a:off x="1547813" y="620713"/>
          <a:ext cx="6095999" cy="7413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1,7</a:t>
                      </a:r>
                      <a:endParaRPr lang="ru-RU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0,3</a:t>
                      </a:r>
                      <a:endParaRPr lang="ru-RU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2,8</a:t>
                      </a:r>
                      <a:endParaRPr lang="ru-RU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4,9</a:t>
                      </a:r>
                      <a:endParaRPr lang="ru-RU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0,02</a:t>
                      </a:r>
                      <a:endParaRPr lang="ru-RU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2,3</a:t>
                      </a:r>
                      <a:endParaRPr lang="ru-RU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0,02</a:t>
                      </a:r>
                      <a:endParaRPr lang="ru-RU" sz="180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0" marB="45700"/>
                </a:tc>
              </a:tr>
            </a:tbl>
          </a:graphicData>
        </a:graphic>
      </p:graphicFrame>
      <p:sp>
        <p:nvSpPr>
          <p:cNvPr id="22554" name="Прямоугольник 3"/>
          <p:cNvSpPr>
            <a:spLocks noChangeArrowheads="1"/>
          </p:cNvSpPr>
          <p:nvPr/>
        </p:nvSpPr>
        <p:spPr bwMode="auto">
          <a:xfrm>
            <a:off x="6659563" y="2060575"/>
            <a:ext cx="1225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2400" dirty="0">
                <a:solidFill>
                  <a:srgbClr val="FF0000"/>
                </a:solidFill>
              </a:rPr>
              <a:t>2,8 – </a:t>
            </a:r>
            <a:r>
              <a:rPr lang="ru-RU" sz="2400" dirty="0" smtClean="0">
                <a:solidFill>
                  <a:srgbClr val="FF0000"/>
                </a:solidFill>
              </a:rPr>
              <a:t>о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2555" name="Прямоугольник 4"/>
          <p:cNvSpPr>
            <a:spLocks noChangeArrowheads="1"/>
          </p:cNvSpPr>
          <p:nvPr/>
        </p:nvSpPr>
        <p:spPr bwMode="auto">
          <a:xfrm>
            <a:off x="1782496" y="1628775"/>
            <a:ext cx="10070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4,9 – </a:t>
            </a:r>
            <a:r>
              <a:rPr lang="ru-RU" sz="2400" dirty="0" smtClean="0">
                <a:solidFill>
                  <a:srgbClr val="FF0000"/>
                </a:solidFill>
              </a:rPr>
              <a:t>к</a:t>
            </a:r>
            <a:endParaRPr lang="ru-RU" sz="2400" dirty="0"/>
          </a:p>
        </p:txBody>
      </p:sp>
      <p:sp>
        <p:nvSpPr>
          <p:cNvPr id="22556" name="Прямоугольник 5"/>
          <p:cNvSpPr>
            <a:spLocks noChangeArrowheads="1"/>
          </p:cNvSpPr>
          <p:nvPr/>
        </p:nvSpPr>
        <p:spPr bwMode="auto">
          <a:xfrm>
            <a:off x="4787900" y="2060575"/>
            <a:ext cx="1149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2,3 – </a:t>
            </a:r>
            <a:r>
              <a:rPr lang="ru-RU" sz="2400" dirty="0" smtClean="0">
                <a:solidFill>
                  <a:srgbClr val="FF0000"/>
                </a:solidFill>
              </a:rPr>
              <a:t>д</a:t>
            </a:r>
            <a:endParaRPr lang="ru-RU" sz="2400" dirty="0"/>
          </a:p>
        </p:txBody>
      </p:sp>
      <p:sp>
        <p:nvSpPr>
          <p:cNvPr id="22557" name="Прямоугольник 6"/>
          <p:cNvSpPr>
            <a:spLocks noChangeArrowheads="1"/>
          </p:cNvSpPr>
          <p:nvPr/>
        </p:nvSpPr>
        <p:spPr bwMode="auto">
          <a:xfrm>
            <a:off x="3995738" y="1628775"/>
            <a:ext cx="10214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0,3 – </a:t>
            </a:r>
            <a:r>
              <a:rPr lang="ru-RU" sz="2400" dirty="0" smtClean="0">
                <a:solidFill>
                  <a:srgbClr val="FF0000"/>
                </a:solidFill>
              </a:rPr>
              <a:t>л</a:t>
            </a:r>
            <a:endParaRPr lang="ru-RU" sz="2400" dirty="0"/>
          </a:p>
        </p:txBody>
      </p:sp>
      <p:sp>
        <p:nvSpPr>
          <p:cNvPr id="22558" name="Прямоугольник 7"/>
          <p:cNvSpPr>
            <a:spLocks noChangeArrowheads="1"/>
          </p:cNvSpPr>
          <p:nvPr/>
        </p:nvSpPr>
        <p:spPr bwMode="auto">
          <a:xfrm>
            <a:off x="5867400" y="1557338"/>
            <a:ext cx="10807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sz="2400" dirty="0">
                <a:solidFill>
                  <a:srgbClr val="FF0000"/>
                </a:solidFill>
              </a:rPr>
              <a:t>1,7 – </a:t>
            </a:r>
            <a:r>
              <a:rPr lang="ru-RU" sz="2400" dirty="0" smtClean="0">
                <a:solidFill>
                  <a:srgbClr val="FF0000"/>
                </a:solidFill>
              </a:rPr>
              <a:t>б</a:t>
            </a:r>
            <a:endParaRPr lang="ru-RU" sz="2400" dirty="0"/>
          </a:p>
        </p:txBody>
      </p:sp>
      <p:sp>
        <p:nvSpPr>
          <p:cNvPr id="22559" name="Прямоугольник 8"/>
          <p:cNvSpPr>
            <a:spLocks noChangeArrowheads="1"/>
          </p:cNvSpPr>
          <p:nvPr/>
        </p:nvSpPr>
        <p:spPr bwMode="auto">
          <a:xfrm>
            <a:off x="2627313" y="2133600"/>
            <a:ext cx="13446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sz="2400" dirty="0">
                <a:solidFill>
                  <a:srgbClr val="FF0000"/>
                </a:solidFill>
              </a:rPr>
              <a:t>0,02 - </a:t>
            </a:r>
            <a:r>
              <a:rPr lang="ru-RU" sz="2400" dirty="0" smtClean="0">
                <a:solidFill>
                  <a:srgbClr val="FF0000"/>
                </a:solidFill>
              </a:rPr>
              <a:t>а</a:t>
            </a:r>
            <a:endParaRPr lang="ru-RU" sz="2400" dirty="0"/>
          </a:p>
        </p:txBody>
      </p:sp>
      <p:pic>
        <p:nvPicPr>
          <p:cNvPr id="2050" name="Picture 2" descr="C:\Users\UserPC\Pictures\images (1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48244">
            <a:off x="172764" y="2994939"/>
            <a:ext cx="3917310" cy="2595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PC\Pictures\images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1674">
            <a:off x="5134480" y="3019320"/>
            <a:ext cx="3800103" cy="2442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082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2" name="Rectangle 14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ru-RU" sz="4000" b="1">
                <a:solidFill>
                  <a:srgbClr val="CC0000"/>
                </a:solidFill>
              </a:rPr>
              <a:t>Пайки блокадного Ленинграда</a:t>
            </a:r>
          </a:p>
        </p:txBody>
      </p:sp>
      <p:graphicFrame>
        <p:nvGraphicFramePr>
          <p:cNvPr id="7175" name="Object 7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4144220977"/>
              </p:ext>
            </p:extLst>
          </p:nvPr>
        </p:nvGraphicFramePr>
        <p:xfrm>
          <a:off x="539750" y="4416425"/>
          <a:ext cx="1628775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Формула" r:id="rId4" imgW="507960" imgH="203040" progId="Equation.3">
                  <p:embed/>
                </p:oleObj>
              </mc:Choice>
              <mc:Fallback>
                <p:oleObj name="Формула" r:id="rId4" imgW="5079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4416425"/>
                        <a:ext cx="1628775" cy="650875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8" name="Object 10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118935112"/>
              </p:ext>
            </p:extLst>
          </p:nvPr>
        </p:nvGraphicFramePr>
        <p:xfrm>
          <a:off x="5148263" y="2247900"/>
          <a:ext cx="1704975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" name="Формула" r:id="rId6" imgW="520560" imgH="203040" progId="Equation.3">
                  <p:embed/>
                </p:oleObj>
              </mc:Choice>
              <mc:Fallback>
                <p:oleObj name="Формула" r:id="rId6" imgW="5205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263" y="2247900"/>
                        <a:ext cx="1704975" cy="665163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1" name="Object 13"/>
          <p:cNvGraphicFramePr>
            <a:graphicFrameLocks noGrp="1" noChangeAspect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284921191"/>
              </p:ext>
            </p:extLst>
          </p:nvPr>
        </p:nvGraphicFramePr>
        <p:xfrm>
          <a:off x="5003800" y="4227513"/>
          <a:ext cx="1774825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Формула" r:id="rId8" imgW="444240" imgH="203040" progId="Equation.3">
                  <p:embed/>
                </p:oleObj>
              </mc:Choice>
              <mc:Fallback>
                <p:oleObj name="Формула" r:id="rId8" imgW="44424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4227513"/>
                        <a:ext cx="1774825" cy="811212"/>
                      </a:xfrm>
                      <a:prstGeom prst="rect">
                        <a:avLst/>
                      </a:prstGeom>
                      <a:solidFill>
                        <a:srgbClr val="99FFCC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5" name="Object 17"/>
          <p:cNvGraphicFramePr>
            <a:graphicFrameLocks noChangeAspect="1"/>
          </p:cNvGraphicFramePr>
          <p:nvPr/>
        </p:nvGraphicFramePr>
        <p:xfrm>
          <a:off x="2124075" y="2133600"/>
          <a:ext cx="2625725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4" name="Формула" r:id="rId10" imgW="469800" imgH="177480" progId="Equation.3">
                  <p:embed/>
                </p:oleObj>
              </mc:Choice>
              <mc:Fallback>
                <p:oleObj name="Формула" r:id="rId10" imgW="46980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075" y="2133600"/>
                        <a:ext cx="2625725" cy="847725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6" name="Object 18"/>
          <p:cNvGraphicFramePr>
            <a:graphicFrameLocks noChangeAspect="1"/>
          </p:cNvGraphicFramePr>
          <p:nvPr/>
        </p:nvGraphicFramePr>
        <p:xfrm>
          <a:off x="2268538" y="4221163"/>
          <a:ext cx="2520950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" name="Формула" r:id="rId12" imgW="444240" imgH="177480" progId="Equation.3">
                  <p:embed/>
                </p:oleObj>
              </mc:Choice>
              <mc:Fallback>
                <p:oleObj name="Формула" r:id="rId12" imgW="44424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8" y="4221163"/>
                        <a:ext cx="2520950" cy="1008062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7" name="Object 19"/>
          <p:cNvGraphicFramePr>
            <a:graphicFrameLocks noChangeAspect="1"/>
          </p:cNvGraphicFramePr>
          <p:nvPr/>
        </p:nvGraphicFramePr>
        <p:xfrm>
          <a:off x="7019925" y="2205038"/>
          <a:ext cx="1908175" cy="862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" name="Формула" r:id="rId14" imgW="393480" imgH="177480" progId="Equation.3">
                  <p:embed/>
                </p:oleObj>
              </mc:Choice>
              <mc:Fallback>
                <p:oleObj name="Формула" r:id="rId14" imgW="39348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9925" y="2205038"/>
                        <a:ext cx="1908175" cy="862012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9" name="Object 21"/>
          <p:cNvGraphicFramePr>
            <a:graphicFrameLocks noChangeAspect="1"/>
          </p:cNvGraphicFramePr>
          <p:nvPr/>
        </p:nvGraphicFramePr>
        <p:xfrm>
          <a:off x="6948488" y="4365625"/>
          <a:ext cx="1944687" cy="87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" name="Формула" r:id="rId16" imgW="393480" imgH="177480" progId="Equation.3">
                  <p:embed/>
                </p:oleObj>
              </mc:Choice>
              <mc:Fallback>
                <p:oleObj name="Формула" r:id="rId16" imgW="39348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488" y="4365625"/>
                        <a:ext cx="1944687" cy="877888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92" name="Picture 24" descr="http://img1.liveinternet.ru/images/attach/c/0/38/800/38800662_1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904" y="1440057"/>
            <a:ext cx="5229225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7" y="2276872"/>
            <a:ext cx="1584647" cy="914400"/>
          </a:xfrm>
          <a:prstGeom prst="rect">
            <a:avLst/>
          </a:prstGeom>
          <a:solidFill>
            <a:srgbClr val="44C844"/>
          </a:solidFill>
          <a:ln>
            <a:solidFill>
              <a:srgbClr val="44C8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2276872"/>
            <a:ext cx="158464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</a:p>
          <a:p>
            <a:r>
              <a:rPr lang="ru-RU" sz="3200" dirty="0"/>
              <a:t>0,25 кг</a:t>
            </a:r>
          </a:p>
        </p:txBody>
      </p:sp>
    </p:spTree>
    <p:extLst>
      <p:ext uri="{BB962C8B-B14F-4D97-AF65-F5344CB8AC3E}">
        <p14:creationId xmlns:p14="http://schemas.microsoft.com/office/powerpoint/2010/main" val="343164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701" name="Picture 5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3375"/>
            <a:ext cx="4367213" cy="305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6" name="Picture 10" descr="http://bigpicture.ru/wp-content/uploads/2011/09/war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429000"/>
            <a:ext cx="4586288" cy="3189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8" name="Picture 12" descr="http://newzz.in.ua/uploads/posts/2010-04/1272622294_blokad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3500438"/>
            <a:ext cx="3960812" cy="297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10" name="Picture 14" descr="http://img-fotki.yandex.ru/get/3207/murzavio.b/0_26dc1_13a7abb0_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60350"/>
            <a:ext cx="4211638" cy="315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843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404</Words>
  <Application>Microsoft Office PowerPoint</Application>
  <PresentationFormat>Экран (4:3)</PresentationFormat>
  <Paragraphs>121</Paragraphs>
  <Slides>20</Slides>
  <Notes>0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Формула</vt:lpstr>
      <vt:lpstr>Презентация PowerPoint</vt:lpstr>
      <vt:lpstr>Заполни пропуски. И ответьте на вопрос, что обозначают числа в ответах</vt:lpstr>
      <vt:lpstr>Презентация PowerPoint</vt:lpstr>
      <vt:lpstr>Презентация PowerPoint</vt:lpstr>
      <vt:lpstr>Презентация PowerPoint</vt:lpstr>
      <vt:lpstr>Выбери верный ответ:</vt:lpstr>
      <vt:lpstr>Презентация PowerPoint</vt:lpstr>
      <vt:lpstr>Пайки блокадного Ленинграда</vt:lpstr>
      <vt:lpstr>Презентация PowerPoint</vt:lpstr>
      <vt:lpstr>Презентация PowerPoint</vt:lpstr>
      <vt:lpstr>Презентация PowerPoint</vt:lpstr>
      <vt:lpstr>900 дней… Сколько это месяцев и дней?</vt:lpstr>
      <vt:lpstr>Презентация PowerPoint</vt:lpstr>
      <vt:lpstr>Презентация PowerPoint</vt:lpstr>
      <vt:lpstr>Решите уравнения:</vt:lpstr>
      <vt:lpstr>Дома: </vt:lpstr>
      <vt:lpstr>Презентация PowerPoint</vt:lpstr>
      <vt:lpstr>Презентация PowerPoint</vt:lpstr>
      <vt:lpstr>Презентация PowerPoint</vt:lpstr>
      <vt:lpstr>Спасибо за урок          ребята !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Заполни пропуски</dc:title>
  <dc:creator>UserPC</dc:creator>
  <cp:lastModifiedBy>UserPC</cp:lastModifiedBy>
  <cp:revision>13</cp:revision>
  <dcterms:created xsi:type="dcterms:W3CDTF">2015-04-27T16:08:34Z</dcterms:created>
  <dcterms:modified xsi:type="dcterms:W3CDTF">2015-06-01T05:36:14Z</dcterms:modified>
</cp:coreProperties>
</file>