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78" r:id="rId3"/>
    <p:sldId id="256" r:id="rId4"/>
    <p:sldId id="272" r:id="rId5"/>
    <p:sldId id="277" r:id="rId6"/>
    <p:sldId id="280" r:id="rId7"/>
    <p:sldId id="281" r:id="rId8"/>
    <p:sldId id="283" r:id="rId9"/>
    <p:sldId id="282" r:id="rId10"/>
    <p:sldId id="257" r:id="rId11"/>
    <p:sldId id="258" r:id="rId12"/>
    <p:sldId id="289" r:id="rId13"/>
    <p:sldId id="259" r:id="rId14"/>
    <p:sldId id="262" r:id="rId15"/>
    <p:sldId id="264" r:id="rId16"/>
    <p:sldId id="266" r:id="rId17"/>
    <p:sldId id="275" r:id="rId18"/>
    <p:sldId id="288" r:id="rId19"/>
    <p:sldId id="286" r:id="rId20"/>
    <p:sldId id="285" r:id="rId21"/>
    <p:sldId id="290" r:id="rId22"/>
    <p:sldId id="287" r:id="rId23"/>
    <p:sldId id="29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660033"/>
    <a:srgbClr val="800000"/>
    <a:srgbClr val="006C3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566" autoAdjust="0"/>
  </p:normalViewPr>
  <p:slideViewPr>
    <p:cSldViewPr>
      <p:cViewPr varScale="1">
        <p:scale>
          <a:sx n="72" d="100"/>
          <a:sy n="72" d="100"/>
        </p:scale>
        <p:origin x="-4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5745D-9023-4D36-9AA2-B65D2941F13D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483C-CB57-4E1D-8DA7-3EDF3F23D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5745D-9023-4D36-9AA2-B65D2941F13D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483C-CB57-4E1D-8DA7-3EDF3F23D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5745D-9023-4D36-9AA2-B65D2941F13D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483C-CB57-4E1D-8DA7-3EDF3F23D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5745D-9023-4D36-9AA2-B65D2941F13D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483C-CB57-4E1D-8DA7-3EDF3F23D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5745D-9023-4D36-9AA2-B65D2941F13D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483C-CB57-4E1D-8DA7-3EDF3F23D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5745D-9023-4D36-9AA2-B65D2941F13D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483C-CB57-4E1D-8DA7-3EDF3F23D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5745D-9023-4D36-9AA2-B65D2941F13D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483C-CB57-4E1D-8DA7-3EDF3F23D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5745D-9023-4D36-9AA2-B65D2941F13D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16483C-CB57-4E1D-8DA7-3EDF3F23DB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5745D-9023-4D36-9AA2-B65D2941F13D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483C-CB57-4E1D-8DA7-3EDF3F23D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5745D-9023-4D36-9AA2-B65D2941F13D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C716483C-CB57-4E1D-8DA7-3EDF3F23D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A0C5745D-9023-4D36-9AA2-B65D2941F13D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483C-CB57-4E1D-8DA7-3EDF3F23D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0C5745D-9023-4D36-9AA2-B65D2941F13D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716483C-CB57-4E1D-8DA7-3EDF3F23D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41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428604"/>
            <a:ext cx="8072494" cy="2395542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4800" b="1" dirty="0" smtClean="0">
                <a:solidFill>
                  <a:srgbClr val="800000"/>
                </a:solidFill>
              </a:rPr>
              <a:t>Презентация к уроку по учебному предмету «Геометрия» в 9 классе</a:t>
            </a:r>
          </a:p>
          <a:p>
            <a:pPr algn="ctr"/>
            <a:r>
              <a:rPr lang="ru-RU" sz="4800" b="1" dirty="0" smtClean="0">
                <a:solidFill>
                  <a:srgbClr val="800000"/>
                </a:solidFill>
              </a:rPr>
              <a:t>на тему </a:t>
            </a:r>
            <a:r>
              <a:rPr lang="ru-RU" sz="4600" b="1" i="1" dirty="0" smtClean="0">
                <a:solidFill>
                  <a:srgbClr val="800000"/>
                </a:solidFill>
              </a:rPr>
              <a:t>«Основные геометрические тела и их применение в архитектуре»</a:t>
            </a:r>
            <a:endParaRPr lang="ru-RU" sz="4600" dirty="0" smtClean="0">
              <a:solidFill>
                <a:srgbClr val="800000"/>
              </a:solidFill>
            </a:endParaRPr>
          </a:p>
          <a:p>
            <a:pPr algn="ctr"/>
            <a:endParaRPr lang="ru-RU" sz="4800" b="1" dirty="0">
              <a:solidFill>
                <a:srgbClr val="800000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4214810" y="3429000"/>
            <a:ext cx="4451386" cy="1143008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Выполнила учитель математики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МБОУСОШ №60 г.Пензы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Серова Наталья Александровна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5715016"/>
            <a:ext cx="8001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УМК: </a:t>
            </a:r>
            <a:r>
              <a:rPr lang="ru-RU" sz="2000" b="1" i="1" dirty="0" smtClean="0"/>
              <a:t>Л. С. </a:t>
            </a:r>
            <a:r>
              <a:rPr lang="ru-RU" sz="2000" b="1" i="1" dirty="0" err="1" smtClean="0"/>
              <a:t>Атанасян</a:t>
            </a:r>
            <a:r>
              <a:rPr lang="ru-RU" sz="2000" b="1" i="1" dirty="0" smtClean="0"/>
              <a:t> и др. Геометрия 7-9.изд-во Просвещение.</a:t>
            </a:r>
            <a:endParaRPr lang="ru-RU" sz="2000" b="1" i="1" dirty="0"/>
          </a:p>
        </p:txBody>
      </p:sp>
      <p:pic>
        <p:nvPicPr>
          <p:cNvPr id="26626" name="Picture 2" descr="http://ds133.centerstart.ru/sites/ds133.centerstart.ru/files/images/comp_300423_big_31c98ea9ee511b3412f3c90c896e14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714620"/>
            <a:ext cx="2085871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07.radikal.ru/i180/1206/5e/64f2a737af3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76978">
            <a:off x="214282" y="1142984"/>
            <a:ext cx="2735655" cy="22145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8" name="Picture 4" descr="http://img1.liveinternet.ru/images/attach/c/4/80/650/80650227_c2686e7853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27920">
            <a:off x="214282" y="3571876"/>
            <a:ext cx="2699198" cy="21431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0" name="Picture 6" descr="http://images.tour-spb.net/solvexvost/63580086_1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285728"/>
            <a:ext cx="2714644" cy="21925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2" name="Picture 8" descr="http://magmasik.clan.su/_ph/7/2/9166669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05294">
            <a:off x="6072198" y="1142984"/>
            <a:ext cx="2732503" cy="21860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4" name="Picture 10" descr="http://kozla.net/dw/root/640x480/nature/space/space_0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4357694"/>
            <a:ext cx="2714644" cy="2176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6" name="Picture 12" descr="http://img1.liveinternet.ru/images/attach/c/8/100/977/100977853_large_17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822226">
            <a:off x="6072198" y="3643314"/>
            <a:ext cx="2741858" cy="22145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428992" y="2643182"/>
            <a:ext cx="221457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800000"/>
                </a:solidFill>
              </a:rPr>
              <a:t>Назовите геометрические тела, которые вы видите на слайде.</a:t>
            </a:r>
            <a:endParaRPr lang="ru-RU" sz="2000" b="1" i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157192"/>
            <a:ext cx="7467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800000"/>
                </a:solidFill>
                <a:latin typeface="+mn-lt"/>
              </a:rPr>
              <a:t>Гимназия №4 г.Пензы</a:t>
            </a:r>
            <a:endParaRPr lang="ru-RU" b="1" dirty="0">
              <a:solidFill>
                <a:srgbClr val="800000"/>
              </a:solidFill>
              <a:latin typeface="+mn-lt"/>
            </a:endParaRPr>
          </a:p>
        </p:txBody>
      </p:sp>
      <p:pic>
        <p:nvPicPr>
          <p:cNvPr id="15362" name="Picture 2" descr="&amp;Fcy;&amp;ocy;&amp;tcy;&amp;ocy;&amp;gcy;&amp;acy;&amp;fcy;&amp;icy;&amp;yacy; &amp;Gcy;&amp;icy;&amp;mcy;&amp;ncy;&amp;acy;&amp;zcy;&amp;icy;&amp;icy;"/>
          <p:cNvPicPr>
            <a:picLocks noChangeAspect="1" noChangeArrowheads="1"/>
          </p:cNvPicPr>
          <p:nvPr/>
        </p:nvPicPr>
        <p:blipFill>
          <a:blip r:embed="rId2" cstate="print"/>
          <a:srcRect l="5505" r="4587"/>
          <a:stretch>
            <a:fillRect/>
          </a:stretch>
        </p:blipFill>
        <p:spPr bwMode="auto">
          <a:xfrm>
            <a:off x="928662" y="1785926"/>
            <a:ext cx="7392314" cy="3368319"/>
          </a:xfrm>
          <a:prstGeom prst="rect">
            <a:avLst/>
          </a:prstGeom>
          <a:noFill/>
          <a:ln w="57150">
            <a:solidFill>
              <a:schemeClr val="accent2">
                <a:lumMod val="50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928794" y="285728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571604" y="550527"/>
            <a:ext cx="664373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Назовите геометрические тела, которые  можно увидеть в здании вашей гимназии.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60305" y="3244334"/>
            <a:ext cx="4423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виртуальную экскурсию по нашему городу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solidFill>
                  <a:srgbClr val="800000"/>
                </a:solidFill>
              </a:rPr>
              <a:t>Виртуальная экскурсия </a:t>
            </a:r>
            <a:br>
              <a:rPr lang="ru-RU" sz="3600" b="1" i="1" dirty="0" smtClean="0">
                <a:solidFill>
                  <a:srgbClr val="800000"/>
                </a:solidFill>
              </a:rPr>
            </a:br>
            <a:r>
              <a:rPr lang="ru-RU" sz="3600" b="1" i="1" dirty="0" smtClean="0">
                <a:solidFill>
                  <a:srgbClr val="800000"/>
                </a:solidFill>
              </a:rPr>
              <a:t>по городу  Пенза</a:t>
            </a:r>
            <a:endParaRPr lang="ru-RU" sz="3600" b="1" i="1" dirty="0">
              <a:solidFill>
                <a:srgbClr val="8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dirty="0" smtClean="0">
                <a:solidFill>
                  <a:srgbClr val="660033"/>
                </a:solidFill>
              </a:rPr>
              <a:t>Любуясь красотой нашего города, прошу вас ответить на два вопроса:</a:t>
            </a:r>
          </a:p>
          <a:p>
            <a:pPr lvl="0"/>
            <a:r>
              <a:rPr lang="ru-RU" sz="3600" dirty="0" smtClean="0">
                <a:solidFill>
                  <a:srgbClr val="660033"/>
                </a:solidFill>
              </a:rPr>
              <a:t>Какое здание изображено?</a:t>
            </a:r>
          </a:p>
          <a:p>
            <a:pPr lvl="0"/>
            <a:r>
              <a:rPr lang="ru-RU" sz="3600" dirty="0" smtClean="0">
                <a:solidFill>
                  <a:srgbClr val="660033"/>
                </a:solidFill>
              </a:rPr>
              <a:t>Какие геометрические тела вы видите в конструкции этих зданий?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neverkino.pnzreg.ru/files/neverkino_pnzreg_ru/vsyakoe/biblioteka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642918"/>
            <a:ext cx="3286148" cy="2571768"/>
          </a:xfrm>
          <a:prstGeom prst="rect">
            <a:avLst/>
          </a:prstGeom>
          <a:noFill/>
          <a:ln w="5715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48" y="4143380"/>
            <a:ext cx="35289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ГБУК "Пензенская областная библиотека им.Лермонтова М.Ю."</a:t>
            </a:r>
            <a:endParaRPr lang="ru-RU" sz="2400" b="1" dirty="0">
              <a:solidFill>
                <a:srgbClr val="800000"/>
              </a:solidFill>
            </a:endParaRPr>
          </a:p>
        </p:txBody>
      </p:sp>
      <p:pic>
        <p:nvPicPr>
          <p:cNvPr id="6" name="Содержимое 3" descr="&amp;Kcy;&amp;icy;&amp;ncy;&amp;ocy;&amp;kcy;&amp;ocy;&amp;ncy;&amp;tscy;&amp;iecy;&amp;rcy;&amp;tcy;&amp;ncy;&amp;ycy;&amp;jcy; &amp;zcy;&amp;acy;&amp;lcy;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642918"/>
            <a:ext cx="3714776" cy="2571768"/>
          </a:xfrm>
          <a:prstGeom prst="rect">
            <a:avLst/>
          </a:prstGeom>
          <a:noFill/>
          <a:ln w="5715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72066" y="4357694"/>
            <a:ext cx="31817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Киноконцертный зал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 «Пенза»</a:t>
            </a:r>
            <a:endParaRPr lang="ru-RU" sz="24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ightboxImage" descr="http://mw2.google.com/mw-panoramio/photos/medium/1573988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714356"/>
            <a:ext cx="3458094" cy="2523700"/>
          </a:xfrm>
          <a:prstGeom prst="rect">
            <a:avLst/>
          </a:prstGeom>
          <a:noFill/>
          <a:ln w="5715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7224" y="4000504"/>
            <a:ext cx="352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Культурно-развлекательный центр «Квадрат»</a:t>
            </a:r>
            <a:endParaRPr lang="ru-RU" sz="2400" b="1" dirty="0">
              <a:solidFill>
                <a:srgbClr val="800000"/>
              </a:solidFill>
            </a:endParaRPr>
          </a:p>
        </p:txBody>
      </p:sp>
      <p:pic>
        <p:nvPicPr>
          <p:cNvPr id="6" name="Содержимое 3" descr="&amp;Ocy;&amp;bcy;&amp;lcy;&amp;acy;&amp;scy;&amp;tcy;&amp;ncy;&amp;acy;&amp;yacy; &amp;Fcy;&amp;icy;&amp;lcy;&amp;acy;&amp;rcy;&amp;mcy;&amp;ocy;&amp;ncy;&amp;icy;&amp;yacy;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929190" y="714356"/>
            <a:ext cx="3357586" cy="2571768"/>
          </a:xfrm>
          <a:prstGeom prst="rect">
            <a:avLst/>
          </a:prstGeom>
          <a:noFill/>
          <a:ln w="5715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72066" y="4143380"/>
            <a:ext cx="34290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Пензенская областная филармония</a:t>
            </a:r>
            <a:endParaRPr lang="ru-RU" sz="24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archit10.sam-web.ru/media/k2/items/cache/8b6e33345ac8d5ffd9cf0d107a7d9e9d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642919"/>
            <a:ext cx="3675827" cy="2767460"/>
          </a:xfrm>
          <a:prstGeom prst="rect">
            <a:avLst/>
          </a:prstGeom>
          <a:noFill/>
          <a:ln w="57150">
            <a:solidFill>
              <a:schemeClr val="accent2">
                <a:lumMod val="5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85720" y="4071942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Пензенский областной драматический театр 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им. А.В.Луначарского</a:t>
            </a:r>
            <a:endParaRPr lang="ru-RU" sz="2400" b="1" dirty="0">
              <a:solidFill>
                <a:srgbClr val="800000"/>
              </a:solidFill>
            </a:endParaRPr>
          </a:p>
        </p:txBody>
      </p:sp>
      <p:pic>
        <p:nvPicPr>
          <p:cNvPr id="4" name="Содержимое 3" descr="&amp;Pcy;&amp;iecy;&amp;ncy;&amp;zcy;&amp;iecy;&amp;ncy;&amp;scy;&amp;kcy;&amp;icy;&amp;jcy; &amp;tscy;&amp;icy;&amp;rcy;&amp;kcy;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714876" y="642918"/>
            <a:ext cx="3889002" cy="2714644"/>
          </a:xfrm>
          <a:prstGeom prst="rect">
            <a:avLst/>
          </a:prstGeom>
          <a:noFill/>
          <a:ln w="5715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14810" y="407194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Пензенский государственный цирк им. Терезы Дуровой 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(проект)</a:t>
            </a:r>
            <a:endParaRPr lang="ru-RU" sz="24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928670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i="1" dirty="0" smtClean="0">
                <a:solidFill>
                  <a:srgbClr val="800000"/>
                </a:solidFill>
              </a:rPr>
              <a:t>Макет</a:t>
            </a:r>
            <a:r>
              <a:rPr lang="ru-RU" sz="3200" dirty="0" smtClean="0">
                <a:solidFill>
                  <a:srgbClr val="800000"/>
                </a:solidFill>
              </a:rPr>
              <a:t> (франц. </a:t>
            </a:r>
            <a:r>
              <a:rPr lang="ru-RU" sz="3200" dirty="0" err="1" smtClean="0">
                <a:solidFill>
                  <a:srgbClr val="800000"/>
                </a:solidFill>
              </a:rPr>
              <a:t>maquette</a:t>
            </a:r>
            <a:r>
              <a:rPr lang="ru-RU" sz="3200" dirty="0" smtClean="0">
                <a:solidFill>
                  <a:srgbClr val="800000"/>
                </a:solidFill>
              </a:rPr>
              <a:t>) - </a:t>
            </a:r>
            <a:r>
              <a:rPr lang="ru-RU" sz="3600" dirty="0" smtClean="0">
                <a:solidFill>
                  <a:srgbClr val="800000"/>
                </a:solidFill>
              </a:rPr>
              <a:t>в архитектуре - объемно-пространственное изображение проектируемого или существующего сооружения, архитектурного комплекса, ансамбля, выполненное в уменьшенном виде</a:t>
            </a:r>
            <a:endParaRPr lang="ru-RU" sz="3200" dirty="0" smtClean="0">
              <a:solidFill>
                <a:srgbClr val="800000"/>
              </a:solidFill>
            </a:endParaRPr>
          </a:p>
          <a:p>
            <a:pPr algn="just"/>
            <a:endParaRPr lang="ru-RU" sz="3200" dirty="0" smtClean="0">
              <a:solidFill>
                <a:srgbClr val="800000"/>
              </a:solidFill>
            </a:endParaRPr>
          </a:p>
          <a:p>
            <a:pPr algn="just"/>
            <a:r>
              <a:rPr lang="ru-RU" sz="3200" dirty="0" smtClean="0">
                <a:solidFill>
                  <a:srgbClr val="800000"/>
                </a:solidFill>
              </a:rPr>
              <a:t>      </a:t>
            </a:r>
            <a:r>
              <a:rPr lang="ru-RU" sz="3200" i="1" dirty="0" smtClean="0">
                <a:solidFill>
                  <a:srgbClr val="800000"/>
                </a:solidFill>
              </a:rPr>
              <a:t>Большой Энциклопедический словарь. 2000.</a:t>
            </a:r>
            <a:endParaRPr lang="ru-RU" i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9001156" cy="142876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Проект:</a:t>
            </a:r>
            <a:br>
              <a:rPr lang="ru-RU" sz="4400" dirty="0" smtClean="0"/>
            </a:br>
            <a:r>
              <a:rPr lang="ru-RU" sz="4400" dirty="0" smtClean="0">
                <a:ln w="5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latin typeface="+mn-lt"/>
              </a:rPr>
              <a:t>Город будущего</a:t>
            </a:r>
            <a:endParaRPr lang="ru-RU" sz="4400" dirty="0">
              <a:ln w="5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H="1">
            <a:off x="357158" y="428604"/>
            <a:ext cx="142876" cy="142876"/>
          </a:xfrm>
        </p:spPr>
        <p:txBody>
          <a:bodyPr>
            <a:noAutofit/>
          </a:bodyPr>
          <a:lstStyle/>
          <a:p>
            <a:endParaRPr lang="ru-RU" sz="5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2214554"/>
            <a:ext cx="75724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800000"/>
                </a:solidFill>
              </a:rPr>
              <a:t>разработать совместный проект будущего микрорайона нашего губернского центра</a:t>
            </a:r>
            <a:r>
              <a:rPr lang="ru-RU" sz="2800" dirty="0" smtClean="0"/>
              <a:t>. </a:t>
            </a:r>
          </a:p>
          <a:p>
            <a:pPr lvl="0"/>
            <a:endParaRPr lang="ru-RU" sz="2400" dirty="0" smtClean="0"/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1714488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800000"/>
                </a:solidFill>
              </a:rPr>
              <a:t>Задание:</a:t>
            </a:r>
            <a:endParaRPr lang="ru-RU" sz="2800" i="1" dirty="0">
              <a:solidFill>
                <a:srgbClr val="8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3500438"/>
            <a:ext cx="835824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/>
              <a:t>Для этого каждая из групп должна самостоятельно выбрать и спроектировать свой объект из готовых моделей геометрических тел.</a:t>
            </a:r>
          </a:p>
          <a:p>
            <a:pPr lvl="0"/>
            <a:r>
              <a:rPr lang="ru-RU" sz="2000" dirty="0" smtClean="0"/>
              <a:t> Придумать  ему название.</a:t>
            </a:r>
          </a:p>
          <a:p>
            <a:pPr lvl="0"/>
            <a:r>
              <a:rPr lang="ru-RU" sz="2000" dirty="0" smtClean="0"/>
              <a:t>Аргументировать выбор с учётом значимости объекта для города (микрорайона), его практической пользы. </a:t>
            </a:r>
          </a:p>
          <a:p>
            <a:pPr lvl="0"/>
            <a:r>
              <a:rPr lang="ru-RU" sz="2000" dirty="0" smtClean="0"/>
              <a:t>Назвать геометрические тела, которые использовали для конструирования. </a:t>
            </a:r>
          </a:p>
          <a:p>
            <a:r>
              <a:rPr lang="ru-RU" sz="2000" dirty="0" smtClean="0"/>
              <a:t> </a:t>
            </a:r>
            <a:endParaRPr lang="ru-RU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Флешка\$ROOT00010\урок геометрии\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7" y="285728"/>
            <a:ext cx="2035983" cy="1428760"/>
          </a:xfrm>
          <a:prstGeom prst="rect">
            <a:avLst/>
          </a:prstGeom>
          <a:noFill/>
        </p:spPr>
      </p:pic>
      <p:pic>
        <p:nvPicPr>
          <p:cNvPr id="1027" name="Picture 3" descr="G:\Флешка\$ROOT00010\урок геометрии\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285729"/>
            <a:ext cx="2116681" cy="1428760"/>
          </a:xfrm>
          <a:prstGeom prst="rect">
            <a:avLst/>
          </a:prstGeom>
          <a:noFill/>
        </p:spPr>
      </p:pic>
      <p:pic>
        <p:nvPicPr>
          <p:cNvPr id="1028" name="Picture 4" descr="G:\Флешка\$ROOT00010\урок геометрии\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85729"/>
            <a:ext cx="2286016" cy="1428760"/>
          </a:xfrm>
          <a:prstGeom prst="rect">
            <a:avLst/>
          </a:prstGeom>
          <a:noFill/>
        </p:spPr>
      </p:pic>
      <p:pic>
        <p:nvPicPr>
          <p:cNvPr id="1030" name="Picture 6" descr="G:\Флешка\$ROOT00010\урок геометрии\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285728"/>
            <a:ext cx="1785950" cy="1415365"/>
          </a:xfrm>
          <a:prstGeom prst="rect">
            <a:avLst/>
          </a:prstGeom>
          <a:noFill/>
        </p:spPr>
      </p:pic>
      <p:pic>
        <p:nvPicPr>
          <p:cNvPr id="1031" name="Picture 7" descr="G:\Флешка\$ROOT00010\урок геометрии\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1714488"/>
            <a:ext cx="2071702" cy="1643074"/>
          </a:xfrm>
          <a:prstGeom prst="rect">
            <a:avLst/>
          </a:prstGeom>
          <a:noFill/>
        </p:spPr>
      </p:pic>
      <p:pic>
        <p:nvPicPr>
          <p:cNvPr id="1032" name="Picture 8" descr="G:\Флешка\$ROOT00010\урок геометрии\6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60" y="1714488"/>
            <a:ext cx="2143140" cy="1643074"/>
          </a:xfrm>
          <a:prstGeom prst="rect">
            <a:avLst/>
          </a:prstGeom>
          <a:noFill/>
        </p:spPr>
      </p:pic>
      <p:pic>
        <p:nvPicPr>
          <p:cNvPr id="1033" name="Picture 9" descr="G:\Флешка\$ROOT00010\урок геометрии\3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3438" y="1785926"/>
            <a:ext cx="2286016" cy="1500198"/>
          </a:xfrm>
          <a:prstGeom prst="rect">
            <a:avLst/>
          </a:prstGeom>
          <a:noFill/>
        </p:spPr>
      </p:pic>
      <p:pic>
        <p:nvPicPr>
          <p:cNvPr id="1034" name="Picture 10" descr="G:\Флешка\$ROOT00010\урок геометрии\3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29454" y="1785926"/>
            <a:ext cx="1857388" cy="1500198"/>
          </a:xfrm>
          <a:prstGeom prst="rect">
            <a:avLst/>
          </a:prstGeom>
          <a:noFill/>
        </p:spPr>
      </p:pic>
      <p:pic>
        <p:nvPicPr>
          <p:cNvPr id="1035" name="Picture 11" descr="G:\Флешка\$ROOT00010\урок геометрии\2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158" y="3357562"/>
            <a:ext cx="2071701" cy="1571636"/>
          </a:xfrm>
          <a:prstGeom prst="rect">
            <a:avLst/>
          </a:prstGeom>
          <a:noFill/>
        </p:spPr>
      </p:pic>
      <p:pic>
        <p:nvPicPr>
          <p:cNvPr id="1036" name="Picture 12" descr="G:\Флешка\$ROOT00010\урок геометрии\1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28860" y="3357562"/>
            <a:ext cx="2143140" cy="1571636"/>
          </a:xfrm>
          <a:prstGeom prst="rect">
            <a:avLst/>
          </a:prstGeom>
          <a:noFill/>
        </p:spPr>
      </p:pic>
      <p:pic>
        <p:nvPicPr>
          <p:cNvPr id="1037" name="Picture 13" descr="G:\Флешка\$ROOT00010\урок геометрии\15.jpg"/>
          <p:cNvPicPr>
            <a:picLocks noChangeAspect="1" noChangeArrowheads="1"/>
          </p:cNvPicPr>
          <p:nvPr/>
        </p:nvPicPr>
        <p:blipFill>
          <a:blip r:embed="rId12" cstate="print"/>
          <a:srcRect r="10421" b="3702"/>
          <a:stretch>
            <a:fillRect/>
          </a:stretch>
        </p:blipFill>
        <p:spPr bwMode="auto">
          <a:xfrm>
            <a:off x="4643438" y="3357562"/>
            <a:ext cx="2286016" cy="1571636"/>
          </a:xfrm>
          <a:prstGeom prst="rect">
            <a:avLst/>
          </a:prstGeom>
          <a:noFill/>
        </p:spPr>
      </p:pic>
      <p:pic>
        <p:nvPicPr>
          <p:cNvPr id="1038" name="Picture 14" descr="G:\Флешка\$ROOT00010\урок геометрии\16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953234" y="3357562"/>
            <a:ext cx="1833608" cy="1643074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428596" y="5000636"/>
            <a:ext cx="84296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800000"/>
                </a:solidFill>
              </a:rPr>
              <a:t>Пусть «жемчужины» мировой архитектуры вдохновят вас на творчество. </a:t>
            </a:r>
            <a:endParaRPr lang="ru-RU" sz="3200" b="1" i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14290"/>
            <a:ext cx="7470648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800000"/>
                </a:solidFill>
                <a:latin typeface="+mn-lt"/>
              </a:rPr>
              <a:t>Рефлексия</a:t>
            </a:r>
            <a:endParaRPr lang="ru-RU" sz="4800" b="1" dirty="0">
              <a:solidFill>
                <a:srgbClr val="800000"/>
              </a:solidFill>
              <a:latin typeface="+mn-lt"/>
            </a:endParaRPr>
          </a:p>
        </p:txBody>
      </p:sp>
      <p:sp>
        <p:nvSpPr>
          <p:cNvPr id="3" name="5-конечная звезда 2"/>
          <p:cNvSpPr/>
          <p:nvPr/>
        </p:nvSpPr>
        <p:spPr>
          <a:xfrm>
            <a:off x="1000100" y="2428868"/>
            <a:ext cx="914400" cy="914400"/>
          </a:xfrm>
          <a:prstGeom prst="star5">
            <a:avLst/>
          </a:prstGeom>
          <a:solidFill>
            <a:srgbClr val="00B050"/>
          </a:solidFill>
          <a:ln>
            <a:solidFill>
              <a:srgbClr val="006C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071670" y="2500306"/>
            <a:ext cx="67347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i="1" dirty="0" smtClean="0"/>
              <a:t>мне понравился урок, </a:t>
            </a:r>
          </a:p>
          <a:p>
            <a:pPr algn="just"/>
            <a:r>
              <a:rPr lang="ru-RU" sz="2800" b="1" i="1" dirty="0" smtClean="0"/>
              <a:t>это было актуально, полезно, интересно</a:t>
            </a:r>
            <a:endParaRPr lang="ru-RU" sz="2800" b="1" i="1" dirty="0"/>
          </a:p>
        </p:txBody>
      </p:sp>
      <p:sp>
        <p:nvSpPr>
          <p:cNvPr id="5" name="5-конечная звезда 4"/>
          <p:cNvSpPr/>
          <p:nvPr/>
        </p:nvSpPr>
        <p:spPr>
          <a:xfrm>
            <a:off x="1000100" y="3643314"/>
            <a:ext cx="914400" cy="9144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1000100" y="4857760"/>
            <a:ext cx="914400" cy="914400"/>
          </a:xfrm>
          <a:prstGeom prst="star5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285984" y="3857628"/>
            <a:ext cx="2337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i="1" dirty="0" smtClean="0"/>
              <a:t>мне всё равно</a:t>
            </a:r>
            <a:endParaRPr lang="ru-RU" sz="28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357422" y="5143512"/>
            <a:ext cx="3546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i="1" dirty="0" smtClean="0"/>
              <a:t>меня это не тронуло</a:t>
            </a:r>
            <a:endParaRPr lang="ru-RU" sz="2800" b="1" i="1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85786" y="1214422"/>
            <a:ext cx="73581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Выберите звёздочку того цвета, которое соответствует вашему настроению на уроке и прикрепите её на общий фейерверк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2089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 smtClean="0">
                <a:solidFill>
                  <a:srgbClr val="800000"/>
                </a:solidFill>
              </a:rPr>
              <a:t>Планиметрия </a:t>
            </a:r>
            <a:r>
              <a:rPr lang="ru-RU" sz="2800" dirty="0" smtClean="0">
                <a:solidFill>
                  <a:srgbClr val="800000"/>
                </a:solidFill>
              </a:rPr>
              <a:t>(от </a:t>
            </a:r>
            <a:r>
              <a:rPr lang="ru-RU" sz="2800" dirty="0" err="1" smtClean="0">
                <a:solidFill>
                  <a:srgbClr val="800000"/>
                </a:solidFill>
              </a:rPr>
              <a:t>латин</a:t>
            </a:r>
            <a:r>
              <a:rPr lang="ru-RU" sz="2800" dirty="0" smtClean="0">
                <a:solidFill>
                  <a:srgbClr val="800000"/>
                </a:solidFill>
              </a:rPr>
              <a:t>. </a:t>
            </a:r>
            <a:r>
              <a:rPr lang="ru-RU" sz="2800" dirty="0" err="1" smtClean="0">
                <a:solidFill>
                  <a:srgbClr val="800000"/>
                </a:solidFill>
              </a:rPr>
              <a:t>planum</a:t>
            </a:r>
            <a:r>
              <a:rPr lang="ru-RU" sz="2800" dirty="0" smtClean="0">
                <a:solidFill>
                  <a:srgbClr val="800000"/>
                </a:solidFill>
              </a:rPr>
              <a:t> - плоскость и греч. </a:t>
            </a:r>
            <a:r>
              <a:rPr lang="ru-RU" sz="2800" dirty="0" err="1" smtClean="0">
                <a:solidFill>
                  <a:srgbClr val="800000"/>
                </a:solidFill>
              </a:rPr>
              <a:t>metreo</a:t>
            </a:r>
            <a:r>
              <a:rPr lang="ru-RU" sz="2800" dirty="0" smtClean="0">
                <a:solidFill>
                  <a:srgbClr val="800000"/>
                </a:solidFill>
              </a:rPr>
              <a:t> - мерю) (мат.). Отдел элементарной геометрии, изучающий фигуры на плоскости</a:t>
            </a:r>
          </a:p>
          <a:p>
            <a:pPr algn="just"/>
            <a:endParaRPr lang="ru-RU" sz="2800" dirty="0" smtClean="0">
              <a:solidFill>
                <a:srgbClr val="800000"/>
              </a:solidFill>
            </a:endParaRPr>
          </a:p>
          <a:p>
            <a:pPr algn="just"/>
            <a:r>
              <a:rPr lang="ru-RU" sz="2800" dirty="0" smtClean="0">
                <a:solidFill>
                  <a:srgbClr val="800000"/>
                </a:solidFill>
              </a:rPr>
              <a:t>                       </a:t>
            </a:r>
            <a:r>
              <a:rPr lang="ru-RU" sz="2800" i="1" dirty="0" smtClean="0">
                <a:solidFill>
                  <a:srgbClr val="800000"/>
                </a:solidFill>
              </a:rPr>
              <a:t>Толковый словарь Ушакова</a:t>
            </a:r>
          </a:p>
          <a:p>
            <a:pPr algn="just"/>
            <a:endParaRPr lang="ru-RU" sz="2800" i="1" dirty="0">
              <a:solidFill>
                <a:srgbClr val="8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3143248"/>
            <a:ext cx="8286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 smtClean="0">
                <a:solidFill>
                  <a:srgbClr val="800000"/>
                </a:solidFill>
              </a:rPr>
              <a:t>Стереометрия</a:t>
            </a:r>
            <a:r>
              <a:rPr lang="ru-RU" sz="2800" dirty="0" smtClean="0">
                <a:solidFill>
                  <a:srgbClr val="800000"/>
                </a:solidFill>
              </a:rPr>
              <a:t> (от стерео... и ...метрия) - часть элементарной геометрии, в которой изучаются пространственные фигуры, в противоположность планиметрии, где рассматриваются фигуры, лежащие в плоскости</a:t>
            </a:r>
          </a:p>
          <a:p>
            <a:pPr algn="just"/>
            <a:r>
              <a:rPr lang="ru-RU" sz="2800" dirty="0" smtClean="0">
                <a:solidFill>
                  <a:srgbClr val="800000"/>
                </a:solidFill>
              </a:rPr>
              <a:t>                                            </a:t>
            </a:r>
            <a:r>
              <a:rPr lang="ru-RU" sz="2800" i="1" dirty="0" smtClean="0">
                <a:solidFill>
                  <a:srgbClr val="800000"/>
                </a:solidFill>
              </a:rPr>
              <a:t>БСЭ. — 1969—1978</a:t>
            </a:r>
            <a:endParaRPr lang="ru-RU" sz="2800" i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Елена\Desktop\17.4.salyut!!!!!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00042"/>
            <a:ext cx="7721798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785794"/>
            <a:ext cx="807249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0033"/>
                </a:solidFill>
              </a:rPr>
              <a:t>Домашнее задание</a:t>
            </a:r>
          </a:p>
          <a:p>
            <a:pPr algn="ctr"/>
            <a:endParaRPr lang="ru-RU" sz="3200" b="1" dirty="0" smtClean="0">
              <a:solidFill>
                <a:srgbClr val="660033"/>
              </a:solidFill>
            </a:endParaRPr>
          </a:p>
          <a:p>
            <a:r>
              <a:rPr lang="ru-RU" sz="3200" b="1" i="1" dirty="0" smtClean="0">
                <a:solidFill>
                  <a:srgbClr val="800000"/>
                </a:solidFill>
              </a:rPr>
              <a:t>В таблице даны названия известных архитектурных сооружений. </a:t>
            </a:r>
          </a:p>
          <a:p>
            <a:r>
              <a:rPr lang="ru-RU" sz="3200" b="1" i="1" dirty="0" smtClean="0">
                <a:solidFill>
                  <a:srgbClr val="800000"/>
                </a:solidFill>
              </a:rPr>
              <a:t>Найдите их изображения в Интернете и укажите, какие геометрические тела вы видите в их конструкции. </a:t>
            </a:r>
          </a:p>
          <a:p>
            <a:r>
              <a:rPr lang="ru-RU" sz="3200" b="1" i="1" dirty="0" smtClean="0">
                <a:solidFill>
                  <a:srgbClr val="800000"/>
                </a:solidFill>
              </a:rPr>
              <a:t>Внесите в таблицу в соответствующий столбик.</a:t>
            </a:r>
            <a:endParaRPr lang="ru-RU" sz="3200" b="1" i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0034" y="0"/>
            <a:ext cx="8229600" cy="7969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Домашнее задание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14284" y="785792"/>
          <a:ext cx="8715432" cy="5786478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785947"/>
                <a:gridCol w="997134"/>
                <a:gridCol w="1025345"/>
                <a:gridCol w="1025345"/>
                <a:gridCol w="952106"/>
                <a:gridCol w="952106"/>
                <a:gridCol w="1025345"/>
                <a:gridCol w="952104"/>
              </a:tblGrid>
              <a:tr h="96441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9644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Пензенская картинная галерея им.Савицкого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9644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Храм Покрова Божией Матери (Москва)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9644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Спасская башня Московского Кремля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9644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Зимний дворец (Санкт-Петербург)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9644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Собор Парижской Богоматери </a:t>
                      </a:r>
                    </a:p>
                    <a:p>
                      <a:pPr algn="ctr"/>
                      <a:r>
                        <a:rPr lang="ru-RU" sz="1300" b="1" dirty="0" smtClean="0"/>
                        <a:t>(</a:t>
                      </a:r>
                      <a:r>
                        <a:rPr lang="ru-RU" sz="1300" b="1" dirty="0" err="1" smtClean="0"/>
                        <a:t>Нотр-Дам</a:t>
                      </a:r>
                      <a:r>
                        <a:rPr lang="ru-RU" sz="1300" b="1" dirty="0" smtClean="0"/>
                        <a:t> де Пари)</a:t>
                      </a:r>
                      <a:endParaRPr lang="ru-RU" sz="13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2" name="Рисунок 7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048" t="47795" r="6480" b="6526"/>
          <a:stretch>
            <a:fillRect/>
          </a:stretch>
        </p:blipFill>
        <p:spPr bwMode="auto">
          <a:xfrm>
            <a:off x="4286248" y="857232"/>
            <a:ext cx="553079" cy="772223"/>
          </a:xfrm>
          <a:prstGeom prst="rect">
            <a:avLst/>
          </a:prstGeom>
          <a:noFill/>
        </p:spPr>
      </p:pic>
      <p:pic>
        <p:nvPicPr>
          <p:cNvPr id="13" name="Рисунок 4" descr="http://wiki.vspu.ru/_media/users/allayaelza/1kurs/regpol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1005" b="59525"/>
          <a:stretch>
            <a:fillRect/>
          </a:stretch>
        </p:blipFill>
        <p:spPr bwMode="auto">
          <a:xfrm>
            <a:off x="3143240" y="857232"/>
            <a:ext cx="746892" cy="777377"/>
          </a:xfrm>
          <a:prstGeom prst="rect">
            <a:avLst/>
          </a:prstGeom>
          <a:noFill/>
        </p:spPr>
      </p:pic>
      <p:pic>
        <p:nvPicPr>
          <p:cNvPr id="14" name="Рисунок 12" descr="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428" t="25974" r="24286" b="7793"/>
          <a:stretch>
            <a:fillRect/>
          </a:stretch>
        </p:blipFill>
        <p:spPr bwMode="auto">
          <a:xfrm>
            <a:off x="2214546" y="857232"/>
            <a:ext cx="553819" cy="844171"/>
          </a:xfrm>
          <a:prstGeom prst="rect">
            <a:avLst/>
          </a:prstGeom>
          <a:noFill/>
        </p:spPr>
      </p:pic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5357818" y="928670"/>
            <a:ext cx="428628" cy="642942"/>
          </a:xfrm>
          <a:prstGeom prst="can">
            <a:avLst>
              <a:gd name="adj" fmla="val 43750"/>
            </a:avLst>
          </a:prstGeom>
          <a:gradFill rotWithShape="0">
            <a:gsLst>
              <a:gs pos="0">
                <a:srgbClr val="F79646"/>
              </a:gs>
              <a:gs pos="100000">
                <a:srgbClr val="DF6A09"/>
              </a:gs>
            </a:gsLst>
            <a:path path="rect">
              <a:fillToRect l="50000" t="50000" r="50000" b="50000"/>
            </a:path>
          </a:gradFill>
          <a:ln w="0">
            <a:noFill/>
            <a:round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9" descr="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361" t="25175" r="21164" b="6866"/>
          <a:stretch>
            <a:fillRect/>
          </a:stretch>
        </p:blipFill>
        <p:spPr bwMode="auto">
          <a:xfrm>
            <a:off x="6143636" y="857232"/>
            <a:ext cx="652574" cy="825705"/>
          </a:xfrm>
          <a:prstGeom prst="rect">
            <a:avLst/>
          </a:prstGeom>
          <a:noFill/>
        </p:spPr>
      </p:pic>
      <p:pic>
        <p:nvPicPr>
          <p:cNvPr id="17" name="Рисунок 10" descr="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598" t="26936" r="29919" b="8627"/>
          <a:stretch>
            <a:fillRect/>
          </a:stretch>
        </p:blipFill>
        <p:spPr bwMode="auto">
          <a:xfrm>
            <a:off x="7215206" y="928670"/>
            <a:ext cx="529503" cy="707923"/>
          </a:xfrm>
          <a:prstGeom prst="rect">
            <a:avLst/>
          </a:prstGeom>
          <a:noFill/>
        </p:spPr>
      </p:pic>
      <p:pic>
        <p:nvPicPr>
          <p:cNvPr id="18" name="Рисунок 11" descr="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24742" t="22603" r="12370" b="6165"/>
          <a:stretch>
            <a:fillRect/>
          </a:stretch>
        </p:blipFill>
        <p:spPr bwMode="auto">
          <a:xfrm>
            <a:off x="8072462" y="928670"/>
            <a:ext cx="765588" cy="65263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59280" y="2071678"/>
            <a:ext cx="4992713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7200" b="1" i="1" dirty="0" smtClean="0">
                <a:solidFill>
                  <a:srgbClr val="800000"/>
                </a:solidFill>
              </a:rPr>
              <a:t>Творческих </a:t>
            </a:r>
          </a:p>
          <a:p>
            <a:pPr algn="ctr">
              <a:buNone/>
            </a:pPr>
            <a:r>
              <a:rPr lang="ru-RU" sz="7200" b="1" i="1" dirty="0" smtClean="0">
                <a:solidFill>
                  <a:srgbClr val="800000"/>
                </a:solidFill>
              </a:rPr>
              <a:t>успехов!</a:t>
            </a:r>
            <a:endParaRPr lang="ru-RU" sz="7200" b="1" i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7864" y="620688"/>
            <a:ext cx="5400600" cy="4752528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cap="none" spc="150" dirty="0" smtClean="0">
                <a:ln w="11430"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</a:t>
            </a:r>
            <a:r>
              <a:rPr lang="ru-RU" i="1" cap="none" spc="150" dirty="0" smtClean="0">
                <a:ln w="11430">
                  <a:noFill/>
                </a:ln>
                <a:solidFill>
                  <a:srgbClr val="800000"/>
                </a:solidFill>
                <a:effectLst/>
                <a:latin typeface="+mn-lt"/>
              </a:rPr>
              <a:t>«</a:t>
            </a:r>
            <a:r>
              <a:rPr lang="ru-RU" sz="4400" i="1" cap="none" spc="150" dirty="0" smtClean="0">
                <a:ln w="11430">
                  <a:noFill/>
                </a:ln>
                <a:solidFill>
                  <a:srgbClr val="800000"/>
                </a:solidFill>
                <a:effectLst/>
                <a:latin typeface="+mn-lt"/>
              </a:rPr>
              <a:t>Я думаю, что никогда до настоящего времени мы не жили в такой  геометрический период. Всё вокруг – геометрия…»</a:t>
            </a:r>
            <a:endParaRPr lang="ru-RU" i="1" cap="none" spc="150" dirty="0">
              <a:ln w="11430">
                <a:noFill/>
              </a:ln>
              <a:solidFill>
                <a:srgbClr val="800000"/>
              </a:solidFill>
              <a:effectLst/>
              <a:latin typeface="+mn-lt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187624" y="5229200"/>
            <a:ext cx="6768752" cy="1080120"/>
          </a:xfrm>
          <a:prstGeom prst="rect">
            <a:avLst/>
          </a:prstGeom>
        </p:spPr>
        <p:txBody>
          <a:bodyPr vert="horz" lIns="45720" rIns="45720" anchor="t">
            <a:normAutofit fontScale="82500" lnSpcReduction="2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600" b="1" i="1" u="none" strike="noStrike" kern="1200" cap="none" spc="150" normalizeH="0" baseline="0" noProof="0" dirty="0" smtClean="0">
                <a:ln w="11430"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Шарль Эдуард </a:t>
            </a:r>
            <a:r>
              <a:rPr kumimoji="0" lang="ru-RU" sz="4600" b="1" i="1" u="none" strike="noStrike" kern="1200" cap="none" spc="150" normalizeH="0" baseline="0" noProof="0" dirty="0" err="1" smtClean="0">
                <a:ln w="11430"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Ле</a:t>
            </a:r>
            <a:r>
              <a:rPr kumimoji="0" lang="ru-RU" sz="4600" b="1" i="1" u="none" strike="noStrike" kern="1200" cap="none" spc="150" normalizeH="0" baseline="0" noProof="0" dirty="0" smtClean="0">
                <a:ln w="11430"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Корбюзье, французский архитектор</a:t>
            </a:r>
            <a:endParaRPr kumimoji="0" lang="ru-RU" sz="4600" b="1" i="1" u="none" strike="noStrike" kern="1200" cap="none" spc="150" normalizeH="0" baseline="0" noProof="0" dirty="0">
              <a:ln w="11430"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3208937" cy="41044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214422"/>
            <a:ext cx="7990656" cy="2509459"/>
          </a:xfrm>
        </p:spPr>
        <p:txBody>
          <a:bodyPr>
            <a:noAutofit/>
          </a:bodyPr>
          <a:lstStyle/>
          <a:p>
            <a:r>
              <a:rPr lang="ru-RU" sz="4000" dirty="0" smtClean="0">
                <a:ln w="5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latin typeface="+mn-lt"/>
              </a:rPr>
              <a:t>Основные геометрические тела и их применение в архитектуре</a:t>
            </a:r>
            <a:endParaRPr lang="ru-RU" sz="4000" dirty="0">
              <a:ln w="5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0100" y="285728"/>
            <a:ext cx="6629400" cy="1066688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Тема урока: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2714620"/>
            <a:ext cx="29289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Цели урока: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28992" y="2857496"/>
            <a:ext cx="54292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660033"/>
              </a:buClr>
            </a:pPr>
            <a:r>
              <a:rPr lang="ru-RU" sz="3200" dirty="0" smtClean="0"/>
              <a:t>познакомиться с основными геометрическими телами</a:t>
            </a:r>
          </a:p>
          <a:p>
            <a:pPr>
              <a:buClr>
                <a:srgbClr val="660033"/>
              </a:buClr>
            </a:pPr>
            <a:r>
              <a:rPr lang="ru-RU" sz="3200" dirty="0" smtClean="0"/>
              <a:t>узнать, как геометрические тела применяются в архитектуре</a:t>
            </a:r>
          </a:p>
          <a:p>
            <a:pPr>
              <a:buClr>
                <a:srgbClr val="660033"/>
              </a:buClr>
            </a:pPr>
            <a:endParaRPr lang="ru-RU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0034" y="214290"/>
            <a:ext cx="8229600" cy="7969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Основные геометрические тела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3" name="Рисунок 12" descr="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428" t="25974" r="24286" b="7793"/>
          <a:stretch>
            <a:fillRect/>
          </a:stretch>
        </p:blipFill>
        <p:spPr bwMode="auto">
          <a:xfrm>
            <a:off x="5857884" y="4786322"/>
            <a:ext cx="975622" cy="1487113"/>
          </a:xfrm>
          <a:prstGeom prst="rect">
            <a:avLst/>
          </a:prstGeom>
          <a:noFill/>
        </p:spPr>
      </p:pic>
      <p:pic>
        <p:nvPicPr>
          <p:cNvPr id="4" name="Рисунок 4" descr="http://wiki.vspu.ru/_media/users/allayaelza/1kurs/regpol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1005" b="59525"/>
          <a:stretch>
            <a:fillRect/>
          </a:stretch>
        </p:blipFill>
        <p:spPr bwMode="auto">
          <a:xfrm>
            <a:off x="857224" y="3214686"/>
            <a:ext cx="1452868" cy="1512168"/>
          </a:xfrm>
          <a:prstGeom prst="rect">
            <a:avLst/>
          </a:prstGeom>
          <a:noFill/>
        </p:spPr>
      </p:pic>
      <p:pic>
        <p:nvPicPr>
          <p:cNvPr id="5" name="Рисунок 7" descr="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048" t="47795" r="6480" b="6526"/>
          <a:stretch>
            <a:fillRect/>
          </a:stretch>
        </p:blipFill>
        <p:spPr bwMode="auto">
          <a:xfrm>
            <a:off x="7358082" y="1857364"/>
            <a:ext cx="1064730" cy="1486603"/>
          </a:xfrm>
          <a:prstGeom prst="rect">
            <a:avLst/>
          </a:prstGeom>
          <a:noFill/>
        </p:spPr>
      </p:pic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1142976" y="1785926"/>
            <a:ext cx="792088" cy="1368152"/>
          </a:xfrm>
          <a:prstGeom prst="can">
            <a:avLst>
              <a:gd name="adj" fmla="val 43750"/>
            </a:avLst>
          </a:prstGeom>
          <a:gradFill rotWithShape="0">
            <a:gsLst>
              <a:gs pos="0">
                <a:srgbClr val="F79646"/>
              </a:gs>
              <a:gs pos="100000">
                <a:srgbClr val="DF6A09"/>
              </a:gs>
            </a:gsLst>
            <a:path path="rect">
              <a:fillToRect l="50000" t="50000" r="50000" b="50000"/>
            </a:path>
          </a:gradFill>
          <a:ln w="0">
            <a:noFill/>
            <a:round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9" descr="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361" t="25175" r="21164" b="6866"/>
          <a:stretch>
            <a:fillRect/>
          </a:stretch>
        </p:blipFill>
        <p:spPr bwMode="auto">
          <a:xfrm>
            <a:off x="2357422" y="4786322"/>
            <a:ext cx="1195101" cy="1512168"/>
          </a:xfrm>
          <a:prstGeom prst="rect">
            <a:avLst/>
          </a:prstGeom>
          <a:noFill/>
        </p:spPr>
      </p:pic>
      <p:pic>
        <p:nvPicPr>
          <p:cNvPr id="9" name="Рисунок 10" descr="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598" t="26936" r="29919" b="8627"/>
          <a:stretch>
            <a:fillRect/>
          </a:stretch>
        </p:blipFill>
        <p:spPr bwMode="auto">
          <a:xfrm>
            <a:off x="5786446" y="2928934"/>
            <a:ext cx="1224136" cy="1636617"/>
          </a:xfrm>
          <a:prstGeom prst="rect">
            <a:avLst/>
          </a:prstGeom>
          <a:noFill/>
        </p:spPr>
      </p:pic>
      <p:pic>
        <p:nvPicPr>
          <p:cNvPr id="10" name="Рисунок 11" descr="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24742" t="22603" r="12370" b="6165"/>
          <a:stretch>
            <a:fillRect/>
          </a:stretch>
        </p:blipFill>
        <p:spPr bwMode="auto">
          <a:xfrm>
            <a:off x="6929454" y="3857628"/>
            <a:ext cx="1436006" cy="1224136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571604" y="928670"/>
            <a:ext cx="614366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Сравните геометрические тела. Проанализируйте и разделите их на две группы.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3784E-6 L -0.5217 -0.019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" y="-1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80296E-6 L -0.6566 -0.0242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" y="-1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75671E-6 L 0.66181 -0.0346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" y="-1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03515E-7 L 0.3757 0.0578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0034" y="214290"/>
            <a:ext cx="8229600" cy="7969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Основные геометрические тела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3" name="Рисунок 12" descr="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428" t="25974" r="24286" b="7793"/>
          <a:stretch>
            <a:fillRect/>
          </a:stretch>
        </p:blipFill>
        <p:spPr bwMode="auto">
          <a:xfrm>
            <a:off x="1714480" y="4714884"/>
            <a:ext cx="975622" cy="1487113"/>
          </a:xfrm>
          <a:prstGeom prst="rect">
            <a:avLst/>
          </a:prstGeom>
          <a:noFill/>
        </p:spPr>
      </p:pic>
      <p:pic>
        <p:nvPicPr>
          <p:cNvPr id="4" name="Рисунок 4" descr="http://wiki.vspu.ru/_media/users/allayaelza/1kurs/regpol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1005" b="59525"/>
          <a:stretch>
            <a:fillRect/>
          </a:stretch>
        </p:blipFill>
        <p:spPr bwMode="auto">
          <a:xfrm>
            <a:off x="357158" y="3214686"/>
            <a:ext cx="1452868" cy="1512168"/>
          </a:xfrm>
          <a:prstGeom prst="rect">
            <a:avLst/>
          </a:prstGeom>
          <a:noFill/>
        </p:spPr>
      </p:pic>
      <p:pic>
        <p:nvPicPr>
          <p:cNvPr id="5" name="Рисунок 7" descr="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048" t="47795" r="6480" b="6526"/>
          <a:stretch>
            <a:fillRect/>
          </a:stretch>
        </p:blipFill>
        <p:spPr bwMode="auto">
          <a:xfrm>
            <a:off x="1357290" y="1357298"/>
            <a:ext cx="1064730" cy="148660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143240" y="2071678"/>
            <a:ext cx="55721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800000"/>
                </a:solidFill>
              </a:rPr>
              <a:t>Многогранники</a:t>
            </a:r>
            <a:r>
              <a:rPr lang="ru-RU" sz="3200" b="1" i="1" dirty="0" smtClean="0">
                <a:solidFill>
                  <a:srgbClr val="800000"/>
                </a:solidFill>
              </a:rPr>
              <a:t> - </a:t>
            </a:r>
            <a:r>
              <a:rPr lang="ru-RU" sz="3200" dirty="0" smtClean="0">
                <a:solidFill>
                  <a:srgbClr val="800000"/>
                </a:solidFill>
              </a:rPr>
              <a:t>геометрические тела, ограниченные со всех сторон плоскими многоугольниками - гранями</a:t>
            </a:r>
            <a:endParaRPr lang="ru-RU" sz="3200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0034" y="214290"/>
            <a:ext cx="8229600" cy="7969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Основные геометрические тела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7286644" y="1500174"/>
            <a:ext cx="792088" cy="1368152"/>
          </a:xfrm>
          <a:prstGeom prst="can">
            <a:avLst>
              <a:gd name="adj" fmla="val 43750"/>
            </a:avLst>
          </a:prstGeom>
          <a:gradFill rotWithShape="0">
            <a:gsLst>
              <a:gs pos="0">
                <a:srgbClr val="F79646"/>
              </a:gs>
              <a:gs pos="100000">
                <a:srgbClr val="DF6A09"/>
              </a:gs>
            </a:gsLst>
            <a:path path="rect">
              <a:fillToRect l="50000" t="50000" r="50000" b="50000"/>
            </a:path>
          </a:gradFill>
          <a:ln w="0">
            <a:noFill/>
            <a:round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9" descr="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361" t="25175" r="21164" b="6866"/>
          <a:stretch>
            <a:fillRect/>
          </a:stretch>
        </p:blipFill>
        <p:spPr bwMode="auto">
          <a:xfrm>
            <a:off x="5857884" y="4786322"/>
            <a:ext cx="1195101" cy="1512168"/>
          </a:xfrm>
          <a:prstGeom prst="rect">
            <a:avLst/>
          </a:prstGeom>
          <a:noFill/>
        </p:spPr>
      </p:pic>
      <p:pic>
        <p:nvPicPr>
          <p:cNvPr id="9" name="Рисунок 10" descr="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598" t="26936" r="29919" b="8627"/>
          <a:stretch>
            <a:fillRect/>
          </a:stretch>
        </p:blipFill>
        <p:spPr bwMode="auto">
          <a:xfrm>
            <a:off x="5508104" y="2132856"/>
            <a:ext cx="1224136" cy="1636617"/>
          </a:xfrm>
          <a:prstGeom prst="rect">
            <a:avLst/>
          </a:prstGeom>
          <a:noFill/>
        </p:spPr>
      </p:pic>
      <p:pic>
        <p:nvPicPr>
          <p:cNvPr id="10" name="Рисунок 11" descr="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24742" t="22603" r="12370" b="6165"/>
          <a:stretch>
            <a:fillRect/>
          </a:stretch>
        </p:blipFill>
        <p:spPr bwMode="auto">
          <a:xfrm>
            <a:off x="6858016" y="3786190"/>
            <a:ext cx="1436006" cy="1224136"/>
          </a:xfrm>
          <a:prstGeom prst="rect">
            <a:avLst/>
          </a:prstGeom>
          <a:noFill/>
        </p:spPr>
      </p:pic>
      <p:pic>
        <p:nvPicPr>
          <p:cNvPr id="1026" name="Picture 2" descr="F:\серова\урок геометрии\Revolution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30000"/>
          </a:blip>
          <a:srcRect/>
          <a:stretch>
            <a:fillRect/>
          </a:stretch>
        </p:blipFill>
        <p:spPr bwMode="auto">
          <a:xfrm>
            <a:off x="642910" y="1500174"/>
            <a:ext cx="4643470" cy="464347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0034" y="214290"/>
            <a:ext cx="8229600" cy="7969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Основные геометрические тела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7286644" y="1500174"/>
            <a:ext cx="792088" cy="1368152"/>
          </a:xfrm>
          <a:prstGeom prst="can">
            <a:avLst>
              <a:gd name="adj" fmla="val 43750"/>
            </a:avLst>
          </a:prstGeom>
          <a:gradFill rotWithShape="0">
            <a:gsLst>
              <a:gs pos="0">
                <a:srgbClr val="F79646"/>
              </a:gs>
              <a:gs pos="100000">
                <a:srgbClr val="DF6A09"/>
              </a:gs>
            </a:gsLst>
            <a:path path="rect">
              <a:fillToRect l="50000" t="50000" r="50000" b="50000"/>
            </a:path>
          </a:gradFill>
          <a:ln w="0">
            <a:noFill/>
            <a:round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9" descr="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361" t="25175" r="21164" b="6866"/>
          <a:stretch>
            <a:fillRect/>
          </a:stretch>
        </p:blipFill>
        <p:spPr bwMode="auto">
          <a:xfrm>
            <a:off x="5857884" y="4786322"/>
            <a:ext cx="1195101" cy="1512168"/>
          </a:xfrm>
          <a:prstGeom prst="rect">
            <a:avLst/>
          </a:prstGeom>
          <a:noFill/>
        </p:spPr>
      </p:pic>
      <p:pic>
        <p:nvPicPr>
          <p:cNvPr id="9" name="Рисунок 10" descr="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598" t="26936" r="29919" b="8627"/>
          <a:stretch>
            <a:fillRect/>
          </a:stretch>
        </p:blipFill>
        <p:spPr bwMode="auto">
          <a:xfrm>
            <a:off x="5508104" y="2132856"/>
            <a:ext cx="1224136" cy="1636617"/>
          </a:xfrm>
          <a:prstGeom prst="rect">
            <a:avLst/>
          </a:prstGeom>
          <a:noFill/>
        </p:spPr>
      </p:pic>
      <p:pic>
        <p:nvPicPr>
          <p:cNvPr id="10" name="Рисунок 11" descr="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24742" t="22603" r="12370" b="6165"/>
          <a:stretch>
            <a:fillRect/>
          </a:stretch>
        </p:blipFill>
        <p:spPr bwMode="auto">
          <a:xfrm>
            <a:off x="6858016" y="3786190"/>
            <a:ext cx="1436006" cy="1224136"/>
          </a:xfrm>
          <a:prstGeom prst="rect">
            <a:avLst/>
          </a:prstGeom>
          <a:noFill/>
        </p:spPr>
      </p:pic>
      <p:pic>
        <p:nvPicPr>
          <p:cNvPr id="2050" name="Picture 2" descr="C:\Users\Елена\Desktop\982984-3e7707e1b8733afd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2279" t="28118" r="61111" b="50459"/>
          <a:stretch>
            <a:fillRect/>
          </a:stretch>
        </p:blipFill>
        <p:spPr bwMode="auto">
          <a:xfrm>
            <a:off x="1928794" y="4643446"/>
            <a:ext cx="2214578" cy="1792343"/>
          </a:xfrm>
          <a:prstGeom prst="rect">
            <a:avLst/>
          </a:prstGeom>
          <a:noFill/>
        </p:spPr>
      </p:pic>
      <p:pic>
        <p:nvPicPr>
          <p:cNvPr id="11" name="Picture 2" descr="C:\Users\Елена\Desktop\982984-3e7707e1b8733afd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79" t="49465" r="61111" b="28334"/>
          <a:stretch>
            <a:fillRect/>
          </a:stretch>
        </p:blipFill>
        <p:spPr bwMode="auto">
          <a:xfrm>
            <a:off x="785786" y="2000240"/>
            <a:ext cx="2071702" cy="1737557"/>
          </a:xfrm>
          <a:prstGeom prst="rect">
            <a:avLst/>
          </a:prstGeom>
          <a:noFill/>
        </p:spPr>
      </p:pic>
      <p:pic>
        <p:nvPicPr>
          <p:cNvPr id="12" name="Picture 2" descr="C:\Users\Елена\Desktop\982984-3e7707e1b8733afd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2279" t="71664" r="61111" b="5282"/>
          <a:stretch>
            <a:fillRect/>
          </a:stretch>
        </p:blipFill>
        <p:spPr bwMode="auto">
          <a:xfrm>
            <a:off x="3500430" y="3357562"/>
            <a:ext cx="1804471" cy="1571636"/>
          </a:xfrm>
          <a:prstGeom prst="rect">
            <a:avLst/>
          </a:prstGeom>
          <a:noFill/>
        </p:spPr>
      </p:pic>
      <p:pic>
        <p:nvPicPr>
          <p:cNvPr id="13" name="Picture 2" descr="C:\Users\Елена\Desktop\982984-3e7707e1b8733afd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2279" t="5063" r="64654" b="71882"/>
          <a:stretch>
            <a:fillRect/>
          </a:stretch>
        </p:blipFill>
        <p:spPr bwMode="auto">
          <a:xfrm>
            <a:off x="3714744" y="1142984"/>
            <a:ext cx="1357322" cy="172216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0034" y="214290"/>
            <a:ext cx="8229600" cy="7969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Основные геометрические тела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7286644" y="1500174"/>
            <a:ext cx="792088" cy="1368152"/>
          </a:xfrm>
          <a:prstGeom prst="can">
            <a:avLst>
              <a:gd name="adj" fmla="val 43750"/>
            </a:avLst>
          </a:prstGeom>
          <a:gradFill rotWithShape="0">
            <a:gsLst>
              <a:gs pos="0">
                <a:srgbClr val="F79646"/>
              </a:gs>
              <a:gs pos="100000">
                <a:srgbClr val="DF6A09"/>
              </a:gs>
            </a:gsLst>
            <a:path path="rect">
              <a:fillToRect l="50000" t="50000" r="50000" b="50000"/>
            </a:path>
          </a:gradFill>
          <a:ln w="0">
            <a:noFill/>
            <a:round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9" descr="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361" t="25175" r="21164" b="6866"/>
          <a:stretch>
            <a:fillRect/>
          </a:stretch>
        </p:blipFill>
        <p:spPr bwMode="auto">
          <a:xfrm>
            <a:off x="5857884" y="4786322"/>
            <a:ext cx="1195101" cy="1512168"/>
          </a:xfrm>
          <a:prstGeom prst="rect">
            <a:avLst/>
          </a:prstGeom>
          <a:noFill/>
        </p:spPr>
      </p:pic>
      <p:pic>
        <p:nvPicPr>
          <p:cNvPr id="9" name="Рисунок 10" descr="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598" t="26936" r="29919" b="8627"/>
          <a:stretch>
            <a:fillRect/>
          </a:stretch>
        </p:blipFill>
        <p:spPr bwMode="auto">
          <a:xfrm>
            <a:off x="5508104" y="2132856"/>
            <a:ext cx="1224136" cy="1636617"/>
          </a:xfrm>
          <a:prstGeom prst="rect">
            <a:avLst/>
          </a:prstGeom>
          <a:noFill/>
        </p:spPr>
      </p:pic>
      <p:pic>
        <p:nvPicPr>
          <p:cNvPr id="10" name="Рисунок 11" descr="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24742" t="22603" r="12370" b="6165"/>
          <a:stretch>
            <a:fillRect/>
          </a:stretch>
        </p:blipFill>
        <p:spPr bwMode="auto">
          <a:xfrm>
            <a:off x="6858016" y="3786190"/>
            <a:ext cx="1436006" cy="122413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00034" y="1428736"/>
            <a:ext cx="442915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i="1" dirty="0" smtClean="0">
                <a:solidFill>
                  <a:srgbClr val="800000"/>
                </a:solidFill>
              </a:rPr>
              <a:t>Тела вращения </a:t>
            </a:r>
            <a:r>
              <a:rPr lang="ru-RU" sz="3200" b="1" i="1" dirty="0" smtClean="0">
                <a:solidFill>
                  <a:srgbClr val="800000"/>
                </a:solidFill>
              </a:rPr>
              <a:t>- </a:t>
            </a:r>
            <a:r>
              <a:rPr lang="ru-RU" sz="3200" dirty="0" smtClean="0">
                <a:solidFill>
                  <a:srgbClr val="800000"/>
                </a:solidFill>
              </a:rPr>
              <a:t>геометрические тела, возникающие при вращении плоской геометрической фигуры, ограниченной кривой, вокруг оси, лежащей в той же плоскости</a:t>
            </a:r>
            <a:endParaRPr lang="ru-RU" sz="3200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Техническ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840</TotalTime>
  <Words>541</Words>
  <Application>Microsoft Office PowerPoint</Application>
  <PresentationFormat>Экран (4:3)</PresentationFormat>
  <Paragraphs>77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Техническая</vt:lpstr>
      <vt:lpstr>Слайд 1</vt:lpstr>
      <vt:lpstr>Слайд 2</vt:lpstr>
      <vt:lpstr>     «Я думаю, что никогда до настоящего времени мы не жили в такой  геометрический период. Всё вокруг – геометрия…»</vt:lpstr>
      <vt:lpstr>Основные геометрические тела и их применение в архитектуре</vt:lpstr>
      <vt:lpstr>Слайд 5</vt:lpstr>
      <vt:lpstr>Слайд 6</vt:lpstr>
      <vt:lpstr>Слайд 7</vt:lpstr>
      <vt:lpstr>Слайд 8</vt:lpstr>
      <vt:lpstr>Слайд 9</vt:lpstr>
      <vt:lpstr>Слайд 10</vt:lpstr>
      <vt:lpstr>Гимназия №4 г.Пензы</vt:lpstr>
      <vt:lpstr>Виртуальная экскурсия  по городу  Пенза</vt:lpstr>
      <vt:lpstr>Слайд 13</vt:lpstr>
      <vt:lpstr>Слайд 14</vt:lpstr>
      <vt:lpstr>Слайд 15</vt:lpstr>
      <vt:lpstr>Слайд 16</vt:lpstr>
      <vt:lpstr>Проект: Город будущего</vt:lpstr>
      <vt:lpstr>Слайд 18</vt:lpstr>
      <vt:lpstr>Рефлексия</vt:lpstr>
      <vt:lpstr>Слайд 20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думаю, что никогда до настоящего времени мы не жили в такой  геометрический период. Всё вокруг - геометрия</dc:title>
  <dc:creator>Admin</dc:creator>
  <cp:lastModifiedBy>RePack by SPecialiST</cp:lastModifiedBy>
  <cp:revision>116</cp:revision>
  <dcterms:created xsi:type="dcterms:W3CDTF">2014-03-14T12:42:09Z</dcterms:created>
  <dcterms:modified xsi:type="dcterms:W3CDTF">2016-10-17T10:37:22Z</dcterms:modified>
</cp:coreProperties>
</file>