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9" r:id="rId7"/>
    <p:sldId id="278" r:id="rId8"/>
    <p:sldId id="273" r:id="rId9"/>
    <p:sldId id="271" r:id="rId10"/>
    <p:sldId id="272" r:id="rId11"/>
    <p:sldId id="264" r:id="rId12"/>
    <p:sldId id="262" r:id="rId13"/>
    <p:sldId id="265" r:id="rId14"/>
    <p:sldId id="268" r:id="rId15"/>
    <p:sldId id="279" r:id="rId16"/>
    <p:sldId id="266" r:id="rId17"/>
    <p:sldId id="277" r:id="rId18"/>
    <p:sldId id="267" r:id="rId19"/>
    <p:sldId id="281" r:id="rId20"/>
    <p:sldId id="276" r:id="rId21"/>
    <p:sldId id="274" r:id="rId22"/>
    <p:sldId id="275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Презентация к уроку «Алфавит» 1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Шехирева</a:t>
            </a:r>
            <a:r>
              <a:rPr lang="ru-RU" dirty="0" smtClean="0">
                <a:solidFill>
                  <a:srgbClr val="002060"/>
                </a:solidFill>
              </a:rPr>
              <a:t> Елена Владимировна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МАОУ «Гимназия № 7» г.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Памятники Кириллу и </a:t>
            </a:r>
            <a:r>
              <a:rPr lang="ru-RU" sz="3200" b="1" dirty="0" err="1" smtClean="0">
                <a:solidFill>
                  <a:srgbClr val="C00000"/>
                </a:solidFill>
              </a:rPr>
              <a:t>Мефодию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Памятник Кириллу и Мефодию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57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0px-Кирилл_и_Мефодий НеФакт.инф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73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log.shitov.ru/i/km/km-dmitr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908720"/>
            <a:ext cx="2664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log.shitov.ru/i/km/km-vladivosto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log.shitov.ru/i/km/km-sofi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49080"/>
            <a:ext cx="26549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log.shitov.ru/i/km/km-kie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85750"/>
            <a:ext cx="8229600" cy="142875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CFFCC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C:\Users\Администратор\Desktop\Alfa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928813"/>
            <a:ext cx="3429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Администратор\Desktop\bukva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500438"/>
            <a:ext cx="571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Users\Администратор\Desktop\bukva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5500688"/>
            <a:ext cx="7858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C:\Users\Администратор\Desktop\bukva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214563"/>
            <a:ext cx="571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C:\Users\Администратор\Desktop\bukva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5214938"/>
            <a:ext cx="6143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C:\Users\Администратор\Desktop\bukva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3714750"/>
            <a:ext cx="642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C:\Users\Администратор\Desktop\bukva5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2214563"/>
            <a:ext cx="714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57188"/>
            <a:ext cx="6840760" cy="1271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300" b="1" dirty="0" smtClean="0">
                <a:solidFill>
                  <a:srgbClr val="002060"/>
                </a:solidFill>
              </a:rPr>
              <a:t>Наблюдаем: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Покажите цифрами алфавитный порядок слов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88" y="1643063"/>
            <a:ext cx="8429625" cy="4572000"/>
            <a:chOff x="180" y="1125"/>
            <a:chExt cx="5310" cy="2880"/>
          </a:xfrm>
        </p:grpSpPr>
        <p:sp>
          <p:nvSpPr>
            <p:cNvPr id="6451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gray">
            <a:xfrm>
              <a:off x="585" y="1170"/>
              <a:ext cx="2295" cy="1245"/>
            </a:xfrm>
            <a:prstGeom prst="ellipse">
              <a:avLst/>
            </a:prstGeom>
            <a:solidFill>
              <a:srgbClr val="FDDBF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gray">
            <a:xfrm>
              <a:off x="180" y="2880"/>
              <a:ext cx="2880" cy="112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gray">
            <a:xfrm>
              <a:off x="2790" y="2340"/>
              <a:ext cx="2487" cy="1163"/>
            </a:xfrm>
            <a:prstGeom prst="ellipse">
              <a:avLst/>
            </a:prstGeom>
            <a:solidFill>
              <a:srgbClr val="E8D1F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gray">
            <a:xfrm>
              <a:off x="3150" y="1125"/>
              <a:ext cx="2340" cy="1145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166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6167" name="Text Box 16"/>
            <p:cNvSpPr txBox="1">
              <a:spLocks noChangeArrowheads="1"/>
            </p:cNvSpPr>
            <p:nvPr/>
          </p:nvSpPr>
          <p:spPr bwMode="gray">
            <a:xfrm>
              <a:off x="765" y="1440"/>
              <a:ext cx="193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5400" b="1" dirty="0">
                  <a:latin typeface="Verdana" pitchFamily="34" charset="0"/>
                </a:rPr>
                <a:t>пенал</a:t>
              </a:r>
              <a:endParaRPr lang="en-US" sz="5400" b="1" dirty="0">
                <a:latin typeface="Verdana" pitchFamily="34" charset="0"/>
              </a:endParaRPr>
            </a:p>
          </p:txBody>
        </p:sp>
      </p:grpSp>
      <p:sp>
        <p:nvSpPr>
          <p:cNvPr id="6148" name="Text Box 16"/>
          <p:cNvSpPr txBox="1">
            <a:spLocks noChangeArrowheads="1"/>
          </p:cNvSpPr>
          <p:nvPr/>
        </p:nvSpPr>
        <p:spPr bwMode="gray">
          <a:xfrm>
            <a:off x="571500" y="4929188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портфель</a:t>
            </a:r>
            <a:endParaRPr lang="en-US" sz="5400" b="1">
              <a:latin typeface="Verdana" pitchFamily="34" charset="0"/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gray">
          <a:xfrm>
            <a:off x="4429125" y="4000500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карандаш</a:t>
            </a:r>
            <a:endParaRPr lang="en-US" sz="5400" b="1">
              <a:latin typeface="Verdana" pitchFamily="34" charset="0"/>
            </a:endParaRP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gray">
          <a:xfrm>
            <a:off x="5286375" y="214312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альбом</a:t>
            </a:r>
            <a:endParaRPr lang="en-US" sz="5400" b="1">
              <a:latin typeface="Verdana" pitchFamily="34" charset="0"/>
            </a:endParaRPr>
          </a:p>
        </p:txBody>
      </p:sp>
      <p:pic>
        <p:nvPicPr>
          <p:cNvPr id="6151" name="Picture 24" descr="C:\Users\Администратор\AppData\Local\Microsoft\Windows\Temporary Internet Files\Content.IE5\BX0RETHU\MC900292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2906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14942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3429000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34" y="4286256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391400" cy="849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Покажите цифрами алфавитный порядок слов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88" y="1643063"/>
            <a:ext cx="8429625" cy="4572000"/>
            <a:chOff x="180" y="1125"/>
            <a:chExt cx="5310" cy="2880"/>
          </a:xfrm>
        </p:grpSpPr>
        <p:sp>
          <p:nvSpPr>
            <p:cNvPr id="6451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Oval 11"/>
            <p:cNvSpPr>
              <a:spLocks noChangeArrowheads="1"/>
            </p:cNvSpPr>
            <p:nvPr/>
          </p:nvSpPr>
          <p:spPr bwMode="gray">
            <a:xfrm>
              <a:off x="585" y="1170"/>
              <a:ext cx="2295" cy="1245"/>
            </a:xfrm>
            <a:prstGeom prst="ellipse">
              <a:avLst/>
            </a:prstGeom>
            <a:solidFill>
              <a:srgbClr val="FDDBF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89" name="Oval 12"/>
            <p:cNvSpPr>
              <a:spLocks noChangeArrowheads="1"/>
            </p:cNvSpPr>
            <p:nvPr/>
          </p:nvSpPr>
          <p:spPr bwMode="gray">
            <a:xfrm>
              <a:off x="180" y="2880"/>
              <a:ext cx="2880" cy="112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90" name="Oval 13"/>
            <p:cNvSpPr>
              <a:spLocks noChangeArrowheads="1"/>
            </p:cNvSpPr>
            <p:nvPr/>
          </p:nvSpPr>
          <p:spPr bwMode="gray">
            <a:xfrm>
              <a:off x="2790" y="2340"/>
              <a:ext cx="2487" cy="1163"/>
            </a:xfrm>
            <a:prstGeom prst="ellipse">
              <a:avLst/>
            </a:prstGeom>
            <a:solidFill>
              <a:srgbClr val="E8D1F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91" name="Oval 14"/>
            <p:cNvSpPr>
              <a:spLocks noChangeArrowheads="1"/>
            </p:cNvSpPr>
            <p:nvPr/>
          </p:nvSpPr>
          <p:spPr bwMode="gray">
            <a:xfrm>
              <a:off x="3150" y="1125"/>
              <a:ext cx="2340" cy="1145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7193" name="Text Box 16"/>
            <p:cNvSpPr txBox="1">
              <a:spLocks noChangeArrowheads="1"/>
            </p:cNvSpPr>
            <p:nvPr/>
          </p:nvSpPr>
          <p:spPr bwMode="gray">
            <a:xfrm>
              <a:off x="765" y="1440"/>
              <a:ext cx="193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5400" b="1">
                  <a:latin typeface="Verdana" pitchFamily="34" charset="0"/>
                </a:rPr>
                <a:t>пенал</a:t>
              </a:r>
              <a:endParaRPr lang="en-US" sz="5400" b="1">
                <a:latin typeface="Verdana" pitchFamily="34" charset="0"/>
              </a:endParaRPr>
            </a:p>
          </p:txBody>
        </p:sp>
      </p:grpSp>
      <p:sp>
        <p:nvSpPr>
          <p:cNvPr id="7172" name="Text Box 16"/>
          <p:cNvSpPr txBox="1">
            <a:spLocks noChangeArrowheads="1"/>
          </p:cNvSpPr>
          <p:nvPr/>
        </p:nvSpPr>
        <p:spPr bwMode="gray">
          <a:xfrm>
            <a:off x="571500" y="4929188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портфель</a:t>
            </a:r>
            <a:endParaRPr lang="en-US" sz="5400" b="1">
              <a:latin typeface="Verdana" pitchFamily="34" charset="0"/>
            </a:endParaRP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gray">
          <a:xfrm>
            <a:off x="4429125" y="4000500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карандаш</a:t>
            </a:r>
            <a:endParaRPr lang="en-US" sz="5400" b="1">
              <a:latin typeface="Verdana" pitchFamily="34" charset="0"/>
            </a:endParaRP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gray">
          <a:xfrm>
            <a:off x="5286375" y="214312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latin typeface="Verdana" pitchFamily="34" charset="0"/>
              </a:rPr>
              <a:t>альбом</a:t>
            </a:r>
            <a:endParaRPr lang="en-US" sz="5400" b="1">
              <a:latin typeface="Verdana" pitchFamily="34" charset="0"/>
            </a:endParaRPr>
          </a:p>
        </p:txBody>
      </p:sp>
      <p:pic>
        <p:nvPicPr>
          <p:cNvPr id="7175" name="Picture 24" descr="C:\Users\Администратор\AppData\Local\Microsoft\Windows\Temporary Internet Files\Content.IE5\BX0RETHU\MC900292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2906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14942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3429000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34" y="4286256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1538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4214818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4313" y="215900"/>
            <a:ext cx="8631237" cy="6356350"/>
            <a:chOff x="2208" y="1072"/>
            <a:chExt cx="1363" cy="2218"/>
          </a:xfrm>
        </p:grpSpPr>
        <p:sp>
          <p:nvSpPr>
            <p:cNvPr id="1638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39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5" name="Oval 26"/>
            <p:cNvSpPr>
              <a:spLocks noChangeArrowheads="1"/>
            </p:cNvSpPr>
            <p:nvPr/>
          </p:nvSpPr>
          <p:spPr bwMode="gray">
            <a:xfrm>
              <a:off x="2690" y="1072"/>
              <a:ext cx="364" cy="59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Если первые буквы одинаковы, то слова располагаются по второй. Если и она одинаковая, то по третьей.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87" name="Picture 2" descr="C:\Users\Администратор\AppData\Local\Microsoft\Windows\Temporary Internet Files\Content.IE5\8F491969\MP900430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00063"/>
            <a:ext cx="1357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Зачем надо знать АЛФАВИТ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пользователь\Desktop\Алфавит-урок 1 класс\340c32dae2497503458400087fe6f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87539"/>
            <a:ext cx="2690787" cy="325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Используем: </a:t>
            </a:r>
            <a:r>
              <a:rPr lang="ru-RU" b="1" dirty="0" smtClean="0"/>
              <a:t>работа в группах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Расположить в алфавитном порядке:</a:t>
            </a:r>
          </a:p>
          <a:p>
            <a:pPr>
              <a:buNone/>
            </a:pPr>
            <a:r>
              <a:rPr lang="ru-RU" dirty="0" smtClean="0"/>
              <a:t>1 гр. Фамилии в классном журнале</a:t>
            </a:r>
          </a:p>
          <a:p>
            <a:pPr>
              <a:buNone/>
            </a:pPr>
            <a:r>
              <a:rPr lang="ru-RU" dirty="0" smtClean="0"/>
              <a:t>2 гр. Карточки в детской регистратуре</a:t>
            </a:r>
          </a:p>
          <a:p>
            <a:pPr>
              <a:buNone/>
            </a:pPr>
            <a:r>
              <a:rPr lang="ru-RU" dirty="0" smtClean="0"/>
              <a:t>3 гр. Названия объектов природы</a:t>
            </a:r>
          </a:p>
          <a:p>
            <a:pPr>
              <a:buNone/>
            </a:pPr>
            <a:r>
              <a:rPr lang="ru-RU" dirty="0" smtClean="0"/>
              <a:t>4 гр. Фамилии писателей в библиотеке</a:t>
            </a:r>
          </a:p>
          <a:p>
            <a:pPr>
              <a:buNone/>
            </a:pPr>
            <a:r>
              <a:rPr lang="ru-RU" dirty="0" smtClean="0"/>
              <a:t>5 гр. Слова в словаре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Азбуки бывают разные</a:t>
            </a:r>
            <a:endParaRPr lang="ru-RU" sz="6600" b="1" dirty="0"/>
          </a:p>
        </p:txBody>
      </p:sp>
      <p:pic>
        <p:nvPicPr>
          <p:cNvPr id="4098" name="Picture 2" descr="C:\Users\пользователь\Desktop\Алфавит-урок 1 класс\263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562225" cy="3438525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Алфавит-урок 1 класс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988841"/>
            <a:ext cx="2448271" cy="338437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Алфавит-урок 1 класс\103187689_lar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52027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Изготавливаем: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Азбуку для малышей: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Буквы</a:t>
            </a:r>
          </a:p>
          <a:p>
            <a:pPr algn="ctr">
              <a:buNone/>
            </a:pPr>
            <a:r>
              <a:rPr lang="ru-RU" sz="4400" b="1" dirty="0" smtClean="0"/>
              <a:t>Картинки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660066"/>
                </a:solidFill>
              </a:rPr>
              <a:t>Слова 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Пользователь\Рабочий стол\плоскостное моделирование\азбука-картинки\сканирование000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069969" cy="23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ользователь\Рабочий стол\плоскостное моделирование\азбука-картинки\сканирование001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188640"/>
            <a:ext cx="1512168" cy="2247753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плоскостное моделирование\азбука-картинки\сканирование001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1" y="260648"/>
            <a:ext cx="1512168" cy="2068709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плоскостное моделирование\азбука-картинки\сканирование002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8144" y="260648"/>
            <a:ext cx="1533624" cy="215175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плоскостное моделирование\азбука-картинки\сканирование002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24328" y="476672"/>
            <a:ext cx="1422821" cy="1729097"/>
          </a:xfrm>
          <a:prstGeom prst="rect">
            <a:avLst/>
          </a:prstGeom>
          <a:noFill/>
        </p:spPr>
      </p:pic>
      <p:pic>
        <p:nvPicPr>
          <p:cNvPr id="9" name="Picture 7" descr="C:\Documents and Settings\Пользователь\Рабочий стол\плоскостное моделирование\азбука-картинки\сканирование000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5536" y="2780928"/>
            <a:ext cx="1295003" cy="1845495"/>
          </a:xfrm>
          <a:prstGeom prst="rect">
            <a:avLst/>
          </a:prstGeom>
          <a:noFill/>
        </p:spPr>
      </p:pic>
      <p:pic>
        <p:nvPicPr>
          <p:cNvPr id="10" name="Picture 7" descr="C:\Documents and Settings\Пользователь\Рабочий стол\плоскостное моделирование\азбука-картинки\сканирование000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688" y="2492896"/>
            <a:ext cx="1435968" cy="2071108"/>
          </a:xfrm>
          <a:prstGeom prst="rect">
            <a:avLst/>
          </a:prstGeom>
          <a:noFill/>
        </p:spPr>
      </p:pic>
      <p:pic>
        <p:nvPicPr>
          <p:cNvPr id="11" name="Picture 7" descr="C:\Documents and Settings\Пользователь\Рабочий стол\плоскостное моделирование\азбука-картинки\сканирование0002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492896"/>
            <a:ext cx="1296714" cy="18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Пользователь\Рабочий стол\плоскостное моделирование\азбука-картинки\сканирование000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932040" y="2492896"/>
            <a:ext cx="1435968" cy="1867210"/>
          </a:xfrm>
          <a:prstGeom prst="rect">
            <a:avLst/>
          </a:prstGeom>
          <a:noFill/>
        </p:spPr>
      </p:pic>
      <p:pic>
        <p:nvPicPr>
          <p:cNvPr id="13" name="Picture 7" descr="C:\Documents and Settings\Пользователь\Рабочий стол\плоскостное моделирование\азбука-картинки\сканирование000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48264" y="2420888"/>
            <a:ext cx="1231552" cy="1949019"/>
          </a:xfrm>
          <a:prstGeom prst="rect">
            <a:avLst/>
          </a:prstGeom>
          <a:noFill/>
        </p:spPr>
      </p:pic>
      <p:pic>
        <p:nvPicPr>
          <p:cNvPr id="14" name="Picture 7" descr="C:\Documents and Settings\Пользователь\Рабочий стол\плоскостное моделирование\азбука-картинки\сканирование000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467544" y="4941168"/>
            <a:ext cx="971600" cy="1534105"/>
          </a:xfrm>
          <a:prstGeom prst="rect">
            <a:avLst/>
          </a:prstGeom>
          <a:noFill/>
        </p:spPr>
      </p:pic>
      <p:pic>
        <p:nvPicPr>
          <p:cNvPr id="15" name="Picture 7" descr="C:\Documents and Settings\Пользователь\Рабочий стол\плоскостное моделирование\азбука-картинки\сканирование0010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1691680" y="5013176"/>
            <a:ext cx="1003920" cy="1353950"/>
          </a:xfrm>
          <a:prstGeom prst="rect">
            <a:avLst/>
          </a:prstGeom>
          <a:noFill/>
        </p:spPr>
      </p:pic>
      <p:pic>
        <p:nvPicPr>
          <p:cNvPr id="16" name="Picture 7" descr="C:\Documents and Settings\Пользователь\Рабочий стол\плоскостное моделирование\азбука-картинки\сканирование0012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2915816" y="4797152"/>
            <a:ext cx="1152128" cy="1612254"/>
          </a:xfrm>
          <a:prstGeom prst="rect">
            <a:avLst/>
          </a:prstGeom>
          <a:noFill/>
        </p:spPr>
      </p:pic>
      <p:pic>
        <p:nvPicPr>
          <p:cNvPr id="17" name="Picture 7" descr="C:\Documents and Settings\Пользователь\Рабочий стол\плоскостное моделирование\азбука-картинки\сканирование0013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4139952" y="4725144"/>
            <a:ext cx="1234480" cy="1685279"/>
          </a:xfrm>
          <a:prstGeom prst="rect">
            <a:avLst/>
          </a:prstGeom>
          <a:noFill/>
        </p:spPr>
      </p:pic>
      <p:pic>
        <p:nvPicPr>
          <p:cNvPr id="18" name="Picture 7" descr="C:\Documents and Settings\Пользователь\Рабочий стол\плоскостное моделирование\азбука-картинки\сканирование0014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5508104" y="4797152"/>
            <a:ext cx="1080120" cy="1542908"/>
          </a:xfrm>
          <a:prstGeom prst="rect">
            <a:avLst/>
          </a:prstGeom>
          <a:noFill/>
        </p:spPr>
      </p:pic>
      <p:pic>
        <p:nvPicPr>
          <p:cNvPr id="19" name="Picture 7" descr="C:\Documents and Settings\Пользователь\Рабочий стол\плоскостное моделирование\азбука-картинки\сканирование0022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6948264" y="4581128"/>
            <a:ext cx="1371004" cy="178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AppData\Local\Microsoft\Windows\Temporary Internet Files\Content.IE5\8F491969\MC90043745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786687" cy="5214938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Встало солнышко с утра, заниматься нам пора!</a:t>
            </a:r>
            <a:br>
              <a:rPr lang="ru-RU" sz="2800" b="1" dirty="0" smtClean="0"/>
            </a:br>
            <a:r>
              <a:rPr lang="ru-RU" sz="2800" b="1" dirty="0" smtClean="0"/>
              <a:t>Учимся старательно, слушаем внимательно!</a:t>
            </a:r>
            <a:br>
              <a:rPr lang="ru-RU" sz="2800" b="1" dirty="0" smtClean="0"/>
            </a:br>
            <a:r>
              <a:rPr lang="ru-RU" sz="2800" b="1" dirty="0" smtClean="0"/>
              <a:t>Думаем, запоминаем, дружно руки поднимаем.</a:t>
            </a:r>
          </a:p>
        </p:txBody>
      </p:sp>
      <p:pic>
        <p:nvPicPr>
          <p:cNvPr id="68611" name="Picture 3" descr="C:\Users\Администратор\AppData\Local\Microsoft\Windows\Temporary Internet Files\Content.IE5\BX0RETHU\MC90043258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6431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3403 C 0.01962 -0.08403 0.07969 -0.1338 0.12153 -0.12801 C 0.16337 -0.12222 0.17187 -0.00208 0.21128 0.00139 C 0.25069 0.00486 0.30642 -0.10347 0.35833 -0.10648 C 0.41024 -0.10949 0.47031 0.00556 0.52309 -0.01644 C 0.57587 -0.03843 0.65 -0.20509 0.67448 -0.23796 C 0.69896 -0.27083 0.66528 -0.22153 0.67014 -0.21435 C 0.675 -0.20718 0.69826 -0.19792 0.70382 -0.19468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Закрепляем: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Desktop\Алфавит-урок 1 класс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32847" cy="522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Я узнал…….</a:t>
            </a: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Я изучал…..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Я наблюдал……</a:t>
            </a:r>
          </a:p>
          <a:p>
            <a:r>
              <a:rPr lang="ru-RU" sz="4800" b="1" dirty="0" smtClean="0">
                <a:solidFill>
                  <a:srgbClr val="008000"/>
                </a:solidFill>
              </a:rPr>
              <a:t>Я использовал……</a:t>
            </a:r>
          </a:p>
          <a:p>
            <a:r>
              <a:rPr lang="ru-RU" sz="4800" b="1" dirty="0" smtClean="0">
                <a:solidFill>
                  <a:srgbClr val="660066"/>
                </a:solidFill>
              </a:rPr>
              <a:t>Я изготавливал…….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660066"/>
                </a:solidFill>
              </a:rPr>
              <a:t>                                                          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7260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8600" b="1" dirty="0" smtClean="0"/>
              <a:t>Буквы-значки, как бойцы на парад,</a:t>
            </a:r>
          </a:p>
          <a:p>
            <a:pPr algn="ctr">
              <a:buNone/>
            </a:pPr>
            <a:r>
              <a:rPr lang="ru-RU" sz="8600" b="1" dirty="0" smtClean="0"/>
              <a:t/>
            </a:r>
            <a:br>
              <a:rPr lang="ru-RU" sz="8600" b="1" dirty="0" smtClean="0"/>
            </a:br>
            <a:r>
              <a:rPr lang="ru-RU" sz="8600" b="1" dirty="0" smtClean="0"/>
              <a:t>В строгом порядке построены в ряд.</a:t>
            </a:r>
          </a:p>
          <a:p>
            <a:pPr algn="ctr">
              <a:buNone/>
            </a:pPr>
            <a:r>
              <a:rPr lang="ru-RU" sz="8600" b="1" dirty="0" smtClean="0"/>
              <a:t/>
            </a:r>
            <a:br>
              <a:rPr lang="ru-RU" sz="8600" b="1" dirty="0" smtClean="0"/>
            </a:br>
            <a:r>
              <a:rPr lang="ru-RU" sz="8600" b="1" dirty="0" smtClean="0"/>
              <a:t>Каждый в условленном месте стоит</a:t>
            </a:r>
          </a:p>
          <a:p>
            <a:pPr algn="ctr">
              <a:buNone/>
            </a:pPr>
            <a:r>
              <a:rPr lang="ru-RU" sz="8600" b="1" dirty="0" smtClean="0"/>
              <a:t/>
            </a:r>
            <a:br>
              <a:rPr lang="ru-RU" sz="8600" b="1" dirty="0" smtClean="0"/>
            </a:br>
            <a:r>
              <a:rPr lang="ru-RU" sz="8600" b="1" dirty="0" smtClean="0"/>
              <a:t>А называется всё…</a:t>
            </a:r>
            <a:endParaRPr lang="ru-RU" sz="59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9400" b="1" dirty="0" smtClean="0">
                <a:solidFill>
                  <a:srgbClr val="C00000"/>
                </a:solidFill>
              </a:rPr>
              <a:t>АЛФАВИТ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  </a:t>
            </a:r>
            <a:endParaRPr lang="ru-RU" sz="3600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smtClean="0">
                <a:solidFill>
                  <a:srgbClr val="C00000"/>
                </a:solidFill>
              </a:rPr>
              <a:t>ВСЕМ </a:t>
            </a:r>
            <a:r>
              <a:rPr lang="ru-RU" b="1" smtClean="0">
                <a:solidFill>
                  <a:srgbClr val="C00000"/>
                </a:solidFill>
              </a:rPr>
              <a:t>СПАСИБО     ЗА УРОК!!!</a:t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sz="5400" dirty="0" smtClean="0"/>
          </a:p>
          <a:p>
            <a:pPr algn="ctr"/>
            <a:r>
              <a:rPr lang="ru-RU" sz="7700" b="1" dirty="0" smtClean="0">
                <a:solidFill>
                  <a:srgbClr val="FF0000"/>
                </a:solidFill>
              </a:rPr>
              <a:t>Гласные </a:t>
            </a:r>
          </a:p>
          <a:p>
            <a:endParaRPr lang="ru-RU" sz="5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900" b="1" dirty="0" smtClean="0"/>
              <a:t>       Ударные           Безударные</a:t>
            </a:r>
            <a:endParaRPr lang="ru-RU" sz="2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sz="6000" dirty="0" smtClean="0"/>
          </a:p>
          <a:p>
            <a:pPr algn="ctr">
              <a:buNone/>
            </a:pPr>
            <a:r>
              <a:rPr lang="ru-RU" sz="8600" b="1" dirty="0" smtClean="0">
                <a:solidFill>
                  <a:schemeClr val="tx2">
                    <a:lumMod val="50000"/>
                  </a:schemeClr>
                </a:solidFill>
              </a:rPr>
              <a:t>Согласные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твёрдые</a:t>
            </a:r>
            <a:r>
              <a:rPr lang="ru-RU" sz="3600" dirty="0" smtClean="0"/>
              <a:t> </a:t>
            </a:r>
            <a:r>
              <a:rPr lang="ru-RU" sz="4000" dirty="0" smtClean="0"/>
              <a:t>                   </a:t>
            </a:r>
            <a:r>
              <a:rPr lang="ru-RU" sz="3600" b="1" dirty="0" smtClean="0">
                <a:solidFill>
                  <a:srgbClr val="008000"/>
                </a:solidFill>
              </a:rPr>
              <a:t>мягкие</a:t>
            </a:r>
            <a:endParaRPr lang="ru-RU" sz="40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6000" dirty="0" smtClean="0"/>
              <a:t>    </a:t>
            </a:r>
          </a:p>
          <a:p>
            <a:pPr>
              <a:buNone/>
            </a:pPr>
            <a:r>
              <a:rPr lang="ru-RU" sz="6000" dirty="0" smtClean="0"/>
              <a:t>   </a:t>
            </a:r>
            <a:r>
              <a:rPr lang="ru-RU" sz="3600" b="1" dirty="0" smtClean="0">
                <a:solidFill>
                  <a:srgbClr val="7030A0"/>
                </a:solidFill>
              </a:rPr>
              <a:t>не имеют звука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Буквы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187624" y="364502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364502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76056" y="357301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68344" y="3573016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44208" y="3573016"/>
            <a:ext cx="7200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Тема</a:t>
            </a:r>
            <a:r>
              <a:rPr lang="ru-RU" sz="8000" b="1" dirty="0" smtClean="0"/>
              <a:t>:    </a:t>
            </a:r>
            <a:r>
              <a:rPr lang="ru-RU" sz="8000" b="1" dirty="0" smtClean="0">
                <a:solidFill>
                  <a:srgbClr val="FF0000"/>
                </a:solidFill>
              </a:rPr>
              <a:t>Ал</a:t>
            </a:r>
            <a:r>
              <a:rPr lang="ru-RU" sz="8000" b="1" dirty="0" smtClean="0">
                <a:solidFill>
                  <a:srgbClr val="002060"/>
                </a:solidFill>
              </a:rPr>
              <a:t>фа</a:t>
            </a:r>
            <a:r>
              <a:rPr lang="ru-RU" sz="8000" b="1" dirty="0" smtClean="0">
                <a:solidFill>
                  <a:srgbClr val="008000"/>
                </a:solidFill>
              </a:rPr>
              <a:t>вит</a:t>
            </a:r>
            <a:endParaRPr lang="ru-RU" sz="8000" dirty="0">
              <a:solidFill>
                <a:srgbClr val="008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Задачи:</a:t>
            </a:r>
          </a:p>
          <a:p>
            <a:pPr algn="ctr"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Узнать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8000"/>
                </a:solidFill>
              </a:rPr>
              <a:t>                  Наблюдать</a:t>
            </a:r>
          </a:p>
          <a:p>
            <a:pPr>
              <a:buNone/>
            </a:pPr>
            <a:r>
              <a:rPr lang="ru-RU" sz="4000" b="1" i="1" dirty="0" smtClean="0"/>
              <a:t>                            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Использовать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Узнаём: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7787208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Алфавит         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1556793"/>
            <a:ext cx="4317876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1.Исторический словарь:</a:t>
            </a:r>
          </a:p>
          <a:p>
            <a:pPr>
              <a:buNone/>
            </a:pPr>
            <a:r>
              <a:rPr lang="ru-RU" i="1" dirty="0" smtClean="0"/>
              <a:t>     система знаков </a:t>
            </a:r>
            <a:r>
              <a:rPr lang="ru-RU" dirty="0" smtClean="0"/>
              <a:t>для записи звукового письма.  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Толковый словарь:</a:t>
            </a:r>
          </a:p>
          <a:p>
            <a:pPr>
              <a:buNone/>
            </a:pPr>
            <a:r>
              <a:rPr lang="ru-RU" i="1" dirty="0" smtClean="0"/>
              <a:t>     Указатель</a:t>
            </a:r>
            <a:r>
              <a:rPr lang="ru-RU" dirty="0" smtClean="0"/>
              <a:t>, </a:t>
            </a:r>
            <a:r>
              <a:rPr lang="ru-RU" i="1" dirty="0" smtClean="0"/>
              <a:t>перечень</a:t>
            </a:r>
            <a:r>
              <a:rPr lang="ru-RU" dirty="0" smtClean="0"/>
              <a:t> чего-нибудь по порядку букв, принятом в азбуке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Энциклопедический словарь:</a:t>
            </a:r>
          </a:p>
          <a:p>
            <a:pPr>
              <a:buNone/>
            </a:pPr>
            <a:r>
              <a:rPr lang="ru-RU" dirty="0" smtClean="0"/>
              <a:t>      (от названия первых   букв </a:t>
            </a:r>
            <a:r>
              <a:rPr lang="ru-RU" u="sng" dirty="0" smtClean="0"/>
              <a:t>греческого алфавита</a:t>
            </a:r>
            <a:r>
              <a:rPr lang="ru-RU" dirty="0" smtClean="0"/>
              <a:t>: </a:t>
            </a:r>
            <a:r>
              <a:rPr lang="ru-RU" b="1" dirty="0" smtClean="0"/>
              <a:t>альфа</a:t>
            </a:r>
            <a:r>
              <a:rPr lang="ru-RU" dirty="0" smtClean="0"/>
              <a:t> и  </a:t>
            </a:r>
            <a:r>
              <a:rPr lang="ru-RU" u="sng" dirty="0" smtClean="0"/>
              <a:t>новогреческого</a:t>
            </a:r>
            <a:r>
              <a:rPr lang="ru-RU" dirty="0" smtClean="0"/>
              <a:t> - </a:t>
            </a:r>
            <a:r>
              <a:rPr lang="ru-RU" b="1" dirty="0" smtClean="0"/>
              <a:t>вита</a:t>
            </a:r>
            <a:r>
              <a:rPr lang="ru-RU" dirty="0" smtClean="0"/>
              <a:t>), </a:t>
            </a:r>
            <a:r>
              <a:rPr lang="ru-RU" i="1" dirty="0" smtClean="0"/>
              <a:t>совокупность букв,  расположенных в определенном порядке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72008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27985" y="1772816"/>
            <a:ext cx="4716016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4. Психологический словарь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      Наиболее простое значение: </a:t>
            </a:r>
            <a:r>
              <a:rPr lang="ru-RU" sz="2000" i="1" dirty="0" smtClean="0"/>
              <a:t>последовательность символов </a:t>
            </a:r>
            <a:r>
              <a:rPr lang="ru-RU" sz="2000" dirty="0" smtClean="0"/>
              <a:t>(А, Б, В...), используемая для выражения языка в письменной форме. </a:t>
            </a:r>
          </a:p>
          <a:p>
            <a:pPr>
              <a:buNone/>
            </a:pPr>
            <a:r>
              <a:rPr lang="ru-RU" sz="2000" dirty="0" smtClean="0"/>
              <a:t>5</a:t>
            </a:r>
            <a:r>
              <a:rPr lang="ru-RU" b="1" dirty="0" smtClean="0"/>
              <a:t>. Словарь синонимов:</a:t>
            </a:r>
            <a:endParaRPr lang="ru-RU" sz="2000" b="1" dirty="0" smtClean="0"/>
          </a:p>
          <a:p>
            <a:pPr>
              <a:buNone/>
            </a:pPr>
            <a:r>
              <a:rPr lang="ru-RU" dirty="0" err="1" smtClean="0"/>
              <a:t>Алфавит=</a:t>
            </a:r>
            <a:r>
              <a:rPr lang="ru-RU" sz="2800" b="1" i="1" dirty="0" err="1" smtClean="0"/>
              <a:t>Азбука</a:t>
            </a:r>
            <a:r>
              <a:rPr lang="ru-RU" sz="2800" b="1" i="1" dirty="0" smtClean="0"/>
              <a:t>  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     чтобы узнать, как это слово образовалось, давайте рассмотрим старославянскую азбуку.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Старославянская азбука</a:t>
            </a:r>
            <a:endParaRPr lang="ru-RU" b="1" dirty="0"/>
          </a:p>
        </p:txBody>
      </p:sp>
      <p:pic>
        <p:nvPicPr>
          <p:cNvPr id="1028" name="Picture 4" descr="C:\Users\пользователь\Desktop\Алфавит-урок 1 класс\73497905_3008171_azbu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136904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495800" cy="52894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Создали эту азбуку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Кирилл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и 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Мефодий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dirty="0" smtClean="0"/>
              <a:t>более </a:t>
            </a:r>
          </a:p>
          <a:p>
            <a:pPr algn="ctr">
              <a:buNone/>
            </a:pPr>
            <a:r>
              <a:rPr lang="ru-RU" sz="4000" b="1" dirty="0" smtClean="0"/>
              <a:t>1000 лет </a:t>
            </a:r>
          </a:p>
          <a:p>
            <a:pPr algn="ctr">
              <a:buNone/>
            </a:pPr>
            <a:r>
              <a:rPr lang="ru-RU" sz="4000" b="1" dirty="0" smtClean="0"/>
              <a:t>назад 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122" name="Picture 2" descr="C:\Users\пользователь\Desktop\Алфавит-урок 1 класс\0_41f33_f0ec768_XL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88432" cy="616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Иконы Кирилла и </a:t>
            </a:r>
            <a:r>
              <a:rPr lang="ru-RU" b="1" dirty="0" err="1" smtClean="0">
                <a:solidFill>
                  <a:srgbClr val="C00000"/>
                </a:solidFill>
              </a:rPr>
              <a:t>Мефодия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исаные иконы на заказ - Муренкова В.Н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6307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НОВОПОЛОЖНИКИ СЛАВЯНСКОЙ ПИСЬМЕННОСТИ &quot; Союз русских Литв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520280" cy="44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лата и доставка православная - Ноутбуки и планшетные компьютер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423" y="1484784"/>
            <a:ext cx="25390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Основатели Азбуки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4896544" cy="54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1992 году в Москве в рамках празднования </a:t>
            </a:r>
            <a:r>
              <a:rPr lang="ru-RU" b="1" dirty="0" smtClean="0"/>
              <a:t>Дня славянской письменности и культуры</a:t>
            </a:r>
            <a:r>
              <a:rPr lang="ru-RU" dirty="0" smtClean="0"/>
              <a:t> был установлен памятник </a:t>
            </a:r>
            <a:r>
              <a:rPr lang="ru-RU" b="1" dirty="0" smtClean="0"/>
              <a:t>создателям кириллической азбуки Кириллу и </a:t>
            </a:r>
            <a:r>
              <a:rPr lang="ru-RU" b="1" dirty="0" err="1" smtClean="0"/>
              <a:t>Мефодию</a:t>
            </a:r>
            <a:r>
              <a:rPr lang="ru-RU" b="1" dirty="0" smtClean="0"/>
              <a:t>. </a:t>
            </a:r>
            <a:r>
              <a:rPr lang="ru-RU" dirty="0" smtClean="0"/>
              <a:t>Надпись на постаменте выполнена по-старославянски и гласит: «Святым равноапостольным </a:t>
            </a:r>
            <a:r>
              <a:rPr lang="ru-RU" b="1" dirty="0" smtClean="0"/>
              <a:t>первоучителям славянским </a:t>
            </a:r>
            <a:r>
              <a:rPr lang="ru-RU" b="1" dirty="0" err="1" smtClean="0"/>
              <a:t>Мефодию</a:t>
            </a:r>
            <a:r>
              <a:rPr lang="ru-RU" b="1" dirty="0" smtClean="0"/>
              <a:t> и Кириллу. </a:t>
            </a:r>
            <a:r>
              <a:rPr lang="ru-RU" dirty="0" smtClean="0"/>
              <a:t>Благодарная Россия».</a:t>
            </a:r>
            <a:endParaRPr lang="ru-RU" dirty="0"/>
          </a:p>
        </p:txBody>
      </p:sp>
      <p:pic>
        <p:nvPicPr>
          <p:cNvPr id="5" name="Содержимое 4" descr="Памятник Кириллу и Мефодию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369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к уроку «Алфавит» 1 класс</vt:lpstr>
      <vt:lpstr>Встало солнышко с утра, заниматься нам пора! Учимся старательно, слушаем внимательно! Думаем, запоминаем, дружно руки поднимаем.</vt:lpstr>
      <vt:lpstr>Слайд 3</vt:lpstr>
      <vt:lpstr>Тема:    Алфавит</vt:lpstr>
      <vt:lpstr>Узнаём:</vt:lpstr>
      <vt:lpstr>Старославянская азбука</vt:lpstr>
      <vt:lpstr> </vt:lpstr>
      <vt:lpstr>Иконы Кирилла и Мефодия</vt:lpstr>
      <vt:lpstr>Основатели Азбуки</vt:lpstr>
      <vt:lpstr>Памятники Кириллу и Мефодию</vt:lpstr>
      <vt:lpstr>Слайд 11</vt:lpstr>
      <vt:lpstr>Наблюдаем: Покажите цифрами алфавитный порядок слов.</vt:lpstr>
      <vt:lpstr>Покажите цифрами алфавитный порядок слов.</vt:lpstr>
      <vt:lpstr>Слайд 14</vt:lpstr>
      <vt:lpstr>Зачем надо знать АЛФАВИТ</vt:lpstr>
      <vt:lpstr>Используем: работа в группах</vt:lpstr>
      <vt:lpstr>Азбуки бывают разные</vt:lpstr>
      <vt:lpstr>Изготавливаем:</vt:lpstr>
      <vt:lpstr>Слайд 19</vt:lpstr>
      <vt:lpstr>Закрепляем:</vt:lpstr>
      <vt:lpstr>Итог урока: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Встало солнышко с утра, заниматься нам пора! Учимся старательно, слушаем внимательно! Думаем, запоминаем, дружно руки поднимаем.</dc:title>
  <dc:creator>пользователь</dc:creator>
  <cp:lastModifiedBy>пользователь</cp:lastModifiedBy>
  <cp:revision>33</cp:revision>
  <dcterms:created xsi:type="dcterms:W3CDTF">2015-02-11T01:37:26Z</dcterms:created>
  <dcterms:modified xsi:type="dcterms:W3CDTF">2015-05-14T16:17:27Z</dcterms:modified>
</cp:coreProperties>
</file>