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89" r:id="rId3"/>
    <p:sldId id="257" r:id="rId4"/>
    <p:sldId id="291" r:id="rId5"/>
    <p:sldId id="258" r:id="rId6"/>
    <p:sldId id="259" r:id="rId7"/>
    <p:sldId id="260" r:id="rId8"/>
    <p:sldId id="261" r:id="rId9"/>
    <p:sldId id="262" r:id="rId10"/>
    <p:sldId id="264" r:id="rId11"/>
    <p:sldId id="292" r:id="rId12"/>
    <p:sldId id="265" r:id="rId13"/>
    <p:sldId id="263" r:id="rId14"/>
    <p:sldId id="266" r:id="rId15"/>
    <p:sldId id="267" r:id="rId16"/>
    <p:sldId id="268" r:id="rId17"/>
    <p:sldId id="269" r:id="rId18"/>
    <p:sldId id="270" r:id="rId19"/>
    <p:sldId id="271" r:id="rId20"/>
    <p:sldId id="272" r:id="rId21"/>
    <p:sldId id="273" r:id="rId22"/>
    <p:sldId id="274" r:id="rId23"/>
    <p:sldId id="275" r:id="rId24"/>
    <p:sldId id="276" r:id="rId25"/>
    <p:sldId id="280" r:id="rId26"/>
    <p:sldId id="277" r:id="rId27"/>
    <p:sldId id="279" r:id="rId28"/>
    <p:sldId id="278" r:id="rId29"/>
    <p:sldId id="281" r:id="rId30"/>
    <p:sldId id="282" r:id="rId31"/>
    <p:sldId id="283" r:id="rId32"/>
    <p:sldId id="284" r:id="rId33"/>
    <p:sldId id="285" r:id="rId34"/>
    <p:sldId id="286" r:id="rId35"/>
    <p:sldId id="287" r:id="rId36"/>
    <p:sldId id="288" r:id="rId37"/>
    <p:sldId id="293" r:id="rId38"/>
    <p:sldId id="290" r:id="rId3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B55A10-525B-4421-AD1F-8B40D372DACF}" type="datetimeFigureOut">
              <a:rPr lang="id-ID" smtClean="0"/>
              <a:pPr/>
              <a:t>09/11/2013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557598-E600-4FFA-800C-2E75753D7914}"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20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21</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22</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23</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24</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25</a:t>
            </a:fld>
            <a:endParaRPr lang="id-ID"/>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26</a:t>
            </a:fld>
            <a:endParaRPr lang="id-ID"/>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27</a:t>
            </a:fld>
            <a:endParaRPr lang="id-ID"/>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28</a:t>
            </a:fld>
            <a:endParaRPr lang="id-ID"/>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29</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3</a:t>
            </a:fld>
            <a:endParaRPr lang="id-ID"/>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30</a:t>
            </a:fld>
            <a:endParaRPr lang="id-ID"/>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31</a:t>
            </a:fld>
            <a:endParaRPr lang="id-ID"/>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32</a:t>
            </a:fld>
            <a:endParaRPr lang="id-ID"/>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33</a:t>
            </a:fld>
            <a:endParaRPr lang="id-ID"/>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34</a:t>
            </a:fld>
            <a:endParaRPr lang="id-ID"/>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35</a:t>
            </a:fld>
            <a:endParaRPr lang="id-ID"/>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36</a:t>
            </a:fld>
            <a:endParaRPr lang="id-ID"/>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37</a:t>
            </a:fld>
            <a:endParaRPr lang="id-ID"/>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38</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F557598-E600-4FFA-800C-2E75753D7914}" type="slidenum">
              <a:rPr lang="id-ID" smtClean="0"/>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0F557598-E600-4FFA-800C-2E75753D7914}" type="slidenum">
              <a:rPr lang="id-ID" smtClean="0"/>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ED3C366-6612-4BEC-BF96-2D6CD6058BCE}" type="datetimeFigureOut">
              <a:rPr lang="id-ID" smtClean="0"/>
              <a:pPr/>
              <a:t>09/11/2013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9DC16A-2AD1-48CC-91F6-146F514D13C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ED3C366-6612-4BEC-BF96-2D6CD6058BCE}" type="datetimeFigureOut">
              <a:rPr lang="id-ID" smtClean="0"/>
              <a:pPr/>
              <a:t>09/11/2013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9DC16A-2AD1-48CC-91F6-146F514D13C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ED3C366-6612-4BEC-BF96-2D6CD6058BCE}" type="datetimeFigureOut">
              <a:rPr lang="id-ID" smtClean="0"/>
              <a:pPr/>
              <a:t>09/11/2013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9DC16A-2AD1-48CC-91F6-146F514D13C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ED3C366-6612-4BEC-BF96-2D6CD6058BCE}" type="datetimeFigureOut">
              <a:rPr lang="id-ID" smtClean="0"/>
              <a:pPr/>
              <a:t>09/11/2013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9DC16A-2AD1-48CC-91F6-146F514D13C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D3C366-6612-4BEC-BF96-2D6CD6058BCE}" type="datetimeFigureOut">
              <a:rPr lang="id-ID" smtClean="0"/>
              <a:pPr/>
              <a:t>09/11/2013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9DC16A-2AD1-48CC-91F6-146F514D13C8}"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ED3C366-6612-4BEC-BF96-2D6CD6058BCE}" type="datetimeFigureOut">
              <a:rPr lang="id-ID" smtClean="0"/>
              <a:pPr/>
              <a:t>09/11/2013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9DC16A-2AD1-48CC-91F6-146F514D13C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ED3C366-6612-4BEC-BF96-2D6CD6058BCE}" type="datetimeFigureOut">
              <a:rPr lang="id-ID" smtClean="0"/>
              <a:pPr/>
              <a:t>09/11/2013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59DC16A-2AD1-48CC-91F6-146F514D13C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ED3C366-6612-4BEC-BF96-2D6CD6058BCE}" type="datetimeFigureOut">
              <a:rPr lang="id-ID" smtClean="0"/>
              <a:pPr/>
              <a:t>09/11/2013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59DC16A-2AD1-48CC-91F6-146F514D13C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3C366-6612-4BEC-BF96-2D6CD6058BCE}" type="datetimeFigureOut">
              <a:rPr lang="id-ID" smtClean="0"/>
              <a:pPr/>
              <a:t>09/11/2013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59DC16A-2AD1-48CC-91F6-146F514D13C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3C366-6612-4BEC-BF96-2D6CD6058BCE}" type="datetimeFigureOut">
              <a:rPr lang="id-ID" smtClean="0"/>
              <a:pPr/>
              <a:t>09/11/2013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9DC16A-2AD1-48CC-91F6-146F514D13C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3C366-6612-4BEC-BF96-2D6CD6058BCE}" type="datetimeFigureOut">
              <a:rPr lang="id-ID" smtClean="0"/>
              <a:pPr/>
              <a:t>09/11/2013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9DC16A-2AD1-48CC-91F6-146F514D13C8}"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3C366-6612-4BEC-BF96-2D6CD6058BCE}" type="datetimeFigureOut">
              <a:rPr lang="id-ID" smtClean="0"/>
              <a:pPr/>
              <a:t>09/11/2013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DC16A-2AD1-48CC-91F6-146F514D13C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797040"/>
          </a:xfrm>
        </p:spPr>
        <p:txBody>
          <a:bodyPr>
            <a:normAutofit/>
          </a:bodyPr>
          <a:lstStyle/>
          <a:p>
            <a:r>
              <a:rPr lang="id-ID" sz="2400" b="1" dirty="0" smtClean="0">
                <a:solidFill>
                  <a:schemeClr val="bg1"/>
                </a:solidFill>
                <a:latin typeface="Arial" pitchFamily="34" charset="0"/>
                <a:cs typeface="Arial" pitchFamily="34" charset="0"/>
              </a:rPr>
              <a:t>SISTEM INFORMASI MANAJEMEN</a:t>
            </a:r>
            <a:br>
              <a:rPr lang="id-ID" sz="2400" b="1" dirty="0" smtClean="0">
                <a:solidFill>
                  <a:schemeClr val="bg1"/>
                </a:solidFill>
                <a:latin typeface="Arial" pitchFamily="34" charset="0"/>
                <a:cs typeface="Arial" pitchFamily="34" charset="0"/>
              </a:rPr>
            </a:br>
            <a:r>
              <a:rPr lang="id-ID" sz="2400" b="1" dirty="0" smtClean="0">
                <a:solidFill>
                  <a:schemeClr val="bg1"/>
                </a:solidFill>
                <a:latin typeface="Arial" pitchFamily="34" charset="0"/>
                <a:cs typeface="Arial" pitchFamily="34" charset="0"/>
              </a:rPr>
              <a:t/>
            </a:r>
            <a:br>
              <a:rPr lang="id-ID" sz="2400" b="1" dirty="0" smtClean="0">
                <a:solidFill>
                  <a:schemeClr val="bg1"/>
                </a:solidFill>
                <a:latin typeface="Arial" pitchFamily="34" charset="0"/>
                <a:cs typeface="Arial" pitchFamily="34" charset="0"/>
              </a:rPr>
            </a:br>
            <a:r>
              <a:rPr lang="id-ID" sz="2400" b="1" dirty="0" smtClean="0">
                <a:solidFill>
                  <a:schemeClr val="bg1"/>
                </a:solidFill>
                <a:latin typeface="Arial" pitchFamily="34" charset="0"/>
                <a:cs typeface="Arial" pitchFamily="34" charset="0"/>
              </a:rPr>
              <a:t/>
            </a:r>
            <a:br>
              <a:rPr lang="id-ID" sz="2400" b="1" dirty="0" smtClean="0">
                <a:solidFill>
                  <a:schemeClr val="bg1"/>
                </a:solidFill>
                <a:latin typeface="Arial" pitchFamily="34" charset="0"/>
                <a:cs typeface="Arial" pitchFamily="34" charset="0"/>
              </a:rPr>
            </a:br>
            <a:r>
              <a:rPr lang="id-ID" sz="2400" b="1" dirty="0" smtClean="0">
                <a:solidFill>
                  <a:schemeClr val="bg1"/>
                </a:solidFill>
                <a:latin typeface="Arial" pitchFamily="34" charset="0"/>
                <a:cs typeface="Arial" pitchFamily="34" charset="0"/>
              </a:rPr>
              <a:t>BAB </a:t>
            </a:r>
            <a:r>
              <a:rPr lang="id-ID" sz="2400" b="1" dirty="0">
                <a:solidFill>
                  <a:schemeClr val="bg1"/>
                </a:solidFill>
                <a:latin typeface="Arial" pitchFamily="34" charset="0"/>
                <a:cs typeface="Arial" pitchFamily="34" charset="0"/>
              </a:rPr>
              <a:t>9 KEAMANAN INFORMASI </a:t>
            </a:r>
            <a:endParaRPr lang="id-ID" sz="2400" dirty="0">
              <a:solidFill>
                <a:schemeClr val="bg1"/>
              </a:solidFill>
              <a:latin typeface="Arial" pitchFamily="34" charset="0"/>
              <a:cs typeface="Arial" pitchFamily="34" charset="0"/>
            </a:endParaRPr>
          </a:p>
        </p:txBody>
      </p:sp>
      <p:sp>
        <p:nvSpPr>
          <p:cNvPr id="5" name="Content Placeholder 4"/>
          <p:cNvSpPr>
            <a:spLocks noGrp="1"/>
          </p:cNvSpPr>
          <p:nvPr>
            <p:ph idx="1"/>
          </p:nvPr>
        </p:nvSpPr>
        <p:spPr>
          <a:xfrm>
            <a:off x="285720" y="2332037"/>
            <a:ext cx="8229600" cy="4525963"/>
          </a:xfrm>
          <a:solidFill>
            <a:schemeClr val="tx1"/>
          </a:solidFill>
        </p:spPr>
        <p:txBody>
          <a:bodyPr>
            <a:normAutofit/>
          </a:bodyPr>
          <a:lstStyle/>
          <a:p>
            <a:pPr algn="ctr">
              <a:buNone/>
            </a:pPr>
            <a:endParaRPr lang="id-ID" sz="2400" dirty="0" smtClean="0">
              <a:solidFill>
                <a:schemeClr val="bg1"/>
              </a:solidFill>
              <a:latin typeface="Arial" pitchFamily="34" charset="0"/>
              <a:cs typeface="Arial" pitchFamily="34" charset="0"/>
            </a:endParaRPr>
          </a:p>
          <a:p>
            <a:pPr algn="ctr">
              <a:buNone/>
            </a:pPr>
            <a:r>
              <a:rPr lang="id-ID" sz="2400" dirty="0" smtClean="0">
                <a:solidFill>
                  <a:schemeClr val="bg1"/>
                </a:solidFill>
                <a:latin typeface="Arial" pitchFamily="34" charset="0"/>
                <a:cs typeface="Arial" pitchFamily="34" charset="0"/>
              </a:rPr>
              <a:t>Penulis : Raymond McLeod, Jr.</a:t>
            </a:r>
            <a:br>
              <a:rPr lang="id-ID" sz="2400" dirty="0" smtClean="0">
                <a:solidFill>
                  <a:schemeClr val="bg1"/>
                </a:solidFill>
                <a:latin typeface="Arial" pitchFamily="34" charset="0"/>
                <a:cs typeface="Arial" pitchFamily="34" charset="0"/>
              </a:rPr>
            </a:br>
            <a:r>
              <a:rPr lang="id-ID" sz="2400" dirty="0" smtClean="0">
                <a:solidFill>
                  <a:schemeClr val="bg1"/>
                </a:solidFill>
                <a:latin typeface="Arial" pitchFamily="34" charset="0"/>
                <a:cs typeface="Arial" pitchFamily="34" charset="0"/>
              </a:rPr>
              <a:t>   George P. Schell</a:t>
            </a:r>
            <a:br>
              <a:rPr lang="id-ID" sz="2400" dirty="0" smtClean="0">
                <a:solidFill>
                  <a:schemeClr val="bg1"/>
                </a:solidFill>
                <a:latin typeface="Arial" pitchFamily="34" charset="0"/>
                <a:cs typeface="Arial" pitchFamily="34" charset="0"/>
              </a:rPr>
            </a:br>
            <a:r>
              <a:rPr lang="id-ID" sz="2400" dirty="0" smtClean="0">
                <a:solidFill>
                  <a:schemeClr val="bg1"/>
                </a:solidFill>
                <a:latin typeface="Arial" pitchFamily="34" charset="0"/>
                <a:cs typeface="Arial" pitchFamily="34" charset="0"/>
              </a:rPr>
              <a:t>Dosen : Dr. Wonny A. Ridwan, MM., SE.</a:t>
            </a:r>
          </a:p>
          <a:p>
            <a:pPr algn="ctr">
              <a:buNone/>
            </a:pPr>
            <a:endParaRPr lang="id-ID" sz="2400" dirty="0">
              <a:solidFill>
                <a:schemeClr val="bg1"/>
              </a:solidFill>
              <a:latin typeface="Arial" pitchFamily="34" charset="0"/>
              <a:cs typeface="Arial" pitchFamily="34" charset="0"/>
            </a:endParaRPr>
          </a:p>
          <a:p>
            <a:pPr algn="ctr">
              <a:buNone/>
            </a:pPr>
            <a:endParaRPr lang="id-ID" sz="2400" dirty="0" smtClean="0">
              <a:solidFill>
                <a:schemeClr val="bg1"/>
              </a:solidFill>
              <a:latin typeface="Arial" pitchFamily="34" charset="0"/>
              <a:cs typeface="Arial" pitchFamily="34" charset="0"/>
            </a:endParaRPr>
          </a:p>
          <a:p>
            <a:pPr algn="ctr">
              <a:buNone/>
            </a:pPr>
            <a:endParaRPr lang="id-ID" sz="2400" dirty="0">
              <a:solidFill>
                <a:schemeClr val="bg1"/>
              </a:solidFill>
              <a:latin typeface="Arial" pitchFamily="34" charset="0"/>
              <a:cs typeface="Arial" pitchFamily="34" charset="0"/>
            </a:endParaRPr>
          </a:p>
          <a:p>
            <a:pPr algn="ctr">
              <a:buNone/>
            </a:pPr>
            <a:r>
              <a:rPr lang="id-ID" sz="2400" dirty="0" smtClean="0">
                <a:solidFill>
                  <a:schemeClr val="bg1"/>
                </a:solidFill>
                <a:latin typeface="Arial" pitchFamily="34" charset="0"/>
                <a:cs typeface="Arial" pitchFamily="34" charset="0"/>
              </a:rPr>
              <a:t>Fakultas Ekonomi</a:t>
            </a:r>
          </a:p>
          <a:p>
            <a:pPr algn="ctr">
              <a:buNone/>
            </a:pPr>
            <a:r>
              <a:rPr lang="id-ID" sz="2400" dirty="0" smtClean="0">
                <a:solidFill>
                  <a:schemeClr val="bg1"/>
                </a:solidFill>
                <a:latin typeface="Arial" pitchFamily="34" charset="0"/>
                <a:cs typeface="Arial" pitchFamily="34" charset="0"/>
              </a:rPr>
              <a:t>Universitas Pakuan</a:t>
            </a:r>
            <a:br>
              <a:rPr lang="id-ID" sz="2400" dirty="0" smtClean="0">
                <a:solidFill>
                  <a:schemeClr val="bg1"/>
                </a:solidFill>
                <a:latin typeface="Arial" pitchFamily="34" charset="0"/>
                <a:cs typeface="Arial" pitchFamily="34" charset="0"/>
              </a:rPr>
            </a:br>
            <a:endParaRPr lang="id-ID" sz="2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Ancaman</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smtClean="0">
                <a:solidFill>
                  <a:schemeClr val="bg1"/>
                </a:solidFill>
                <a:latin typeface="Arial" pitchFamily="34" charset="0"/>
                <a:cs typeface="Arial" pitchFamily="34" charset="0"/>
              </a:rPr>
              <a:t>Ancaman Keamanan informasi (information security threat) adalah orang, organisasi, mekanisme, atau peristiwa yang memiliki potensi untuk membahayakan sumber daya informasi perusahaan. </a:t>
            </a: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Jenis Ancaman</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smtClean="0">
                <a:solidFill>
                  <a:schemeClr val="bg1"/>
                </a:solidFill>
                <a:latin typeface="Arial" pitchFamily="34" charset="0"/>
                <a:cs typeface="Arial" pitchFamily="34" charset="0"/>
              </a:rPr>
              <a:t>Virus adalah program komputer yang dapat mereplikasi dirinya sendiri tanpa dapat diamati oleh si pengguna dan menempelkan salinan dirinya pada program-program dan </a:t>
            </a:r>
            <a:r>
              <a:rPr lang="id-ID" sz="2400" i="1" dirty="0" smtClean="0">
                <a:solidFill>
                  <a:schemeClr val="bg1"/>
                </a:solidFill>
                <a:latin typeface="Arial" pitchFamily="34" charset="0"/>
                <a:cs typeface="Arial" pitchFamily="34" charset="0"/>
              </a:rPr>
              <a:t>boot sector </a:t>
            </a:r>
            <a:r>
              <a:rPr lang="id-ID" sz="2400" dirty="0" smtClean="0">
                <a:solidFill>
                  <a:schemeClr val="bg1"/>
                </a:solidFill>
                <a:latin typeface="Arial" pitchFamily="34" charset="0"/>
                <a:cs typeface="Arial" pitchFamily="34" charset="0"/>
              </a:rPr>
              <a:t>lain. </a:t>
            </a:r>
          </a:p>
          <a:p>
            <a:r>
              <a:rPr lang="id-ID" sz="2400" dirty="0" smtClean="0">
                <a:solidFill>
                  <a:schemeClr val="bg1"/>
                </a:solidFill>
                <a:latin typeface="Arial" pitchFamily="34" charset="0"/>
                <a:cs typeface="Arial" pitchFamily="34" charset="0"/>
              </a:rPr>
              <a:t>Selain virus ada terdapat pula </a:t>
            </a:r>
            <a:r>
              <a:rPr lang="id-ID" sz="2400" i="1" dirty="0" smtClean="0">
                <a:solidFill>
                  <a:schemeClr val="bg1"/>
                </a:solidFill>
                <a:latin typeface="Arial" pitchFamily="34" charset="0"/>
                <a:cs typeface="Arial" pitchFamily="34" charset="0"/>
              </a:rPr>
              <a:t>worm, Trojan horse, adware, </a:t>
            </a:r>
            <a:r>
              <a:rPr lang="id-ID" sz="2400" dirty="0" smtClean="0">
                <a:solidFill>
                  <a:schemeClr val="bg1"/>
                </a:solidFill>
                <a:latin typeface="Arial" pitchFamily="34" charset="0"/>
                <a:cs typeface="Arial" pitchFamily="34" charset="0"/>
              </a:rPr>
              <a:t>dan</a:t>
            </a:r>
            <a:r>
              <a:rPr lang="id-ID" sz="2400" i="1" dirty="0" smtClean="0">
                <a:solidFill>
                  <a:schemeClr val="bg1"/>
                </a:solidFill>
                <a:latin typeface="Arial" pitchFamily="34" charset="0"/>
                <a:cs typeface="Arial" pitchFamily="34" charset="0"/>
              </a:rPr>
              <a:t> spyware. </a:t>
            </a:r>
            <a:endParaRPr lang="id-ID" sz="2400" i="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Risiko</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smtClean="0">
                <a:solidFill>
                  <a:schemeClr val="bg1"/>
                </a:solidFill>
                <a:latin typeface="Arial" pitchFamily="34" charset="0"/>
                <a:cs typeface="Arial" pitchFamily="34" charset="0"/>
              </a:rPr>
              <a:t>Risiko keamanan informasi (information security risk) didefinisikan sebagai potensi output yang tidak diharapkan dari pelanggaran keamanan informasi oleh ancaman keamanan informasi. </a:t>
            </a: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Pengungkapan Informasi yang Terotorisasi dan Pencurian</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a:solidFill>
                  <a:schemeClr val="bg1"/>
                </a:solidFill>
                <a:latin typeface="Arial" pitchFamily="34" charset="0"/>
                <a:cs typeface="Arial" pitchFamily="34" charset="0"/>
              </a:rPr>
              <a:t>Ketika suatu basis data dan perpustakaan peranti lunak tersedia bagi orang-orang yang seharusnya tidak berhak </a:t>
            </a:r>
            <a:r>
              <a:rPr lang="id-ID" sz="2400" dirty="0" smtClean="0">
                <a:solidFill>
                  <a:schemeClr val="bg1"/>
                </a:solidFill>
                <a:latin typeface="Arial" pitchFamily="34" charset="0"/>
                <a:cs typeface="Arial" pitchFamily="34" charset="0"/>
              </a:rPr>
              <a:t>memilki akses</a:t>
            </a:r>
            <a:r>
              <a:rPr lang="id-ID" sz="2400" dirty="0">
                <a:solidFill>
                  <a:schemeClr val="bg1"/>
                </a:solidFill>
                <a:latin typeface="Arial" pitchFamily="34" charset="0"/>
                <a:cs typeface="Arial" pitchFamily="34" charset="0"/>
              </a:rPr>
              <a:t>, </a:t>
            </a:r>
            <a:r>
              <a:rPr lang="id-ID" sz="2400" dirty="0" smtClean="0">
                <a:solidFill>
                  <a:schemeClr val="bg1"/>
                </a:solidFill>
                <a:latin typeface="Arial" pitchFamily="34" charset="0"/>
                <a:cs typeface="Arial" pitchFamily="34" charset="0"/>
              </a:rPr>
              <a:t>hasilnya adalah </a:t>
            </a:r>
            <a:r>
              <a:rPr lang="id-ID" sz="2400" dirty="0">
                <a:solidFill>
                  <a:schemeClr val="bg1"/>
                </a:solidFill>
                <a:latin typeface="Arial" pitchFamily="34" charset="0"/>
                <a:cs typeface="Arial" pitchFamily="34" charset="0"/>
              </a:rPr>
              <a:t>hilangnya informasi atau atau uang . Sebagai contoh, mata-mata industri dapat memperoleh informasi mengenai kompetisi yang berharga, dan kriminal komputer dapat menyeludupkan dana perusahaan. </a:t>
            </a:r>
          </a:p>
          <a:p>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Persoalan E-Commerce</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i="1" dirty="0">
                <a:solidFill>
                  <a:schemeClr val="bg1"/>
                </a:solidFill>
                <a:latin typeface="Arial" pitchFamily="34" charset="0"/>
                <a:cs typeface="Arial" pitchFamily="34" charset="0"/>
              </a:rPr>
              <a:t>E-comerce</a:t>
            </a:r>
            <a:r>
              <a:rPr lang="id-ID" sz="2400" dirty="0">
                <a:solidFill>
                  <a:schemeClr val="bg1"/>
                </a:solidFill>
                <a:latin typeface="Arial" pitchFamily="34" charset="0"/>
                <a:cs typeface="Arial" pitchFamily="34" charset="0"/>
              </a:rPr>
              <a:t> (perdagangan elektronik) telah memperkenalkan suatu perusahaan keamanan baru. Masalah ini bukanlah perlindungan data, informasi, dan perangkat lunak, tapi perlindungan dari pemalsuan kartu kredit. Menurut sebuah survei yang dilakukan oleh Gartner Group, pemalsuan kartu kredit 12 kali lebih sering terjadi untuk para paritel </a:t>
            </a:r>
            <a:r>
              <a:rPr lang="id-ID" sz="2400" i="1" dirty="0">
                <a:solidFill>
                  <a:schemeClr val="bg1"/>
                </a:solidFill>
                <a:latin typeface="Arial" pitchFamily="34" charset="0"/>
                <a:cs typeface="Arial" pitchFamily="34" charset="0"/>
              </a:rPr>
              <a:t>e-commerce</a:t>
            </a:r>
            <a:r>
              <a:rPr lang="id-ID" sz="2400" dirty="0">
                <a:solidFill>
                  <a:schemeClr val="bg1"/>
                </a:solidFill>
                <a:latin typeface="Arial" pitchFamily="34" charset="0"/>
                <a:cs typeface="Arial" pitchFamily="34" charset="0"/>
              </a:rPr>
              <a:t> di bandingkan dengan para pedagang yang </a:t>
            </a:r>
            <a:r>
              <a:rPr lang="id-ID" sz="2400" dirty="0" smtClean="0">
                <a:solidFill>
                  <a:schemeClr val="bg1"/>
                </a:solidFill>
                <a:latin typeface="Arial" pitchFamily="34" charset="0"/>
                <a:cs typeface="Arial" pitchFamily="34" charset="0"/>
              </a:rPr>
              <a:t>berurusan </a:t>
            </a:r>
            <a:r>
              <a:rPr lang="id-ID" sz="2400" dirty="0">
                <a:solidFill>
                  <a:schemeClr val="bg1"/>
                </a:solidFill>
                <a:latin typeface="Arial" pitchFamily="34" charset="0"/>
                <a:cs typeface="Arial" pitchFamily="34" charset="0"/>
              </a:rPr>
              <a:t>dengan pelanggan mereka secara </a:t>
            </a:r>
            <a:r>
              <a:rPr lang="id-ID" sz="2400" dirty="0" smtClean="0">
                <a:solidFill>
                  <a:schemeClr val="bg1"/>
                </a:solidFill>
                <a:latin typeface="Arial" pitchFamily="34" charset="0"/>
                <a:cs typeface="Arial" pitchFamily="34" charset="0"/>
              </a:rPr>
              <a:t>langsung. </a:t>
            </a:r>
            <a:endParaRPr lang="id-ID" sz="2400" dirty="0">
              <a:solidFill>
                <a:schemeClr val="bg1"/>
              </a:solidFill>
              <a:latin typeface="Arial" pitchFamily="34" charset="0"/>
              <a:cs typeface="Arial" pitchFamily="34" charset="0"/>
            </a:endParaRPr>
          </a:p>
          <a:p>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2">
                    <a:lumMod val="40000"/>
                    <a:lumOff val="60000"/>
                  </a:schemeClr>
                </a:solidFill>
              </a:rPr>
              <a:t>Kartu Kredit “Sekali Pakai”</a:t>
            </a:r>
            <a:endParaRPr lang="id-ID" dirty="0">
              <a:solidFill>
                <a:schemeClr val="tx2">
                  <a:lumMod val="40000"/>
                  <a:lumOff val="60000"/>
                </a:schemeClr>
              </a:solidFill>
            </a:endParaRPr>
          </a:p>
        </p:txBody>
      </p:sp>
      <p:sp>
        <p:nvSpPr>
          <p:cNvPr id="3" name="Content Placeholder 2"/>
          <p:cNvSpPr>
            <a:spLocks noGrp="1"/>
          </p:cNvSpPr>
          <p:nvPr>
            <p:ph idx="1"/>
          </p:nvPr>
        </p:nvSpPr>
        <p:spPr/>
        <p:txBody>
          <a:bodyPr>
            <a:normAutofit/>
          </a:bodyPr>
          <a:lstStyle/>
          <a:p>
            <a:r>
              <a:rPr lang="id-ID" sz="2400" dirty="0">
                <a:solidFill>
                  <a:schemeClr val="bg1"/>
                </a:solidFill>
                <a:latin typeface="Arial" pitchFamily="34" charset="0"/>
                <a:cs typeface="Arial" pitchFamily="34" charset="0"/>
              </a:rPr>
              <a:t>Pada september 2000, america ekspres mengumumkan sebuak kartu kredit “sekali pakai” tindakan yang ditunjukan bagi 60 hingga 70 persen konsumen yang mengkhawatirkan pemalsuan kartu kredit dari pengguanaa internet. </a:t>
            </a:r>
          </a:p>
          <a:p>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Praktik Keamanan yang Diwajibkan oleh Visa</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a:xfrm>
            <a:off x="457200" y="1142984"/>
            <a:ext cx="8229600" cy="5429288"/>
          </a:xfrm>
        </p:spPr>
        <p:txBody>
          <a:bodyPr>
            <a:normAutofit lnSpcReduction="10000"/>
          </a:bodyPr>
          <a:lstStyle/>
          <a:p>
            <a:pPr marL="457200" indent="-457200">
              <a:buFont typeface="+mj-lt"/>
              <a:buAutoNum type="arabicPeriod"/>
            </a:pPr>
            <a:r>
              <a:rPr lang="id-ID" sz="2400" dirty="0">
                <a:solidFill>
                  <a:schemeClr val="bg1"/>
                </a:solidFill>
                <a:latin typeface="Arial" pitchFamily="34" charset="0"/>
                <a:cs typeface="Arial" pitchFamily="34" charset="0"/>
              </a:rPr>
              <a:t>Memasang dan memelihara </a:t>
            </a:r>
            <a:r>
              <a:rPr lang="id-ID" sz="2400" i="1" dirty="0">
                <a:solidFill>
                  <a:schemeClr val="tx2">
                    <a:lumMod val="40000"/>
                    <a:lumOff val="60000"/>
                  </a:schemeClr>
                </a:solidFill>
                <a:latin typeface="Arial" pitchFamily="34" charset="0"/>
                <a:cs typeface="Arial" pitchFamily="34" charset="0"/>
              </a:rPr>
              <a:t>firewall</a:t>
            </a:r>
            <a:r>
              <a:rPr lang="id-ID" sz="2400" i="1" dirty="0">
                <a:solidFill>
                  <a:schemeClr val="bg1"/>
                </a:solidFill>
                <a:latin typeface="Arial" pitchFamily="34" charset="0"/>
                <a:cs typeface="Arial" pitchFamily="34" charset="0"/>
              </a:rPr>
              <a:t>. </a:t>
            </a:r>
          </a:p>
          <a:p>
            <a:pPr marL="457200" indent="-457200">
              <a:buFont typeface="+mj-lt"/>
              <a:buAutoNum type="arabicPeriod"/>
            </a:pPr>
            <a:r>
              <a:rPr lang="id-ID" sz="2400" dirty="0" smtClean="0">
                <a:solidFill>
                  <a:schemeClr val="bg1"/>
                </a:solidFill>
                <a:latin typeface="Arial" pitchFamily="34" charset="0"/>
                <a:cs typeface="Arial" pitchFamily="34" charset="0"/>
              </a:rPr>
              <a:t>Memperbaharui </a:t>
            </a:r>
            <a:r>
              <a:rPr lang="id-ID" sz="2400" dirty="0">
                <a:solidFill>
                  <a:schemeClr val="bg1"/>
                </a:solidFill>
                <a:latin typeface="Arial" pitchFamily="34" charset="0"/>
                <a:cs typeface="Arial" pitchFamily="34" charset="0"/>
              </a:rPr>
              <a:t>keamanan. </a:t>
            </a:r>
          </a:p>
          <a:p>
            <a:pPr marL="457200" indent="-457200">
              <a:buFont typeface="+mj-lt"/>
              <a:buAutoNum type="arabicPeriod"/>
            </a:pPr>
            <a:r>
              <a:rPr lang="id-ID" sz="2400" dirty="0" smtClean="0">
                <a:solidFill>
                  <a:schemeClr val="bg1"/>
                </a:solidFill>
                <a:latin typeface="Arial" pitchFamily="34" charset="0"/>
                <a:cs typeface="Arial" pitchFamily="34" charset="0"/>
              </a:rPr>
              <a:t>Melakukan </a:t>
            </a:r>
            <a:r>
              <a:rPr lang="id-ID" sz="2400" dirty="0">
                <a:solidFill>
                  <a:schemeClr val="bg1"/>
                </a:solidFill>
                <a:latin typeface="Arial" pitchFamily="34" charset="0"/>
                <a:cs typeface="Arial" pitchFamily="34" charset="0"/>
              </a:rPr>
              <a:t>ekskripsi pada data yang di simpan. </a:t>
            </a:r>
          </a:p>
          <a:p>
            <a:pPr marL="457200" indent="-457200">
              <a:buFont typeface="+mj-lt"/>
              <a:buAutoNum type="arabicPeriod"/>
            </a:pPr>
            <a:r>
              <a:rPr lang="nn-NO" sz="2400" dirty="0" smtClean="0">
                <a:solidFill>
                  <a:schemeClr val="bg1"/>
                </a:solidFill>
                <a:latin typeface="Arial" pitchFamily="34" charset="0"/>
                <a:cs typeface="Arial" pitchFamily="34" charset="0"/>
              </a:rPr>
              <a:t>Melakukan </a:t>
            </a:r>
            <a:r>
              <a:rPr lang="nn-NO" sz="2400" dirty="0">
                <a:solidFill>
                  <a:schemeClr val="bg1"/>
                </a:solidFill>
                <a:latin typeface="Arial" pitchFamily="34" charset="0"/>
                <a:cs typeface="Arial" pitchFamily="34" charset="0"/>
              </a:rPr>
              <a:t>ekskripsi pada data yang di kirimkan. </a:t>
            </a:r>
          </a:p>
          <a:p>
            <a:pPr marL="457200" indent="-457200">
              <a:buFont typeface="+mj-lt"/>
              <a:buAutoNum type="arabicPeriod"/>
            </a:pPr>
            <a:r>
              <a:rPr lang="id-ID" sz="2400" dirty="0" smtClean="0">
                <a:solidFill>
                  <a:schemeClr val="bg1"/>
                </a:solidFill>
                <a:latin typeface="Arial" pitchFamily="34" charset="0"/>
                <a:cs typeface="Arial" pitchFamily="34" charset="0"/>
              </a:rPr>
              <a:t>Menggunakan </a:t>
            </a:r>
            <a:r>
              <a:rPr lang="id-ID" sz="2400" dirty="0">
                <a:solidFill>
                  <a:schemeClr val="bg1"/>
                </a:solidFill>
                <a:latin typeface="Arial" pitchFamily="34" charset="0"/>
                <a:cs typeface="Arial" pitchFamily="34" charset="0"/>
              </a:rPr>
              <a:t>dan memperbarui peranti lunak antivirus </a:t>
            </a:r>
          </a:p>
          <a:p>
            <a:pPr marL="457200" indent="-457200">
              <a:buFont typeface="+mj-lt"/>
              <a:buAutoNum type="arabicPeriod"/>
            </a:pPr>
            <a:r>
              <a:rPr lang="id-ID" sz="2400" dirty="0" smtClean="0">
                <a:solidFill>
                  <a:schemeClr val="bg1"/>
                </a:solidFill>
                <a:latin typeface="Arial" pitchFamily="34" charset="0"/>
                <a:cs typeface="Arial" pitchFamily="34" charset="0"/>
              </a:rPr>
              <a:t>Membatasi </a:t>
            </a:r>
            <a:r>
              <a:rPr lang="id-ID" sz="2400" dirty="0">
                <a:solidFill>
                  <a:schemeClr val="bg1"/>
                </a:solidFill>
                <a:latin typeface="Arial" pitchFamily="34" charset="0"/>
                <a:cs typeface="Arial" pitchFamily="34" charset="0"/>
              </a:rPr>
              <a:t>akses data kepada orang-orang yang ingin tahu. </a:t>
            </a:r>
          </a:p>
          <a:p>
            <a:pPr marL="457200" indent="-457200">
              <a:buFont typeface="+mj-lt"/>
              <a:buAutoNum type="arabicPeriod"/>
            </a:pPr>
            <a:r>
              <a:rPr lang="id-ID" sz="2400" dirty="0" smtClean="0">
                <a:solidFill>
                  <a:schemeClr val="bg1"/>
                </a:solidFill>
                <a:latin typeface="Arial" pitchFamily="34" charset="0"/>
                <a:cs typeface="Arial" pitchFamily="34" charset="0"/>
              </a:rPr>
              <a:t>Memberikan ID unik kepada setiap orang yang memiliki kemudahan mengakses data. </a:t>
            </a:r>
          </a:p>
          <a:p>
            <a:pPr marL="457200" indent="-457200">
              <a:buFont typeface="+mj-lt"/>
              <a:buAutoNum type="arabicPeriod"/>
            </a:pPr>
            <a:r>
              <a:rPr lang="id-ID" sz="2400" dirty="0" smtClean="0">
                <a:solidFill>
                  <a:schemeClr val="bg1"/>
                </a:solidFill>
                <a:latin typeface="Arial" pitchFamily="34" charset="0"/>
                <a:cs typeface="Arial" pitchFamily="34" charset="0"/>
              </a:rPr>
              <a:t>Memantau akses data dengan ID unik. </a:t>
            </a:r>
          </a:p>
          <a:p>
            <a:pPr marL="457200" indent="-457200">
              <a:buFont typeface="+mj-lt"/>
              <a:buAutoNum type="arabicPeriod"/>
            </a:pPr>
            <a:r>
              <a:rPr lang="id-ID" sz="2400" dirty="0" smtClean="0">
                <a:solidFill>
                  <a:schemeClr val="bg1"/>
                </a:solidFill>
                <a:latin typeface="Arial" pitchFamily="34" charset="0"/>
                <a:cs typeface="Arial" pitchFamily="34" charset="0"/>
              </a:rPr>
              <a:t>Tidak menggunakan kata sandi </a:t>
            </a:r>
            <a:r>
              <a:rPr lang="id-ID" sz="2400" i="1" dirty="0" smtClean="0">
                <a:solidFill>
                  <a:schemeClr val="bg1"/>
                </a:solidFill>
                <a:latin typeface="Arial" pitchFamily="34" charset="0"/>
                <a:cs typeface="Arial" pitchFamily="34" charset="0"/>
              </a:rPr>
              <a:t>default</a:t>
            </a:r>
            <a:r>
              <a:rPr lang="id-ID" sz="2400" dirty="0" smtClean="0">
                <a:solidFill>
                  <a:schemeClr val="bg1"/>
                </a:solidFill>
                <a:latin typeface="Arial" pitchFamily="34" charset="0"/>
                <a:cs typeface="Arial" pitchFamily="34" charset="0"/>
              </a:rPr>
              <a:t> yang disediakan oleh vendor. </a:t>
            </a:r>
          </a:p>
          <a:p>
            <a:pPr marL="457200" indent="-457200">
              <a:buFont typeface="+mj-lt"/>
              <a:buAutoNum type="arabicPeriod"/>
            </a:pPr>
            <a:r>
              <a:rPr lang="id-ID" sz="2400" dirty="0" smtClean="0">
                <a:solidFill>
                  <a:schemeClr val="bg1"/>
                </a:solidFill>
                <a:latin typeface="Arial" pitchFamily="34" charset="0"/>
                <a:cs typeface="Arial" pitchFamily="34" charset="0"/>
              </a:rPr>
              <a:t>Secara teratur menguji sistem keamanan. </a:t>
            </a: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Manajemen Risiko</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id-ID" sz="2400" dirty="0">
                <a:solidFill>
                  <a:schemeClr val="bg1"/>
                </a:solidFill>
                <a:latin typeface="Arial" pitchFamily="34" charset="0"/>
                <a:cs typeface="Arial" pitchFamily="34" charset="0"/>
              </a:rPr>
              <a:t>Menganalisis kelemahan perusahaan tersebut. </a:t>
            </a:r>
          </a:p>
          <a:p>
            <a:pPr marL="457200" indent="-457200">
              <a:buFont typeface="+mj-lt"/>
              <a:buAutoNum type="arabicPeriod"/>
            </a:pPr>
            <a:r>
              <a:rPr lang="id-ID" sz="2400" dirty="0" smtClean="0">
                <a:solidFill>
                  <a:schemeClr val="bg1"/>
                </a:solidFill>
                <a:latin typeface="Arial" pitchFamily="34" charset="0"/>
                <a:cs typeface="Arial" pitchFamily="34" charset="0"/>
              </a:rPr>
              <a:t>Identifikasi </a:t>
            </a:r>
            <a:r>
              <a:rPr lang="id-ID" sz="2400" dirty="0">
                <a:solidFill>
                  <a:schemeClr val="bg1"/>
                </a:solidFill>
                <a:latin typeface="Arial" pitchFamily="34" charset="0"/>
                <a:cs typeface="Arial" pitchFamily="34" charset="0"/>
              </a:rPr>
              <a:t>aset-aset bisnis yang harus dilindungi dari risiko. </a:t>
            </a:r>
          </a:p>
          <a:p>
            <a:pPr marL="457200" indent="-457200">
              <a:buFont typeface="+mj-lt"/>
              <a:buAutoNum type="arabicPeriod"/>
            </a:pPr>
            <a:r>
              <a:rPr lang="id-ID" sz="2400" dirty="0" smtClean="0">
                <a:solidFill>
                  <a:schemeClr val="bg1"/>
                </a:solidFill>
                <a:latin typeface="Arial" pitchFamily="34" charset="0"/>
                <a:cs typeface="Arial" pitchFamily="34" charset="0"/>
              </a:rPr>
              <a:t>Menentukan </a:t>
            </a:r>
            <a:r>
              <a:rPr lang="id-ID" sz="2400" dirty="0">
                <a:solidFill>
                  <a:schemeClr val="bg1"/>
                </a:solidFill>
                <a:latin typeface="Arial" pitchFamily="34" charset="0"/>
                <a:cs typeface="Arial" pitchFamily="34" charset="0"/>
              </a:rPr>
              <a:t>tingkatan dampak pada perusahaan jika risiko benar-benar terjadi. </a:t>
            </a:r>
          </a:p>
          <a:p>
            <a:pPr marL="457200" indent="-457200">
              <a:buFont typeface="+mj-lt"/>
              <a:buAutoNum type="arabicPeriod"/>
            </a:pPr>
            <a:r>
              <a:rPr lang="id-ID" sz="2400" dirty="0" smtClean="0">
                <a:solidFill>
                  <a:schemeClr val="bg1"/>
                </a:solidFill>
                <a:latin typeface="Arial" pitchFamily="34" charset="0"/>
                <a:cs typeface="Arial" pitchFamily="34" charset="0"/>
              </a:rPr>
              <a:t>Menyadari </a:t>
            </a:r>
            <a:r>
              <a:rPr lang="id-ID" sz="2400" dirty="0">
                <a:solidFill>
                  <a:schemeClr val="bg1"/>
                </a:solidFill>
                <a:latin typeface="Arial" pitchFamily="34" charset="0"/>
                <a:cs typeface="Arial" pitchFamily="34" charset="0"/>
              </a:rPr>
              <a:t>risikonya.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11156"/>
          </a:xfrm>
        </p:spPr>
        <p:txBody>
          <a:bodyPr>
            <a:normAutofit/>
          </a:bodyPr>
          <a:lstStyle/>
          <a:p>
            <a:r>
              <a:rPr lang="id-ID" sz="2400" dirty="0" smtClean="0">
                <a:solidFill>
                  <a:schemeClr val="tx2">
                    <a:lumMod val="40000"/>
                    <a:lumOff val="60000"/>
                  </a:schemeClr>
                </a:solidFill>
                <a:latin typeface="Arial" pitchFamily="34" charset="0"/>
                <a:cs typeface="Arial" pitchFamily="34" charset="0"/>
              </a:rPr>
              <a:t>Penyusunan Kebijakan Keamanan</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a:xfrm>
            <a:off x="0" y="642918"/>
            <a:ext cx="9144000" cy="6215082"/>
          </a:xfrm>
        </p:spPr>
        <p:txBody>
          <a:bodyPr/>
          <a:lstStyle/>
          <a:p>
            <a:endParaRPr lang="id-ID" dirty="0"/>
          </a:p>
        </p:txBody>
      </p:sp>
      <p:sp>
        <p:nvSpPr>
          <p:cNvPr id="4" name="Rectangle 3"/>
          <p:cNvSpPr/>
          <p:nvPr/>
        </p:nvSpPr>
        <p:spPr>
          <a:xfrm>
            <a:off x="1357290" y="1071546"/>
            <a:ext cx="1643074"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Fase 1</a:t>
            </a:r>
          </a:p>
          <a:p>
            <a:pPr algn="ctr"/>
            <a:r>
              <a:rPr lang="id-ID" dirty="0" smtClean="0"/>
              <a:t>Inisiasi proyek</a:t>
            </a:r>
            <a:endParaRPr lang="id-ID" dirty="0"/>
          </a:p>
        </p:txBody>
      </p:sp>
      <p:sp>
        <p:nvSpPr>
          <p:cNvPr id="5" name="Rectangle 4"/>
          <p:cNvSpPr/>
          <p:nvPr/>
        </p:nvSpPr>
        <p:spPr>
          <a:xfrm>
            <a:off x="1357290" y="2714620"/>
            <a:ext cx="1643074"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Fase 2</a:t>
            </a:r>
          </a:p>
          <a:p>
            <a:pPr algn="ctr"/>
            <a:r>
              <a:rPr lang="id-ID" dirty="0" smtClean="0"/>
              <a:t>Penyusunan kebijakan</a:t>
            </a:r>
            <a:endParaRPr lang="id-ID" dirty="0"/>
          </a:p>
        </p:txBody>
      </p:sp>
      <p:sp>
        <p:nvSpPr>
          <p:cNvPr id="6" name="Rectangle 5"/>
          <p:cNvSpPr/>
          <p:nvPr/>
        </p:nvSpPr>
        <p:spPr>
          <a:xfrm>
            <a:off x="1357290" y="3714752"/>
            <a:ext cx="1643074"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Fase 3</a:t>
            </a:r>
          </a:p>
          <a:p>
            <a:pPr algn="ctr"/>
            <a:r>
              <a:rPr lang="id-ID" dirty="0" smtClean="0"/>
              <a:t>Konsultasi dan persetujuan</a:t>
            </a:r>
            <a:endParaRPr lang="id-ID" dirty="0"/>
          </a:p>
        </p:txBody>
      </p:sp>
      <p:sp>
        <p:nvSpPr>
          <p:cNvPr id="7" name="Rectangle 6"/>
          <p:cNvSpPr/>
          <p:nvPr/>
        </p:nvSpPr>
        <p:spPr>
          <a:xfrm>
            <a:off x="1357290" y="4786322"/>
            <a:ext cx="1643074"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Fase 4</a:t>
            </a:r>
          </a:p>
          <a:p>
            <a:pPr algn="ctr"/>
            <a:r>
              <a:rPr lang="id-ID" dirty="0" smtClean="0"/>
              <a:t>Kesadaran dan pendidikan</a:t>
            </a:r>
            <a:endParaRPr lang="id-ID" dirty="0"/>
          </a:p>
        </p:txBody>
      </p:sp>
      <p:sp>
        <p:nvSpPr>
          <p:cNvPr id="8" name="Rectangle 7"/>
          <p:cNvSpPr/>
          <p:nvPr/>
        </p:nvSpPr>
        <p:spPr>
          <a:xfrm>
            <a:off x="1357290" y="5786454"/>
            <a:ext cx="1643074"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Fase 5</a:t>
            </a:r>
          </a:p>
          <a:p>
            <a:pPr algn="ctr"/>
            <a:r>
              <a:rPr lang="id-ID" dirty="0" smtClean="0"/>
              <a:t>Penyebarlasan kebijkan</a:t>
            </a:r>
            <a:endParaRPr lang="id-ID" dirty="0"/>
          </a:p>
        </p:txBody>
      </p:sp>
      <p:sp>
        <p:nvSpPr>
          <p:cNvPr id="9" name="Rectangle 8"/>
          <p:cNvSpPr/>
          <p:nvPr/>
        </p:nvSpPr>
        <p:spPr>
          <a:xfrm>
            <a:off x="6215074" y="785794"/>
            <a:ext cx="178595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Tiru proyek</a:t>
            </a:r>
            <a:endParaRPr lang="id-ID" dirty="0"/>
          </a:p>
        </p:txBody>
      </p:sp>
      <p:sp>
        <p:nvSpPr>
          <p:cNvPr id="10" name="Rectangle 9"/>
          <p:cNvSpPr/>
          <p:nvPr/>
        </p:nvSpPr>
        <p:spPr>
          <a:xfrm>
            <a:off x="6215074" y="1714488"/>
            <a:ext cx="178595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Komite pengawas proyek keamanan</a:t>
            </a:r>
            <a:endParaRPr lang="id-ID" sz="1600" dirty="0"/>
          </a:p>
        </p:txBody>
      </p:sp>
      <p:sp>
        <p:nvSpPr>
          <p:cNvPr id="11" name="Rectangle 10"/>
          <p:cNvSpPr/>
          <p:nvPr/>
        </p:nvSpPr>
        <p:spPr>
          <a:xfrm>
            <a:off x="6215074" y="2643182"/>
            <a:ext cx="178595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Pihak-pihak berminat dan terpengaruh</a:t>
            </a:r>
            <a:endParaRPr lang="id-ID" dirty="0"/>
          </a:p>
        </p:txBody>
      </p:sp>
      <p:sp>
        <p:nvSpPr>
          <p:cNvPr id="12" name="Rectangle 11"/>
          <p:cNvSpPr/>
          <p:nvPr/>
        </p:nvSpPr>
        <p:spPr>
          <a:xfrm>
            <a:off x="6215074" y="3714752"/>
            <a:ext cx="178595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Manajemen</a:t>
            </a:r>
            <a:endParaRPr lang="id-ID" dirty="0"/>
          </a:p>
        </p:txBody>
      </p:sp>
      <p:sp>
        <p:nvSpPr>
          <p:cNvPr id="13" name="Rectangle 12"/>
          <p:cNvSpPr/>
          <p:nvPr/>
        </p:nvSpPr>
        <p:spPr>
          <a:xfrm>
            <a:off x="6215074" y="4786322"/>
            <a:ext cx="178595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Unit organisasi</a:t>
            </a:r>
            <a:endParaRPr lang="id-ID" dirty="0"/>
          </a:p>
        </p:txBody>
      </p:sp>
      <p:sp>
        <p:nvSpPr>
          <p:cNvPr id="14" name="Rectangle 13"/>
          <p:cNvSpPr/>
          <p:nvPr/>
        </p:nvSpPr>
        <p:spPr>
          <a:xfrm>
            <a:off x="6215074" y="5786454"/>
            <a:ext cx="178595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Unit organisasi</a:t>
            </a:r>
            <a:endParaRPr lang="id-ID" dirty="0"/>
          </a:p>
        </p:txBody>
      </p:sp>
      <p:sp>
        <p:nvSpPr>
          <p:cNvPr id="15" name="Down Arrow 14"/>
          <p:cNvSpPr/>
          <p:nvPr/>
        </p:nvSpPr>
        <p:spPr>
          <a:xfrm>
            <a:off x="1928794" y="1857364"/>
            <a:ext cx="484632" cy="857256"/>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16" name="Down Arrow 15"/>
          <p:cNvSpPr/>
          <p:nvPr/>
        </p:nvSpPr>
        <p:spPr>
          <a:xfrm>
            <a:off x="1928794" y="3429000"/>
            <a:ext cx="484632" cy="28575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17" name="Down Arrow 16"/>
          <p:cNvSpPr/>
          <p:nvPr/>
        </p:nvSpPr>
        <p:spPr>
          <a:xfrm>
            <a:off x="1928794" y="4500570"/>
            <a:ext cx="484632" cy="28575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18" name="Down Arrow 17"/>
          <p:cNvSpPr/>
          <p:nvPr/>
        </p:nvSpPr>
        <p:spPr>
          <a:xfrm>
            <a:off x="1928794" y="5572140"/>
            <a:ext cx="484632" cy="21431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19" name="Left-Right Arrow 18"/>
          <p:cNvSpPr/>
          <p:nvPr/>
        </p:nvSpPr>
        <p:spPr>
          <a:xfrm>
            <a:off x="3000364" y="2857496"/>
            <a:ext cx="3214710" cy="484632"/>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20" name="Left-Right Arrow 19"/>
          <p:cNvSpPr/>
          <p:nvPr/>
        </p:nvSpPr>
        <p:spPr>
          <a:xfrm>
            <a:off x="3000364" y="3929066"/>
            <a:ext cx="3214710" cy="484632"/>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21" name="Left-Right Arrow 20"/>
          <p:cNvSpPr/>
          <p:nvPr/>
        </p:nvSpPr>
        <p:spPr>
          <a:xfrm>
            <a:off x="3000364" y="4929198"/>
            <a:ext cx="3214710" cy="484632"/>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22" name="Left-Right Arrow 21"/>
          <p:cNvSpPr/>
          <p:nvPr/>
        </p:nvSpPr>
        <p:spPr>
          <a:xfrm>
            <a:off x="3000364" y="5929330"/>
            <a:ext cx="3214710" cy="484632"/>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25" name="Minus 24"/>
          <p:cNvSpPr/>
          <p:nvPr/>
        </p:nvSpPr>
        <p:spPr>
          <a:xfrm>
            <a:off x="2714612" y="1000108"/>
            <a:ext cx="2286016" cy="914400"/>
          </a:xfrm>
          <a:prstGeom prst="mathMin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26" name="Up Arrow 25"/>
          <p:cNvSpPr/>
          <p:nvPr/>
        </p:nvSpPr>
        <p:spPr>
          <a:xfrm>
            <a:off x="4572000" y="857232"/>
            <a:ext cx="428628" cy="1428760"/>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27" name="Right Arrow 26"/>
          <p:cNvSpPr/>
          <p:nvPr/>
        </p:nvSpPr>
        <p:spPr>
          <a:xfrm>
            <a:off x="4572000" y="571480"/>
            <a:ext cx="1643074" cy="64294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28" name="Right Arrow 27"/>
          <p:cNvSpPr/>
          <p:nvPr/>
        </p:nvSpPr>
        <p:spPr>
          <a:xfrm>
            <a:off x="4643438" y="1857364"/>
            <a:ext cx="1571636" cy="57150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Pengendalian</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smtClean="0">
                <a:solidFill>
                  <a:schemeClr val="bg1"/>
                </a:solidFill>
                <a:latin typeface="Arial" pitchFamily="34" charset="0"/>
                <a:cs typeface="Arial" pitchFamily="34" charset="0"/>
              </a:rPr>
              <a:t>Pengendalian (</a:t>
            </a:r>
            <a:r>
              <a:rPr lang="id-ID" sz="2400" i="1" dirty="0" smtClean="0">
                <a:solidFill>
                  <a:schemeClr val="bg1"/>
                </a:solidFill>
                <a:latin typeface="Arial" pitchFamily="34" charset="0"/>
                <a:cs typeface="Arial" pitchFamily="34" charset="0"/>
              </a:rPr>
              <a:t>control</a:t>
            </a:r>
            <a:r>
              <a:rPr lang="id-ID" sz="2400" dirty="0" smtClean="0">
                <a:solidFill>
                  <a:schemeClr val="bg1"/>
                </a:solidFill>
                <a:latin typeface="Arial" pitchFamily="34" charset="0"/>
                <a:cs typeface="Arial" pitchFamily="34" charset="0"/>
              </a:rPr>
              <a:t>) adalah mekanisme yang diterapkan baik untuk melindungi perusahaan dari risiko atau untuk meminimalkan damak risiko tersebut pada perusahaan jika risiko tersebut terjadi. </a:t>
            </a: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Nama Kelompok</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smtClean="0">
                <a:solidFill>
                  <a:schemeClr val="bg1"/>
                </a:solidFill>
                <a:latin typeface="Arial" pitchFamily="34" charset="0"/>
                <a:cs typeface="Arial" pitchFamily="34" charset="0"/>
              </a:rPr>
              <a:t>Kurniawati  			( 0211 12 127 )</a:t>
            </a:r>
          </a:p>
          <a:p>
            <a:r>
              <a:rPr lang="id-ID" sz="2400" dirty="0" smtClean="0">
                <a:solidFill>
                  <a:schemeClr val="bg1"/>
                </a:solidFill>
                <a:latin typeface="Arial" pitchFamily="34" charset="0"/>
                <a:cs typeface="Arial" pitchFamily="34" charset="0"/>
              </a:rPr>
              <a:t>Anisa Safitri			( 0211 12 131 )</a:t>
            </a:r>
          </a:p>
          <a:p>
            <a:r>
              <a:rPr lang="id-ID" sz="2400" dirty="0" smtClean="0">
                <a:solidFill>
                  <a:schemeClr val="bg1"/>
                </a:solidFill>
                <a:latin typeface="Arial" pitchFamily="34" charset="0"/>
                <a:cs typeface="Arial" pitchFamily="34" charset="0"/>
              </a:rPr>
              <a:t>Abdurochman Ramdani		( 0211 12 132 )</a:t>
            </a:r>
          </a:p>
          <a:p>
            <a:r>
              <a:rPr lang="id-ID" sz="2400" dirty="0" smtClean="0">
                <a:solidFill>
                  <a:schemeClr val="bg1"/>
                </a:solidFill>
                <a:latin typeface="Arial" pitchFamily="34" charset="0"/>
                <a:cs typeface="Arial" pitchFamily="34" charset="0"/>
              </a:rPr>
              <a:t>Rifki Rahmayadi 			( 0211 12 163 )	</a:t>
            </a:r>
          </a:p>
          <a:p>
            <a:pPr>
              <a:buNone/>
            </a:pP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Pengendalian Teknis</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smtClean="0">
                <a:solidFill>
                  <a:schemeClr val="bg1"/>
                </a:solidFill>
                <a:latin typeface="Arial" pitchFamily="34" charset="0"/>
                <a:cs typeface="Arial" pitchFamily="34" charset="0"/>
              </a:rPr>
              <a:t>Pengendalian teknis (technical control) adalah pengendalian yan menjadi satu di dalam sistem dan dibuat oleh para penyusun sistem selama masa siklus penyusunan sistem. </a:t>
            </a: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Pengendalian Akses</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id-ID" sz="2400" dirty="0" smtClean="0">
                <a:solidFill>
                  <a:schemeClr val="bg1"/>
                </a:solidFill>
                <a:latin typeface="Arial" pitchFamily="34" charset="0"/>
                <a:cs typeface="Arial" pitchFamily="34" charset="0"/>
              </a:rPr>
              <a:t>Identifikasi </a:t>
            </a:r>
            <a:r>
              <a:rPr lang="id-ID" sz="2400" dirty="0">
                <a:solidFill>
                  <a:schemeClr val="bg1"/>
                </a:solidFill>
                <a:latin typeface="Arial" pitchFamily="34" charset="0"/>
                <a:cs typeface="Arial" pitchFamily="34" charset="0"/>
              </a:rPr>
              <a:t>pengguna. Para pengguna pertama mengidentifikasi mereka dengan cara memberikan sesuatu yang mereka ketahui, misalnya kata </a:t>
            </a:r>
            <a:r>
              <a:rPr lang="id-ID" sz="2400" dirty="0" smtClean="0">
                <a:solidFill>
                  <a:schemeClr val="bg1"/>
                </a:solidFill>
                <a:latin typeface="Arial" pitchFamily="34" charset="0"/>
                <a:cs typeface="Arial" pitchFamily="34" charset="0"/>
              </a:rPr>
              <a:t>sandi.  </a:t>
            </a:r>
            <a:endParaRPr lang="id-ID" sz="2400" dirty="0">
              <a:solidFill>
                <a:schemeClr val="bg1"/>
              </a:solidFill>
              <a:latin typeface="Arial" pitchFamily="34" charset="0"/>
              <a:cs typeface="Arial" pitchFamily="34" charset="0"/>
            </a:endParaRPr>
          </a:p>
          <a:p>
            <a:pPr marL="457200" indent="-457200">
              <a:buFont typeface="+mj-lt"/>
              <a:buAutoNum type="arabicPeriod"/>
            </a:pPr>
            <a:r>
              <a:rPr lang="id-ID" sz="2400" dirty="0" smtClean="0">
                <a:solidFill>
                  <a:schemeClr val="bg1"/>
                </a:solidFill>
                <a:latin typeface="Arial" pitchFamily="34" charset="0"/>
                <a:cs typeface="Arial" pitchFamily="34" charset="0"/>
              </a:rPr>
              <a:t>Otentifikasi </a:t>
            </a:r>
            <a:r>
              <a:rPr lang="id-ID" sz="2400" dirty="0">
                <a:solidFill>
                  <a:schemeClr val="bg1"/>
                </a:solidFill>
                <a:latin typeface="Arial" pitchFamily="34" charset="0"/>
                <a:cs typeface="Arial" pitchFamily="34" charset="0"/>
              </a:rPr>
              <a:t>pengguna. Setelah identifikasi awal telah dilakukan, para pengguna memverifikasi hak akses dengan cara memberikan sesuatu yang mereka </a:t>
            </a:r>
            <a:r>
              <a:rPr lang="id-ID" sz="2400" dirty="0" smtClean="0">
                <a:solidFill>
                  <a:schemeClr val="bg1"/>
                </a:solidFill>
                <a:latin typeface="Arial" pitchFamily="34" charset="0"/>
                <a:cs typeface="Arial" pitchFamily="34" charset="0"/>
              </a:rPr>
              <a:t>ketahui.  </a:t>
            </a:r>
            <a:endParaRPr lang="id-ID" sz="2400" dirty="0">
              <a:solidFill>
                <a:schemeClr val="bg1"/>
              </a:solidFill>
              <a:latin typeface="Arial" pitchFamily="34" charset="0"/>
              <a:cs typeface="Arial" pitchFamily="34" charset="0"/>
            </a:endParaRPr>
          </a:p>
          <a:p>
            <a:pPr marL="457200" indent="-457200">
              <a:buFont typeface="+mj-lt"/>
              <a:buAutoNum type="arabicPeriod"/>
            </a:pPr>
            <a:r>
              <a:rPr lang="id-ID" sz="2400" dirty="0" smtClean="0">
                <a:solidFill>
                  <a:schemeClr val="bg1"/>
                </a:solidFill>
                <a:latin typeface="Arial" pitchFamily="34" charset="0"/>
                <a:cs typeface="Arial" pitchFamily="34" charset="0"/>
              </a:rPr>
              <a:t>Otorisasi </a:t>
            </a:r>
            <a:r>
              <a:rPr lang="id-ID" sz="2400" dirty="0">
                <a:solidFill>
                  <a:schemeClr val="bg1"/>
                </a:solidFill>
                <a:latin typeface="Arial" pitchFamily="34" charset="0"/>
                <a:cs typeface="Arial" pitchFamily="34" charset="0"/>
              </a:rPr>
              <a:t>pengguna. Setelah pemeriksaan identifikasi dan autentikasidilalui, seseorang maka dapat melakukan otorisasi untuk memasuki tingkat/derajat penggunaan </a:t>
            </a:r>
            <a:r>
              <a:rPr lang="id-ID" sz="2400" dirty="0" smtClean="0">
                <a:solidFill>
                  <a:schemeClr val="bg1"/>
                </a:solidFill>
                <a:latin typeface="Arial" pitchFamily="34" charset="0"/>
                <a:cs typeface="Arial" pitchFamily="34" charset="0"/>
              </a:rPr>
              <a:t>tertentu.</a:t>
            </a:r>
            <a:endParaRPr lang="id-ID" sz="2400" dirty="0">
              <a:solidFill>
                <a:schemeClr val="bg1"/>
              </a:solidFill>
              <a:latin typeface="Arial" pitchFamily="34" charset="0"/>
              <a:cs typeface="Arial" pitchFamily="34" charset="0"/>
            </a:endParaRPr>
          </a:p>
          <a:p>
            <a:pPr marL="457200" indent="-457200">
              <a:buNone/>
            </a:pP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Firewall</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a:solidFill>
                  <a:schemeClr val="bg1"/>
                </a:solidFill>
                <a:latin typeface="Arial" pitchFamily="34" charset="0"/>
                <a:cs typeface="Arial" pitchFamily="34" charset="0"/>
              </a:rPr>
              <a:t>Sumber daya komputer selalu berada dalam resiko jika terhubung ke jaringan. Salah satu pendekatan keamanan adalah secara fisik memisahkan situs Web perusahaan dengan jaringan internal perusahaan yang berisikan data sensitif dan sistem informasi. </a:t>
            </a:r>
          </a:p>
          <a:p>
            <a:r>
              <a:rPr lang="id-ID" sz="2400" dirty="0" smtClean="0">
                <a:solidFill>
                  <a:schemeClr val="bg1"/>
                </a:solidFill>
                <a:latin typeface="Arial" pitchFamily="34" charset="0"/>
                <a:cs typeface="Arial" pitchFamily="34" charset="0"/>
              </a:rPr>
              <a:t>Fungsi </a:t>
            </a:r>
            <a:r>
              <a:rPr lang="id-ID" sz="2400" i="1" dirty="0" smtClean="0">
                <a:solidFill>
                  <a:schemeClr val="bg1"/>
                </a:solidFill>
                <a:latin typeface="Arial" pitchFamily="34" charset="0"/>
                <a:cs typeface="Arial" pitchFamily="34" charset="0"/>
              </a:rPr>
              <a:t>Firewall</a:t>
            </a:r>
            <a:r>
              <a:rPr lang="id-ID" sz="2400" dirty="0" smtClean="0">
                <a:solidFill>
                  <a:schemeClr val="bg1"/>
                </a:solidFill>
                <a:latin typeface="Arial" pitchFamily="34" charset="0"/>
                <a:cs typeface="Arial" pitchFamily="34" charset="0"/>
              </a:rPr>
              <a:t> sebagai </a:t>
            </a:r>
            <a:r>
              <a:rPr lang="id-ID" sz="2400" dirty="0">
                <a:solidFill>
                  <a:schemeClr val="bg1"/>
                </a:solidFill>
                <a:latin typeface="Arial" pitchFamily="34" charset="0"/>
                <a:cs typeface="Arial" pitchFamily="34" charset="0"/>
              </a:rPr>
              <a:t>penyaring dan penghalang yang membatasi aliran data ke dan dari perusahaan tersebut dan </a:t>
            </a:r>
            <a:r>
              <a:rPr lang="id-ID" sz="2400" dirty="0" smtClean="0">
                <a:solidFill>
                  <a:schemeClr val="bg1"/>
                </a:solidFill>
                <a:latin typeface="Arial" pitchFamily="34" charset="0"/>
                <a:cs typeface="Arial" pitchFamily="34" charset="0"/>
              </a:rPr>
              <a:t>internet. </a:t>
            </a:r>
            <a:endParaRPr lang="id-ID" sz="2400" dirty="0">
              <a:solidFill>
                <a:schemeClr val="bg1"/>
              </a:solidFill>
              <a:latin typeface="Arial" pitchFamily="34" charset="0"/>
              <a:cs typeface="Arial" pitchFamily="34" charset="0"/>
            </a:endParaRPr>
          </a:p>
          <a:p>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654032"/>
          </a:xfrm>
        </p:spPr>
        <p:txBody>
          <a:bodyPr>
            <a:normAutofit/>
          </a:bodyPr>
          <a:lstStyle/>
          <a:p>
            <a:r>
              <a:rPr lang="id-ID" sz="2400" dirty="0" smtClean="0">
                <a:solidFill>
                  <a:schemeClr val="tx2">
                    <a:lumMod val="40000"/>
                    <a:lumOff val="60000"/>
                  </a:schemeClr>
                </a:solidFill>
                <a:latin typeface="Arial" pitchFamily="34" charset="0"/>
                <a:cs typeface="Arial" pitchFamily="34" charset="0"/>
              </a:rPr>
              <a:t>Lokasi Fire Wall di Jaringan</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a:xfrm>
            <a:off x="0" y="571480"/>
            <a:ext cx="9144000" cy="6286520"/>
          </a:xfrm>
        </p:spPr>
        <p:txBody>
          <a:bodyPr/>
          <a:lstStyle/>
          <a:p>
            <a:endParaRPr lang="id-ID" dirty="0"/>
          </a:p>
        </p:txBody>
      </p:sp>
      <p:sp>
        <p:nvSpPr>
          <p:cNvPr id="4" name="Rectangle 3"/>
          <p:cNvSpPr/>
          <p:nvPr/>
        </p:nvSpPr>
        <p:spPr>
          <a:xfrm>
            <a:off x="214282" y="3286124"/>
            <a:ext cx="157163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Internet</a:t>
            </a:r>
            <a:endParaRPr lang="id-ID" dirty="0"/>
          </a:p>
        </p:txBody>
      </p:sp>
      <p:sp>
        <p:nvSpPr>
          <p:cNvPr id="5" name="Rectangle 4"/>
          <p:cNvSpPr/>
          <p:nvPr/>
        </p:nvSpPr>
        <p:spPr>
          <a:xfrm>
            <a:off x="2500298" y="3286124"/>
            <a:ext cx="164307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Router</a:t>
            </a:r>
            <a:endParaRPr lang="id-ID" dirty="0"/>
          </a:p>
        </p:txBody>
      </p:sp>
      <p:sp>
        <p:nvSpPr>
          <p:cNvPr id="6" name="Rectangle 5"/>
          <p:cNvSpPr/>
          <p:nvPr/>
        </p:nvSpPr>
        <p:spPr>
          <a:xfrm>
            <a:off x="4857752" y="3286124"/>
            <a:ext cx="164307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Jaringan internal</a:t>
            </a:r>
            <a:endParaRPr lang="id-ID" dirty="0"/>
          </a:p>
        </p:txBody>
      </p:sp>
      <p:sp>
        <p:nvSpPr>
          <p:cNvPr id="7" name="Rectangle 6"/>
          <p:cNvSpPr/>
          <p:nvPr/>
        </p:nvSpPr>
        <p:spPr>
          <a:xfrm>
            <a:off x="7215206" y="3286124"/>
            <a:ext cx="171451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Komputer</a:t>
            </a:r>
            <a:endParaRPr lang="id-ID" dirty="0"/>
          </a:p>
        </p:txBody>
      </p:sp>
      <p:sp>
        <p:nvSpPr>
          <p:cNvPr id="8" name="Parallelogram 7"/>
          <p:cNvSpPr/>
          <p:nvPr/>
        </p:nvSpPr>
        <p:spPr>
          <a:xfrm>
            <a:off x="2500298" y="857232"/>
            <a:ext cx="1857388" cy="91440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i="1" dirty="0" smtClean="0"/>
              <a:t>Firewall </a:t>
            </a:r>
            <a:r>
              <a:rPr lang="id-ID" dirty="0" smtClean="0"/>
              <a:t>penyaring paket</a:t>
            </a:r>
            <a:endParaRPr lang="id-ID" dirty="0"/>
          </a:p>
        </p:txBody>
      </p:sp>
      <p:sp>
        <p:nvSpPr>
          <p:cNvPr id="9" name="Parallelogram 8"/>
          <p:cNvSpPr/>
          <p:nvPr/>
        </p:nvSpPr>
        <p:spPr>
          <a:xfrm>
            <a:off x="3357554" y="5715016"/>
            <a:ext cx="2000264" cy="91440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i="1" dirty="0" smtClean="0"/>
              <a:t>Firewall</a:t>
            </a:r>
            <a:r>
              <a:rPr lang="id-ID" dirty="0" smtClean="0"/>
              <a:t> tingakat sirkuit</a:t>
            </a:r>
            <a:endParaRPr lang="id-ID" dirty="0"/>
          </a:p>
        </p:txBody>
      </p:sp>
      <p:sp>
        <p:nvSpPr>
          <p:cNvPr id="10" name="Parallelogram 9"/>
          <p:cNvSpPr/>
          <p:nvPr/>
        </p:nvSpPr>
        <p:spPr>
          <a:xfrm>
            <a:off x="5929322" y="5715016"/>
            <a:ext cx="2000264" cy="91440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i="1" dirty="0" smtClean="0"/>
              <a:t>Firewall</a:t>
            </a:r>
            <a:r>
              <a:rPr lang="id-ID" dirty="0" smtClean="0"/>
              <a:t> tingkat aplikasi</a:t>
            </a:r>
            <a:endParaRPr lang="id-ID" dirty="0"/>
          </a:p>
        </p:txBody>
      </p:sp>
      <p:sp>
        <p:nvSpPr>
          <p:cNvPr id="11" name="Left-Right Arrow 10"/>
          <p:cNvSpPr/>
          <p:nvPr/>
        </p:nvSpPr>
        <p:spPr>
          <a:xfrm>
            <a:off x="1785918" y="3500438"/>
            <a:ext cx="714380" cy="484632"/>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12" name="Left-Right Arrow 11"/>
          <p:cNvSpPr/>
          <p:nvPr/>
        </p:nvSpPr>
        <p:spPr>
          <a:xfrm>
            <a:off x="4143372" y="3500438"/>
            <a:ext cx="714380" cy="484632"/>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13" name="Left-Right Arrow 12"/>
          <p:cNvSpPr/>
          <p:nvPr/>
        </p:nvSpPr>
        <p:spPr>
          <a:xfrm>
            <a:off x="6500826" y="3500438"/>
            <a:ext cx="714380" cy="484632"/>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15" name="Minus 14"/>
          <p:cNvSpPr/>
          <p:nvPr/>
        </p:nvSpPr>
        <p:spPr>
          <a:xfrm rot="5400000">
            <a:off x="3028936" y="1543040"/>
            <a:ext cx="571504" cy="914400"/>
          </a:xfrm>
          <a:prstGeom prst="mathMin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16" name="Minus 15"/>
          <p:cNvSpPr/>
          <p:nvPr/>
        </p:nvSpPr>
        <p:spPr>
          <a:xfrm rot="5400000">
            <a:off x="3100374" y="1971668"/>
            <a:ext cx="428628" cy="914400"/>
          </a:xfrm>
          <a:prstGeom prst="mathMin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17" name="Down Arrow 16"/>
          <p:cNvSpPr/>
          <p:nvPr/>
        </p:nvSpPr>
        <p:spPr>
          <a:xfrm>
            <a:off x="3071802" y="2643182"/>
            <a:ext cx="484632" cy="64294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18" name="Minus 17"/>
          <p:cNvSpPr/>
          <p:nvPr/>
        </p:nvSpPr>
        <p:spPr>
          <a:xfrm rot="5400000">
            <a:off x="4393405" y="5179231"/>
            <a:ext cx="271458" cy="914400"/>
          </a:xfrm>
          <a:prstGeom prst="mathMin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19" name="Minus 18"/>
          <p:cNvSpPr/>
          <p:nvPr/>
        </p:nvSpPr>
        <p:spPr>
          <a:xfrm rot="5400000">
            <a:off x="4393405" y="4893479"/>
            <a:ext cx="271458" cy="914400"/>
          </a:xfrm>
          <a:prstGeom prst="mathMin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20" name="Up Arrow 19"/>
          <p:cNvSpPr/>
          <p:nvPr/>
        </p:nvSpPr>
        <p:spPr>
          <a:xfrm>
            <a:off x="4286248" y="3929066"/>
            <a:ext cx="484632" cy="785818"/>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21" name="Minus 20"/>
          <p:cNvSpPr/>
          <p:nvPr/>
        </p:nvSpPr>
        <p:spPr>
          <a:xfrm rot="5400000">
            <a:off x="4314820" y="4543436"/>
            <a:ext cx="428628" cy="914400"/>
          </a:xfrm>
          <a:prstGeom prst="mathMin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22" name="Minus 21"/>
          <p:cNvSpPr/>
          <p:nvPr/>
        </p:nvSpPr>
        <p:spPr>
          <a:xfrm rot="5400000">
            <a:off x="6715140" y="5143512"/>
            <a:ext cx="342896" cy="914400"/>
          </a:xfrm>
          <a:prstGeom prst="mathMin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23" name="Minus 22"/>
          <p:cNvSpPr/>
          <p:nvPr/>
        </p:nvSpPr>
        <p:spPr>
          <a:xfrm rot="5400000">
            <a:off x="6679421" y="4822041"/>
            <a:ext cx="414334" cy="914400"/>
          </a:xfrm>
          <a:prstGeom prst="mathMin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24" name="Minus 23"/>
          <p:cNvSpPr/>
          <p:nvPr/>
        </p:nvSpPr>
        <p:spPr>
          <a:xfrm rot="5400000">
            <a:off x="6679421" y="4464851"/>
            <a:ext cx="414334" cy="914400"/>
          </a:xfrm>
          <a:prstGeom prst="mathMin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25" name="Up Arrow 24"/>
          <p:cNvSpPr/>
          <p:nvPr/>
        </p:nvSpPr>
        <p:spPr>
          <a:xfrm>
            <a:off x="6643702" y="3929066"/>
            <a:ext cx="484632" cy="785818"/>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Pengendalian Kriptografis</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972072"/>
          </a:xfrm>
        </p:spPr>
        <p:txBody>
          <a:bodyPr>
            <a:normAutofit/>
          </a:bodyPr>
          <a:lstStyle/>
          <a:p>
            <a:r>
              <a:rPr lang="id-ID" sz="2400" dirty="0">
                <a:solidFill>
                  <a:schemeClr val="bg1"/>
                </a:solidFill>
                <a:latin typeface="Arial" pitchFamily="34" charset="0"/>
                <a:cs typeface="Arial" pitchFamily="34" charset="0"/>
              </a:rPr>
              <a:t>Data dan informasi yang tersimpan dan ditransmisikan dapat dilindungi dari pengungkapan yang tidak terotorisasi dengan kriptografi, yaitu penggunaan kode yang menggunakan proses matematika. Data dan informasi tersebut dapat dienkripsi dalam penyimpanan dan juga di transmisikan ke dalam </a:t>
            </a:r>
            <a:r>
              <a:rPr lang="id-ID" sz="2400" dirty="0" smtClean="0">
                <a:solidFill>
                  <a:schemeClr val="bg1"/>
                </a:solidFill>
                <a:latin typeface="Arial" pitchFamily="34" charset="0"/>
                <a:cs typeface="Arial" pitchFamily="34" charset="0"/>
              </a:rPr>
              <a:t>jaringan. </a:t>
            </a:r>
            <a:r>
              <a:rPr lang="id-ID" sz="2400" dirty="0">
                <a:solidFill>
                  <a:schemeClr val="bg1"/>
                </a:solidFill>
                <a:latin typeface="Arial" pitchFamily="34" charset="0"/>
                <a:cs typeface="Arial" pitchFamily="34" charset="0"/>
              </a:rPr>
              <a:t>Jika seseorang yang tidak memiliki </a:t>
            </a:r>
            <a:r>
              <a:rPr lang="id-ID" sz="2400" dirty="0" smtClean="0">
                <a:solidFill>
                  <a:schemeClr val="bg1"/>
                </a:solidFill>
                <a:latin typeface="Arial" pitchFamily="34" charset="0"/>
                <a:cs typeface="Arial" pitchFamily="34" charset="0"/>
              </a:rPr>
              <a:t>otorisasi memperoleh </a:t>
            </a:r>
            <a:r>
              <a:rPr lang="id-ID" sz="2400" dirty="0">
                <a:solidFill>
                  <a:schemeClr val="bg1"/>
                </a:solidFill>
                <a:latin typeface="Arial" pitchFamily="34" charset="0"/>
                <a:cs typeface="Arial" pitchFamily="34" charset="0"/>
              </a:rPr>
              <a:t>akses, enkripsi tersebut akan membuat data dan </a:t>
            </a:r>
            <a:r>
              <a:rPr lang="id-ID" sz="2400" dirty="0" smtClean="0">
                <a:solidFill>
                  <a:schemeClr val="bg1"/>
                </a:solidFill>
                <a:latin typeface="Arial" pitchFamily="34" charset="0"/>
                <a:cs typeface="Arial" pitchFamily="34" charset="0"/>
              </a:rPr>
              <a:t>informasi </a:t>
            </a:r>
            <a:r>
              <a:rPr lang="id-ID" sz="2400" dirty="0">
                <a:solidFill>
                  <a:schemeClr val="bg1"/>
                </a:solidFill>
                <a:latin typeface="Arial" pitchFamily="34" charset="0"/>
                <a:cs typeface="Arial" pitchFamily="34" charset="0"/>
              </a:rPr>
              <a:t>yang dimaksud tidak berarti apa-apa dan mencegah </a:t>
            </a:r>
            <a:r>
              <a:rPr lang="id-ID" sz="2400" dirty="0" smtClean="0">
                <a:solidFill>
                  <a:schemeClr val="bg1"/>
                </a:solidFill>
                <a:latin typeface="Arial" pitchFamily="34" charset="0"/>
                <a:cs typeface="Arial" pitchFamily="34" charset="0"/>
              </a:rPr>
              <a:t>Kesalahan </a:t>
            </a:r>
            <a:r>
              <a:rPr lang="id-ID" sz="2400" dirty="0">
                <a:solidFill>
                  <a:schemeClr val="bg1"/>
                </a:solidFill>
                <a:latin typeface="Arial" pitchFamily="34" charset="0"/>
                <a:cs typeface="Arial" pitchFamily="34" charset="0"/>
              </a:rPr>
              <a:t>penggunaan. </a:t>
            </a:r>
          </a:p>
          <a:p>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id-ID" sz="2400" dirty="0" smtClean="0">
                <a:solidFill>
                  <a:schemeClr val="tx2">
                    <a:lumMod val="40000"/>
                    <a:lumOff val="60000"/>
                  </a:schemeClr>
                </a:solidFill>
                <a:latin typeface="Arial" pitchFamily="34" charset="0"/>
                <a:cs typeface="Arial" pitchFamily="34" charset="0"/>
              </a:rPr>
              <a:t>Pengendalian Fisik</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a:xfrm>
            <a:off x="500034" y="928670"/>
            <a:ext cx="8229600" cy="5929330"/>
          </a:xfrm>
        </p:spPr>
        <p:txBody>
          <a:bodyPr>
            <a:noAutofit/>
          </a:bodyPr>
          <a:lstStyle/>
          <a:p>
            <a:r>
              <a:rPr lang="id-ID" sz="2400" dirty="0">
                <a:solidFill>
                  <a:schemeClr val="bg1"/>
                </a:solidFill>
                <a:latin typeface="Arial" pitchFamily="34" charset="0"/>
                <a:cs typeface="Arial" pitchFamily="34" charset="0"/>
              </a:rPr>
              <a:t>Peringatan pertama terhadap gangguan yang tidak terotorisasi </a:t>
            </a:r>
            <a:r>
              <a:rPr lang="id-ID" sz="2400" dirty="0" smtClean="0">
                <a:solidFill>
                  <a:schemeClr val="bg1"/>
                </a:solidFill>
                <a:latin typeface="Arial" pitchFamily="34" charset="0"/>
                <a:cs typeface="Arial" pitchFamily="34" charset="0"/>
              </a:rPr>
              <a:t>adalah </a:t>
            </a:r>
            <a:r>
              <a:rPr lang="id-ID" sz="2400" dirty="0">
                <a:solidFill>
                  <a:schemeClr val="bg1"/>
                </a:solidFill>
                <a:latin typeface="Arial" pitchFamily="34" charset="0"/>
                <a:cs typeface="Arial" pitchFamily="34" charset="0"/>
              </a:rPr>
              <a:t>mengunci pintu ruangan komputer. Perkembangan </a:t>
            </a:r>
            <a:r>
              <a:rPr lang="id-ID" sz="2400" dirty="0" smtClean="0">
                <a:solidFill>
                  <a:schemeClr val="bg1"/>
                </a:solidFill>
                <a:latin typeface="Arial" pitchFamily="34" charset="0"/>
                <a:cs typeface="Arial" pitchFamily="34" charset="0"/>
              </a:rPr>
              <a:t>seterusnya </a:t>
            </a:r>
            <a:r>
              <a:rPr lang="id-ID" sz="2400" dirty="0">
                <a:solidFill>
                  <a:schemeClr val="bg1"/>
                </a:solidFill>
                <a:latin typeface="Arial" pitchFamily="34" charset="0"/>
                <a:cs typeface="Arial" pitchFamily="34" charset="0"/>
              </a:rPr>
              <a:t>menghasilkan kunci-kunci yang lebih canggih </a:t>
            </a:r>
            <a:r>
              <a:rPr lang="id-ID" sz="2400" dirty="0" smtClean="0">
                <a:solidFill>
                  <a:schemeClr val="bg1"/>
                </a:solidFill>
                <a:latin typeface="Arial" pitchFamily="34" charset="0"/>
                <a:cs typeface="Arial" pitchFamily="34" charset="0"/>
              </a:rPr>
              <a:t>yang </a:t>
            </a:r>
            <a:r>
              <a:rPr lang="id-ID" sz="2400" dirty="0">
                <a:solidFill>
                  <a:schemeClr val="bg1"/>
                </a:solidFill>
                <a:latin typeface="Arial" pitchFamily="34" charset="0"/>
                <a:cs typeface="Arial" pitchFamily="34" charset="0"/>
              </a:rPr>
              <a:t>dibuka dengan cetakan telapak tangan dan cetakan suara, </a:t>
            </a:r>
            <a:r>
              <a:rPr lang="fi-FI" sz="2400" dirty="0" smtClean="0">
                <a:solidFill>
                  <a:schemeClr val="bg1"/>
                </a:solidFill>
                <a:latin typeface="Arial" pitchFamily="34" charset="0"/>
                <a:cs typeface="Arial" pitchFamily="34" charset="0"/>
              </a:rPr>
              <a:t>serta </a:t>
            </a:r>
            <a:r>
              <a:rPr lang="fi-FI" sz="2400" dirty="0">
                <a:solidFill>
                  <a:schemeClr val="bg1"/>
                </a:solidFill>
                <a:latin typeface="Arial" pitchFamily="34" charset="0"/>
                <a:cs typeface="Arial" pitchFamily="34" charset="0"/>
              </a:rPr>
              <a:t>kamera pengintai dan alat penjaga keamanan. </a:t>
            </a:r>
            <a:r>
              <a:rPr lang="fi-FI" sz="2400" dirty="0" smtClean="0">
                <a:solidFill>
                  <a:schemeClr val="bg1"/>
                </a:solidFill>
                <a:latin typeface="Arial" pitchFamily="34" charset="0"/>
                <a:cs typeface="Arial" pitchFamily="34" charset="0"/>
              </a:rPr>
              <a:t>Perusahaan </a:t>
            </a:r>
            <a:r>
              <a:rPr lang="fi-FI" sz="2400" dirty="0">
                <a:solidFill>
                  <a:schemeClr val="bg1"/>
                </a:solidFill>
                <a:latin typeface="Arial" pitchFamily="34" charset="0"/>
                <a:cs typeface="Arial" pitchFamily="34" charset="0"/>
              </a:rPr>
              <a:t>dapat melaksanakan pengendaliian fisik hingga </a:t>
            </a:r>
            <a:r>
              <a:rPr lang="id-ID" sz="2400" dirty="0">
                <a:solidFill>
                  <a:schemeClr val="bg1"/>
                </a:solidFill>
                <a:latin typeface="Arial" pitchFamily="34" charset="0"/>
                <a:cs typeface="Arial" pitchFamily="34" charset="0"/>
              </a:rPr>
              <a:t>p</a:t>
            </a:r>
            <a:r>
              <a:rPr lang="es-ES" sz="2400" dirty="0" err="1" smtClean="0">
                <a:solidFill>
                  <a:schemeClr val="bg1"/>
                </a:solidFill>
                <a:latin typeface="Arial" pitchFamily="34" charset="0"/>
                <a:cs typeface="Arial" pitchFamily="34" charset="0"/>
              </a:rPr>
              <a:t>ada</a:t>
            </a:r>
            <a:r>
              <a:rPr lang="es-ES" sz="2400" dirty="0" smtClean="0">
                <a:solidFill>
                  <a:schemeClr val="bg1"/>
                </a:solidFill>
                <a:latin typeface="Arial" pitchFamily="34" charset="0"/>
                <a:cs typeface="Arial" pitchFamily="34" charset="0"/>
              </a:rPr>
              <a:t> </a:t>
            </a:r>
            <a:r>
              <a:rPr lang="es-ES" sz="2400" dirty="0" err="1">
                <a:solidFill>
                  <a:schemeClr val="bg1"/>
                </a:solidFill>
                <a:latin typeface="Arial" pitchFamily="34" charset="0"/>
                <a:cs typeface="Arial" pitchFamily="34" charset="0"/>
              </a:rPr>
              <a:t>tahap</a:t>
            </a:r>
            <a:r>
              <a:rPr lang="es-ES" sz="2400" dirty="0">
                <a:solidFill>
                  <a:schemeClr val="bg1"/>
                </a:solidFill>
                <a:latin typeface="Arial" pitchFamily="34" charset="0"/>
                <a:cs typeface="Arial" pitchFamily="34" charset="0"/>
              </a:rPr>
              <a:t> </a:t>
            </a:r>
            <a:r>
              <a:rPr lang="es-ES" sz="2400" dirty="0" err="1">
                <a:solidFill>
                  <a:schemeClr val="bg1"/>
                </a:solidFill>
                <a:latin typeface="Arial" pitchFamily="34" charset="0"/>
                <a:cs typeface="Arial" pitchFamily="34" charset="0"/>
              </a:rPr>
              <a:t>tertinggi</a:t>
            </a:r>
            <a:r>
              <a:rPr lang="es-ES" sz="2400" dirty="0">
                <a:solidFill>
                  <a:schemeClr val="bg1"/>
                </a:solidFill>
                <a:latin typeface="Arial" pitchFamily="34" charset="0"/>
                <a:cs typeface="Arial" pitchFamily="34" charset="0"/>
              </a:rPr>
              <a:t> </a:t>
            </a:r>
            <a:r>
              <a:rPr lang="es-ES" sz="2400" dirty="0" err="1">
                <a:solidFill>
                  <a:schemeClr val="bg1"/>
                </a:solidFill>
                <a:latin typeface="Arial" pitchFamily="34" charset="0"/>
                <a:cs typeface="Arial" pitchFamily="34" charset="0"/>
              </a:rPr>
              <a:t>dengan</a:t>
            </a:r>
            <a:r>
              <a:rPr lang="es-ES" sz="2400" dirty="0">
                <a:solidFill>
                  <a:schemeClr val="bg1"/>
                </a:solidFill>
                <a:latin typeface="Arial" pitchFamily="34" charset="0"/>
                <a:cs typeface="Arial" pitchFamily="34" charset="0"/>
              </a:rPr>
              <a:t> cara </a:t>
            </a:r>
            <a:r>
              <a:rPr lang="es-ES" sz="2400" dirty="0" err="1">
                <a:solidFill>
                  <a:schemeClr val="bg1"/>
                </a:solidFill>
                <a:latin typeface="Arial" pitchFamily="34" charset="0"/>
                <a:cs typeface="Arial" pitchFamily="34" charset="0"/>
              </a:rPr>
              <a:t>menempatkan</a:t>
            </a:r>
            <a:r>
              <a:rPr lang="es-ES" sz="2400" dirty="0">
                <a:solidFill>
                  <a:schemeClr val="bg1"/>
                </a:solidFill>
                <a:latin typeface="Arial" pitchFamily="34" charset="0"/>
                <a:cs typeface="Arial" pitchFamily="34" charset="0"/>
              </a:rPr>
              <a:t> </a:t>
            </a:r>
            <a:r>
              <a:rPr lang="es-ES" sz="2400" dirty="0" err="1">
                <a:solidFill>
                  <a:schemeClr val="bg1"/>
                </a:solidFill>
                <a:latin typeface="Arial" pitchFamily="34" charset="0"/>
                <a:cs typeface="Arial" pitchFamily="34" charset="0"/>
              </a:rPr>
              <a:t>pusat</a:t>
            </a:r>
            <a:r>
              <a:rPr lang="es-ES" sz="2400" dirty="0">
                <a:solidFill>
                  <a:schemeClr val="bg1"/>
                </a:solidFill>
                <a:latin typeface="Arial" pitchFamily="34" charset="0"/>
                <a:cs typeface="Arial" pitchFamily="34" charset="0"/>
              </a:rPr>
              <a:t> </a:t>
            </a:r>
            <a:r>
              <a:rPr lang="id-ID" sz="2400" dirty="0" smtClean="0">
                <a:solidFill>
                  <a:schemeClr val="bg1"/>
                </a:solidFill>
                <a:latin typeface="Arial" pitchFamily="34" charset="0"/>
                <a:cs typeface="Arial" pitchFamily="34" charset="0"/>
              </a:rPr>
              <a:t>komputernya </a:t>
            </a:r>
            <a:r>
              <a:rPr lang="id-ID" sz="2400" dirty="0">
                <a:solidFill>
                  <a:schemeClr val="bg1"/>
                </a:solidFill>
                <a:latin typeface="Arial" pitchFamily="34" charset="0"/>
                <a:cs typeface="Arial" pitchFamily="34" charset="0"/>
              </a:rPr>
              <a:t>ditempat terpencil yang jauh darikota dan jauh </a:t>
            </a:r>
            <a:r>
              <a:rPr lang="id-ID" sz="2400" dirty="0" smtClean="0">
                <a:solidFill>
                  <a:schemeClr val="bg1"/>
                </a:solidFill>
                <a:latin typeface="Arial" pitchFamily="34" charset="0"/>
                <a:cs typeface="Arial" pitchFamily="34" charset="0"/>
              </a:rPr>
              <a:t>dari </a:t>
            </a:r>
            <a:r>
              <a:rPr lang="id-ID" sz="2400" dirty="0">
                <a:solidFill>
                  <a:schemeClr val="bg1"/>
                </a:solidFill>
                <a:latin typeface="Arial" pitchFamily="34" charset="0"/>
                <a:cs typeface="Arial" pitchFamily="34" charset="0"/>
              </a:rPr>
              <a:t>wilayah yang sensitif terhadap bencana alam </a:t>
            </a:r>
            <a:r>
              <a:rPr lang="id-ID" sz="2400" dirty="0" smtClean="0">
                <a:solidFill>
                  <a:schemeClr val="bg1"/>
                </a:solidFill>
                <a:latin typeface="Arial" pitchFamily="34" charset="0"/>
                <a:cs typeface="Arial" pitchFamily="34" charset="0"/>
              </a:rPr>
              <a:t>seperti gempa </a:t>
            </a:r>
            <a:r>
              <a:rPr lang="id-ID" sz="2400" dirty="0">
                <a:solidFill>
                  <a:schemeClr val="bg1"/>
                </a:solidFill>
                <a:latin typeface="Arial" pitchFamily="34" charset="0"/>
                <a:cs typeface="Arial" pitchFamily="34" charset="0"/>
              </a:rPr>
              <a:t>bumi, banjir, dan badai.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Pengendalian Formal</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a:solidFill>
                  <a:schemeClr val="bg1">
                    <a:lumMod val="95000"/>
                  </a:schemeClr>
                </a:solidFill>
                <a:latin typeface="Arial" pitchFamily="34" charset="0"/>
                <a:cs typeface="Arial" pitchFamily="34" charset="0"/>
              </a:rPr>
              <a:t>Pengendalian formal mecangkup penemuan cara berprilaku, dokumentasi produsen dan praktik yang di harapkan. Pengawasan serta pencegahan perilaku yang berbeda dari panduan yang berlaku. Pengendalian ini bersifat formal karena manajemen menghabiskan banyak waktu untuk menyusunnya. Dokumentasikan dalam bentuk tulisan, </a:t>
            </a:r>
            <a:r>
              <a:rPr lang="id-ID" sz="2400" dirty="0" smtClean="0">
                <a:solidFill>
                  <a:schemeClr val="bg1">
                    <a:lumMod val="95000"/>
                  </a:schemeClr>
                </a:solidFill>
                <a:latin typeface="Arial" pitchFamily="34" charset="0"/>
                <a:cs typeface="Arial" pitchFamily="34" charset="0"/>
              </a:rPr>
              <a:t>dan diharapkan untuk berlaku dalam jangka panjang. </a:t>
            </a:r>
            <a:endParaRPr lang="id-ID" sz="2400" dirty="0">
              <a:solidFill>
                <a:schemeClr val="bg1">
                  <a:lumMod val="95000"/>
                </a:schemeClr>
              </a:solidFill>
              <a:latin typeface="Arial" pitchFamily="34" charset="0"/>
              <a:cs typeface="Arial" pitchFamily="34" charset="0"/>
            </a:endParaRPr>
          </a:p>
          <a:p>
            <a:endParaRPr lang="id-ID" sz="2400"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400" dirty="0">
                <a:solidFill>
                  <a:schemeClr val="tx2">
                    <a:lumMod val="40000"/>
                    <a:lumOff val="60000"/>
                  </a:schemeClr>
                </a:solidFill>
                <a:latin typeface="Arial" pitchFamily="34" charset="0"/>
                <a:cs typeface="Arial" pitchFamily="34" charset="0"/>
              </a:rPr>
              <a:t>MELETAKAN PENGENDALIAN TEKNIS PADA TEMPATNYA </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a:solidFill>
                  <a:schemeClr val="bg1"/>
                </a:solidFill>
                <a:latin typeface="Arial" pitchFamily="34" charset="0"/>
                <a:cs typeface="Arial" pitchFamily="34" charset="0"/>
              </a:rPr>
              <a:t>Pengendalian teknis dikenal sebagai yang </a:t>
            </a:r>
            <a:r>
              <a:rPr lang="id-ID" sz="2400" dirty="0" smtClean="0">
                <a:solidFill>
                  <a:schemeClr val="bg1"/>
                </a:solidFill>
                <a:latin typeface="Arial" pitchFamily="34" charset="0"/>
                <a:cs typeface="Arial" pitchFamily="34" charset="0"/>
              </a:rPr>
              <a:t>terbaik </a:t>
            </a:r>
            <a:r>
              <a:rPr lang="id-ID" sz="2400" dirty="0">
                <a:solidFill>
                  <a:schemeClr val="bg1"/>
                </a:solidFill>
                <a:latin typeface="Arial" pitchFamily="34" charset="0"/>
                <a:cs typeface="Arial" pitchFamily="34" charset="0"/>
              </a:rPr>
              <a:t>untuk keamanan.perusahaan biasanya </a:t>
            </a:r>
            <a:r>
              <a:rPr lang="id-ID" sz="2400" dirty="0" smtClean="0">
                <a:solidFill>
                  <a:schemeClr val="bg1"/>
                </a:solidFill>
                <a:latin typeface="Arial" pitchFamily="34" charset="0"/>
                <a:cs typeface="Arial" pitchFamily="34" charset="0"/>
              </a:rPr>
              <a:t>memilih </a:t>
            </a:r>
            <a:r>
              <a:rPr lang="id-ID" sz="2400" dirty="0">
                <a:solidFill>
                  <a:schemeClr val="bg1"/>
                </a:solidFill>
                <a:latin typeface="Arial" pitchFamily="34" charset="0"/>
                <a:cs typeface="Arial" pitchFamily="34" charset="0"/>
              </a:rPr>
              <a:t>dari daftar ini dan menetapkan </a:t>
            </a:r>
            <a:r>
              <a:rPr lang="id-ID" sz="2400" dirty="0" smtClean="0">
                <a:solidFill>
                  <a:schemeClr val="bg1"/>
                </a:solidFill>
                <a:latin typeface="Arial" pitchFamily="34" charset="0"/>
                <a:cs typeface="Arial" pitchFamily="34" charset="0"/>
              </a:rPr>
              <a:t>kombinasi </a:t>
            </a:r>
            <a:r>
              <a:rPr lang="id-ID" sz="2400" dirty="0">
                <a:solidFill>
                  <a:schemeClr val="bg1"/>
                </a:solidFill>
                <a:latin typeface="Arial" pitchFamily="34" charset="0"/>
                <a:cs typeface="Arial" pitchFamily="34" charset="0"/>
              </a:rPr>
              <a:t>yang dianggap menawarkan </a:t>
            </a:r>
            <a:r>
              <a:rPr lang="id-ID" sz="2400" dirty="0" smtClean="0">
                <a:solidFill>
                  <a:schemeClr val="bg1"/>
                </a:solidFill>
                <a:latin typeface="Arial" pitchFamily="34" charset="0"/>
                <a:cs typeface="Arial" pitchFamily="34" charset="0"/>
              </a:rPr>
              <a:t>pengamanan </a:t>
            </a:r>
            <a:r>
              <a:rPr lang="id-ID" sz="2400" dirty="0">
                <a:solidFill>
                  <a:schemeClr val="bg1"/>
                </a:solidFill>
                <a:latin typeface="Arial" pitchFamily="34" charset="0"/>
                <a:cs typeface="Arial" pitchFamily="34" charset="0"/>
              </a:rPr>
              <a:t>yang paling realistis.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Pengendalian Informal</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a:solidFill>
                  <a:schemeClr val="bg1">
                    <a:lumMod val="95000"/>
                  </a:schemeClr>
                </a:solidFill>
                <a:latin typeface="Arial" pitchFamily="34" charset="0"/>
                <a:cs typeface="Arial" pitchFamily="34" charset="0"/>
              </a:rPr>
              <a:t>Pengendalian informal mencangkup program-program pelatihan dan edukasi serta program pembangunan dan manajemen. Pengendalian ini di tujukan untuk menjaga agar para karyawan perusahaan memahami serta mendukung program keamanan </a:t>
            </a:r>
            <a:r>
              <a:rPr lang="id-ID" sz="2400" dirty="0" smtClean="0">
                <a:solidFill>
                  <a:schemeClr val="bg1">
                    <a:lumMod val="95000"/>
                  </a:schemeClr>
                </a:solidFill>
                <a:latin typeface="Arial" pitchFamily="34" charset="0"/>
                <a:cs typeface="Arial" pitchFamily="34" charset="0"/>
              </a:rPr>
              <a:t>tersebut. </a:t>
            </a:r>
            <a:endParaRPr lang="id-ID" sz="2400" dirty="0">
              <a:solidFill>
                <a:schemeClr val="bg1">
                  <a:lumMod val="95000"/>
                </a:schemeClr>
              </a:solidFill>
              <a:latin typeface="Arial" pitchFamily="34" charset="0"/>
              <a:cs typeface="Arial" pitchFamily="34" charset="0"/>
            </a:endParaRPr>
          </a:p>
          <a:p>
            <a:endParaRPr lang="id-ID" sz="2400"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Mencapai Tingkat Pengendalian Yang Tepat</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a:solidFill>
                  <a:schemeClr val="bg1"/>
                </a:solidFill>
                <a:latin typeface="Arial" pitchFamily="34" charset="0"/>
                <a:cs typeface="Arial" pitchFamily="34" charset="0"/>
              </a:rPr>
              <a:t>Ke tiga jenis pengendalian teknis, formal,dan </a:t>
            </a:r>
            <a:r>
              <a:rPr lang="id-ID" sz="2400" dirty="0" smtClean="0">
                <a:solidFill>
                  <a:schemeClr val="bg1"/>
                </a:solidFill>
                <a:latin typeface="Arial" pitchFamily="34" charset="0"/>
                <a:cs typeface="Arial" pitchFamily="34" charset="0"/>
              </a:rPr>
              <a:t>informal </a:t>
            </a:r>
            <a:r>
              <a:rPr lang="id-ID" sz="2400" dirty="0">
                <a:solidFill>
                  <a:schemeClr val="bg1"/>
                </a:solidFill>
                <a:latin typeface="Arial" pitchFamily="34" charset="0"/>
                <a:cs typeface="Arial" pitchFamily="34" charset="0"/>
              </a:rPr>
              <a:t>mengharuskan biaya. Karena b</a:t>
            </a:r>
            <a:r>
              <a:rPr lang="id-ID" sz="2400" dirty="0" smtClean="0">
                <a:solidFill>
                  <a:schemeClr val="bg1"/>
                </a:solidFill>
                <a:latin typeface="Arial" pitchFamily="34" charset="0"/>
                <a:cs typeface="Arial" pitchFamily="34" charset="0"/>
              </a:rPr>
              <a:t>ukanlah </a:t>
            </a:r>
            <a:r>
              <a:rPr lang="id-ID" sz="2400" dirty="0">
                <a:solidFill>
                  <a:schemeClr val="bg1"/>
                </a:solidFill>
                <a:latin typeface="Arial" pitchFamily="34" charset="0"/>
                <a:cs typeface="Arial" pitchFamily="34" charset="0"/>
              </a:rPr>
              <a:t>merupakan praktik bisnis yang baik </a:t>
            </a:r>
            <a:r>
              <a:rPr lang="id-ID" sz="2400" dirty="0" smtClean="0">
                <a:solidFill>
                  <a:schemeClr val="bg1"/>
                </a:solidFill>
                <a:latin typeface="Arial" pitchFamily="34" charset="0"/>
                <a:cs typeface="Arial" pitchFamily="34" charset="0"/>
              </a:rPr>
              <a:t>untuk </a:t>
            </a:r>
            <a:r>
              <a:rPr lang="id-ID" sz="2400" dirty="0">
                <a:solidFill>
                  <a:schemeClr val="bg1"/>
                </a:solidFill>
                <a:latin typeface="Arial" pitchFamily="34" charset="0"/>
                <a:cs typeface="Arial" pitchFamily="34" charset="0"/>
              </a:rPr>
              <a:t>menghabiskan lebih banyak uang </a:t>
            </a:r>
            <a:r>
              <a:rPr lang="id-ID" sz="2400" dirty="0" smtClean="0">
                <a:solidFill>
                  <a:schemeClr val="bg1"/>
                </a:solidFill>
                <a:latin typeface="Arial" pitchFamily="34" charset="0"/>
                <a:cs typeface="Arial" pitchFamily="34" charset="0"/>
              </a:rPr>
              <a:t>pada pengendalian </a:t>
            </a:r>
            <a:r>
              <a:rPr lang="id-ID" sz="2400" dirty="0">
                <a:solidFill>
                  <a:schemeClr val="bg1"/>
                </a:solidFill>
                <a:latin typeface="Arial" pitchFamily="34" charset="0"/>
                <a:cs typeface="Arial" pitchFamily="34" charset="0"/>
              </a:rPr>
              <a:t>dibandingkan biaya yang </a:t>
            </a:r>
            <a:r>
              <a:rPr lang="id-ID" sz="2400" dirty="0" smtClean="0">
                <a:solidFill>
                  <a:schemeClr val="bg1"/>
                </a:solidFill>
                <a:latin typeface="Arial" pitchFamily="34" charset="0"/>
                <a:cs typeface="Arial" pitchFamily="34" charset="0"/>
              </a:rPr>
              <a:t>diharapkan </a:t>
            </a:r>
            <a:r>
              <a:rPr lang="id-ID" sz="2400" dirty="0">
                <a:solidFill>
                  <a:schemeClr val="bg1"/>
                </a:solidFill>
                <a:latin typeface="Arial" pitchFamily="34" charset="0"/>
                <a:cs typeface="Arial" pitchFamily="34" charset="0"/>
              </a:rPr>
              <a:t>dari resiko yang akan terjadi, </a:t>
            </a:r>
            <a:r>
              <a:rPr lang="sv-SE" sz="2400" dirty="0" smtClean="0">
                <a:solidFill>
                  <a:schemeClr val="bg1"/>
                </a:solidFill>
                <a:latin typeface="Arial" pitchFamily="34" charset="0"/>
                <a:cs typeface="Arial" pitchFamily="34" charset="0"/>
              </a:rPr>
              <a:t>maka </a:t>
            </a:r>
            <a:r>
              <a:rPr lang="sv-SE" sz="2400" dirty="0">
                <a:solidFill>
                  <a:schemeClr val="bg1"/>
                </a:solidFill>
                <a:latin typeface="Arial" pitchFamily="34" charset="0"/>
                <a:cs typeface="Arial" pitchFamily="34" charset="0"/>
              </a:rPr>
              <a:t>pengendalian harus ditetapkan pada </a:t>
            </a:r>
            <a:r>
              <a:rPr lang="id-ID" sz="2400" dirty="0" smtClean="0">
                <a:solidFill>
                  <a:schemeClr val="bg1"/>
                </a:solidFill>
                <a:latin typeface="Arial" pitchFamily="34" charset="0"/>
                <a:cs typeface="Arial" pitchFamily="34" charset="0"/>
              </a:rPr>
              <a:t>tingkatan yang sesuai. Dengan demikian, keputusan pengendalian harus ditetapkan pada tingkatan yang sesuai. </a:t>
            </a: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Tujuan Belajar</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900634"/>
          </a:xfrm>
        </p:spPr>
        <p:txBody>
          <a:bodyPr>
            <a:normAutofit lnSpcReduction="10000"/>
          </a:bodyPr>
          <a:lstStyle/>
          <a:p>
            <a:pPr>
              <a:buFont typeface="Wingdings" pitchFamily="2" charset="2"/>
              <a:buChar char="§"/>
            </a:pPr>
            <a:r>
              <a:rPr lang="fi-FI" sz="2400" dirty="0">
                <a:solidFill>
                  <a:schemeClr val="bg1"/>
                </a:solidFill>
                <a:latin typeface="Arial" pitchFamily="34" charset="0"/>
                <a:cs typeface="Arial" pitchFamily="34" charset="0"/>
              </a:rPr>
              <a:t>Memahami </a:t>
            </a:r>
            <a:r>
              <a:rPr lang="fi-FI" sz="2400" dirty="0" smtClean="0">
                <a:solidFill>
                  <a:schemeClr val="bg1"/>
                </a:solidFill>
                <a:latin typeface="Arial" pitchFamily="34" charset="0"/>
                <a:cs typeface="Arial" pitchFamily="34" charset="0"/>
              </a:rPr>
              <a:t>kebu</a:t>
            </a:r>
            <a:r>
              <a:rPr lang="id-ID" sz="2400" dirty="0" smtClean="0">
                <a:solidFill>
                  <a:schemeClr val="bg1"/>
                </a:solidFill>
                <a:latin typeface="Arial" pitchFamily="34" charset="0"/>
                <a:cs typeface="Arial" pitchFamily="34" charset="0"/>
              </a:rPr>
              <a:t>tu</a:t>
            </a:r>
            <a:r>
              <a:rPr lang="fi-FI" sz="2400" dirty="0" smtClean="0">
                <a:solidFill>
                  <a:schemeClr val="bg1"/>
                </a:solidFill>
                <a:latin typeface="Arial" pitchFamily="34" charset="0"/>
                <a:cs typeface="Arial" pitchFamily="34" charset="0"/>
              </a:rPr>
              <a:t>han </a:t>
            </a:r>
            <a:r>
              <a:rPr lang="fi-FI" sz="2400" dirty="0">
                <a:solidFill>
                  <a:schemeClr val="bg1"/>
                </a:solidFill>
                <a:latin typeface="Arial" pitchFamily="34" charset="0"/>
                <a:cs typeface="Arial" pitchFamily="34" charset="0"/>
              </a:rPr>
              <a:t>organisasi akan keamanan dan </a:t>
            </a:r>
            <a:r>
              <a:rPr lang="fi-FI" sz="2400" dirty="0" smtClean="0">
                <a:solidFill>
                  <a:schemeClr val="bg1"/>
                </a:solidFill>
                <a:latin typeface="Arial" pitchFamily="34" charset="0"/>
                <a:cs typeface="Arial" pitchFamily="34" charset="0"/>
              </a:rPr>
              <a:t>pengendalian</a:t>
            </a:r>
            <a:r>
              <a:rPr lang="id-ID" sz="2400" dirty="0" smtClean="0">
                <a:solidFill>
                  <a:schemeClr val="bg1"/>
                </a:solidFill>
                <a:latin typeface="Arial" pitchFamily="34" charset="0"/>
                <a:cs typeface="Arial" pitchFamily="34" charset="0"/>
              </a:rPr>
              <a:t>. </a:t>
            </a:r>
            <a:endParaRPr lang="fi-FI" sz="2400" dirty="0">
              <a:solidFill>
                <a:schemeClr val="bg1"/>
              </a:solidFill>
              <a:latin typeface="Arial" pitchFamily="34" charset="0"/>
              <a:cs typeface="Arial" pitchFamily="34" charset="0"/>
            </a:endParaRPr>
          </a:p>
          <a:p>
            <a:pPr>
              <a:buFont typeface="Wingdings" pitchFamily="2" charset="2"/>
              <a:buChar char="§"/>
            </a:pPr>
            <a:r>
              <a:rPr lang="id-ID" sz="2400" dirty="0" smtClean="0">
                <a:solidFill>
                  <a:schemeClr val="bg1"/>
                </a:solidFill>
                <a:latin typeface="Arial" pitchFamily="34" charset="0"/>
                <a:cs typeface="Arial" pitchFamily="34" charset="0"/>
              </a:rPr>
              <a:t>Memahami </a:t>
            </a:r>
            <a:r>
              <a:rPr lang="id-ID" sz="2400" dirty="0">
                <a:solidFill>
                  <a:schemeClr val="bg1"/>
                </a:solidFill>
                <a:latin typeface="Arial" pitchFamily="34" charset="0"/>
                <a:cs typeface="Arial" pitchFamily="34" charset="0"/>
              </a:rPr>
              <a:t>bahwa keamanan informasi berkaitan dengan keamanan semua sumberdaya </a:t>
            </a:r>
            <a:r>
              <a:rPr lang="id-ID" sz="2400" dirty="0" smtClean="0">
                <a:solidFill>
                  <a:schemeClr val="bg1"/>
                </a:solidFill>
                <a:latin typeface="Arial" pitchFamily="34" charset="0"/>
                <a:cs typeface="Arial" pitchFamily="34" charset="0"/>
              </a:rPr>
              <a:t>informasi.  </a:t>
            </a:r>
            <a:endParaRPr lang="id-ID" sz="2400" dirty="0">
              <a:solidFill>
                <a:schemeClr val="bg1"/>
              </a:solidFill>
              <a:latin typeface="Arial" pitchFamily="34" charset="0"/>
              <a:cs typeface="Arial" pitchFamily="34" charset="0"/>
            </a:endParaRPr>
          </a:p>
          <a:p>
            <a:pPr>
              <a:buFont typeface="Wingdings" pitchFamily="2" charset="2"/>
              <a:buChar char="§"/>
            </a:pPr>
            <a:r>
              <a:rPr lang="fi-FI" sz="2400" dirty="0" smtClean="0">
                <a:solidFill>
                  <a:schemeClr val="bg1"/>
                </a:solidFill>
                <a:latin typeface="Arial" pitchFamily="34" charset="0"/>
                <a:cs typeface="Arial" pitchFamily="34" charset="0"/>
              </a:rPr>
              <a:t>Memahami </a:t>
            </a:r>
            <a:r>
              <a:rPr lang="fi-FI" sz="2400" dirty="0">
                <a:solidFill>
                  <a:schemeClr val="bg1"/>
                </a:solidFill>
                <a:latin typeface="Arial" pitchFamily="34" charset="0"/>
                <a:cs typeface="Arial" pitchFamily="34" charset="0"/>
              </a:rPr>
              <a:t>tiga tujuan utama keamanan informasi </a:t>
            </a:r>
          </a:p>
          <a:p>
            <a:pPr>
              <a:buFont typeface="Wingdings" pitchFamily="2" charset="2"/>
              <a:buChar char="§"/>
            </a:pPr>
            <a:r>
              <a:rPr lang="id-ID" sz="2400" dirty="0" smtClean="0">
                <a:solidFill>
                  <a:schemeClr val="bg1"/>
                </a:solidFill>
                <a:latin typeface="Arial" pitchFamily="34" charset="0"/>
                <a:cs typeface="Arial" pitchFamily="34" charset="0"/>
              </a:rPr>
              <a:t>Melihat </a:t>
            </a:r>
            <a:r>
              <a:rPr lang="id-ID" sz="2400" dirty="0">
                <a:solidFill>
                  <a:schemeClr val="bg1"/>
                </a:solidFill>
                <a:latin typeface="Arial" pitchFamily="34" charset="0"/>
                <a:cs typeface="Arial" pitchFamily="34" charset="0"/>
              </a:rPr>
              <a:t>hubungan yang logis antara ancaman, resiko dan </a:t>
            </a:r>
            <a:r>
              <a:rPr lang="id-ID" sz="2400" dirty="0" smtClean="0">
                <a:solidFill>
                  <a:schemeClr val="bg1"/>
                </a:solidFill>
                <a:latin typeface="Arial" pitchFamily="34" charset="0"/>
                <a:cs typeface="Arial" pitchFamily="34" charset="0"/>
              </a:rPr>
              <a:t>pengendalian.  </a:t>
            </a:r>
            <a:endParaRPr lang="id-ID" sz="2400" dirty="0">
              <a:solidFill>
                <a:schemeClr val="bg1"/>
              </a:solidFill>
              <a:latin typeface="Arial" pitchFamily="34" charset="0"/>
              <a:cs typeface="Arial" pitchFamily="34" charset="0"/>
            </a:endParaRPr>
          </a:p>
          <a:p>
            <a:pPr>
              <a:buFont typeface="Wingdings" pitchFamily="2" charset="2"/>
              <a:buChar char="§"/>
            </a:pPr>
            <a:r>
              <a:rPr lang="fi-FI" sz="2400" dirty="0" smtClean="0">
                <a:solidFill>
                  <a:schemeClr val="bg1"/>
                </a:solidFill>
                <a:latin typeface="Arial" pitchFamily="34" charset="0"/>
                <a:cs typeface="Arial" pitchFamily="34" charset="0"/>
              </a:rPr>
              <a:t>Memahami </a:t>
            </a:r>
            <a:r>
              <a:rPr lang="fi-FI" sz="2400" dirty="0">
                <a:solidFill>
                  <a:schemeClr val="bg1"/>
                </a:solidFill>
                <a:latin typeface="Arial" pitchFamily="34" charset="0"/>
                <a:cs typeface="Arial" pitchFamily="34" charset="0"/>
              </a:rPr>
              <a:t>apa saja ancaman keamanan yang </a:t>
            </a:r>
            <a:r>
              <a:rPr lang="fi-FI" sz="2400" dirty="0" smtClean="0">
                <a:solidFill>
                  <a:schemeClr val="bg1"/>
                </a:solidFill>
                <a:latin typeface="Arial" pitchFamily="34" charset="0"/>
                <a:cs typeface="Arial" pitchFamily="34" charset="0"/>
              </a:rPr>
              <a:t>utama</a:t>
            </a:r>
            <a:r>
              <a:rPr lang="id-ID" sz="2400" dirty="0" smtClean="0">
                <a:solidFill>
                  <a:schemeClr val="bg1"/>
                </a:solidFill>
                <a:latin typeface="Arial" pitchFamily="34" charset="0"/>
                <a:cs typeface="Arial" pitchFamily="34" charset="0"/>
              </a:rPr>
              <a:t>. </a:t>
            </a:r>
          </a:p>
          <a:p>
            <a:pPr>
              <a:buFont typeface="Wingdings" pitchFamily="2" charset="2"/>
              <a:buChar char="§"/>
            </a:pPr>
            <a:r>
              <a:rPr lang="id-ID" sz="2400" dirty="0" smtClean="0">
                <a:solidFill>
                  <a:schemeClr val="bg1"/>
                </a:solidFill>
                <a:latin typeface="Arial" pitchFamily="34" charset="0"/>
                <a:cs typeface="Arial" pitchFamily="34" charset="0"/>
              </a:rPr>
              <a:t>Memahami apa saja risiko keamanan yang utama. </a:t>
            </a:r>
          </a:p>
          <a:p>
            <a:pPr>
              <a:buFont typeface="Wingdings" pitchFamily="2" charset="2"/>
              <a:buChar char="§"/>
            </a:pPr>
            <a:r>
              <a:rPr lang="id-ID" sz="2400" dirty="0" smtClean="0">
                <a:solidFill>
                  <a:schemeClr val="bg1"/>
                </a:solidFill>
                <a:latin typeface="Arial" pitchFamily="34" charset="0"/>
                <a:cs typeface="Arial" pitchFamily="34" charset="0"/>
              </a:rPr>
              <a:t>Mengenali berbagai kekhawatiran </a:t>
            </a:r>
            <a:r>
              <a:rPr lang="id-ID" sz="2400" i="1" dirty="0" smtClean="0">
                <a:solidFill>
                  <a:schemeClr val="bg1"/>
                </a:solidFill>
                <a:latin typeface="Arial" pitchFamily="34" charset="0"/>
                <a:cs typeface="Arial" pitchFamily="34" charset="0"/>
              </a:rPr>
              <a:t>keamanan e-commerce </a:t>
            </a:r>
            <a:r>
              <a:rPr lang="id-ID" sz="2400" dirty="0" smtClean="0">
                <a:solidFill>
                  <a:schemeClr val="bg1"/>
                </a:solidFill>
                <a:latin typeface="Arial" pitchFamily="34" charset="0"/>
                <a:cs typeface="Arial" pitchFamily="34" charset="0"/>
              </a:rPr>
              <a:t>dan bagaimana perusahaan-perusahaan kartu kredit mengatasinya. </a:t>
            </a:r>
            <a:r>
              <a:rPr lang="fi-FI" sz="2400" dirty="0" smtClean="0">
                <a:solidFill>
                  <a:schemeClr val="bg1"/>
                </a:solidFill>
                <a:latin typeface="Arial" pitchFamily="34" charset="0"/>
                <a:cs typeface="Arial" pitchFamily="34" charset="0"/>
              </a:rPr>
              <a:t> </a:t>
            </a:r>
            <a:endParaRPr lang="fi-FI" sz="2400" dirty="0">
              <a:solidFill>
                <a:schemeClr val="bg1"/>
              </a:solidFill>
              <a:latin typeface="Arial" pitchFamily="34" charset="0"/>
              <a:cs typeface="Arial" pitchFamily="34" charset="0"/>
            </a:endParaRPr>
          </a:p>
          <a:p>
            <a:pPr>
              <a:buFont typeface="Wingdings" pitchFamily="2" charset="2"/>
              <a:buChar char="§"/>
            </a:pP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Dukungan Pemerintah dan Industri</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smtClean="0">
                <a:solidFill>
                  <a:schemeClr val="bg1"/>
                </a:solidFill>
                <a:latin typeface="Arial" pitchFamily="34" charset="0"/>
                <a:cs typeface="Arial" pitchFamily="34" charset="0"/>
              </a:rPr>
              <a:t>Beberapa organisasi pemerintahan dan internasional telah menentukan standar-standar yang ditujukan untuk menjadi panduan bagi organisasi yang ingin mendapatkan keamanan informasi. Beberapa standar ini berbentuk tolok ukur, yang telah diidentifikasi sebelumnya sebagai penyedia strategi alternatif untuk manajemen risiko</a:t>
            </a:r>
            <a:r>
              <a:rPr lang="id-ID" sz="2600" dirty="0" smtClean="0">
                <a:solidFill>
                  <a:schemeClr val="bg1"/>
                </a:solidFill>
                <a:latin typeface="Arial" pitchFamily="34" charset="0"/>
                <a:cs typeface="Arial" pitchFamily="34" charset="0"/>
              </a:rPr>
              <a:t>. </a:t>
            </a:r>
            <a:endParaRPr lang="id-ID" sz="26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Contoh tingkat target keamanan</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smtClean="0">
                <a:solidFill>
                  <a:schemeClr val="bg1"/>
                </a:solidFill>
                <a:latin typeface="Arial" pitchFamily="34" charset="0"/>
                <a:cs typeface="Arial" pitchFamily="34" charset="0"/>
              </a:rPr>
              <a:t>BS7799 milik Inggris</a:t>
            </a:r>
          </a:p>
          <a:p>
            <a:r>
              <a:rPr lang="id-ID" sz="2400" dirty="0" smtClean="0">
                <a:solidFill>
                  <a:schemeClr val="bg1"/>
                </a:solidFill>
                <a:latin typeface="Arial" pitchFamily="34" charset="0"/>
                <a:cs typeface="Arial" pitchFamily="34" charset="0"/>
              </a:rPr>
              <a:t>BSI  IT Baseline Protection Manual</a:t>
            </a:r>
          </a:p>
          <a:p>
            <a:r>
              <a:rPr lang="id-ID" sz="2400" dirty="0" smtClean="0">
                <a:solidFill>
                  <a:schemeClr val="bg1"/>
                </a:solidFill>
                <a:latin typeface="Arial" pitchFamily="34" charset="0"/>
                <a:cs typeface="Arial" pitchFamily="34" charset="0"/>
              </a:rPr>
              <a:t>COBIT</a:t>
            </a:r>
          </a:p>
          <a:p>
            <a:r>
              <a:rPr lang="id-ID" sz="2400" dirty="0" smtClean="0">
                <a:solidFill>
                  <a:schemeClr val="bg1"/>
                </a:solidFill>
                <a:latin typeface="Arial" pitchFamily="34" charset="0"/>
                <a:cs typeface="Arial" pitchFamily="34" charset="0"/>
              </a:rPr>
              <a:t>GASSP</a:t>
            </a:r>
          </a:p>
          <a:p>
            <a:r>
              <a:rPr lang="id-ID" sz="2400" dirty="0" smtClean="0">
                <a:solidFill>
                  <a:schemeClr val="bg1"/>
                </a:solidFill>
                <a:latin typeface="Arial" pitchFamily="34" charset="0"/>
                <a:cs typeface="Arial" pitchFamily="34" charset="0"/>
              </a:rPr>
              <a:t>ISF Standard of Good Practice</a:t>
            </a: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Peraturan Pemerintah</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829196"/>
          </a:xfrm>
        </p:spPr>
        <p:txBody>
          <a:bodyPr>
            <a:normAutofit/>
          </a:bodyPr>
          <a:lstStyle/>
          <a:p>
            <a:r>
              <a:rPr lang="id-ID" sz="2400" dirty="0" smtClean="0">
                <a:solidFill>
                  <a:schemeClr val="bg1"/>
                </a:solidFill>
                <a:latin typeface="Arial" pitchFamily="34" charset="0"/>
                <a:cs typeface="Arial" pitchFamily="34" charset="0"/>
              </a:rPr>
              <a:t>Pemerintah baik di Amerika Serikat maupun Inggris telah menentukan standar dan menetapkan peraturan yang ditujukan untuk menanggapi masalah pentingnya keamanan informasi yang makin meningkat, terutama setelah peristiwa 9/11 dan semakin meluasnya internet serta peluang terjadinya kejahatan komputer. </a:t>
            </a:r>
          </a:p>
          <a:p>
            <a:r>
              <a:rPr lang="id-ID" sz="2400" dirty="0" smtClean="0">
                <a:solidFill>
                  <a:schemeClr val="bg1"/>
                </a:solidFill>
                <a:latin typeface="Arial" pitchFamily="34" charset="0"/>
                <a:cs typeface="Arial" pitchFamily="34" charset="0"/>
              </a:rPr>
              <a:t>Beberapa diantaranya: </a:t>
            </a:r>
          </a:p>
          <a:p>
            <a:pPr marL="1257300" lvl="2" indent="-342900">
              <a:buFont typeface="+mj-lt"/>
              <a:buAutoNum type="arabicPeriod"/>
            </a:pPr>
            <a:r>
              <a:rPr lang="id-ID" dirty="0" smtClean="0">
                <a:solidFill>
                  <a:schemeClr val="bg1"/>
                </a:solidFill>
                <a:latin typeface="Arial" pitchFamily="34" charset="0"/>
                <a:cs typeface="Arial" pitchFamily="34" charset="0"/>
              </a:rPr>
              <a:t>Standar Keamanan Komputer Pemerintah Amerika Serikat.</a:t>
            </a:r>
          </a:p>
          <a:p>
            <a:pPr marL="1257300" lvl="2" indent="-342900">
              <a:buFont typeface="+mj-lt"/>
              <a:buAutoNum type="arabicPeriod"/>
            </a:pPr>
            <a:r>
              <a:rPr lang="id-ID" dirty="0" smtClean="0">
                <a:solidFill>
                  <a:schemeClr val="bg1"/>
                </a:solidFill>
                <a:latin typeface="Arial" pitchFamily="34" charset="0"/>
                <a:cs typeface="Arial" pitchFamily="34" charset="0"/>
              </a:rPr>
              <a:t>Undang-Undang Antiterorisme, kejahatan, dan keamanan Inggris (ATSCA) 2001. </a:t>
            </a:r>
            <a:endParaRPr lang="id-ID"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Standar Industri</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i="1" dirty="0" smtClean="0">
                <a:solidFill>
                  <a:schemeClr val="bg1"/>
                </a:solidFill>
                <a:latin typeface="Arial" pitchFamily="34" charset="0"/>
                <a:cs typeface="Arial" pitchFamily="34" charset="0"/>
              </a:rPr>
              <a:t>The Center for Internet Security </a:t>
            </a:r>
            <a:r>
              <a:rPr lang="id-ID" sz="2400" dirty="0" smtClean="0">
                <a:solidFill>
                  <a:schemeClr val="bg1"/>
                </a:solidFill>
                <a:latin typeface="Arial" pitchFamily="34" charset="0"/>
                <a:cs typeface="Arial" pitchFamily="34" charset="0"/>
              </a:rPr>
              <a:t>(CIS) adalah organisasi yang didedikasikan untuk membantu para pengguna komputer guna membuat sistem mereka lebih aman. Bantuan diberikan melalui dua produk yaitu: CIS Benchmark dan CSI Scoring tools. </a:t>
            </a: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Sertifikasi Profesional</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smtClean="0">
                <a:solidFill>
                  <a:schemeClr val="bg1"/>
                </a:solidFill>
                <a:latin typeface="Arial" pitchFamily="34" charset="0"/>
                <a:cs typeface="Arial" pitchFamily="34" charset="0"/>
              </a:rPr>
              <a:t>Mulai tahun 1960-an, profesi TI mulai menawarkan program sertifikasi. Tiga contoh berikut mengilustrasikan cakupan dari program-program ini.</a:t>
            </a:r>
          </a:p>
          <a:p>
            <a:pPr lvl="1">
              <a:buFont typeface="Wingdings" pitchFamily="2" charset="2"/>
              <a:buChar char="q"/>
            </a:pPr>
            <a:r>
              <a:rPr lang="id-ID" sz="2400" dirty="0" smtClean="0">
                <a:solidFill>
                  <a:schemeClr val="bg1"/>
                </a:solidFill>
                <a:latin typeface="Arial" pitchFamily="34" charset="0"/>
                <a:cs typeface="Arial" pitchFamily="34" charset="0"/>
              </a:rPr>
              <a:t>Asosiasi Audit Sistem dan Pengendalian.</a:t>
            </a:r>
          </a:p>
          <a:p>
            <a:pPr lvl="1">
              <a:buFont typeface="Wingdings" pitchFamily="2" charset="2"/>
              <a:buChar char="q"/>
            </a:pPr>
            <a:r>
              <a:rPr lang="id-ID" sz="2400" dirty="0" smtClean="0">
                <a:solidFill>
                  <a:schemeClr val="bg1"/>
                </a:solidFill>
                <a:latin typeface="Arial" pitchFamily="34" charset="0"/>
                <a:cs typeface="Arial" pitchFamily="34" charset="0"/>
              </a:rPr>
              <a:t>Konsorsium Sertifikasi Keamanan Sistem Informasi Internasional. </a:t>
            </a:r>
          </a:p>
          <a:p>
            <a:pPr lvl="1">
              <a:buFont typeface="Wingdings" pitchFamily="2" charset="2"/>
              <a:buChar char="q"/>
            </a:pPr>
            <a:r>
              <a:rPr lang="id-ID" sz="2400" dirty="0" smtClean="0">
                <a:solidFill>
                  <a:schemeClr val="bg1"/>
                </a:solidFill>
                <a:latin typeface="Arial" pitchFamily="34" charset="0"/>
                <a:cs typeface="Arial" pitchFamily="34" charset="0"/>
              </a:rPr>
              <a:t>Institut SANS. </a:t>
            </a: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Meletakan Manajemen Keamanan Informasi Pada Tempatnya</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smtClean="0">
                <a:solidFill>
                  <a:schemeClr val="bg1"/>
                </a:solidFill>
                <a:latin typeface="Arial" pitchFamily="34" charset="0"/>
                <a:cs typeface="Arial" pitchFamily="34" charset="0"/>
              </a:rPr>
              <a:t>Perusahaan harus mencanangkan kebijakan manajemen keamanan informasi sebelum menempatkan pengendalian. Kebijakan ini dapat dibuat berdasarkan identifikasi ancaman dan risiko ataupun berdasarkan panduan yang diberikan oleh pemerintah dan asosiasi industri. </a:t>
            </a: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Manajemen Keberlangsungan Bisnis</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id-ID" sz="2400" dirty="0">
                <a:solidFill>
                  <a:schemeClr val="bg1"/>
                </a:solidFill>
                <a:latin typeface="Arial" pitchFamily="34" charset="0"/>
                <a:cs typeface="Arial" pitchFamily="34" charset="0"/>
              </a:rPr>
              <a:t>Aktivitas yang ditujukan untuk menentukan </a:t>
            </a:r>
            <a:r>
              <a:rPr lang="id-ID" sz="2400" dirty="0" smtClean="0">
                <a:solidFill>
                  <a:schemeClr val="bg1"/>
                </a:solidFill>
                <a:latin typeface="Arial" pitchFamily="34" charset="0"/>
                <a:cs typeface="Arial" pitchFamily="34" charset="0"/>
              </a:rPr>
              <a:t>operasional </a:t>
            </a:r>
            <a:r>
              <a:rPr lang="id-ID" sz="2400" dirty="0">
                <a:solidFill>
                  <a:schemeClr val="bg1"/>
                </a:solidFill>
                <a:latin typeface="Arial" pitchFamily="34" charset="0"/>
                <a:cs typeface="Arial" pitchFamily="34" charset="0"/>
              </a:rPr>
              <a:t>setelah terjadi gangguan sistem </a:t>
            </a:r>
            <a:r>
              <a:rPr lang="id-ID" sz="2400" dirty="0" smtClean="0">
                <a:solidFill>
                  <a:schemeClr val="bg1"/>
                </a:solidFill>
                <a:latin typeface="Arial" pitchFamily="34" charset="0"/>
                <a:cs typeface="Arial" pitchFamily="34" charset="0"/>
              </a:rPr>
              <a:t>informasi </a:t>
            </a:r>
            <a:r>
              <a:rPr lang="id-ID" sz="2400" dirty="0">
                <a:solidFill>
                  <a:schemeClr val="bg1"/>
                </a:solidFill>
                <a:latin typeface="Arial" pitchFamily="34" charset="0"/>
                <a:cs typeface="Arial" pitchFamily="34" charset="0"/>
              </a:rPr>
              <a:t>disebut dengan manajemen </a:t>
            </a:r>
            <a:r>
              <a:rPr lang="id-ID" sz="2400" dirty="0" smtClean="0">
                <a:solidFill>
                  <a:schemeClr val="bg1"/>
                </a:solidFill>
                <a:latin typeface="Arial" pitchFamily="34" charset="0"/>
                <a:cs typeface="Arial" pitchFamily="34" charset="0"/>
              </a:rPr>
              <a:t>keberlangsungan </a:t>
            </a:r>
            <a:r>
              <a:rPr lang="id-ID" sz="2400" dirty="0">
                <a:solidFill>
                  <a:schemeClr val="bg1"/>
                </a:solidFill>
                <a:latin typeface="Arial" pitchFamily="34" charset="0"/>
                <a:cs typeface="Arial" pitchFamily="34" charset="0"/>
              </a:rPr>
              <a:t>Bisnis </a:t>
            </a:r>
            <a:r>
              <a:rPr lang="id-ID" sz="2400" dirty="0" smtClean="0">
                <a:solidFill>
                  <a:schemeClr val="bg1"/>
                </a:solidFill>
                <a:latin typeface="Arial" pitchFamily="34" charset="0"/>
                <a:cs typeface="Arial" pitchFamily="34" charset="0"/>
              </a:rPr>
              <a:t>( </a:t>
            </a:r>
            <a:r>
              <a:rPr lang="id-ID" sz="2400" i="1" dirty="0" smtClean="0">
                <a:solidFill>
                  <a:schemeClr val="bg1"/>
                </a:solidFill>
                <a:latin typeface="Arial" pitchFamily="34" charset="0"/>
                <a:cs typeface="Arial" pitchFamily="34" charset="0"/>
              </a:rPr>
              <a:t>business continuity management</a:t>
            </a:r>
            <a:r>
              <a:rPr lang="id-ID" sz="2400" dirty="0" smtClean="0">
                <a:solidFill>
                  <a:schemeClr val="bg1"/>
                </a:solidFill>
                <a:latin typeface="Arial" pitchFamily="34" charset="0"/>
                <a:cs typeface="Arial" pitchFamily="34" charset="0"/>
              </a:rPr>
              <a:t>-BCM). </a:t>
            </a:r>
            <a:r>
              <a:rPr lang="id-ID" sz="2400" dirty="0">
                <a:solidFill>
                  <a:schemeClr val="bg1"/>
                </a:solidFill>
                <a:latin typeface="Arial" pitchFamily="34" charset="0"/>
                <a:cs typeface="Arial" pitchFamily="34" charset="0"/>
              </a:rPr>
              <a:t>Pada </a:t>
            </a:r>
            <a:r>
              <a:rPr lang="id-ID" sz="2400" dirty="0" smtClean="0">
                <a:solidFill>
                  <a:schemeClr val="bg1"/>
                </a:solidFill>
                <a:latin typeface="Arial" pitchFamily="34" charset="0"/>
                <a:cs typeface="Arial" pitchFamily="34" charset="0"/>
              </a:rPr>
              <a:t>tahun-tahun awal penggunaan </a:t>
            </a:r>
            <a:r>
              <a:rPr lang="id-ID" sz="2400" dirty="0">
                <a:solidFill>
                  <a:schemeClr val="bg1"/>
                </a:solidFill>
                <a:latin typeface="Arial" pitchFamily="34" charset="0"/>
                <a:cs typeface="Arial" pitchFamily="34" charset="0"/>
              </a:rPr>
              <a:t>komputer, aktifitas ini disebut </a:t>
            </a:r>
            <a:r>
              <a:rPr lang="id-ID" sz="2400" dirty="0" smtClean="0">
                <a:solidFill>
                  <a:schemeClr val="bg1"/>
                </a:solidFill>
                <a:latin typeface="Arial" pitchFamily="34" charset="0"/>
                <a:cs typeface="Arial" pitchFamily="34" charset="0"/>
              </a:rPr>
              <a:t>perencanaan </a:t>
            </a:r>
            <a:r>
              <a:rPr lang="id-ID" sz="2400" dirty="0">
                <a:solidFill>
                  <a:schemeClr val="bg1"/>
                </a:solidFill>
                <a:latin typeface="Arial" pitchFamily="34" charset="0"/>
                <a:cs typeface="Arial" pitchFamily="34" charset="0"/>
              </a:rPr>
              <a:t>besar (</a:t>
            </a:r>
            <a:r>
              <a:rPr lang="id-ID" sz="2400" i="1" dirty="0">
                <a:solidFill>
                  <a:schemeClr val="bg1"/>
                </a:solidFill>
                <a:latin typeface="Arial" pitchFamily="34" charset="0"/>
                <a:cs typeface="Arial" pitchFamily="34" charset="0"/>
              </a:rPr>
              <a:t>disaster planning</a:t>
            </a:r>
            <a:r>
              <a:rPr lang="id-ID" sz="2600" dirty="0">
                <a:solidFill>
                  <a:schemeClr val="bg1"/>
                </a:solidFill>
                <a:latin typeface="Arial" pitchFamily="34" charset="0"/>
                <a:cs typeface="Arial" pitchFamily="34" charset="0"/>
              </a:rPr>
              <a:t>), namun istilah yang lebih positif, perencanaan </a:t>
            </a:r>
            <a:r>
              <a:rPr lang="id-ID" sz="2600" dirty="0" smtClean="0">
                <a:solidFill>
                  <a:schemeClr val="bg1"/>
                </a:solidFill>
                <a:latin typeface="Arial" pitchFamily="34" charset="0"/>
                <a:cs typeface="Arial" pitchFamily="34" charset="0"/>
              </a:rPr>
              <a:t>kontinjensi (</a:t>
            </a:r>
            <a:r>
              <a:rPr lang="id-ID" sz="2600" i="1" dirty="0" smtClean="0">
                <a:solidFill>
                  <a:schemeClr val="bg1"/>
                </a:solidFill>
                <a:latin typeface="Arial" pitchFamily="34" charset="0"/>
                <a:cs typeface="Arial" pitchFamily="34" charset="0"/>
              </a:rPr>
              <a:t>contingency </a:t>
            </a:r>
            <a:r>
              <a:rPr lang="id-ID" sz="2600" i="1" dirty="0">
                <a:solidFill>
                  <a:schemeClr val="bg1"/>
                </a:solidFill>
                <a:latin typeface="Arial" pitchFamily="34" charset="0"/>
                <a:cs typeface="Arial" pitchFamily="34" charset="0"/>
              </a:rPr>
              <a:t>plan</a:t>
            </a:r>
            <a:r>
              <a:rPr lang="id-ID" sz="2600" dirty="0">
                <a:solidFill>
                  <a:schemeClr val="bg1"/>
                </a:solidFill>
                <a:latin typeface="Arial" pitchFamily="34" charset="0"/>
                <a:cs typeface="Arial" pitchFamily="34" charset="0"/>
              </a:rPr>
              <a:t>), menjadi </a:t>
            </a:r>
            <a:r>
              <a:rPr lang="id-ID" sz="2600" dirty="0" smtClean="0">
                <a:solidFill>
                  <a:schemeClr val="bg1"/>
                </a:solidFill>
                <a:latin typeface="Arial" pitchFamily="34" charset="0"/>
                <a:cs typeface="Arial" pitchFamily="34" charset="0"/>
              </a:rPr>
              <a:t>populer.</a:t>
            </a:r>
          </a:p>
          <a:p>
            <a:r>
              <a:rPr lang="id-ID" sz="2600" dirty="0" smtClean="0">
                <a:solidFill>
                  <a:schemeClr val="bg1"/>
                </a:solidFill>
                <a:latin typeface="Arial" pitchFamily="34" charset="0"/>
                <a:cs typeface="Arial" pitchFamily="34" charset="0"/>
              </a:rPr>
              <a:t>Elemen </a:t>
            </a:r>
            <a:r>
              <a:rPr lang="id-ID" sz="2600" dirty="0">
                <a:solidFill>
                  <a:schemeClr val="bg1"/>
                </a:solidFill>
                <a:latin typeface="Arial" pitchFamily="34" charset="0"/>
                <a:cs typeface="Arial" pitchFamily="34" charset="0"/>
              </a:rPr>
              <a:t>penting dalam perencanaan </a:t>
            </a:r>
            <a:r>
              <a:rPr lang="id-ID" sz="2600" dirty="0" smtClean="0">
                <a:solidFill>
                  <a:schemeClr val="bg1"/>
                </a:solidFill>
                <a:latin typeface="Arial" pitchFamily="34" charset="0"/>
                <a:cs typeface="Arial" pitchFamily="34" charset="0"/>
              </a:rPr>
              <a:t>kontinjensi </a:t>
            </a:r>
            <a:r>
              <a:rPr lang="id-ID" sz="2600" dirty="0">
                <a:solidFill>
                  <a:schemeClr val="bg1"/>
                </a:solidFill>
                <a:latin typeface="Arial" pitchFamily="34" charset="0"/>
                <a:cs typeface="Arial" pitchFamily="34" charset="0"/>
              </a:rPr>
              <a:t>adalah rencana kontinjensi </a:t>
            </a:r>
            <a:r>
              <a:rPr lang="id-ID" sz="2600" dirty="0" smtClean="0">
                <a:solidFill>
                  <a:schemeClr val="bg1"/>
                </a:solidFill>
                <a:latin typeface="Arial" pitchFamily="34" charset="0"/>
                <a:cs typeface="Arial" pitchFamily="34" charset="0"/>
              </a:rPr>
              <a:t>(</a:t>
            </a:r>
            <a:r>
              <a:rPr lang="id-ID" sz="2600" i="1" dirty="0">
                <a:solidFill>
                  <a:schemeClr val="bg1"/>
                </a:solidFill>
                <a:latin typeface="Arial" pitchFamily="34" charset="0"/>
                <a:cs typeface="Arial" pitchFamily="34" charset="0"/>
              </a:rPr>
              <a:t>contingency plan</a:t>
            </a:r>
            <a:r>
              <a:rPr lang="id-ID" sz="2600" dirty="0">
                <a:solidFill>
                  <a:schemeClr val="bg1"/>
                </a:solidFill>
                <a:latin typeface="Arial" pitchFamily="34" charset="0"/>
                <a:cs typeface="Arial" pitchFamily="34" charset="0"/>
              </a:rPr>
              <a:t>), yang merupakan </a:t>
            </a:r>
            <a:r>
              <a:rPr lang="id-ID" sz="2600" dirty="0" smtClean="0">
                <a:solidFill>
                  <a:schemeClr val="bg1"/>
                </a:solidFill>
                <a:latin typeface="Arial" pitchFamily="34" charset="0"/>
                <a:cs typeface="Arial" pitchFamily="34" charset="0"/>
              </a:rPr>
              <a:t>dokumen </a:t>
            </a:r>
            <a:r>
              <a:rPr lang="id-ID" sz="2600" dirty="0">
                <a:solidFill>
                  <a:schemeClr val="bg1"/>
                </a:solidFill>
                <a:latin typeface="Arial" pitchFamily="34" charset="0"/>
                <a:cs typeface="Arial" pitchFamily="34" charset="0"/>
              </a:rPr>
              <a:t>tertulis formal yang menyebutkan </a:t>
            </a:r>
            <a:r>
              <a:rPr lang="id-ID" sz="2600" dirty="0" smtClean="0">
                <a:solidFill>
                  <a:schemeClr val="bg1"/>
                </a:solidFill>
                <a:latin typeface="Arial" pitchFamily="34" charset="0"/>
                <a:cs typeface="Arial" pitchFamily="34" charset="0"/>
              </a:rPr>
              <a:t>secara </a:t>
            </a:r>
            <a:r>
              <a:rPr lang="id-ID" sz="2600" dirty="0">
                <a:solidFill>
                  <a:schemeClr val="bg1"/>
                </a:solidFill>
                <a:latin typeface="Arial" pitchFamily="34" charset="0"/>
                <a:cs typeface="Arial" pitchFamily="34" charset="0"/>
              </a:rPr>
              <a:t>detail tindakan-tindakan yang harus </a:t>
            </a:r>
            <a:r>
              <a:rPr lang="id-ID" sz="2600" dirty="0" smtClean="0">
                <a:solidFill>
                  <a:schemeClr val="bg1"/>
                </a:solidFill>
                <a:latin typeface="Arial" pitchFamily="34" charset="0"/>
                <a:cs typeface="Arial" pitchFamily="34" charset="0"/>
              </a:rPr>
              <a:t>dilakukan </a:t>
            </a:r>
            <a:r>
              <a:rPr lang="id-ID" sz="2600" dirty="0">
                <a:solidFill>
                  <a:schemeClr val="bg1"/>
                </a:solidFill>
                <a:latin typeface="Arial" pitchFamily="34" charset="0"/>
                <a:cs typeface="Arial" pitchFamily="34" charset="0"/>
              </a:rPr>
              <a:t>jika terjadi gangguan,atau ancaman </a:t>
            </a:r>
            <a:r>
              <a:rPr lang="fi-FI" sz="2600" dirty="0" smtClean="0">
                <a:solidFill>
                  <a:schemeClr val="bg1"/>
                </a:solidFill>
                <a:latin typeface="Arial" pitchFamily="34" charset="0"/>
                <a:cs typeface="Arial" pitchFamily="34" charset="0"/>
              </a:rPr>
              <a:t>gangguan </a:t>
            </a:r>
            <a:r>
              <a:rPr lang="fi-FI" sz="2600" dirty="0">
                <a:solidFill>
                  <a:schemeClr val="bg1"/>
                </a:solidFill>
                <a:latin typeface="Arial" pitchFamily="34" charset="0"/>
                <a:cs typeface="Arial" pitchFamily="34" charset="0"/>
              </a:rPr>
              <a:t>pada operasi komputasi </a:t>
            </a:r>
            <a:r>
              <a:rPr lang="fi-FI" sz="2600" dirty="0" smtClean="0">
                <a:solidFill>
                  <a:schemeClr val="bg1"/>
                </a:solidFill>
                <a:latin typeface="Arial" pitchFamily="34" charset="0"/>
                <a:cs typeface="Arial" pitchFamily="34" charset="0"/>
              </a:rPr>
              <a:t>perusahaan</a:t>
            </a:r>
            <a:r>
              <a:rPr lang="id-ID" sz="2600" dirty="0" smtClean="0">
                <a:solidFill>
                  <a:schemeClr val="bg1"/>
                </a:solidFill>
                <a:latin typeface="Arial" pitchFamily="34" charset="0"/>
                <a:cs typeface="Arial" pitchFamily="34" charset="0"/>
              </a:rPr>
              <a:t>. </a:t>
            </a:r>
            <a:r>
              <a:rPr lang="fi-FI" sz="2600" dirty="0" smtClean="0">
                <a:solidFill>
                  <a:schemeClr val="bg1"/>
                </a:solidFill>
                <a:latin typeface="Arial" pitchFamily="34" charset="0"/>
                <a:cs typeface="Arial" pitchFamily="34" charset="0"/>
              </a:rPr>
              <a:t> </a:t>
            </a:r>
            <a:endParaRPr lang="id-ID" sz="26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71480"/>
            <a:ext cx="8229600" cy="5697559"/>
          </a:xfrm>
        </p:spPr>
        <p:txBody>
          <a:bodyPr>
            <a:normAutofit/>
          </a:bodyPr>
          <a:lstStyle/>
          <a:p>
            <a:r>
              <a:rPr lang="id-ID" sz="2400" dirty="0" smtClean="0">
                <a:solidFill>
                  <a:schemeClr val="tx2">
                    <a:lumMod val="40000"/>
                    <a:lumOff val="60000"/>
                  </a:schemeClr>
                </a:solidFill>
                <a:latin typeface="Arial" pitchFamily="34" charset="0"/>
                <a:cs typeface="Arial" pitchFamily="34" charset="0"/>
              </a:rPr>
              <a:t>Subrencana manajemen kelangsungan bisnis yang umum mencakup: </a:t>
            </a:r>
          </a:p>
          <a:p>
            <a:pPr lvl="1">
              <a:buFont typeface="Wingdings" pitchFamily="2" charset="2"/>
              <a:buChar char="Ø"/>
            </a:pPr>
            <a:r>
              <a:rPr lang="id-ID" sz="2400" dirty="0" smtClean="0">
                <a:solidFill>
                  <a:schemeClr val="bg1"/>
                </a:solidFill>
                <a:latin typeface="Arial" pitchFamily="34" charset="0"/>
                <a:cs typeface="Arial" pitchFamily="34" charset="0"/>
              </a:rPr>
              <a:t>Rencana darurat: menyebutkan cara-cara yang akan menjaga keamanan karyawan jika bencana terjadi. </a:t>
            </a:r>
          </a:p>
          <a:p>
            <a:pPr lvl="1">
              <a:buFont typeface="Wingdings" pitchFamily="2" charset="2"/>
              <a:buChar char="Ø"/>
            </a:pPr>
            <a:r>
              <a:rPr lang="id-ID" sz="2400" dirty="0" smtClean="0">
                <a:solidFill>
                  <a:schemeClr val="bg1"/>
                </a:solidFill>
                <a:latin typeface="Arial" pitchFamily="34" charset="0"/>
                <a:cs typeface="Arial" pitchFamily="34" charset="0"/>
              </a:rPr>
              <a:t>Rencana cadangan: perusahaan mengatur agar fasilitas komputer cadangan tersedia seandainya fasilitas yang biasa hancur atau rusak sehingga tidak dapat digunakan.</a:t>
            </a:r>
          </a:p>
          <a:p>
            <a:pPr lvl="1">
              <a:buFont typeface="Wingdings" pitchFamily="2" charset="2"/>
              <a:buChar char="Ø"/>
            </a:pPr>
            <a:r>
              <a:rPr lang="id-ID" sz="2400" dirty="0" smtClean="0">
                <a:solidFill>
                  <a:schemeClr val="bg1"/>
                </a:solidFill>
                <a:latin typeface="Arial" pitchFamily="34" charset="0"/>
                <a:cs typeface="Arial" pitchFamily="34" charset="0"/>
              </a:rPr>
              <a:t>Rencana catatan penting: catatan penting perusahaan adalah dokumen kertas dan media penyimpanan yang penting untukmeneruskan bisnis perusahaan tersebut. </a:t>
            </a: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smtClean="0">
                <a:solidFill>
                  <a:schemeClr val="tx2">
                    <a:lumMod val="40000"/>
                    <a:lumOff val="60000"/>
                  </a:schemeClr>
                </a:solidFill>
              </a:rPr>
              <a:t>“</a:t>
            </a:r>
            <a:r>
              <a:rPr lang="id-ID" dirty="0" smtClean="0">
                <a:solidFill>
                  <a:schemeClr val="tx2">
                    <a:lumMod val="40000"/>
                    <a:lumOff val="60000"/>
                  </a:schemeClr>
                </a:solidFill>
                <a:latin typeface="Arial" pitchFamily="34" charset="0"/>
                <a:cs typeface="Arial" pitchFamily="34" charset="0"/>
              </a:rPr>
              <a:t>Terima Kasih</a:t>
            </a:r>
            <a:r>
              <a:rPr lang="id-ID" dirty="0" smtClean="0">
                <a:solidFill>
                  <a:schemeClr val="tx2">
                    <a:lumMod val="40000"/>
                    <a:lumOff val="60000"/>
                  </a:schemeClr>
                </a:solidFill>
              </a:rPr>
              <a:t>”</a:t>
            </a:r>
            <a:endParaRPr lang="id-ID" dirty="0">
              <a:solidFill>
                <a:schemeClr val="tx2">
                  <a:lumMod val="40000"/>
                  <a:lumOff val="6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Tujuan Belajar</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Font typeface="Wingdings" pitchFamily="2" charset="2"/>
              <a:buChar char="§"/>
            </a:pPr>
            <a:r>
              <a:rPr lang="id-ID" sz="2400" dirty="0" smtClean="0">
                <a:solidFill>
                  <a:schemeClr val="bg1"/>
                </a:solidFill>
                <a:latin typeface="Arial" pitchFamily="34" charset="0"/>
                <a:cs typeface="Arial" pitchFamily="34" charset="0"/>
              </a:rPr>
              <a:t>Mengenali cara formal melakukan manajemen risiko.</a:t>
            </a:r>
          </a:p>
          <a:p>
            <a:pPr>
              <a:buFont typeface="Wingdings" pitchFamily="2" charset="2"/>
              <a:buChar char="§"/>
            </a:pPr>
            <a:r>
              <a:rPr lang="id-ID" sz="2400" dirty="0" smtClean="0">
                <a:solidFill>
                  <a:schemeClr val="bg1"/>
                </a:solidFill>
                <a:latin typeface="Arial" pitchFamily="34" charset="0"/>
                <a:cs typeface="Arial" pitchFamily="34" charset="0"/>
              </a:rPr>
              <a:t>Mengetahui proses implementasi kebijakan keamanan informasi. </a:t>
            </a:r>
          </a:p>
          <a:p>
            <a:pPr>
              <a:buFont typeface="Wingdings" pitchFamily="2" charset="2"/>
              <a:buChar char="§"/>
            </a:pPr>
            <a:r>
              <a:rPr lang="id-ID" sz="2400" dirty="0" smtClean="0">
                <a:solidFill>
                  <a:schemeClr val="bg1"/>
                </a:solidFill>
                <a:latin typeface="Arial" pitchFamily="34" charset="0"/>
                <a:cs typeface="Arial" pitchFamily="34" charset="0"/>
              </a:rPr>
              <a:t>Mengenali cara-cara pengendalian keamanan yang populer.</a:t>
            </a:r>
          </a:p>
          <a:p>
            <a:pPr>
              <a:buFont typeface="Wingdings" pitchFamily="2" charset="2"/>
              <a:buChar char="§"/>
            </a:pPr>
            <a:r>
              <a:rPr lang="id-ID" sz="2400" dirty="0" smtClean="0">
                <a:solidFill>
                  <a:schemeClr val="bg1"/>
                </a:solidFill>
                <a:latin typeface="Arial" pitchFamily="34" charset="0"/>
                <a:cs typeface="Arial" pitchFamily="34" charset="0"/>
              </a:rPr>
              <a:t>Mengetahui tindakan-tindakan pemerintah dan kalangan industri yang memengaruhi keamanan informasi. </a:t>
            </a:r>
          </a:p>
          <a:p>
            <a:pPr>
              <a:buFont typeface="Wingdings" pitchFamily="2" charset="2"/>
              <a:buChar char="§"/>
            </a:pPr>
            <a:r>
              <a:rPr lang="id-ID" sz="2400" dirty="0" smtClean="0">
                <a:solidFill>
                  <a:schemeClr val="bg1"/>
                </a:solidFill>
                <a:latin typeface="Arial" pitchFamily="34" charset="0"/>
                <a:cs typeface="Arial" pitchFamily="34" charset="0"/>
              </a:rPr>
              <a:t>Mengetahui cara mendapatkan srtifikasi profesional keamanan dan pengrndalian. </a:t>
            </a:r>
          </a:p>
          <a:p>
            <a:pPr>
              <a:buFont typeface="Wingdings" pitchFamily="2" charset="2"/>
              <a:buChar char="§"/>
            </a:pPr>
            <a:r>
              <a:rPr lang="id-ID" sz="2400" dirty="0" smtClean="0">
                <a:solidFill>
                  <a:schemeClr val="bg1"/>
                </a:solidFill>
                <a:latin typeface="Arial" pitchFamily="34" charset="0"/>
                <a:cs typeface="Arial" pitchFamily="34" charset="0"/>
              </a:rPr>
              <a:t>Mengetahui jenis-jenis rencana yang termasuk dalam perencanaan kontijensi. </a:t>
            </a: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400" dirty="0">
                <a:solidFill>
                  <a:schemeClr val="tx2">
                    <a:lumMod val="40000"/>
                    <a:lumOff val="60000"/>
                  </a:schemeClr>
                </a:solidFill>
                <a:latin typeface="Arial" pitchFamily="34" charset="0"/>
                <a:cs typeface="Arial" pitchFamily="34" charset="0"/>
              </a:rPr>
              <a:t>KEBUTUHAN ORGANISASI AKAN KEAMANAN DAN </a:t>
            </a:r>
            <a:r>
              <a:rPr lang="fi-FI" sz="2400" dirty="0" smtClean="0">
                <a:solidFill>
                  <a:schemeClr val="tx2">
                    <a:lumMod val="40000"/>
                    <a:lumOff val="60000"/>
                  </a:schemeClr>
                </a:solidFill>
                <a:latin typeface="Arial" pitchFamily="34" charset="0"/>
                <a:cs typeface="Arial" pitchFamily="34" charset="0"/>
              </a:rPr>
              <a:t>PENGENDALIA</a:t>
            </a:r>
            <a:r>
              <a:rPr lang="id-ID" sz="2400" dirty="0">
                <a:solidFill>
                  <a:schemeClr val="tx2">
                    <a:lumMod val="40000"/>
                    <a:lumOff val="60000"/>
                  </a:schemeClr>
                </a:solidFill>
                <a:latin typeface="Arial" pitchFamily="34" charset="0"/>
                <a:cs typeface="Arial" pitchFamily="34" charset="0"/>
              </a:rPr>
              <a:t>N</a:t>
            </a:r>
            <a:r>
              <a:rPr lang="fi-FI" sz="2400" dirty="0" smtClean="0">
                <a:solidFill>
                  <a:schemeClr val="tx2">
                    <a:lumMod val="40000"/>
                    <a:lumOff val="60000"/>
                  </a:schemeClr>
                </a:solidFill>
                <a:latin typeface="Arial" pitchFamily="34" charset="0"/>
                <a:cs typeface="Arial" pitchFamily="34" charset="0"/>
              </a:rPr>
              <a:t> </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a:solidFill>
                  <a:schemeClr val="bg1"/>
                </a:solidFill>
                <a:latin typeface="Arial" pitchFamily="34" charset="0"/>
                <a:cs typeface="Arial" pitchFamily="34" charset="0"/>
              </a:rPr>
              <a:t>Dalam dunia masa kini, banyak organisasi semakin dasar akan pentingnya menjaga seluruh sumber daya mereka, baik yang bersifat virtual maupun fisik, agar aman dari ancaman baik dalam dan luar sistem komputer yang pertama hanya memiliki sedikit perlindungan keamanan, namun hal ini berubah pada saat perang Vietnam ketika sejumlah instansi komputer di rusak oleh para pemrotes. </a:t>
            </a:r>
          </a:p>
          <a:p>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a:solidFill>
                  <a:schemeClr val="tx2">
                    <a:lumMod val="40000"/>
                    <a:lumOff val="60000"/>
                  </a:schemeClr>
                </a:solidFill>
                <a:latin typeface="Arial" pitchFamily="34" charset="0"/>
                <a:cs typeface="Arial" pitchFamily="34" charset="0"/>
              </a:rPr>
              <a:t>KEAMANAN INFORMASI </a:t>
            </a:r>
          </a:p>
        </p:txBody>
      </p:sp>
      <p:sp>
        <p:nvSpPr>
          <p:cNvPr id="3" name="Content Placeholder 2"/>
          <p:cNvSpPr>
            <a:spLocks noGrp="1"/>
          </p:cNvSpPr>
          <p:nvPr>
            <p:ph idx="1"/>
          </p:nvPr>
        </p:nvSpPr>
        <p:spPr/>
        <p:txBody>
          <a:bodyPr>
            <a:normAutofit/>
          </a:bodyPr>
          <a:lstStyle/>
          <a:p>
            <a:r>
              <a:rPr lang="id-ID" sz="2400" dirty="0">
                <a:solidFill>
                  <a:schemeClr val="bg1"/>
                </a:solidFill>
                <a:latin typeface="Arial" pitchFamily="34" charset="0"/>
                <a:cs typeface="Arial" pitchFamily="34" charset="0"/>
              </a:rPr>
              <a:t>Saat pemerintah dan kalangan industri mulai menyadari kebutuhan untuk mengamankan sumber daya informasi mereka, perhatian nyaris terpukul secara eksklusif pada perlindungan perantik keras dab data, maka istilah keamanan sistem (Sistem security) pun di gunakan. Fokus sempit ini kemudian di perluas sehingga mencangkup bukan hanya perantik keras dan data, namun juga peranti lunak, fasilitas komputer, dan personel. </a:t>
            </a:r>
          </a:p>
          <a:p>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Tujuan Keamanan Informasi</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a:solidFill>
                  <a:schemeClr val="bg1"/>
                </a:solidFill>
                <a:latin typeface="Arial" pitchFamily="34" charset="0"/>
                <a:cs typeface="Arial" pitchFamily="34" charset="0"/>
              </a:rPr>
              <a:t>Kerahasian. Perusahaan berusaha untuk melindungi data dan informasinya dari pengungkapan kepada orang-orang yang tidak berwenang. </a:t>
            </a:r>
          </a:p>
          <a:p>
            <a:r>
              <a:rPr lang="id-ID" sz="2400" dirty="0" smtClean="0">
                <a:solidFill>
                  <a:schemeClr val="bg1"/>
                </a:solidFill>
                <a:latin typeface="Arial" pitchFamily="34" charset="0"/>
                <a:cs typeface="Arial" pitchFamily="34" charset="0"/>
              </a:rPr>
              <a:t>Ketersediaan</a:t>
            </a:r>
            <a:r>
              <a:rPr lang="id-ID" sz="2400" dirty="0">
                <a:solidFill>
                  <a:schemeClr val="bg1"/>
                </a:solidFill>
                <a:latin typeface="Arial" pitchFamily="34" charset="0"/>
                <a:cs typeface="Arial" pitchFamily="34" charset="0"/>
              </a:rPr>
              <a:t>. Tujuannya dari infrastrukstur informasi perusahaan adalah menyediakan data dan informasi sedia bagi pihak-pihak yang memiliki wewenang untuk menggunakannya. </a:t>
            </a:r>
          </a:p>
          <a:p>
            <a:r>
              <a:rPr lang="id-ID" sz="2400" dirty="0" smtClean="0">
                <a:solidFill>
                  <a:schemeClr val="bg1"/>
                </a:solidFill>
                <a:latin typeface="Arial" pitchFamily="34" charset="0"/>
                <a:cs typeface="Arial" pitchFamily="34" charset="0"/>
              </a:rPr>
              <a:t>Integritas</a:t>
            </a:r>
            <a:r>
              <a:rPr lang="id-ID" sz="2400" dirty="0">
                <a:solidFill>
                  <a:schemeClr val="bg1"/>
                </a:solidFill>
                <a:latin typeface="Arial" pitchFamily="34" charset="0"/>
                <a:cs typeface="Arial" pitchFamily="34" charset="0"/>
              </a:rPr>
              <a:t>. Semua sistem informasi harus memberikan representasi akurat dan atas sistem fisik yang direpresentasikannya. </a:t>
            </a:r>
          </a:p>
          <a:p>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solidFill>
                  <a:schemeClr val="tx2">
                    <a:lumMod val="40000"/>
                    <a:lumOff val="60000"/>
                  </a:schemeClr>
                </a:solidFill>
                <a:latin typeface="Arial" pitchFamily="34" charset="0"/>
                <a:cs typeface="Arial" pitchFamily="34" charset="0"/>
              </a:rPr>
              <a:t>Manajemen Keamanan Informasi</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id-ID" sz="2400" dirty="0">
                <a:solidFill>
                  <a:schemeClr val="bg1"/>
                </a:solidFill>
                <a:latin typeface="Arial" pitchFamily="34" charset="0"/>
                <a:cs typeface="Arial" pitchFamily="34" charset="0"/>
              </a:rPr>
              <a:t>Seperti halnya cakupan keamanan informasi telah meluas demikian juga pandangan akan tanggung jawab manajemen tidak hanya di harapkan untuk menjaga agar sumber daya informasi aman, namun juga di harapkan untuk menjaga perusahaan tersebut agar tetap berfungsi setelah suatu bencana atau jebolnya sistem keamanan. Aktivitas untuk menjaga agar sumber daya informasi tetap aman disebut manajemen keamanan informasi </a:t>
            </a:r>
            <a:r>
              <a:rPr lang="id-ID" sz="2400" i="1" dirty="0">
                <a:solidFill>
                  <a:schemeClr val="bg1"/>
                </a:solidFill>
                <a:latin typeface="Arial" pitchFamily="34" charset="0"/>
                <a:cs typeface="Arial" pitchFamily="34" charset="0"/>
              </a:rPr>
              <a:t>( informatian security management – ISM </a:t>
            </a:r>
            <a:r>
              <a:rPr lang="id-ID" sz="2400" i="1" dirty="0" smtClean="0">
                <a:solidFill>
                  <a:schemeClr val="bg1"/>
                </a:solidFill>
                <a:latin typeface="Arial" pitchFamily="34" charset="0"/>
                <a:cs typeface="Arial" pitchFamily="34" charset="0"/>
              </a:rPr>
              <a:t>).</a:t>
            </a:r>
            <a:endParaRPr lang="id-ID" sz="2400" i="1" dirty="0">
              <a:solidFill>
                <a:schemeClr val="bg1"/>
              </a:solidFill>
              <a:latin typeface="Arial" pitchFamily="34" charset="0"/>
              <a:cs typeface="Arial" pitchFamily="34" charset="0"/>
            </a:endParaRPr>
          </a:p>
          <a:p>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796908"/>
          </a:xfrm>
        </p:spPr>
        <p:txBody>
          <a:bodyPr>
            <a:normAutofit/>
          </a:bodyPr>
          <a:lstStyle/>
          <a:p>
            <a:r>
              <a:rPr lang="id-ID" sz="2400" dirty="0" smtClean="0">
                <a:solidFill>
                  <a:schemeClr val="tx2">
                    <a:lumMod val="40000"/>
                    <a:lumOff val="60000"/>
                  </a:schemeClr>
                </a:solidFill>
                <a:latin typeface="Arial" pitchFamily="34" charset="0"/>
                <a:cs typeface="Arial" pitchFamily="34" charset="0"/>
              </a:rPr>
              <a:t>Strategi Manajemen Keamanan Informasi</a:t>
            </a:r>
            <a:endParaRPr lang="id-ID" sz="2400"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a:xfrm>
            <a:off x="0" y="714356"/>
            <a:ext cx="9144000" cy="6143644"/>
          </a:xfrm>
        </p:spPr>
        <p:txBody>
          <a:bodyPr/>
          <a:lstStyle/>
          <a:p>
            <a:endParaRPr lang="id-ID" dirty="0"/>
          </a:p>
        </p:txBody>
      </p:sp>
      <p:sp>
        <p:nvSpPr>
          <p:cNvPr id="4" name="Oval 3"/>
          <p:cNvSpPr/>
          <p:nvPr/>
        </p:nvSpPr>
        <p:spPr>
          <a:xfrm>
            <a:off x="857224" y="857232"/>
            <a:ext cx="207170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Mengidentifikasi ancaman</a:t>
            </a:r>
            <a:endParaRPr lang="id-ID" dirty="0"/>
          </a:p>
        </p:txBody>
      </p:sp>
      <p:sp>
        <p:nvSpPr>
          <p:cNvPr id="5" name="Oval 4"/>
          <p:cNvSpPr/>
          <p:nvPr/>
        </p:nvSpPr>
        <p:spPr>
          <a:xfrm>
            <a:off x="857224" y="2143116"/>
            <a:ext cx="2143140"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Mengidentifikasi risiko</a:t>
            </a:r>
            <a:endParaRPr lang="id-ID" dirty="0"/>
          </a:p>
        </p:txBody>
      </p:sp>
      <p:sp>
        <p:nvSpPr>
          <p:cNvPr id="6" name="Oval 5"/>
          <p:cNvSpPr/>
          <p:nvPr/>
        </p:nvSpPr>
        <p:spPr>
          <a:xfrm>
            <a:off x="785786" y="3571876"/>
            <a:ext cx="2214578"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Menentukan kebijakan keamanan informasi</a:t>
            </a:r>
            <a:endParaRPr lang="id-ID" dirty="0"/>
          </a:p>
        </p:txBody>
      </p:sp>
      <p:sp>
        <p:nvSpPr>
          <p:cNvPr id="7" name="Oval 6"/>
          <p:cNvSpPr/>
          <p:nvPr/>
        </p:nvSpPr>
        <p:spPr>
          <a:xfrm>
            <a:off x="785786" y="5072074"/>
            <a:ext cx="2357454"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Mengimplementasikan pengendalian</a:t>
            </a:r>
            <a:endParaRPr lang="id-ID" dirty="0"/>
          </a:p>
        </p:txBody>
      </p:sp>
      <p:sp>
        <p:nvSpPr>
          <p:cNvPr id="8" name="Rectangle 7"/>
          <p:cNvSpPr/>
          <p:nvPr/>
        </p:nvSpPr>
        <p:spPr>
          <a:xfrm>
            <a:off x="6357950" y="2143116"/>
            <a:ext cx="1714512"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Tolok ukur</a:t>
            </a:r>
            <a:endParaRPr lang="id-ID" dirty="0"/>
          </a:p>
        </p:txBody>
      </p:sp>
      <p:sp>
        <p:nvSpPr>
          <p:cNvPr id="9" name="Oval 8"/>
          <p:cNvSpPr/>
          <p:nvPr/>
        </p:nvSpPr>
        <p:spPr>
          <a:xfrm>
            <a:off x="5929322" y="3571876"/>
            <a:ext cx="2571768" cy="10572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Menentukan kebijakan keamanan informasi</a:t>
            </a:r>
            <a:endParaRPr lang="id-ID" dirty="0"/>
          </a:p>
        </p:txBody>
      </p:sp>
      <p:sp>
        <p:nvSpPr>
          <p:cNvPr id="10" name="Oval 9"/>
          <p:cNvSpPr/>
          <p:nvPr/>
        </p:nvSpPr>
        <p:spPr>
          <a:xfrm>
            <a:off x="5929322" y="5072074"/>
            <a:ext cx="2571768"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Mengimplementasikan informasi</a:t>
            </a:r>
            <a:endParaRPr lang="id-ID" dirty="0"/>
          </a:p>
        </p:txBody>
      </p:sp>
      <p:sp>
        <p:nvSpPr>
          <p:cNvPr id="11" name="Down Arrow 10"/>
          <p:cNvSpPr/>
          <p:nvPr/>
        </p:nvSpPr>
        <p:spPr>
          <a:xfrm>
            <a:off x="1714480" y="1785926"/>
            <a:ext cx="357190" cy="35719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12" name="Down Arrow 11"/>
          <p:cNvSpPr/>
          <p:nvPr/>
        </p:nvSpPr>
        <p:spPr>
          <a:xfrm>
            <a:off x="1714480" y="3214686"/>
            <a:ext cx="357190" cy="35719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13" name="Down Arrow 12"/>
          <p:cNvSpPr/>
          <p:nvPr/>
        </p:nvSpPr>
        <p:spPr>
          <a:xfrm>
            <a:off x="1714480" y="4714884"/>
            <a:ext cx="357190" cy="35719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14" name="Down Arrow 13"/>
          <p:cNvSpPr/>
          <p:nvPr/>
        </p:nvSpPr>
        <p:spPr>
          <a:xfrm>
            <a:off x="7000892" y="2857496"/>
            <a:ext cx="428628" cy="71438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15" name="Down Arrow 14"/>
          <p:cNvSpPr/>
          <p:nvPr/>
        </p:nvSpPr>
        <p:spPr>
          <a:xfrm>
            <a:off x="7000892" y="4643446"/>
            <a:ext cx="428628" cy="35719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16" name="Rounded Rectangle 15"/>
          <p:cNvSpPr/>
          <p:nvPr/>
        </p:nvSpPr>
        <p:spPr>
          <a:xfrm>
            <a:off x="285720" y="6286520"/>
            <a:ext cx="3429024"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Manajemen risiko</a:t>
            </a:r>
            <a:endParaRPr lang="id-ID" dirty="0"/>
          </a:p>
        </p:txBody>
      </p:sp>
      <p:sp>
        <p:nvSpPr>
          <p:cNvPr id="17" name="Rounded Rectangle 16"/>
          <p:cNvSpPr/>
          <p:nvPr/>
        </p:nvSpPr>
        <p:spPr>
          <a:xfrm>
            <a:off x="5643570" y="6286520"/>
            <a:ext cx="3214710"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Kepatuhan terhadap tolok ukur</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1775</Words>
  <Application>Microsoft Office PowerPoint</Application>
  <PresentationFormat>On-screen Show (4:3)</PresentationFormat>
  <Paragraphs>193</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SISTEM INFORMASI MANAJEMEN   BAB 9 KEAMANAN INFORMASI </vt:lpstr>
      <vt:lpstr>Nama Kelompok</vt:lpstr>
      <vt:lpstr>Tujuan Belajar</vt:lpstr>
      <vt:lpstr>Tujuan Belajar</vt:lpstr>
      <vt:lpstr>KEBUTUHAN ORGANISASI AKAN KEAMANAN DAN PENGENDALIAN </vt:lpstr>
      <vt:lpstr>KEAMANAN INFORMASI </vt:lpstr>
      <vt:lpstr>Tujuan Keamanan Informasi</vt:lpstr>
      <vt:lpstr>Manajemen Keamanan Informasi</vt:lpstr>
      <vt:lpstr>Strategi Manajemen Keamanan Informasi</vt:lpstr>
      <vt:lpstr>Ancaman</vt:lpstr>
      <vt:lpstr>Jenis Ancaman</vt:lpstr>
      <vt:lpstr>Risiko</vt:lpstr>
      <vt:lpstr>Pengungkapan Informasi yang Terotorisasi dan Pencurian</vt:lpstr>
      <vt:lpstr>Persoalan E-Commerce</vt:lpstr>
      <vt:lpstr>Kartu Kredit “Sekali Pakai”</vt:lpstr>
      <vt:lpstr>Praktik Keamanan yang Diwajibkan oleh Visa</vt:lpstr>
      <vt:lpstr>Manajemen Risiko</vt:lpstr>
      <vt:lpstr>Penyusunan Kebijakan Keamanan</vt:lpstr>
      <vt:lpstr>Pengendalian</vt:lpstr>
      <vt:lpstr>Pengendalian Teknis</vt:lpstr>
      <vt:lpstr>Pengendalian Akses</vt:lpstr>
      <vt:lpstr>Firewall</vt:lpstr>
      <vt:lpstr>Lokasi Fire Wall di Jaringan</vt:lpstr>
      <vt:lpstr>Pengendalian Kriptografis</vt:lpstr>
      <vt:lpstr>Pengendalian Fisik</vt:lpstr>
      <vt:lpstr>Pengendalian Formal</vt:lpstr>
      <vt:lpstr>MELETAKAN PENGENDALIAN TEKNIS PADA TEMPATNYA </vt:lpstr>
      <vt:lpstr>Pengendalian Informal</vt:lpstr>
      <vt:lpstr>Mencapai Tingkat Pengendalian Yang Tepat</vt:lpstr>
      <vt:lpstr>Dukungan Pemerintah dan Industri</vt:lpstr>
      <vt:lpstr>Contoh tingkat target keamanan</vt:lpstr>
      <vt:lpstr>Peraturan Pemerintah</vt:lpstr>
      <vt:lpstr>Standar Industri</vt:lpstr>
      <vt:lpstr>Sertifikasi Profesional</vt:lpstr>
      <vt:lpstr>Meletakan Manajemen Keamanan Informasi Pada Tempatnya</vt:lpstr>
      <vt:lpstr>Manajemen Keberlangsungan Bisnis</vt:lpstr>
      <vt:lpstr>Slide 37</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9 KEAMANAN INFORMASI</dc:title>
  <dc:creator>Asus</dc:creator>
  <cp:lastModifiedBy>Asus</cp:lastModifiedBy>
  <cp:revision>31</cp:revision>
  <dcterms:created xsi:type="dcterms:W3CDTF">2013-10-05T12:08:22Z</dcterms:created>
  <dcterms:modified xsi:type="dcterms:W3CDTF">2013-11-08T22:08:45Z</dcterms:modified>
</cp:coreProperties>
</file>