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8" r:id="rId2"/>
    <p:sldId id="256" r:id="rId3"/>
    <p:sldId id="259" r:id="rId4"/>
    <p:sldId id="263" r:id="rId5"/>
    <p:sldId id="264" r:id="rId6"/>
    <p:sldId id="300" r:id="rId7"/>
    <p:sldId id="295" r:id="rId8"/>
    <p:sldId id="261" r:id="rId9"/>
    <p:sldId id="265" r:id="rId10"/>
    <p:sldId id="266" r:id="rId11"/>
    <p:sldId id="267" r:id="rId12"/>
    <p:sldId id="268" r:id="rId13"/>
    <p:sldId id="292" r:id="rId14"/>
    <p:sldId id="269" r:id="rId15"/>
    <p:sldId id="270" r:id="rId16"/>
    <p:sldId id="271" r:id="rId17"/>
    <p:sldId id="273" r:id="rId18"/>
    <p:sldId id="274" r:id="rId19"/>
    <p:sldId id="296" r:id="rId20"/>
    <p:sldId id="275" r:id="rId21"/>
    <p:sldId id="276" r:id="rId22"/>
    <p:sldId id="297" r:id="rId23"/>
    <p:sldId id="277" r:id="rId24"/>
    <p:sldId id="278" r:id="rId25"/>
    <p:sldId id="298" r:id="rId26"/>
    <p:sldId id="301" r:id="rId27"/>
    <p:sldId id="299" r:id="rId28"/>
    <p:sldId id="279" r:id="rId29"/>
    <p:sldId id="280" r:id="rId30"/>
    <p:sldId id="272" r:id="rId31"/>
    <p:sldId id="281" r:id="rId32"/>
    <p:sldId id="282" r:id="rId33"/>
    <p:sldId id="290" r:id="rId34"/>
    <p:sldId id="283" r:id="rId35"/>
    <p:sldId id="284" r:id="rId36"/>
    <p:sldId id="285" r:id="rId37"/>
    <p:sldId id="302" r:id="rId38"/>
    <p:sldId id="289" r:id="rId39"/>
    <p:sldId id="29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DB7E9FB-7549-4026-A85E-AAD1814925CC}" type="datetimeFigureOut">
              <a:rPr lang="fr-FR" smtClean="0"/>
              <a:pPr/>
              <a:t>28/11/2019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5D442F-F605-4A47-9E96-C16E6F8986F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7E9FB-7549-4026-A85E-AAD1814925CC}" type="datetimeFigureOut">
              <a:rPr lang="fr-FR" smtClean="0"/>
              <a:pPr/>
              <a:t>28/11/2019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D442F-F605-4A47-9E96-C16E6F8986F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14"/>
          <p:cNvGrpSpPr/>
          <p:nvPr/>
        </p:nvGrpSpPr>
        <p:grpSpPr>
          <a:xfrm>
            <a:off x="0" y="1628800"/>
            <a:ext cx="9480177" cy="2216930"/>
            <a:chOff x="-161365" y="2099576"/>
            <a:chExt cx="12640236" cy="2216930"/>
          </a:xfrm>
          <a:gradFill flip="none" rotWithShape="1">
            <a:gsLst>
              <a:gs pos="0">
                <a:srgbClr val="189F9C">
                  <a:shade val="30000"/>
                  <a:satMod val="115000"/>
                </a:srgbClr>
              </a:gs>
              <a:gs pos="50000">
                <a:srgbClr val="189F9C">
                  <a:shade val="67500"/>
                  <a:satMod val="115000"/>
                </a:srgbClr>
              </a:gs>
              <a:gs pos="100000">
                <a:srgbClr val="189F9C">
                  <a:shade val="100000"/>
                  <a:satMod val="115000"/>
                </a:srgbClr>
              </a:gs>
            </a:gsLst>
            <a:lin ang="16200000" scaled="1"/>
            <a:tileRect/>
          </a:gradFill>
          <a:effectLst>
            <a:outerShdw blurRad="254000" dist="50800" dir="5400000" algn="ctr" rotWithShape="0">
              <a:srgbClr val="000000">
                <a:alpha val="43137"/>
              </a:srgbClr>
            </a:outerShdw>
          </a:effectLst>
        </p:grpSpPr>
        <p:sp>
          <p:nvSpPr>
            <p:cNvPr id="4" name="Rectangle 3"/>
            <p:cNvSpPr/>
            <p:nvPr/>
          </p:nvSpPr>
          <p:spPr>
            <a:xfrm>
              <a:off x="-161365" y="2541494"/>
              <a:ext cx="12353365" cy="1775012"/>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14" name="Rectangle 13"/>
            <p:cNvSpPr/>
            <p:nvPr/>
          </p:nvSpPr>
          <p:spPr>
            <a:xfrm rot="21358216">
              <a:off x="125506" y="2099576"/>
              <a:ext cx="12353365" cy="1775012"/>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grpSp>
      <p:sp>
        <p:nvSpPr>
          <p:cNvPr id="18" name="Rectangle 17"/>
          <p:cNvSpPr/>
          <p:nvPr/>
        </p:nvSpPr>
        <p:spPr>
          <a:xfrm>
            <a:off x="1475656" y="4634396"/>
            <a:ext cx="5976663" cy="764865"/>
          </a:xfrm>
          <a:prstGeom prst="rect">
            <a:avLst/>
          </a:prstGeom>
          <a:ln/>
        </p:spPr>
        <p:style>
          <a:lnRef idx="1">
            <a:schemeClr val="accent5"/>
          </a:lnRef>
          <a:fillRef idx="3">
            <a:schemeClr val="accent5"/>
          </a:fillRef>
          <a:effectRef idx="2">
            <a:schemeClr val="accent5"/>
          </a:effectRef>
          <a:fontRef idx="minor">
            <a:schemeClr val="lt1"/>
          </a:fontRef>
        </p:style>
        <p:txBody>
          <a:bodyPr lIns="80897" tIns="40448" rIns="80897" bIns="40448" rtlCol="0" anchor="ctr"/>
          <a:lstStyle/>
          <a:p>
            <a:pPr algn="ctr"/>
            <a:r>
              <a:rPr lang="fr-FR" i="1" dirty="0" err="1">
                <a:latin typeface="Andalus" pitchFamily="18" charset="-78"/>
                <a:cs typeface="Andalus" pitchFamily="18" charset="-78"/>
              </a:rPr>
              <a:t>Prepared</a:t>
            </a:r>
            <a:r>
              <a:rPr lang="fr-FR" i="1" dirty="0">
                <a:latin typeface="Andalus" pitchFamily="18" charset="-78"/>
                <a:cs typeface="Andalus" pitchFamily="18" charset="-78"/>
              </a:rPr>
              <a:t> by:</a:t>
            </a:r>
            <a:br>
              <a:rPr lang="fr-FR" dirty="0">
                <a:latin typeface="Andalus" pitchFamily="18" charset="-78"/>
                <a:cs typeface="Andalus" pitchFamily="18" charset="-78"/>
              </a:rPr>
            </a:br>
            <a:r>
              <a:rPr lang="en-US" sz="2800" b="1" dirty="0"/>
              <a:t> </a:t>
            </a:r>
            <a:r>
              <a:rPr lang="en-US" sz="2800" b="1" dirty="0" err="1"/>
              <a:t>Karama</a:t>
            </a:r>
            <a:r>
              <a:rPr lang="en-US" sz="2800" b="1" dirty="0"/>
              <a:t> </a:t>
            </a:r>
            <a:r>
              <a:rPr lang="en-US" sz="2800" b="1" dirty="0" err="1"/>
              <a:t>Habli</a:t>
            </a:r>
            <a:endParaRPr lang="fr-FR" sz="2800" b="1" dirty="0">
              <a:latin typeface="Andalus" pitchFamily="18" charset="-78"/>
              <a:cs typeface="Andalus" pitchFamily="18" charset="-78"/>
            </a:endParaRPr>
          </a:p>
        </p:txBody>
      </p:sp>
      <p:sp>
        <p:nvSpPr>
          <p:cNvPr id="24" name="ZoneTexte 23"/>
          <p:cNvSpPr txBox="1"/>
          <p:nvPr/>
        </p:nvSpPr>
        <p:spPr>
          <a:xfrm rot="21355012">
            <a:off x="1187624" y="1739967"/>
            <a:ext cx="6665496" cy="1743679"/>
          </a:xfrm>
          <a:prstGeom prst="rect">
            <a:avLst/>
          </a:prstGeom>
          <a:noFill/>
        </p:spPr>
        <p:txBody>
          <a:bodyPr wrap="square" lIns="80897" tIns="40448" rIns="80897" bIns="40448" rtlCol="0">
            <a:spAutoFit/>
          </a:bodyPr>
          <a:lstStyle/>
          <a:p>
            <a:pPr algn="ctr"/>
            <a:r>
              <a:rPr lang="en-US" sz="5400" b="1" dirty="0">
                <a:solidFill>
                  <a:schemeClr val="bg1"/>
                </a:solidFill>
                <a:cs typeface="Andalus" pitchFamily="18" charset="-78"/>
              </a:rPr>
              <a:t>Giving and receiving feedback</a:t>
            </a:r>
            <a:endParaRPr lang="fr-FR" sz="5400" b="1" dirty="0">
              <a:solidFill>
                <a:schemeClr val="bg1"/>
              </a:solidFill>
              <a:cs typeface="Andalus" pitchFamily="18" charset="-78"/>
            </a:endParaRPr>
          </a:p>
        </p:txBody>
      </p:sp>
    </p:spTree>
    <p:extLst>
      <p:ext uri="{BB962C8B-B14F-4D97-AF65-F5344CB8AC3E}">
        <p14:creationId xmlns:p14="http://schemas.microsoft.com/office/powerpoint/2010/main" val="264807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71600" y="1196752"/>
            <a:ext cx="7200800" cy="5262979"/>
          </a:xfrm>
          <a:prstGeom prst="rect">
            <a:avLst/>
          </a:prstGeom>
          <a:noFill/>
        </p:spPr>
        <p:txBody>
          <a:bodyPr wrap="square" rtlCol="0">
            <a:spAutoFit/>
          </a:bodyPr>
          <a:lstStyle/>
          <a:p>
            <a:pPr>
              <a:buFont typeface="Arial" charset="0"/>
              <a:buChar char="•"/>
            </a:pPr>
            <a:r>
              <a:rPr lang="en-US" sz="2800" dirty="0">
                <a:latin typeface="Berlin Sans FB" pitchFamily="34" charset="0"/>
                <a:cs typeface="Aharoni" pitchFamily="2" charset="-79"/>
              </a:rPr>
              <a:t> Realistic as much as possible</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Specific</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Descriptive</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Honest</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Focusing on - points and on + points as well</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fr-FR" sz="2800" dirty="0">
                <a:latin typeface="Berlin Sans FB" pitchFamily="34" charset="0"/>
                <a:cs typeface="Aharoni" pitchFamily="2" charset="-79"/>
              </a:rPr>
              <a:t> </a:t>
            </a:r>
            <a:r>
              <a:rPr lang="fr-FR" sz="2800" dirty="0" err="1">
                <a:latin typeface="Berlin Sans FB" pitchFamily="34" charset="0"/>
                <a:cs typeface="Aharoni" pitchFamily="2" charset="-79"/>
              </a:rPr>
              <a:t>Own</a:t>
            </a:r>
            <a:r>
              <a:rPr lang="fr-FR" sz="2800" dirty="0">
                <a:latin typeface="Berlin Sans FB" pitchFamily="34" charset="0"/>
                <a:cs typeface="Aharoni" pitchFamily="2" charset="-79"/>
              </a:rPr>
              <a:t> the feedback.</a:t>
            </a:r>
            <a:endParaRPr lang="en-US" sz="2800" dirty="0">
              <a:latin typeface="Berlin Sans FB" pitchFamily="34" charset="0"/>
              <a:cs typeface="Aharoni" pitchFamily="2" charset="-79"/>
            </a:endParaRPr>
          </a:p>
          <a:p>
            <a:endParaRPr lang="fr-FR" sz="2800" dirty="0">
              <a:latin typeface="Berlin Sans FB" pitchFamily="34"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179512" y="2564904"/>
            <a:ext cx="4680520" cy="1938992"/>
          </a:xfrm>
          <a:prstGeom prst="rect">
            <a:avLst/>
          </a:prstGeom>
          <a:noFill/>
        </p:spPr>
        <p:txBody>
          <a:bodyPr wrap="square" rtlCol="0">
            <a:spAutoFit/>
          </a:bodyPr>
          <a:lstStyle/>
          <a:p>
            <a:pPr algn="ctr"/>
            <a:r>
              <a:rPr lang="en-US" sz="6000" dirty="0">
                <a:latin typeface="Berlin Sans FB" pitchFamily="34" charset="0"/>
                <a:cs typeface="Aharoni" pitchFamily="2" charset="-79"/>
              </a:rPr>
              <a:t>A BAD Evaluator </a:t>
            </a:r>
            <a:endParaRPr lang="fr-FR" sz="6000" dirty="0">
              <a:latin typeface="Berlin Sans FB" pitchFamily="34" charset="0"/>
              <a:cs typeface="Aharoni" pitchFamily="2" charset="-79"/>
            </a:endParaRPr>
          </a:p>
        </p:txBody>
      </p:sp>
      <p:pic>
        <p:nvPicPr>
          <p:cNvPr id="35842" name="Picture 2" descr="http://www.hercampus.com/sites/default/files/styles/full_width_embed/public/2014/10/01/Bad%20Judge%20nbc%20.jpg?itok=9mTWb-H3"/>
          <p:cNvPicPr>
            <a:picLocks noChangeAspect="1" noChangeArrowheads="1"/>
          </p:cNvPicPr>
          <p:nvPr/>
        </p:nvPicPr>
        <p:blipFill>
          <a:blip r:embed="rId2" cstate="print"/>
          <a:srcRect/>
          <a:stretch>
            <a:fillRect/>
          </a:stretch>
        </p:blipFill>
        <p:spPr bwMode="auto">
          <a:xfrm>
            <a:off x="4572000" y="2060848"/>
            <a:ext cx="4370430" cy="246013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44724" y="982177"/>
            <a:ext cx="7254552" cy="4893647"/>
          </a:xfrm>
          <a:prstGeom prst="rect">
            <a:avLst/>
          </a:prstGeom>
          <a:noFill/>
        </p:spPr>
        <p:txBody>
          <a:bodyPr wrap="square" rtlCol="0">
            <a:spAutoFit/>
          </a:bodyPr>
          <a:lstStyle/>
          <a:p>
            <a:pPr>
              <a:buFont typeface="Arial" charset="0"/>
              <a:buChar char="•"/>
            </a:pPr>
            <a:r>
              <a:rPr lang="en-US" sz="2800" dirty="0">
                <a:latin typeface="Berlin Sans FB" pitchFamily="34" charset="0"/>
                <a:cs typeface="Aharoni" pitchFamily="2" charset="-79"/>
              </a:rPr>
              <a:t> Focus on judging (</a:t>
            </a:r>
            <a:r>
              <a:rPr lang="en-US" sz="2000" b="1" dirty="0"/>
              <a:t>Judging means</a:t>
            </a:r>
            <a:r>
              <a:rPr lang="en-US" sz="2000" dirty="0"/>
              <a:t> to form an opinion about someone according to what </a:t>
            </a:r>
            <a:r>
              <a:rPr lang="en-US" sz="2000" b="1" dirty="0"/>
              <a:t>you</a:t>
            </a:r>
            <a:r>
              <a:rPr lang="en-US" sz="2000" dirty="0"/>
              <a:t> see and what </a:t>
            </a:r>
            <a:r>
              <a:rPr lang="en-US" sz="2000" b="1" dirty="0"/>
              <a:t>you</a:t>
            </a:r>
            <a:r>
              <a:rPr lang="en-US" sz="2000" dirty="0"/>
              <a:t> believe. People tend to </a:t>
            </a:r>
            <a:r>
              <a:rPr lang="en-US" sz="2000" b="1" dirty="0"/>
              <a:t>judge</a:t>
            </a:r>
            <a:r>
              <a:rPr lang="en-US" sz="2000" dirty="0"/>
              <a:t> others based on their morality or social standards, some people like </a:t>
            </a:r>
            <a:r>
              <a:rPr lang="en-US" sz="2000" b="1" dirty="0"/>
              <a:t>judging</a:t>
            </a:r>
            <a:r>
              <a:rPr lang="en-US" sz="2000" dirty="0"/>
              <a:t> others because that makes them feel good and more moral</a:t>
            </a:r>
            <a:r>
              <a:rPr lang="en-US" sz="2800" dirty="0"/>
              <a:t>.)</a:t>
            </a:r>
            <a:endParaRPr lang="en-US" sz="2800" dirty="0">
              <a:latin typeface="Berlin Sans FB" pitchFamily="34" charset="0"/>
              <a:cs typeface="Aharoni" pitchFamily="2" charset="-79"/>
            </a:endParaRP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Focus on negative points only</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Focus on the person</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Being rude</a:t>
            </a:r>
          </a:p>
          <a:p>
            <a:endParaRPr lang="en-US" sz="2800" dirty="0">
              <a:latin typeface="Berlin Sans FB" pitchFamily="34"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Reasons to give feedback</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36" y="1556792"/>
            <a:ext cx="9537060" cy="5086432"/>
          </a:xfrm>
        </p:spPr>
      </p:pic>
    </p:spTree>
    <p:extLst>
      <p:ext uri="{BB962C8B-B14F-4D97-AF65-F5344CB8AC3E}">
        <p14:creationId xmlns:p14="http://schemas.microsoft.com/office/powerpoint/2010/main" val="146819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395536" y="260648"/>
            <a:ext cx="8352928" cy="2862322"/>
          </a:xfrm>
          <a:prstGeom prst="rect">
            <a:avLst/>
          </a:prstGeom>
          <a:noFill/>
        </p:spPr>
        <p:txBody>
          <a:bodyPr wrap="square" rtlCol="0">
            <a:spAutoFit/>
          </a:bodyPr>
          <a:lstStyle/>
          <a:p>
            <a:pPr algn="ctr"/>
            <a:r>
              <a:rPr lang="en-US" sz="6000" dirty="0">
                <a:latin typeface="Berlin Sans FB" pitchFamily="34" charset="0"/>
                <a:cs typeface="Aharoni" pitchFamily="2" charset="-79"/>
              </a:rPr>
              <a:t>Who would you like to be most/least judged by and why ?</a:t>
            </a:r>
            <a:endParaRPr lang="fr-FR" sz="6000" dirty="0">
              <a:latin typeface="Berlin Sans FB" pitchFamily="34" charset="0"/>
              <a:cs typeface="Aharoni" pitchFamily="2" charset="-79"/>
            </a:endParaRPr>
          </a:p>
        </p:txBody>
      </p:sp>
      <p:pic>
        <p:nvPicPr>
          <p:cNvPr id="3" name="Image 2"/>
          <p:cNvPicPr>
            <a:picLocks noChangeAspect="1"/>
          </p:cNvPicPr>
          <p:nvPr/>
        </p:nvPicPr>
        <p:blipFill>
          <a:blip r:embed="rId2">
            <a:extLst>
              <a:ext uri="{BEBA8EAE-BF5A-486C-A8C5-ECC9F3942E4B}">
                <a14:imgProps xmlns:a14="http://schemas.microsoft.com/office/drawing/2010/main">
                  <a14:imgLayer r:embed="rId3">
                    <a14:imgEffect>
                      <a14:brightnessContrast bright="7000" contrast="-40000"/>
                    </a14:imgEffect>
                  </a14:imgLayer>
                </a14:imgProps>
              </a:ext>
              <a:ext uri="{28A0092B-C50C-407E-A947-70E740481C1C}">
                <a14:useLocalDpi xmlns:a14="http://schemas.microsoft.com/office/drawing/2010/main" val="0"/>
              </a:ext>
            </a:extLst>
          </a:blip>
          <a:stretch>
            <a:fillRect/>
          </a:stretch>
        </p:blipFill>
        <p:spPr>
          <a:xfrm>
            <a:off x="1547664" y="3629021"/>
            <a:ext cx="4680520" cy="26002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684584" y="2996952"/>
            <a:ext cx="5616624" cy="646331"/>
          </a:xfrm>
          <a:prstGeom prst="rect">
            <a:avLst/>
          </a:prstGeom>
          <a:noFill/>
        </p:spPr>
        <p:txBody>
          <a:bodyPr wrap="square" rtlCol="0">
            <a:spAutoFit/>
          </a:bodyPr>
          <a:lstStyle/>
          <a:p>
            <a:pPr algn="ctr"/>
            <a:r>
              <a:rPr lang="en-US" sz="3600" dirty="0">
                <a:latin typeface="Berlin Sans FB" pitchFamily="34" charset="0"/>
                <a:cs typeface="Aharoni" pitchFamily="2" charset="-79"/>
              </a:rPr>
              <a:t>OPRAH WINFREY</a:t>
            </a:r>
            <a:endParaRPr lang="fr-FR" sz="3600" dirty="0">
              <a:latin typeface="Berlin Sans FB" pitchFamily="34" charset="0"/>
              <a:cs typeface="Aharoni" pitchFamily="2" charset="-79"/>
            </a:endParaRPr>
          </a:p>
        </p:txBody>
      </p:sp>
      <p:pic>
        <p:nvPicPr>
          <p:cNvPr id="39938" name="Picture 2" descr="http://img1.gtsstatic.com/wallpapers/27adeed697327d52627ddb38d8ce11bd_large.jpeg"/>
          <p:cNvPicPr>
            <a:picLocks noChangeAspect="1" noChangeArrowheads="1"/>
          </p:cNvPicPr>
          <p:nvPr/>
        </p:nvPicPr>
        <p:blipFill>
          <a:blip r:embed="rId2" cstate="print"/>
          <a:srcRect/>
          <a:stretch>
            <a:fillRect/>
          </a:stretch>
        </p:blipFill>
        <p:spPr bwMode="auto">
          <a:xfrm>
            <a:off x="395536" y="404664"/>
            <a:ext cx="3552395" cy="2664296"/>
          </a:xfrm>
          <a:prstGeom prst="rect">
            <a:avLst/>
          </a:prstGeom>
          <a:noFill/>
        </p:spPr>
      </p:pic>
      <p:pic>
        <p:nvPicPr>
          <p:cNvPr id="39940" name="Picture 4" descr="http://www.gannett-cdn.com/-mm-/ac1394dbdcca6a36cbf486633b129cd813095ac3/r=x404&amp;c=534x401/local/-/media/USATODAY/test/2013/07/29/1375124790000-XXX-DRPHIL07-52693233-1307291507_4_3.JPG"/>
          <p:cNvPicPr>
            <a:picLocks noChangeAspect="1" noChangeArrowheads="1"/>
          </p:cNvPicPr>
          <p:nvPr/>
        </p:nvPicPr>
        <p:blipFill>
          <a:blip r:embed="rId3" cstate="print"/>
          <a:srcRect/>
          <a:stretch>
            <a:fillRect/>
          </a:stretch>
        </p:blipFill>
        <p:spPr bwMode="auto">
          <a:xfrm>
            <a:off x="5148064" y="404664"/>
            <a:ext cx="3547966" cy="2664296"/>
          </a:xfrm>
          <a:prstGeom prst="rect">
            <a:avLst/>
          </a:prstGeom>
          <a:noFill/>
        </p:spPr>
      </p:pic>
      <p:sp>
        <p:nvSpPr>
          <p:cNvPr id="7" name="ZoneTexte 6"/>
          <p:cNvSpPr txBox="1"/>
          <p:nvPr/>
        </p:nvSpPr>
        <p:spPr>
          <a:xfrm>
            <a:off x="4139952" y="2996952"/>
            <a:ext cx="5616624" cy="646331"/>
          </a:xfrm>
          <a:prstGeom prst="rect">
            <a:avLst/>
          </a:prstGeom>
          <a:noFill/>
        </p:spPr>
        <p:txBody>
          <a:bodyPr wrap="square" rtlCol="0">
            <a:spAutoFit/>
          </a:bodyPr>
          <a:lstStyle/>
          <a:p>
            <a:pPr algn="ctr"/>
            <a:r>
              <a:rPr lang="en-US" sz="3600" dirty="0">
                <a:latin typeface="Berlin Sans FB" pitchFamily="34" charset="0"/>
                <a:cs typeface="Aharoni" pitchFamily="2" charset="-79"/>
              </a:rPr>
              <a:t>DR PHIL MCGRAW</a:t>
            </a:r>
            <a:endParaRPr lang="fr-FR" sz="3600" dirty="0">
              <a:latin typeface="Berlin Sans FB" pitchFamily="34" charset="0"/>
              <a:cs typeface="Aharoni" pitchFamily="2" charset="-79"/>
            </a:endParaRPr>
          </a:p>
        </p:txBody>
      </p:sp>
      <p:pic>
        <p:nvPicPr>
          <p:cNvPr id="39942" name="Picture 6" descr="http://www.mbc.net/.imaging/stk/mbc/photo-mod4/media/Photos/ali-jaber/original/1efd1b77e0889ce43a23186a8b0b30a3328facc4/ali%20jaber.jpg"/>
          <p:cNvPicPr>
            <a:picLocks noChangeAspect="1" noChangeArrowheads="1"/>
          </p:cNvPicPr>
          <p:nvPr/>
        </p:nvPicPr>
        <p:blipFill>
          <a:blip r:embed="rId4" cstate="print"/>
          <a:srcRect/>
          <a:stretch>
            <a:fillRect/>
          </a:stretch>
        </p:blipFill>
        <p:spPr bwMode="auto">
          <a:xfrm>
            <a:off x="251520" y="3573016"/>
            <a:ext cx="3996442" cy="2664296"/>
          </a:xfrm>
          <a:prstGeom prst="rect">
            <a:avLst/>
          </a:prstGeom>
          <a:noFill/>
        </p:spPr>
      </p:pic>
      <p:sp>
        <p:nvSpPr>
          <p:cNvPr id="9" name="ZoneTexte 8"/>
          <p:cNvSpPr txBox="1"/>
          <p:nvPr/>
        </p:nvSpPr>
        <p:spPr>
          <a:xfrm>
            <a:off x="-540568" y="6211669"/>
            <a:ext cx="5616624" cy="646331"/>
          </a:xfrm>
          <a:prstGeom prst="rect">
            <a:avLst/>
          </a:prstGeom>
          <a:noFill/>
        </p:spPr>
        <p:txBody>
          <a:bodyPr wrap="square" rtlCol="0">
            <a:spAutoFit/>
          </a:bodyPr>
          <a:lstStyle/>
          <a:p>
            <a:pPr algn="ctr"/>
            <a:r>
              <a:rPr lang="en-US" sz="3600" dirty="0">
                <a:latin typeface="Berlin Sans FB" pitchFamily="34" charset="0"/>
                <a:cs typeface="Aharoni" pitchFamily="2" charset="-79"/>
              </a:rPr>
              <a:t>ALI JABER</a:t>
            </a:r>
            <a:endParaRPr lang="fr-FR" sz="3600" dirty="0">
              <a:latin typeface="Berlin Sans FB" pitchFamily="34" charset="0"/>
              <a:cs typeface="Aharoni" pitchFamily="2" charset="-79"/>
            </a:endParaRPr>
          </a:p>
        </p:txBody>
      </p:sp>
      <p:sp>
        <p:nvSpPr>
          <p:cNvPr id="11" name="ZoneTexte 10"/>
          <p:cNvSpPr txBox="1"/>
          <p:nvPr/>
        </p:nvSpPr>
        <p:spPr>
          <a:xfrm>
            <a:off x="4139952" y="6211669"/>
            <a:ext cx="5616624" cy="646331"/>
          </a:xfrm>
          <a:prstGeom prst="rect">
            <a:avLst/>
          </a:prstGeom>
          <a:noFill/>
        </p:spPr>
        <p:txBody>
          <a:bodyPr wrap="square" rtlCol="0">
            <a:spAutoFit/>
          </a:bodyPr>
          <a:lstStyle/>
          <a:p>
            <a:pPr algn="ctr"/>
            <a:r>
              <a:rPr lang="en-US" sz="3600" dirty="0">
                <a:latin typeface="Berlin Sans FB" pitchFamily="34" charset="0"/>
                <a:cs typeface="Aharoni" pitchFamily="2" charset="-79"/>
              </a:rPr>
              <a:t>Simon </a:t>
            </a:r>
            <a:r>
              <a:rPr lang="en-US" sz="3600" dirty="0" err="1">
                <a:latin typeface="Berlin Sans FB" pitchFamily="34" charset="0"/>
                <a:cs typeface="Aharoni" pitchFamily="2" charset="-79"/>
              </a:rPr>
              <a:t>cowell</a:t>
            </a:r>
            <a:endParaRPr lang="fr-FR" sz="3600" dirty="0">
              <a:latin typeface="Berlin Sans FB" pitchFamily="34" charset="0"/>
              <a:cs typeface="Aharoni" pitchFamily="2" charset="-79"/>
            </a:endParaRP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5958" y="3550605"/>
            <a:ext cx="2692466" cy="278686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1907704" y="1074510"/>
            <a:ext cx="5328592" cy="4708981"/>
          </a:xfrm>
          <a:prstGeom prst="rect">
            <a:avLst/>
          </a:prstGeom>
          <a:noFill/>
        </p:spPr>
        <p:txBody>
          <a:bodyPr wrap="square" rtlCol="0">
            <a:spAutoFit/>
          </a:bodyPr>
          <a:lstStyle/>
          <a:p>
            <a:pPr algn="ctr"/>
            <a:r>
              <a:rPr lang="en-US" sz="6000" dirty="0">
                <a:latin typeface="Berlin Sans FB" pitchFamily="34" charset="0"/>
                <a:cs typeface="Aharoni" pitchFamily="2" charset="-79"/>
              </a:rPr>
              <a:t>THE GOOD</a:t>
            </a:r>
          </a:p>
          <a:p>
            <a:pPr algn="ctr"/>
            <a:endParaRPr lang="en-US" sz="6000" dirty="0">
              <a:latin typeface="Berlin Sans FB" pitchFamily="34" charset="0"/>
              <a:cs typeface="Aharoni" pitchFamily="2" charset="-79"/>
            </a:endParaRPr>
          </a:p>
          <a:p>
            <a:pPr algn="ctr"/>
            <a:r>
              <a:rPr lang="en-US" sz="6000" dirty="0">
                <a:latin typeface="Berlin Sans FB" pitchFamily="34" charset="0"/>
                <a:cs typeface="Aharoni" pitchFamily="2" charset="-79"/>
              </a:rPr>
              <a:t>THE BAD</a:t>
            </a:r>
          </a:p>
          <a:p>
            <a:pPr algn="ctr"/>
            <a:endParaRPr lang="en-US" sz="6000" dirty="0">
              <a:latin typeface="Berlin Sans FB" pitchFamily="34" charset="0"/>
              <a:cs typeface="Aharoni" pitchFamily="2" charset="-79"/>
            </a:endParaRPr>
          </a:p>
          <a:p>
            <a:pPr algn="ctr"/>
            <a:r>
              <a:rPr lang="en-US" sz="6000" dirty="0">
                <a:latin typeface="Berlin Sans FB" pitchFamily="34" charset="0"/>
                <a:cs typeface="Aharoni" pitchFamily="2" charset="-79"/>
              </a:rPr>
              <a:t>THE HELPFUL</a:t>
            </a:r>
            <a:endParaRPr lang="fr-FR" sz="6000" dirty="0">
              <a:latin typeface="Berlin Sans FB" pitchFamily="34" charset="0"/>
              <a:cs typeface="Aharoni" pitchFamily="2" charset="-79"/>
            </a:endParaRPr>
          </a:p>
        </p:txBody>
      </p:sp>
      <p:sp>
        <p:nvSpPr>
          <p:cNvPr id="40964" name="AutoShape 4" descr="http://media.theiapolis.com/aR/cDCDCDC/d4/e4/hM8/i1UML/r1/s1/t4/wG4/z23/the-mas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6" name="AutoShape 6" descr="http://media.theiapolis.com/aR/cDCDCDC/d4/e4/hM8/i1UML/r1/s1/t4/wG4/z23/the-mas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8" name="AutoShape 8" descr="http://media.theiapolis.com/aR/cDCDCDC/d4/e4/hM8/i1UML/r1/s1/t4/wG4/z23/the-mas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252536" y="2708920"/>
            <a:ext cx="5976664" cy="923330"/>
          </a:xfrm>
          <a:prstGeom prst="rect">
            <a:avLst/>
          </a:prstGeom>
          <a:noFill/>
        </p:spPr>
        <p:txBody>
          <a:bodyPr wrap="square" rtlCol="0">
            <a:spAutoFit/>
          </a:bodyPr>
          <a:lstStyle/>
          <a:p>
            <a:pPr algn="ctr"/>
            <a:r>
              <a:rPr lang="en-US" sz="5400" dirty="0">
                <a:latin typeface="Berlin Sans FB" pitchFamily="34" charset="0"/>
                <a:cs typeface="Aharoni" pitchFamily="2" charset="-79"/>
              </a:rPr>
              <a:t>THE GOOD =</a:t>
            </a:r>
            <a:endParaRPr lang="fr-FR" sz="5400" dirty="0">
              <a:latin typeface="Berlin Sans FB" pitchFamily="34" charset="0"/>
              <a:cs typeface="Aharoni" pitchFamily="2" charset="-79"/>
            </a:endParaRPr>
          </a:p>
        </p:txBody>
      </p:sp>
      <p:sp>
        <p:nvSpPr>
          <p:cNvPr id="2" name="ZoneTexte 1"/>
          <p:cNvSpPr txBox="1"/>
          <p:nvPr/>
        </p:nvSpPr>
        <p:spPr>
          <a:xfrm>
            <a:off x="4716016" y="2708920"/>
            <a:ext cx="4139952" cy="923330"/>
          </a:xfrm>
          <a:prstGeom prst="rect">
            <a:avLst/>
          </a:prstGeom>
          <a:noFill/>
        </p:spPr>
        <p:txBody>
          <a:bodyPr wrap="square" rtlCol="0">
            <a:spAutoFit/>
          </a:bodyPr>
          <a:lstStyle/>
          <a:p>
            <a:r>
              <a:rPr lang="en-US" sz="5400" dirty="0">
                <a:latin typeface="Berlin Sans FB" pitchFamily="34" charset="0"/>
                <a:cs typeface="Aharoni" pitchFamily="2" charset="-79"/>
              </a:rPr>
              <a:t>Compliments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1331640" y="2767281"/>
            <a:ext cx="6480720" cy="1323439"/>
          </a:xfrm>
          <a:prstGeom prst="rect">
            <a:avLst/>
          </a:prstGeom>
          <a:noFill/>
        </p:spPr>
        <p:txBody>
          <a:bodyPr wrap="square" rtlCol="0">
            <a:spAutoFit/>
          </a:bodyPr>
          <a:lstStyle/>
          <a:p>
            <a:pPr algn="ctr"/>
            <a:r>
              <a:rPr lang="en-US" sz="3200" dirty="0">
                <a:latin typeface="Berlin Sans FB" pitchFamily="34" charset="0"/>
                <a:cs typeface="Aharoni" pitchFamily="2" charset="-79"/>
              </a:rPr>
              <a:t>Compliments are positive but they </a:t>
            </a:r>
            <a:r>
              <a:rPr lang="en-US" sz="4800" dirty="0">
                <a:solidFill>
                  <a:srgbClr val="FF0000"/>
                </a:solidFill>
                <a:latin typeface="Berlin Sans FB" pitchFamily="34" charset="0"/>
                <a:cs typeface="Aharoni" pitchFamily="2" charset="-79"/>
              </a:rPr>
              <a:t>don’t</a:t>
            </a:r>
            <a:r>
              <a:rPr lang="en-US" sz="3200" dirty="0">
                <a:latin typeface="Berlin Sans FB" pitchFamily="34" charset="0"/>
                <a:cs typeface="Aharoni" pitchFamily="2" charset="-79"/>
              </a:rPr>
              <a:t> tell us how to improve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Example</a:t>
            </a:r>
          </a:p>
        </p:txBody>
      </p:sp>
      <p:sp>
        <p:nvSpPr>
          <p:cNvPr id="3" name="Espace réservé du contenu 2"/>
          <p:cNvSpPr>
            <a:spLocks noGrp="1"/>
          </p:cNvSpPr>
          <p:nvPr>
            <p:ph idx="1"/>
          </p:nvPr>
        </p:nvSpPr>
        <p:spPr/>
        <p:txBody>
          <a:bodyPr>
            <a:normAutofit lnSpcReduction="10000"/>
          </a:bodyPr>
          <a:lstStyle/>
          <a:p>
            <a:r>
              <a:rPr lang="en-US" dirty="0"/>
              <a:t>George is a fantastic developer. His design skills are amazing. His estimates are consistently bang-on. He’s fast, uses keyboard shortcuts effectively and his </a:t>
            </a:r>
            <a:r>
              <a:rPr lang="en-US" dirty="0" err="1"/>
              <a:t>testsare</a:t>
            </a:r>
            <a:r>
              <a:rPr lang="en-US" dirty="0"/>
              <a:t> well-named and legible. He takes ownership of problems and sees them through to the end. We need more people on the team like him!</a:t>
            </a:r>
          </a:p>
          <a:p>
            <a:pPr marL="0" indent="0">
              <a:buNone/>
            </a:pPr>
            <a:endParaRPr lang="en-US" dirty="0"/>
          </a:p>
          <a:p>
            <a:pPr marL="0" indent="0">
              <a:buNone/>
            </a:pPr>
            <a:r>
              <a:rPr lang="en-US" dirty="0"/>
              <a:t>- Joe</a:t>
            </a:r>
          </a:p>
        </p:txBody>
      </p:sp>
    </p:spTree>
    <p:extLst>
      <p:ext uri="{BB962C8B-B14F-4D97-AF65-F5344CB8AC3E}">
        <p14:creationId xmlns:p14="http://schemas.microsoft.com/office/powerpoint/2010/main" val="69409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1241630" y="1769040"/>
            <a:ext cx="6660740" cy="1015663"/>
          </a:xfrm>
          <a:prstGeom prst="rect">
            <a:avLst/>
          </a:prstGeom>
          <a:noFill/>
        </p:spPr>
        <p:txBody>
          <a:bodyPr wrap="square" rtlCol="0">
            <a:spAutoFit/>
          </a:bodyPr>
          <a:lstStyle/>
          <a:p>
            <a:pPr algn="ctr"/>
            <a:r>
              <a:rPr lang="fr-FR" sz="6000" dirty="0" err="1">
                <a:latin typeface="Berlin Sans FB" pitchFamily="34" charset="0"/>
                <a:cs typeface="Aharoni" pitchFamily="2" charset="-79"/>
              </a:rPr>
              <a:t>What</a:t>
            </a:r>
            <a:r>
              <a:rPr lang="fr-FR" sz="6000" dirty="0">
                <a:latin typeface="Berlin Sans FB" pitchFamily="34" charset="0"/>
                <a:cs typeface="Aharoni" pitchFamily="2" charset="-79"/>
              </a:rPr>
              <a:t> </a:t>
            </a:r>
            <a:r>
              <a:rPr lang="fr-FR" sz="6000" dirty="0" err="1">
                <a:latin typeface="Berlin Sans FB" pitchFamily="34" charset="0"/>
                <a:cs typeface="Aharoni" pitchFamily="2" charset="-79"/>
              </a:rPr>
              <a:t>is</a:t>
            </a:r>
            <a:r>
              <a:rPr lang="fr-FR" sz="6000" dirty="0">
                <a:latin typeface="Berlin Sans FB" pitchFamily="34" charset="0"/>
                <a:cs typeface="Aharoni" pitchFamily="2" charset="-79"/>
              </a:rPr>
              <a:t> a feedback?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47664" y="2967335"/>
            <a:ext cx="6048672" cy="923330"/>
          </a:xfrm>
          <a:prstGeom prst="rect">
            <a:avLst/>
          </a:prstGeom>
          <a:noFill/>
        </p:spPr>
        <p:txBody>
          <a:bodyPr wrap="square" rtlCol="0">
            <a:spAutoFit/>
          </a:bodyPr>
          <a:lstStyle/>
          <a:p>
            <a:pPr algn="ctr"/>
            <a:r>
              <a:rPr lang="en-US" sz="5400" dirty="0">
                <a:latin typeface="Berlin Sans FB" pitchFamily="34" charset="0"/>
                <a:cs typeface="Aharoni" pitchFamily="2" charset="-79"/>
              </a:rPr>
              <a:t>THE BAD = Criticism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252536" y="2708920"/>
            <a:ext cx="9649072" cy="1077218"/>
          </a:xfrm>
          <a:prstGeom prst="rect">
            <a:avLst/>
          </a:prstGeom>
          <a:noFill/>
        </p:spPr>
        <p:txBody>
          <a:bodyPr wrap="square" rtlCol="0">
            <a:spAutoFit/>
          </a:bodyPr>
          <a:lstStyle/>
          <a:p>
            <a:pPr algn="ctr"/>
            <a:r>
              <a:rPr lang="en-US" sz="3200" dirty="0">
                <a:latin typeface="Berlin Sans FB" pitchFamily="34" charset="0"/>
                <a:cs typeface="Aharoni" pitchFamily="2" charset="-79"/>
              </a:rPr>
              <a:t>Criticism is negative but doesn’t tell us </a:t>
            </a:r>
          </a:p>
          <a:p>
            <a:pPr algn="ctr"/>
            <a:r>
              <a:rPr lang="en-US" sz="3200" dirty="0">
                <a:latin typeface="Berlin Sans FB" pitchFamily="34" charset="0"/>
                <a:cs typeface="Aharoni" pitchFamily="2" charset="-79"/>
              </a:rPr>
              <a:t>how to improve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Example</a:t>
            </a:r>
          </a:p>
        </p:txBody>
      </p:sp>
      <p:sp>
        <p:nvSpPr>
          <p:cNvPr id="3" name="Espace réservé du contenu 2"/>
          <p:cNvSpPr>
            <a:spLocks noGrp="1"/>
          </p:cNvSpPr>
          <p:nvPr>
            <p:ph idx="1"/>
          </p:nvPr>
        </p:nvSpPr>
        <p:spPr>
          <a:xfrm>
            <a:off x="467544" y="1700808"/>
            <a:ext cx="8435280" cy="4857403"/>
          </a:xfrm>
        </p:spPr>
        <p:txBody>
          <a:bodyPr>
            <a:normAutofit fontScale="77500" lnSpcReduction="20000"/>
          </a:bodyPr>
          <a:lstStyle/>
          <a:p>
            <a:r>
              <a:rPr lang="en-US" dirty="0"/>
              <a:t>George has good technical skills, but isn’t a good tech lead. He confuses people when he talks, and none of us know how to do the things he’s asking us to. George can also be really mean sometimes when we do things he </a:t>
            </a:r>
            <a:r>
              <a:rPr lang="en-US" dirty="0" err="1"/>
              <a:t>doesnt</a:t>
            </a:r>
            <a:r>
              <a:rPr lang="en-US" dirty="0"/>
              <a:t> like. He really upsets Alice. He’s far too idealistic and very patronizing. He goes on and on about how great Agile is until we’ve had enough. I’m not an idiot; I’m very experienced so he doesn’t need to teach me half the things he thinks we should be doing. He also has no real grasp of how Agile works in an enterprise environment. Everything he comes up with is nice in theory but never works in practice. Everyone says I’d be much better at this than him.</a:t>
            </a:r>
          </a:p>
          <a:p>
            <a:pPr marL="0" indent="0">
              <a:buNone/>
            </a:pPr>
            <a:endParaRPr lang="en-US" dirty="0"/>
          </a:p>
          <a:p>
            <a:pPr marL="0" indent="0">
              <a:buNone/>
            </a:pPr>
            <a:r>
              <a:rPr lang="en-US" dirty="0"/>
              <a:t>- Harry</a:t>
            </a:r>
          </a:p>
        </p:txBody>
      </p:sp>
    </p:spTree>
    <p:extLst>
      <p:ext uri="{BB962C8B-B14F-4D97-AF65-F5344CB8AC3E}">
        <p14:creationId xmlns:p14="http://schemas.microsoft.com/office/powerpoint/2010/main" val="106540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564" y="2967335"/>
            <a:ext cx="7848872" cy="923330"/>
          </a:xfrm>
          <a:prstGeom prst="rect">
            <a:avLst/>
          </a:prstGeom>
          <a:noFill/>
        </p:spPr>
        <p:txBody>
          <a:bodyPr wrap="square" rtlCol="0">
            <a:spAutoFit/>
          </a:bodyPr>
          <a:lstStyle/>
          <a:p>
            <a:pPr algn="ctr"/>
            <a:r>
              <a:rPr lang="en-US" sz="5400" dirty="0">
                <a:latin typeface="Berlin Sans FB" pitchFamily="34" charset="0"/>
                <a:cs typeface="Aharoni" pitchFamily="2" charset="-79"/>
              </a:rPr>
              <a:t>THE HELPFUL = Feedback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252536" y="2492896"/>
            <a:ext cx="9649072" cy="1569660"/>
          </a:xfrm>
          <a:prstGeom prst="rect">
            <a:avLst/>
          </a:prstGeom>
          <a:noFill/>
        </p:spPr>
        <p:txBody>
          <a:bodyPr wrap="square" rtlCol="0">
            <a:spAutoFit/>
          </a:bodyPr>
          <a:lstStyle/>
          <a:p>
            <a:pPr algn="ctr"/>
            <a:r>
              <a:rPr lang="en-US" sz="3200" dirty="0">
                <a:latin typeface="Berlin Sans FB" pitchFamily="34" charset="0"/>
                <a:cs typeface="Aharoni" pitchFamily="2" charset="-79"/>
              </a:rPr>
              <a:t>Feedback can be positive and/or negative </a:t>
            </a:r>
          </a:p>
          <a:p>
            <a:pPr algn="ctr"/>
            <a:r>
              <a:rPr lang="en-US" sz="3200" dirty="0">
                <a:latin typeface="Berlin Sans FB" pitchFamily="34" charset="0"/>
                <a:cs typeface="Aharoni" pitchFamily="2" charset="-79"/>
              </a:rPr>
              <a:t>but it help us to improve </a:t>
            </a:r>
          </a:p>
          <a:p>
            <a:pPr algn="ctr"/>
            <a:r>
              <a:rPr lang="en-US" sz="3200" dirty="0">
                <a:latin typeface="Berlin Sans FB" pitchFamily="34" charset="0"/>
                <a:cs typeface="Aharoni" pitchFamily="2" charset="-79"/>
              </a:rPr>
              <a:t>(constructive criticism)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Example</a:t>
            </a:r>
          </a:p>
        </p:txBody>
      </p:sp>
      <p:sp>
        <p:nvSpPr>
          <p:cNvPr id="3" name="Espace réservé du contenu 2"/>
          <p:cNvSpPr>
            <a:spLocks noGrp="1"/>
          </p:cNvSpPr>
          <p:nvPr>
            <p:ph idx="1"/>
          </p:nvPr>
        </p:nvSpPr>
        <p:spPr/>
        <p:txBody>
          <a:bodyPr/>
          <a:lstStyle/>
          <a:p>
            <a:r>
              <a:rPr lang="en-US" dirty="0"/>
              <a:t>George’s development skills are great. It would be fantastic if he could pass on some of that wisdom. I’d like to see him take on a leadership or training position. We need a tech lead here. If he brushes up on his presentation and communication skills, I think he could do a good job.</a:t>
            </a:r>
          </a:p>
          <a:p>
            <a:pPr marL="0" indent="0">
              <a:buNone/>
            </a:pPr>
            <a:r>
              <a:rPr lang="en-US" dirty="0"/>
              <a:t>- Sue</a:t>
            </a:r>
          </a:p>
        </p:txBody>
      </p:sp>
    </p:spTree>
    <p:extLst>
      <p:ext uri="{BB962C8B-B14F-4D97-AF65-F5344CB8AC3E}">
        <p14:creationId xmlns:p14="http://schemas.microsoft.com/office/powerpoint/2010/main" val="1534714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35596" y="797511"/>
            <a:ext cx="7272808" cy="5262979"/>
          </a:xfrm>
          <a:prstGeom prst="rect">
            <a:avLst/>
          </a:prstGeom>
          <a:noFill/>
        </p:spPr>
        <p:txBody>
          <a:bodyPr wrap="square" rtlCol="0">
            <a:spAutoFit/>
          </a:bodyPr>
          <a:lstStyle/>
          <a:p>
            <a:pPr>
              <a:buFont typeface="Arial" charset="0"/>
              <a:buChar char="•"/>
            </a:pPr>
            <a:r>
              <a:rPr lang="en-US" sz="2800" dirty="0">
                <a:latin typeface="Berlin Sans FB" pitchFamily="34" charset="0"/>
                <a:cs typeface="Aharoni" pitchFamily="2" charset="-79"/>
              </a:rPr>
              <a:t> Realistic as much as possible</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Specific</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Descriptive</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Honest</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Focusing on - points and on + points as well</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fr-FR" sz="2800" dirty="0">
                <a:latin typeface="Berlin Sans FB" pitchFamily="34" charset="0"/>
                <a:cs typeface="Aharoni" pitchFamily="2" charset="-79"/>
              </a:rPr>
              <a:t> </a:t>
            </a:r>
            <a:r>
              <a:rPr lang="fr-FR" sz="2800" dirty="0" err="1">
                <a:latin typeface="Berlin Sans FB" pitchFamily="34" charset="0"/>
                <a:cs typeface="Aharoni" pitchFamily="2" charset="-79"/>
              </a:rPr>
              <a:t>Own</a:t>
            </a:r>
            <a:r>
              <a:rPr lang="fr-FR" sz="2800" dirty="0">
                <a:latin typeface="Berlin Sans FB" pitchFamily="34" charset="0"/>
                <a:cs typeface="Aharoni" pitchFamily="2" charset="-79"/>
              </a:rPr>
              <a:t> the feedback.</a:t>
            </a:r>
            <a:endParaRPr lang="en-US" sz="2800" dirty="0">
              <a:latin typeface="Berlin Sans FB" pitchFamily="34" charset="0"/>
              <a:cs typeface="Aharoni" pitchFamily="2" charset="-79"/>
            </a:endParaRPr>
          </a:p>
          <a:p>
            <a:endParaRPr lang="fr-FR" sz="2800" dirty="0">
              <a:latin typeface="Berlin Sans FB" pitchFamily="34" charset="0"/>
              <a:cs typeface="Aharoni" pitchFamily="2" charset="-79"/>
            </a:endParaRPr>
          </a:p>
        </p:txBody>
      </p:sp>
    </p:spTree>
    <p:extLst>
      <p:ext uri="{BB962C8B-B14F-4D97-AF65-F5344CB8AC3E}">
        <p14:creationId xmlns:p14="http://schemas.microsoft.com/office/powerpoint/2010/main" val="280249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Let’s improve Harry’s feedback</a:t>
            </a:r>
          </a:p>
        </p:txBody>
      </p:sp>
      <p:sp>
        <p:nvSpPr>
          <p:cNvPr id="3" name="Espace réservé du contenu 2"/>
          <p:cNvSpPr>
            <a:spLocks noGrp="1"/>
          </p:cNvSpPr>
          <p:nvPr>
            <p:ph idx="1"/>
          </p:nvPr>
        </p:nvSpPr>
        <p:spPr>
          <a:xfrm>
            <a:off x="457200" y="1600200"/>
            <a:ext cx="8229600" cy="4853135"/>
          </a:xfrm>
        </p:spPr>
        <p:txBody>
          <a:bodyPr>
            <a:normAutofit fontScale="77500" lnSpcReduction="20000"/>
          </a:bodyPr>
          <a:lstStyle/>
          <a:p>
            <a:r>
              <a:rPr lang="en-US" dirty="0"/>
              <a:t>George, </a:t>
            </a:r>
            <a:r>
              <a:rPr lang="en-US" dirty="0">
                <a:solidFill>
                  <a:srgbClr val="00B0F0"/>
                </a:solidFill>
              </a:rPr>
              <a:t>thanks</a:t>
            </a:r>
            <a:r>
              <a:rPr lang="en-US" dirty="0"/>
              <a:t> for taking on the role of tech lead. </a:t>
            </a:r>
            <a:r>
              <a:rPr lang="en-US" dirty="0">
                <a:solidFill>
                  <a:srgbClr val="00B0F0"/>
                </a:solidFill>
              </a:rPr>
              <a:t>You</a:t>
            </a:r>
            <a:r>
              <a:rPr lang="en-US" dirty="0"/>
              <a:t>’re passionate about Agile, </a:t>
            </a:r>
            <a:r>
              <a:rPr lang="en-US" dirty="0">
                <a:solidFill>
                  <a:srgbClr val="00B0F0"/>
                </a:solidFill>
              </a:rPr>
              <a:t>your</a:t>
            </a:r>
            <a:r>
              <a:rPr lang="en-US" dirty="0"/>
              <a:t> technical skills are great and I’ve learnt a lot from </a:t>
            </a:r>
            <a:r>
              <a:rPr lang="en-US" dirty="0">
                <a:solidFill>
                  <a:srgbClr val="00B0F0"/>
                </a:solidFill>
              </a:rPr>
              <a:t>you</a:t>
            </a:r>
            <a:r>
              <a:rPr lang="en-US" dirty="0"/>
              <a:t>. </a:t>
            </a:r>
          </a:p>
          <a:p>
            <a:r>
              <a:rPr lang="en-US" dirty="0"/>
              <a:t>A few times, I’ve struggled to understand what you said. </a:t>
            </a:r>
            <a:r>
              <a:rPr lang="en-US" dirty="0">
                <a:solidFill>
                  <a:srgbClr val="00B0F0"/>
                </a:solidFill>
              </a:rPr>
              <a:t>For instance, </a:t>
            </a:r>
            <a:r>
              <a:rPr lang="en-US" dirty="0"/>
              <a:t>when you were talking about performance testing, </a:t>
            </a:r>
            <a:r>
              <a:rPr lang="en-US" dirty="0">
                <a:solidFill>
                  <a:srgbClr val="00B050"/>
                </a:solidFill>
              </a:rPr>
              <a:t>I</a:t>
            </a:r>
            <a:r>
              <a:rPr lang="en-US" dirty="0"/>
              <a:t> was confused - it wasn’t obvious whether we were meeting our targets or not. </a:t>
            </a:r>
            <a:r>
              <a:rPr lang="en-US" dirty="0">
                <a:solidFill>
                  <a:srgbClr val="00B0F0"/>
                </a:solidFill>
              </a:rPr>
              <a:t>I saw </a:t>
            </a:r>
            <a:r>
              <a:rPr lang="en-US" dirty="0"/>
              <a:t>other people frowning too. </a:t>
            </a:r>
          </a:p>
          <a:p>
            <a:r>
              <a:rPr lang="en-US" dirty="0">
                <a:solidFill>
                  <a:srgbClr val="00B0F0"/>
                </a:solidFill>
              </a:rPr>
              <a:t>Could you </a:t>
            </a:r>
            <a:r>
              <a:rPr lang="en-US" dirty="0"/>
              <a:t>maybe slow down, draw some diagrams, or give us time to ask questions? That would </a:t>
            </a:r>
            <a:r>
              <a:rPr lang="en-US" dirty="0">
                <a:solidFill>
                  <a:srgbClr val="00B0F0"/>
                </a:solidFill>
              </a:rPr>
              <a:t>help me</a:t>
            </a:r>
            <a:r>
              <a:rPr lang="en-US" dirty="0"/>
              <a:t>.</a:t>
            </a:r>
          </a:p>
          <a:p>
            <a:r>
              <a:rPr lang="en-US" dirty="0"/>
              <a:t> Like many of the team, I m still learning. Id really like to be able to do the Agile practices well. I would love you to support the people like me, and help us to improve without taking on everything all at once.</a:t>
            </a:r>
          </a:p>
        </p:txBody>
      </p:sp>
    </p:spTree>
    <p:extLst>
      <p:ext uri="{BB962C8B-B14F-4D97-AF65-F5344CB8AC3E}">
        <p14:creationId xmlns:p14="http://schemas.microsoft.com/office/powerpoint/2010/main" val="81759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179512" y="1556792"/>
            <a:ext cx="9217024" cy="1015663"/>
          </a:xfrm>
          <a:prstGeom prst="rect">
            <a:avLst/>
          </a:prstGeom>
          <a:noFill/>
        </p:spPr>
        <p:txBody>
          <a:bodyPr wrap="square" rtlCol="0">
            <a:spAutoFit/>
          </a:bodyPr>
          <a:lstStyle/>
          <a:p>
            <a:pPr algn="ctr"/>
            <a:r>
              <a:rPr lang="en-US" sz="6000" dirty="0">
                <a:latin typeface="Berlin Sans FB" pitchFamily="34" charset="0"/>
                <a:cs typeface="Aharoni" pitchFamily="2" charset="-79"/>
              </a:rPr>
              <a:t>How to receive feedback ?</a:t>
            </a:r>
            <a:endParaRPr lang="fr-FR" sz="6000" dirty="0">
              <a:latin typeface="Berlin Sans FB" pitchFamily="34" charset="0"/>
              <a:cs typeface="Aharoni" pitchFamily="2" charset="-79"/>
            </a:endParaRPr>
          </a:p>
        </p:txBody>
      </p:sp>
      <p:pic>
        <p:nvPicPr>
          <p:cNvPr id="41986" name="Picture 2" descr="http://www.nathanrouse.org/wp-content/uploads/2010/01/criticism.jpg"/>
          <p:cNvPicPr>
            <a:picLocks noChangeAspect="1" noChangeArrowheads="1"/>
          </p:cNvPicPr>
          <p:nvPr/>
        </p:nvPicPr>
        <p:blipFill>
          <a:blip r:embed="rId2" cstate="print"/>
          <a:srcRect/>
          <a:stretch>
            <a:fillRect/>
          </a:stretch>
        </p:blipFill>
        <p:spPr bwMode="auto">
          <a:xfrm>
            <a:off x="2267744" y="2924944"/>
            <a:ext cx="44577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323528" y="836712"/>
            <a:ext cx="4824536" cy="4708981"/>
          </a:xfrm>
          <a:prstGeom prst="rect">
            <a:avLst/>
          </a:prstGeom>
          <a:noFill/>
        </p:spPr>
        <p:txBody>
          <a:bodyPr wrap="square" rtlCol="0">
            <a:spAutoFit/>
          </a:bodyPr>
          <a:lstStyle/>
          <a:p>
            <a:pPr algn="ctr"/>
            <a:r>
              <a:rPr lang="en-US" sz="6000" dirty="0">
                <a:latin typeface="Berlin Sans FB" pitchFamily="34" charset="0"/>
                <a:cs typeface="Aharoni" pitchFamily="2" charset="-79"/>
              </a:rPr>
              <a:t>How can getting </a:t>
            </a:r>
          </a:p>
          <a:p>
            <a:pPr algn="ctr"/>
            <a:r>
              <a:rPr lang="en-US" sz="6000" dirty="0">
                <a:latin typeface="Berlin Sans FB" pitchFamily="34" charset="0"/>
                <a:cs typeface="Aharoni" pitchFamily="2" charset="-79"/>
              </a:rPr>
              <a:t>feedback be like receiving a present?</a:t>
            </a:r>
          </a:p>
        </p:txBody>
      </p:sp>
      <p:pic>
        <p:nvPicPr>
          <p:cNvPr id="50180" name="Picture 4" descr="http://i4.cdnds.net/14/46/618x815/woman-receiving-a-present.jpg"/>
          <p:cNvPicPr>
            <a:picLocks noChangeAspect="1" noChangeArrowheads="1"/>
          </p:cNvPicPr>
          <p:nvPr/>
        </p:nvPicPr>
        <p:blipFill>
          <a:blip r:embed="rId2" cstate="print"/>
          <a:srcRect/>
          <a:stretch>
            <a:fillRect/>
          </a:stretch>
        </p:blipFill>
        <p:spPr bwMode="auto">
          <a:xfrm>
            <a:off x="5148064" y="908720"/>
            <a:ext cx="3647752" cy="481054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1151620" y="2090172"/>
            <a:ext cx="6840760" cy="2677656"/>
          </a:xfrm>
          <a:prstGeom prst="rect">
            <a:avLst/>
          </a:prstGeom>
          <a:noFill/>
        </p:spPr>
        <p:txBody>
          <a:bodyPr wrap="square" rtlCol="0">
            <a:spAutoFit/>
          </a:bodyPr>
          <a:lstStyle/>
          <a:p>
            <a:pPr algn="ctr"/>
            <a:r>
              <a:rPr lang="en-US" sz="2800" dirty="0">
                <a:latin typeface="Berlin Sans FB" pitchFamily="34" charset="0"/>
                <a:cs typeface="Aharoni" pitchFamily="2" charset="-79"/>
              </a:rPr>
              <a:t>Valuable information that one person offers to another about the impact of their actions or behavior</a:t>
            </a:r>
          </a:p>
          <a:p>
            <a:pPr algn="ctr"/>
            <a:endParaRPr lang="en-US" sz="2800" dirty="0">
              <a:latin typeface="Berlin Sans FB" pitchFamily="34" charset="0"/>
              <a:cs typeface="Aharoni" pitchFamily="2" charset="-79"/>
            </a:endParaRPr>
          </a:p>
          <a:p>
            <a:pPr algn="ctr"/>
            <a:r>
              <a:rPr lang="en-US" sz="2800" dirty="0">
                <a:latin typeface="Berlin Sans FB" pitchFamily="34" charset="0"/>
                <a:cs typeface="Aharoni" pitchFamily="2" charset="-79"/>
              </a:rPr>
              <a:t>Without it we are limited only to our own perception</a:t>
            </a:r>
            <a:endParaRPr lang="fr-FR" sz="2800" dirty="0">
              <a:latin typeface="Berlin Sans FB" pitchFamily="34"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11560" y="1874729"/>
            <a:ext cx="7920880" cy="3108543"/>
          </a:xfrm>
          <a:prstGeom prst="rect">
            <a:avLst/>
          </a:prstGeom>
          <a:noFill/>
        </p:spPr>
        <p:txBody>
          <a:bodyPr wrap="square" rtlCol="0">
            <a:spAutoFit/>
          </a:bodyPr>
          <a:lstStyle/>
          <a:p>
            <a:pPr>
              <a:buFont typeface="Arial" charset="0"/>
              <a:buChar char="•"/>
            </a:pPr>
            <a:r>
              <a:rPr lang="en-US" sz="2800" dirty="0">
                <a:latin typeface="Berlin Sans FB" pitchFamily="34" charset="0"/>
                <a:cs typeface="Aharoni" pitchFamily="2" charset="-79"/>
              </a:rPr>
              <a:t> Given with good intentions</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It is packaged nicely</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You can take it away with you and look at it later </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You can keep it or throw it away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323528" y="548680"/>
            <a:ext cx="4824536" cy="5632311"/>
          </a:xfrm>
          <a:prstGeom prst="rect">
            <a:avLst/>
          </a:prstGeom>
          <a:noFill/>
        </p:spPr>
        <p:txBody>
          <a:bodyPr wrap="square" rtlCol="0">
            <a:spAutoFit/>
          </a:bodyPr>
          <a:lstStyle/>
          <a:p>
            <a:pPr algn="ctr"/>
            <a:r>
              <a:rPr lang="en-US" sz="6000" dirty="0">
                <a:latin typeface="Berlin Sans FB" pitchFamily="34" charset="0"/>
                <a:cs typeface="Aharoni" pitchFamily="2" charset="-79"/>
              </a:rPr>
              <a:t>How can getting </a:t>
            </a:r>
          </a:p>
          <a:p>
            <a:pPr algn="ctr"/>
            <a:r>
              <a:rPr lang="en-US" sz="6000" dirty="0">
                <a:latin typeface="Berlin Sans FB" pitchFamily="34" charset="0"/>
                <a:cs typeface="Aharoni" pitchFamily="2" charset="-79"/>
              </a:rPr>
              <a:t>feedback be like being hit with a tennis ball?</a:t>
            </a:r>
          </a:p>
        </p:txBody>
      </p:sp>
      <p:pic>
        <p:nvPicPr>
          <p:cNvPr id="50178" name="Picture 2" descr="http://assets.perfectlytimedphotos.com/hashed_silo_content/silo_content/7284/resized/1238724847845.jpg"/>
          <p:cNvPicPr>
            <a:picLocks noChangeAspect="1" noChangeArrowheads="1"/>
          </p:cNvPicPr>
          <p:nvPr/>
        </p:nvPicPr>
        <p:blipFill>
          <a:blip r:embed="rId2" cstate="print"/>
          <a:srcRect/>
          <a:stretch>
            <a:fillRect/>
          </a:stretch>
        </p:blipFill>
        <p:spPr bwMode="auto">
          <a:xfrm>
            <a:off x="5436096" y="1412776"/>
            <a:ext cx="3307760" cy="417646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51620" y="1874729"/>
            <a:ext cx="6840760" cy="3108543"/>
          </a:xfrm>
          <a:prstGeom prst="rect">
            <a:avLst/>
          </a:prstGeom>
          <a:noFill/>
        </p:spPr>
        <p:txBody>
          <a:bodyPr wrap="square" rtlCol="0">
            <a:spAutoFit/>
          </a:bodyPr>
          <a:lstStyle/>
          <a:p>
            <a:pPr>
              <a:buFont typeface="Arial" charset="0"/>
              <a:buChar char="•"/>
            </a:pPr>
            <a:r>
              <a:rPr lang="en-US" sz="2800" dirty="0">
                <a:latin typeface="Berlin Sans FB" pitchFamily="34" charset="0"/>
                <a:cs typeface="Aharoni" pitchFamily="2" charset="-79"/>
              </a:rPr>
              <a:t> If you are not ready for it, it can hurt!</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It can be competitive</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It can be aggressive, too fast and too hard</a:t>
            </a:r>
          </a:p>
          <a:p>
            <a:pPr>
              <a:buFont typeface="Arial" charset="0"/>
              <a:buChar char="•"/>
            </a:pPr>
            <a:endParaRPr lang="en-US" sz="2800" dirty="0">
              <a:latin typeface="Berlin Sans FB" pitchFamily="34" charset="0"/>
              <a:cs typeface="Aharoni" pitchFamily="2" charset="-79"/>
            </a:endParaRPr>
          </a:p>
          <a:p>
            <a:pPr>
              <a:buFont typeface="Arial" charset="0"/>
              <a:buChar char="•"/>
            </a:pPr>
            <a:r>
              <a:rPr lang="en-US" sz="2800" dirty="0">
                <a:latin typeface="Berlin Sans FB" pitchFamily="34" charset="0"/>
                <a:cs typeface="Aharoni" pitchFamily="2" charset="-79"/>
              </a:rPr>
              <a:t> You have to deal with it immediately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143000"/>
          </a:xfrm>
        </p:spPr>
        <p:txBody>
          <a:bodyPr>
            <a:normAutofit fontScale="90000"/>
          </a:bodyPr>
          <a:lstStyle/>
          <a:p>
            <a:r>
              <a:rPr lang="en-US" dirty="0">
                <a:latin typeface="Berlin Sans FB" pitchFamily="34" charset="0"/>
                <a:ea typeface="+mn-ea"/>
                <a:cs typeface="Aharoni" pitchFamily="2" charset="-79"/>
              </a:rPr>
              <a:t>How to </a:t>
            </a:r>
            <a:r>
              <a:rPr lang="en-US" dirty="0">
                <a:solidFill>
                  <a:srgbClr val="FF0000"/>
                </a:solidFill>
                <a:latin typeface="Berlin Sans FB" pitchFamily="34" charset="0"/>
                <a:ea typeface="+mn-ea"/>
                <a:cs typeface="Aharoni" pitchFamily="2" charset="-79"/>
              </a:rPr>
              <a:t>Receive</a:t>
            </a:r>
            <a:r>
              <a:rPr lang="en-US" dirty="0">
                <a:latin typeface="Berlin Sans FB" pitchFamily="34" charset="0"/>
                <a:ea typeface="+mn-ea"/>
                <a:cs typeface="Aharoni" pitchFamily="2" charset="-79"/>
              </a:rPr>
              <a:t> Feedback </a:t>
            </a:r>
            <a:r>
              <a:rPr lang="en-US" dirty="0">
                <a:solidFill>
                  <a:srgbClr val="FF0000"/>
                </a:solidFill>
                <a:latin typeface="Berlin Sans FB" pitchFamily="34" charset="0"/>
                <a:ea typeface="+mn-ea"/>
                <a:cs typeface="Aharoni" pitchFamily="2" charset="-79"/>
              </a:rPr>
              <a:t>Effectively</a:t>
            </a:r>
            <a:br>
              <a:rPr lang="en-US" b="1" cap="all" dirty="0"/>
            </a:br>
            <a:endParaRPr lang="en-US" dirty="0"/>
          </a:p>
        </p:txBody>
      </p:sp>
      <p:sp>
        <p:nvSpPr>
          <p:cNvPr id="3" name="Espace réservé du contenu 2"/>
          <p:cNvSpPr>
            <a:spLocks noGrp="1"/>
          </p:cNvSpPr>
          <p:nvPr>
            <p:ph idx="1"/>
          </p:nvPr>
        </p:nvSpPr>
        <p:spPr>
          <a:xfrm>
            <a:off x="457200" y="2132856"/>
            <a:ext cx="8229600" cy="3993307"/>
          </a:xfrm>
        </p:spPr>
        <p:txBody>
          <a:bodyPr>
            <a:normAutofit/>
          </a:bodyPr>
          <a:lstStyle/>
          <a:p>
            <a:r>
              <a:rPr lang="en-US" sz="2800" dirty="0">
                <a:latin typeface="Berlin Sans FB" pitchFamily="34" charset="0"/>
                <a:cs typeface="Aharoni" pitchFamily="2" charset="-79"/>
              </a:rPr>
              <a:t>Be an active listener</a:t>
            </a:r>
          </a:p>
          <a:p>
            <a:r>
              <a:rPr lang="en-US" sz="2800" dirty="0">
                <a:latin typeface="Berlin Sans FB" pitchFamily="34" charset="0"/>
                <a:cs typeface="Aharoni" pitchFamily="2" charset="-79"/>
              </a:rPr>
              <a:t>Be open</a:t>
            </a:r>
          </a:p>
          <a:p>
            <a:r>
              <a:rPr lang="en-US" sz="2800" dirty="0">
                <a:latin typeface="Berlin Sans FB" pitchFamily="34" charset="0"/>
                <a:cs typeface="Aharoni" pitchFamily="2" charset="-79"/>
              </a:rPr>
              <a:t> Be respectful</a:t>
            </a:r>
          </a:p>
          <a:p>
            <a:r>
              <a:rPr lang="en-US" sz="2800" dirty="0">
                <a:latin typeface="Berlin Sans FB" pitchFamily="34" charset="0"/>
                <a:cs typeface="Aharoni" pitchFamily="2" charset="-79"/>
              </a:rPr>
              <a:t>Ask questions</a:t>
            </a:r>
          </a:p>
          <a:p>
            <a:r>
              <a:rPr lang="en-US" sz="2800" dirty="0">
                <a:latin typeface="Berlin Sans FB" pitchFamily="34" charset="0"/>
                <a:cs typeface="Aharoni" pitchFamily="2" charset="-79"/>
              </a:rPr>
              <a:t>Show appreciation. </a:t>
            </a:r>
          </a:p>
          <a:p>
            <a:r>
              <a:rPr lang="en-US" sz="2800" b="1" dirty="0"/>
              <a:t>Be aware of your responses</a:t>
            </a:r>
            <a:r>
              <a:rPr lang="en-US" sz="2800" dirty="0"/>
              <a:t>.</a:t>
            </a:r>
            <a:endParaRPr lang="en-US" sz="2800" dirty="0">
              <a:latin typeface="Berlin Sans FB" pitchFamily="34" charset="0"/>
              <a:cs typeface="Aharoni" pitchFamily="2" charset="-79"/>
            </a:endParaRPr>
          </a:p>
          <a:p>
            <a:r>
              <a:rPr lang="en-US" sz="2800" b="1" dirty="0"/>
              <a:t>Reflect and decide what to do</a:t>
            </a:r>
          </a:p>
        </p:txBody>
      </p:sp>
      <p:pic>
        <p:nvPicPr>
          <p:cNvPr id="4" name="Picture 2" descr="https://kaynou.files.wordpress.com/2010/10/fred-20flintstone2.jpg"/>
          <p:cNvPicPr>
            <a:picLocks noChangeAspect="1" noChangeArrowheads="1"/>
          </p:cNvPicPr>
          <p:nvPr/>
        </p:nvPicPr>
        <p:blipFill>
          <a:blip r:embed="rId2" cstate="print"/>
          <a:srcRect/>
          <a:stretch>
            <a:fillRect/>
          </a:stretch>
        </p:blipFill>
        <p:spPr bwMode="auto">
          <a:xfrm>
            <a:off x="6588224" y="1916832"/>
            <a:ext cx="1905000" cy="3295651"/>
          </a:xfrm>
          <a:prstGeom prst="rect">
            <a:avLst/>
          </a:prstGeom>
          <a:noFill/>
        </p:spPr>
      </p:pic>
    </p:spTree>
    <p:extLst>
      <p:ext uri="{BB962C8B-B14F-4D97-AF65-F5344CB8AC3E}">
        <p14:creationId xmlns:p14="http://schemas.microsoft.com/office/powerpoint/2010/main" val="13539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179512" y="908720"/>
            <a:ext cx="8784976" cy="1015663"/>
          </a:xfrm>
          <a:prstGeom prst="rect">
            <a:avLst/>
          </a:prstGeom>
          <a:noFill/>
        </p:spPr>
        <p:txBody>
          <a:bodyPr wrap="square" rtlCol="0">
            <a:spAutoFit/>
          </a:bodyPr>
          <a:lstStyle/>
          <a:p>
            <a:pPr algn="ctr"/>
            <a:r>
              <a:rPr lang="en-US" sz="6000" dirty="0">
                <a:latin typeface="Berlin Sans FB" pitchFamily="34" charset="0"/>
                <a:cs typeface="Aharoni" pitchFamily="2" charset="-79"/>
              </a:rPr>
              <a:t>The golden rule</a:t>
            </a:r>
            <a:endParaRPr lang="fr-FR" sz="6000" dirty="0">
              <a:latin typeface="Berlin Sans FB" pitchFamily="34" charset="0"/>
              <a:cs typeface="Aharoni" pitchFamily="2" charset="-79"/>
            </a:endParaRPr>
          </a:p>
        </p:txBody>
      </p:sp>
      <p:sp>
        <p:nvSpPr>
          <p:cNvPr id="53250" name="AutoShape 2" descr="data:image/jpeg;base64,/9j/4AAQSkZJRgABAQAAAQABAAD/2wCEAAkGBxQSEhUUExQVFRQWFxgXFxcXFxgXGBYYGhQXGBgXFhcYHCggHBolHBcVIjEhJSkrLi4uFx8zODMsNygtLisBCgoKDg0OGxAQGywmICYsLCwsLCwsLCwsLCwsLCwsLCwsLCwsLCwsLCwsLCwsLCwsLCwuLCwsLCwsLCw1LCwsLP/AABEIAMIBAwMBIgACEQEDEQH/xAAcAAABBQEBAQAAAAAAAAAAAAAAAQIDBAUGBwj/xABEEAACAQIEBAMECAQFAwIHAAABAgMAEQQhMUEFElFhBhMiMkJScWKBkaGxwdHwFCMzckNTsuHxB8LSJJIVNGNzgqLi/8QAGgEAAgMBAQAAAAAAAAAAAAAAAQQAAgMFBv/EAC4RAAICAQMCBAUEAwEAAAAAAAABAhEDEiExBEFRYXHwMoGRsdETIqHhM8HxQv/aAAwDAQACEQMRAD8A9sopaSqFwootRUIJRaloqECkFLS2qECkpaWiASlopaIAtRS2oqECsPxT4pgwEfNK12PsRj2nPYbDvWJ448fx4QGKG0mI06rH/cdz9GvF8bNNipDJKzSSMcyfwHQDpWU8qReMLLvivxZiMc/NKeVAfREp9Kjv1PesFQTW1g+ASOdLDr+ldPgPCKIA85v0Qb0nk6iEN2zRQb4OS4VwWTEtfRB7cjaD9W7Cuuiw8WGQJGp9WXWSU/Stt2GQq/NLpHEouPZQZKo+JjsO+tII0hUyuxv7JkAuzk/4cC/nXPydRLM67DcMShu+SKHDct5JioKC5JP8uEf9z1LhcM+M0DR4a9zfJ5/pPuF6LUmB4U+JZXmHJCpvHDqAfif43+4V1CIALAWArOWRQ2XIHcmRYbDLGoVBYCpaKKVbt2GhKaRTqShZKGEVUx8d1Pyq6ahlGVFOiUebY+8chIuDe9963OA+PGiPLL6l0vuP1qp4khAY3GXUaj9a5fEQ3vytfK42PfL/AHrrYmpx3FmtzsPHXinzo+SE5MLkg52/KvL3hy35ua1rZW+fXtWjh0LNlpufy+dbC4MRgSOLuco4+/71NNRax7IrSZjw8AcqCSoJ2Jzoq7JwvnJaSQ85zNgCL9ATRU/VfiHR5H05RQKKdMAopaKJBKKKWoQSlpbUlQgWpaWiiAKKWqfE+JR4dC8jADbqT0A3NRtJWyJWWZZAoJYgAZknICvOvGHjCSQGLCXVTkZdz15Og71V494ifFG3sxjRQde7dTWUBXLz9bbqHA3jwd2YmG4EL3c3P49zWxhsAi5BaswxFjYC5O1aaxiEZ+qQ/YP965+TM+7GFj8AhiEQuwztkv6/pVSV2lJsbW9pj7KDp3PRRUvIW9TEhSdtWPRB+dSStyWAUFx7Mfux396Tq3bX7aX3nyaUoepWfkhTQnmzVL/zJj8Tn3U+6p+GcHaRhNiLFrWRRkqDog2HfU/jd4dwqxMkhLSNmS2va/QfRGQ/DVNWc9OyM3uNAsLD/ikNONNNYslCUGnUhqEGkUlqdSUAjDTXFSGmGimgHK+LIfTeuAljLMAuv4V6L4vnAQIBd2yA/M9BXOYLhwjHM2ZJ/wDc3Qdv38ul00qhbMZxtkGDwIiXmK5+6upJ/f76VsWxW7v6nOWWi/RXt1Na2IfluzH1aZaKPhX9aylj5yXcWQaDqeg7Vqp2WUEtzJOHkf1Z5/VRW22Fc58wW/u55UVrTK614n0OKKKWumJiUUUVCBS0UUQBQKUUVCBS0l6838c/9SFi5ocIQ0mjS6qvUJ8Td9B3oSko8kSs6Lxh4yhwK8v9Scj0xg6d3Puj7zXj+M8SS4mbnmbmOwGSqOijYVzeIxjOxZiWZsyxJJJvqTvT8Oc76UnmbnsxiCUTuMM1xWlgsK0hso+vp86qeGOGtMoY+mMasf8AeujDXHlwiyjVutcTPkUXQ7CLkRkrF6Y82OrfjTEw9j6gWY6Luf7ui1ZjiCnlTNhqx0XuT1p7R29K5sfaJ1P93Re2/wB1LpXuza1FUiuxIPpPNIcuYWsv0Yx+f/IvYHABMzm322+vc96mw2GCDqx1P5DoKmNXcqMXuFJS0lZ2AimnVeUMyqWPKtyBzG17C+psDVLxBxQYWB5SOblsAul2YhVBOwuczVXxb/D+TfExNKl7XRCzR9XuM1A6j7659xIsDBT/APEcC4sQD/PjHY+/b6iLUxjxKVSf/fRlJOi7g+JYx8UIlfDyKuc/JGwSG+YQSc/qkttbubV08WJRmdAwLJbmG63Fxf6q4rw1wstGRguIMsN7snlRmRCdQxOat8xtXW8I4UmHTlTmJYlndzzPIx1Z23P4UeoUE9vtX1JCy4BS0GilGzQbaqXE8csK3ObHJFGrN0H5nap8biliXma52AAuWOwArlp5S5Mkhz0yzsDpHH1J3O/ytfbHC+SrZBISSZJDcnI23OyRjp/z0qGZ+UFm1t9Sj4R3qzIeX1PYMBkL5IOg+kdzWRKTKczyoup+EdP7j0ptbukRRrdldiZWLMbRrr/4jqah4ljxCodh6v8ACj6D4m/f5VLxHGpFGJHHpH9GPdj8bdvx+WvEY7GPK5dzdj93Ydq6HT4dW74F82WtkJPi3dizMSSbmioKWn9KEz7EpKWirhCi1FLUIJS2ooogCq+Px0cCGSVwiLqSbD/c9qzPE/ieHBJdzzSEemMe03c9B3rxHxX4pmxbgyH0j2EHsLfoNz3rKeRLZcl4xvc3fHP/AFBfE3ihvHBodnk+fRe329K8+ke/7ypGck0RoWYAAliQAALknawFY33Zf0IQK7vwn4T5l87FApFkVXRn+rp+Par3hzwimHCzYoBpdUh1A6M/7+3brFhL/wAyc2UeyumXy2Fczqur30Y+RzDgtapDVjMoAA8uFcgBlkPxP4VLEOf0RelBq36d6ckbT/QiG2l/9qmEnOOWL0xjIsNW7J/5fZXPUK3kMue1IYFA/lx7e02oU9+rdtqniiCiw+snUnqTTo0CiwFgNKWqNmTdjS2dLRRagQy+McaWAqiq0s8n9OFbczW1ZiclQbsfvrOwniGbz1w+Iw/8PJKGMThxKjFVuQbAZgVNx7wrFiG81C0OIGazIbNcaBh7wrlOLSzLNCOISSQGPmEOKgCmNi2RLgr6WsLbb5b03hhjnGlz87+Xiv5M5OSZvNxXFYI2xa+fAdMREnqX/wC9ENu4rIwfl4jGh+GO0alScRIqHyua68o5WsC59X7vW1BwOdwCvE5mQ7qsJuOzWNdHh4AihRewFszcnuSdTQllhDjny4+aaDpb5EhgVL8oAubtYAczHVjbc1JTqLUk3ZoNtUOKxAjXmb5ADMsToqjcnpUk8wRSzaD6yScgANyTkBWDiZecmSQ8qqDfcRg5cq29qRtDbX2RlfmvCOpgZUxcpbmllNrC2XqCAmwjj+J2OVx7Ry9keqKX0+pxZgDyre/lA63O8h3O1Su1iHYcrLfy4z/gg6u+xmP/AOoyG9ZszFzlrmc9AN3c9PxppvsiRj3ZBMS5tewGZJ0UfEe/QVn8QxqRR8zD+WCfLQ6ytuzduv2Dc1PxDFJHGWYnyVb5PPJ07D/SO5rheJY953LvroAMlVdlUbAU/wBNgvfsY5sunZckfEcc8zl5Dcn7AOg6CqtPNNIrqpVsIiWopQtFEB9iUUUtWIFFFNlkCgsxAA1J0FQA6uO8Z+OEwoMcRDzW19xPn1PasTxf/wBQBnFAbJo0mhbsvbvXA8R/nLca0rkz9o/U3hi7sy+L8WeV2d2LMxuSTmazL51JIhB5ep6Vr+GvDUuLb0+iNfakOgG4HU/hvaqalFWw7t0UeGcNkxEgjiUlj9g7k7DvXpXA+BxYEem0uKORe1wn0UHX9npV3huESFfIwinP2pPefvfYd8u1t9OONMOLD1SnL5dlrldR1csn7YbLxHMWBR3lyMjw4j/mTHmc58pzz79TUqQF7yTHlQZ2OQ+Z/f8Au9MOEHmzm591dc9gBuf33pWVpCGkFgM1j1C926t9wpdRUFbNZTsR2Mu3LFsuhfu3Re2+/SpxQaKxlNyZQWkooqoaCsHinHJhI0WFw/nsgBkZnEcacwuqhj7TkZ2GlxVPinjGILIUhnmhS6yTR2WNdiFkLAkg7r9tZPD+HzYaMYnAI8mHls74WUFZBtzRnW9vncW9rKmseGlc16XxfnvsUlLsjf4L4qSV/JmU4fEj/Ck97vG+jD78q3MXhklRkkUMjCxBFwRWBFHheK4cFo3sDa7KyPG4PqCuRnY5HlJFdFFGFAVcgosN8gLb61jlUU9k0/D8Fo2Q4DAxwxrHEgRFFgB+fU31J1qe1OtRWLbe7LDabI4UEk2A/f1ntT2IAJOg3rLxE5c9ALkXNgo3djtvn9Q3NSKtkK+LlLEljy8oJz0iXQkkaudCR/aPeNUZnsQSCOXOND7h/wAxx/mnYe4Mtb2lxMoFrXABuoIsb7SOPi+FfdFjrYLRClupuchux6fLqaYf7VSIo3uQuS5yzJ0B3tqzdFG5qni50VHJa0KkebJvI/uon5DbU1bxcos45wqKLzS7BfgQdL5Aasa884/xc4hgFBSFMo0/F36udz9VOdL07m9+CmbJpWxX4xxRsQ/MQFRRyxoNEXoOp3J3N6oU/lpeSu0koqkc923bGAU4LTrVu+FfDzYuULmIxYsfyHc/70JTUVbIotujJh4ZI6hlRiDuFJH2gUV9C4HgaJGqqLBRYAaCisP18nZGv6UPE7GilrC8Q+JI8MCBZpOmy92O1OzmoK2Lxi5OkaHFOJx4dC8jWGw3J6AV5D4z8ZPiLqDaMaIN/wC871Hxfjj4tj6rn7h8q5XF8PcGxB7d6Rlmc34I2UdPqZs+IZjn+/lV3h2IsbGp8HwWSV+VBzHfovzPWu24X4WhwwDzetzoNzbXlvoOrHTbOs8uWEYl4Jt7GXwzwsk7GaW8cAOlzdvog6/Zn06jrsPCZQIolEcK7aAAbtbft+OtSYXCNPZ39ES6AZC3RBue+9XTIXtFCOVB+7nqa5WTLLLzx28X/Q7CCh6/YZzhP5cIux1bc/PoO1TLGsGbeuVvZXc/oO//ABTyyweiMB5TqTovdj+Wp+2ooobEsTzM3tMdT27L0FB1jW/P2A5WCRktzyHmfa3soOi/rqampKWl5Tt2wJBRai1YWD8VQPiXwzc8UimyeapTzB1S/e9gdbVFCUk2lwG0uSz4iixRj/8ASPGkinmIdbhwPcvey362+sa1i8J8WR4xJMNIRh8UVePlJBBYqReNgc887a5b61F4/wAWBNg4ZiVwkrt55BIDcoHKjke5c3I6fKtTinhTBzQ28qOMAXWSIKhQDMMGGVt88qZioRxx/UXPDS437+PoUdt7HB8OxwgaPD8TV0iwwHlRrGTHI4YnzJCPbtfKwt179rhOIzY2aJoUkhwsTc7SSLytOeUqERDnyZ3LHoKPBn8UVPmSx4jDWBhmz8xxcizDtbU59zt1FHqcy1cb+u2/O1c+oIRdDVUDTIdqdS0UhZsJag5a5U4VlYvEGQhVzGw+MjUk7INz+yYKyDcViDIQF9nMjO17asx2Udf2aWKnC5DM3BJO51DMP9KbZMc7Cn4ucJdVN2NizW+w26fCv/5Hbmz44i57DU5nU/aWJPzJNMWooMY6mNSMsd7XztqxOw7nr9dGJc38tCoa38x7+mNBqAenU7n7rOJcgiKMfzCCO0Y3z69TXHeI+KgA4aL1IP6rZgu+2Y90dK1wYnNhyTUUZHiTi3nERRZYdDcdZW08x/nsNh86xOSrvlUghrtRqKpHPdt2ykq3p6xVdWGrOC4e0jBVFyaLyJAWNkPCODviJAij5noOp/SvcfCnh9II1VRa32nqT3qh4O8NrCoyzOZPXv8ALoK7eGKwoY4vLK3wWk1BUhVjFJU9qKe0oXs5fxD4rCgrEbDd/wAeX9a8w8R4lnBIJ/e9ZnFeKtK2pA2qbCzcy51yMjm3rmNwS+GJT4RiTHIOYfblrvXoeDwKzLzddT+IWuOwHAXxMgWMZXzbYD97V3K4gRqsOHuzac4zz+h1P0tBt8VY58kaTsixPVRM3lYZeRFBf4dlPVzqT9HXrbebCcO/xcSSScwp1a2lxoFHTQVLg8AmHHNJZpdQuoW+56mrMOGaY87my7k/v/j8U3GU3uvl/t/j6+AytMFt9fwRMXnNh6UH2KO37/SnnFAfysPqPbk2XsOrdtqTEYnnHlxXSIat7z9l6DvRFGFACiwGgoymocO34lLsIogosPmSdSepO5qQUlLSjdsIUtUeL8ViwsZkmblUZDcsdlUbk9KZwLiTYiPzGglguclktcrs1gbj5ED86OiWnVWwU96LeNxaRIZJXVEXMsxsB9dcRx3xFwvGgRzMw+CXy3Ur3ViNNNRap/GWLRcfglxP/wAsA7+r2DLmFZx0X0/Lmrp+MRYeSBv4jkMHLcsxFgLe0rbHoRTUIxxqMndvw7b182UbcrRw2KmfDxiDiK/xeBcjysUtyyfCWIN9N736FtK1uGeBMG6q6yzywNZlQyfymGoyUAkVP/08wfNw5UmXnjdn5VcXvEW9NwdjmfkRXXAVbPnlGTjF073rh+ddn6EhBNWxkEQRQqgKqiygCwAGQAA0FSUCltSFmolAFOtWRj8dz3RL8tyrFTZpGGRijO1vef3cwM7lbQg5ehB+LxXP6VzW5XLWRhqqn4R7zfMdaq42byhyCxlYAsbZKu2Xw62X3rXOQNOxWI/hxyrytiGUbeiFNBkPdysFyLEbAEjKggLtYXJJJLHUndmP70AGQtW7qC3+gYrUEEJc2B7sxz+ZJ3NWsVL5do4xeQ5KNxfUn6X4VPipVgUKvqc6Dcnr+grlfE/FGwqtHGb4qQfzH/yVPuqfiPXa9DDjlkmXnJQiJxPiXIWgiYM+s8gzub/01PTW57Vx0ky87WI11FHDpGRDoS98r+okDIZZ61lgG5IFr7V28WJR2QjKbe5tol7VKuGvWfg8YRrW7g8QG01NVncTSCTIYcEWPKuteg+E/DoTMjP95fLr1qv4b4LncjPfqL/9x+4fd6HgMIEAy2oYYSyvfgGSSgTYWDlFWLUClFdVRpUIuVgKKQmirFT51fhTZCxudBuf0FdDwTw65BMlo1GZJPsj9em52FdOqoi859Kn3reuT6KA7d9B9lzC4aTFEe5EpuB7q97n2m+kfuGVedydQ2q7sfx43yRYZDJ/IwykR+8dGfu52H0ftvtswRJhhZLNIfafp2SnNMsS+XCNcifec/pUohWFfMnzY5KgzN+ltz+G/Sloxcnf89l6fn6eJtJpKv8Ar9RMNhcvNmPKmuZzP/PXfaqHEuImX0gcsY0XS/zH5VPK7Stzybeyg9lP1bvTBh1Jvao8kUtMePuZO27YYNvTVimXAy0pQaXluXQ+lpoNKKoE43hbjGcTxDSepcHZIUOgckh5LfFdSAfl0rtK898QcLxWCxbY3CL5iSf1YwCf7rqMyCRe4zB7VYw//UbmsoweIMnwqLi/z1+6ncuGWRRlj3VLvx4389zOM1G1IyPF3B5sIWllY4vCSPdxI1nRzkGUi3KdgVytkRauh4F4IwTJHL5cxVgHWKZsluL2ZBlfPQ3p2E4TiMbKk+PURxxnmiwoPMA3xzHc9vwzB7C/epn6mSgoJ792uPfmgxgruhUFtNNqdSUtc9M2FpaSsniWO5rohKgHld19rm/yYv8A6p3PuA/EctYQ1PYgnEcfzkohPKDyOymzM28MRHvfE49nQeq5WOST+HAACGdlAVQP5cEegyHujYZFyNgCQjt/DgelTOVtFF7kMenM1vd+9jkNzWSnMb8xLuxuzbsx7DbYDamJNQX2X+yRi5PYckZJsLszG5Y5s7Hc/uwAAFgK1ZGXDJsZD0+4Cnoq4ZOZ/wCoR/7ew70/g3DWdvOlGfuqfdHX5/hWSi5y35Nm1FeRXw+AkVTKwvM/s7iMHf51zHEfC5Ja92Zjdjrme/WvSytRNCKYUJw+FmWpS5PJ8bwKQIqWGRvkACPr3rLl8OyAZKTbXt+717M2DXWwvUBwCi9hbr3q66nJHlAeODPHTwZgAStySABuTtXX+GvDflkFs5W+sIL6/kOp7A36OXApG3PbmkbKNenf5dT+Zrc4Lw7lF2zJzJ6n9B0pjC8nUOuxnPTj4LXCcAEUfs36nvWsBSItOrtY4KKo585amFJRekrUoOoptFQBwmA4U0x86ckL+IGiqBoOwrRnnLWjiWw2Qfi37sPqp00jSmwsANToqDTLv95okxCxDy4hdzqTt3k/JPt6DykYWrb27vu/69s6sp1t7QpdMMB/iTtoB+IOy/S3261UVCW8yQ80hFr7KPhQbCmRRWJYklm1Y6mpOaqTyWqXBmuR96VRnUd6cj2rEsSMKaGqOfE2GlQRYwM1hRptBsr8b4/HhuVSGklf+nFGOZ37gbDuazuE+MDLif4aTCzRSWvnZuUWvd7aDv3FcnxTjcmG4lickEkojjilk9mGOw9Wma6n5g966bBY3BcPhZvPWWR/U7hg8s79gCT2A0FOSwRhBftttbe/L+TNTt8nXg0oNZHht52hL4gcryOzqm8aH2EbuB+Na16581pbRstx9HLSUoqnYsJyW3p6t1pC1tazuIY1rlEPKVt5jjPyri4RRvOwtYaIDzHOwN8WNzfkuSCcRxxJKISvLlI41QkZRx9Zzl/YDc5kCoCRhwhKKZSpEMN/TGm7ufhz9TasTYXJzJHXDIhKXkNxh4L/AFs7sbkAXu8huc7Zk2OYSSWZ253bOR9L20Cj3UXMBdrnUkkuScccL7dl4+bJGLk6QpJJJJLMxu7HVjawyGgGgUaCtfDwrh18x7c9sgfcH60YDDiJfNkGeqKdvpN3pMDhGxT8738sG4B97ue3SsEpTlfd+/fgbbRXkO4VgGxD+dL7IzVT/qI/AV0lrZU9UAFhoKQiuliwrGvMUnkcmRkU0ipCKawoyiBMiIqDFzrGpZtBtuTsAOpqxM4UFmNgBck6ADesrCRHESCRgQo/pqdh8Z+kfuGXW9I43N0WcqVk/CsEzsZJPaO2yrso/Xc10cSWpuHhCiprV28GFQiIZMmpimkJpb0lMGQXpDQDSMagBaKbRUIcriMVf0REKoPtDMA6HkPvPsX20HePygoHLp95Peqpl2qSOS4sNfwryU5OXJ0PQeRTQ9OZwoJJqsJgc6yqwljmrA4xx0s7YXCun8TyE3Nyq/RuMue17XyFs+lZniLjs0gkiwSl2UHzJF9z6KHd6g/6ecWg8vyQBHOLl+Y+qU3za5zJ6jamYdO4weRq/L/b8irnbogTxpL5bQSpyYwMsa8wshLMF52G1r36Ham43wWR61xEv8Rr5hORb6s1H11v+J/D0eMTP0Sr7Eg1+TdR+Fc/wvj0sTjCYxW8wZJIAW5hte2untfbTEJJrVi2fdfjy8ij5qQuC4jFinGF4nFadckkFwXvtdc7n7DXW8I8KYTDNzxxDnGjMS5HyLHL6qTCxxs6yMqmRAVVrZgG1wPsrUWWlM+ZvaNpd1e3yNox8S0GpwaqwlFO84Um0aJlm9DSAC5qnJiwozpryMDa/LIACTqMOp0JGjTEeyu2p72hjcn5Bsfi8Q1yqnlYWLta/kgi4AByadhouij1HYGF2TDRq7KTmVghBuzucySxzJvdnkPc6053jw8YkcHluRFEDeSWQm5zOZYnNnOmf1YzM7uZJSDKwtl7MaaiKPoo3OpOZ2pu4xhb47Lx82WSbdIU8zMzyMGlf22GSgDSNBtGudhvmTma1uHYIKBLIMtUU+8fiPak4ZgRbzH9gH0j4z/40/lfFyco/pg+o7G3ujt1NLNub1Pl8L3/AB7vbaKpcdxMPC2Me5v5QOZ+P/8An8a6qKEKAo0FOw2GWNQqiwFPIrq4MH6at8iWTLre3BGaQ04001syiG0hFPrD4pijKxgj0H9Vh/oHfr9nW1GiyI5ZP4lwq/0VOv8AmMN/7Rt1OfSukweGCiq/DcGEAytWiorodNh0q2LZcl7IWlNNvQDTguOpKSkNQgppCaDTSahBbjtRTealogPM/wCM75Ufxu4Nh95rKD2116frUkB5mAY2BOZryegbUmXcTiiwzOVJDi7Cxqni2VWspuKgElaVaol7l3hyJCnLGOVbs1tyWJJufr+6sDxNwETHzofROM7DIORv2fvWpzbmkMlSE5QlqXJHuqM7w74wZyIZwRMPTcKfV8wND12roJHUsGKjmUEA6tY2vY97D7Kyo8OgkMgUc7Cxbew/f3VYMl6OTS3cFQVJ9y4mIsasDF1lK1S82VZyii6kaJxpppxh/K35Vn3J0z7V0HDsCYSMgcQRzZi64ZD/AIjjdz7q7/bQUEy0bkyXDwNGbXHn2DEkXXDKdGYbyn3V+s5CppGjgj82XmEQb0Le8k8p/wBTsdTt2Aye/lQRGWUsIlN885J5D/qdvuHQCuexGIkmk86UesC0UQ9mBPhH0zu31VNkrfHh4jCV7Ie0kksnmy28wjlVR7MKf5ad9Ltue1anC8CHuz/011Pxn4V7dai4TgvNzzWMZu3/AGL9L8Psq/iZmkYQwi1rDL/DX/yNLyk5vVL5L32+5ulpWlfPyElZ8TJ5ceSjJiNFHwL36nauowGCWJAqjSm8J4asCBVGe5q4a6XTdPoWqXxP+BHNm1ftjwMNNIp5FNNNMxQwim2p5FZ3GeJCBRYc0j5Rr1O5P0RcXPyGpFBl0V+M8QK2ij/qtqfgX4vnrb7drGXgvDgijL9SetVeCcPIu7nmdjzMx1J/TTLoAK6KNAKY6fDb1Mzy5K2Q4C1KaL0GugkLCikBpKQmiAU0jGikvUIF6GpKKgBQPnRUfNSUAnjvLTuWpOSncteZGdJCVo5an5L0clGw6SICkKVIVzqQCo2WSIOSnWqblpeWhZNJDy1NGhOVOSK9b+Ewnk8oADYlhzKrezCv+bL+S6k1W7NIwGYHBeQQAAcQRzANmuHT/Nl7/CupNXQY4YmkkYiFTzO7ZvNIf9TnYDICkRY443kkciFTzSyt7cr/AJscgFGmnzwMTi3xLrLIvKi/0IP8sfG/WQ/dQtVqfw/f+jdR/wDKFnxEmIkE0q8tsoYdRCvU9ZDuav8ADsEXblBsALu+yDp/celNwWFZ25FtzEXYnRF3Y/vOtOaVY1WKEXvmL6sd5H7f7UtKet6pceHj/Qwo6Nlz9iPFTEMsMC2GVs78u3Ow6mul4JwkQL1c5knW++fWm8C4OIhzNnI2ZJ61rGuh03T1++a37e/dCOfPf7I8fcaaaacaQ06xVDDTTTzUU8oRSzEKqgkk6ADMk1UuivxHGrDGXfQbDVidFUdTWBwzDPNIZpfbbQbIuyj9dzc1ErNjJRIwIjX+kh/1sPiP3DLrfp8NByjKtcOPW77BlLQvMkhjAFTCkFBropJCrYUE0hoNWKgDSXoJpDUIKTSXpt6BRILei9NvRUoFgTRSc1FAlnlJ0oFJRXmO48hwpR+/sooqBGSaU6H9/dRRUfBO5KKdHvRRWZY2PDig4hLgHPfPan4ZiY52J9RxMoLbkKbKCdSAMh0ooqmT/G/X8DGPn35lXxp/V4enucrNy+7zZerl0vmc+9QYX2vt/Ciih1Xwr0NMBucHH/pmO5mIJ3IFrA9al8Mi+JkvnZrC/S2lFFCH+SHy+4cnwT+Z2ZpppaK7bOOhhptFFVLoSua8csfKjGxmUEbEcrGx65gH6hSUUGaQ5LXBxkK2aKK6HT/CY5eQagUUUyZCGgfv7aKKhURqRtaKKKCNFIf39tLRQAJ+/vpF1paKJBKKKKB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3252" name="Picture 4" descr="great cx"/>
          <p:cNvPicPr>
            <a:picLocks noChangeAspect="1" noChangeArrowheads="1"/>
          </p:cNvPicPr>
          <p:nvPr/>
        </p:nvPicPr>
        <p:blipFill>
          <a:blip r:embed="rId2" cstate="print"/>
          <a:srcRect/>
          <a:stretch>
            <a:fillRect/>
          </a:stretch>
        </p:blipFill>
        <p:spPr bwMode="auto">
          <a:xfrm>
            <a:off x="2195736" y="2348880"/>
            <a:ext cx="4585692" cy="343926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2051720" y="1673513"/>
            <a:ext cx="5040560" cy="1323439"/>
          </a:xfrm>
          <a:prstGeom prst="rect">
            <a:avLst/>
          </a:prstGeom>
          <a:noFill/>
        </p:spPr>
        <p:txBody>
          <a:bodyPr wrap="square" rtlCol="0">
            <a:spAutoFit/>
          </a:bodyPr>
          <a:lstStyle/>
          <a:p>
            <a:pPr algn="ctr"/>
            <a:r>
              <a:rPr lang="en-US" sz="4000" dirty="0">
                <a:latin typeface="Berlin Sans FB" pitchFamily="34" charset="0"/>
                <a:cs typeface="Aharoni" pitchFamily="2" charset="-79"/>
              </a:rPr>
              <a:t>be part of the solution </a:t>
            </a:r>
          </a:p>
          <a:p>
            <a:pPr algn="ctr"/>
            <a:r>
              <a:rPr lang="en-US" sz="4000" dirty="0">
                <a:solidFill>
                  <a:srgbClr val="FF0000"/>
                </a:solidFill>
                <a:latin typeface="Berlin Sans FB" pitchFamily="34" charset="0"/>
                <a:cs typeface="Aharoni" pitchFamily="2" charset="-79"/>
              </a:rPr>
              <a:t>not</a:t>
            </a:r>
            <a:r>
              <a:rPr lang="en-US" sz="4000" dirty="0">
                <a:latin typeface="Berlin Sans FB" pitchFamily="34" charset="0"/>
                <a:cs typeface="Aharoni" pitchFamily="2" charset="-79"/>
              </a:rPr>
              <a:t> the problem</a:t>
            </a:r>
          </a:p>
        </p:txBody>
      </p:sp>
      <p:pic>
        <p:nvPicPr>
          <p:cNvPr id="2" name="Imag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2000" contrast="2000"/>
                    </a14:imgEffect>
                  </a14:imgLayer>
                </a14:imgProps>
              </a:ext>
              <a:ext uri="{28A0092B-C50C-407E-A947-70E740481C1C}">
                <a14:useLocalDpi xmlns:a14="http://schemas.microsoft.com/office/drawing/2010/main" val="0"/>
              </a:ext>
            </a:extLst>
          </a:blip>
          <a:stretch>
            <a:fillRect/>
          </a:stretch>
        </p:blipFill>
        <p:spPr>
          <a:xfrm>
            <a:off x="3375248" y="3284984"/>
            <a:ext cx="2393504" cy="239350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2536" y="2276872"/>
            <a:ext cx="9649072" cy="2062103"/>
          </a:xfrm>
          <a:prstGeom prst="rect">
            <a:avLst/>
          </a:prstGeom>
          <a:noFill/>
        </p:spPr>
        <p:txBody>
          <a:bodyPr wrap="square" rtlCol="0">
            <a:spAutoFit/>
          </a:bodyPr>
          <a:lstStyle/>
          <a:p>
            <a:pPr algn="ctr"/>
            <a:r>
              <a:rPr lang="en-US" sz="3200" dirty="0">
                <a:latin typeface="Berlin Sans FB" pitchFamily="34" charset="0"/>
                <a:cs typeface="Aharoni" pitchFamily="2" charset="-79"/>
              </a:rPr>
              <a:t>The golden rule of an </a:t>
            </a:r>
            <a:r>
              <a:rPr lang="en-US" sz="3200" dirty="0">
                <a:solidFill>
                  <a:srgbClr val="00B050"/>
                </a:solidFill>
                <a:latin typeface="Berlin Sans FB" pitchFamily="34" charset="0"/>
                <a:cs typeface="Aharoni" pitchFamily="2" charset="-79"/>
              </a:rPr>
              <a:t>effective</a:t>
            </a:r>
            <a:r>
              <a:rPr lang="en-US" sz="3200" dirty="0">
                <a:latin typeface="Berlin Sans FB" pitchFamily="34" charset="0"/>
                <a:cs typeface="Aharoni" pitchFamily="2" charset="-79"/>
              </a:rPr>
              <a:t> feedback </a:t>
            </a:r>
          </a:p>
          <a:p>
            <a:pPr algn="ctr"/>
            <a:r>
              <a:rPr lang="en-US" sz="3200" dirty="0">
                <a:latin typeface="Berlin Sans FB" pitchFamily="34" charset="0"/>
                <a:cs typeface="Aharoni" pitchFamily="2" charset="-79"/>
              </a:rPr>
              <a:t>is to improve and make a given situation better</a:t>
            </a:r>
          </a:p>
          <a:p>
            <a:pPr algn="ctr"/>
            <a:endParaRPr lang="en-US" sz="3200" dirty="0">
              <a:latin typeface="Berlin Sans FB" pitchFamily="34" charset="0"/>
              <a:cs typeface="Aharoni" pitchFamily="2" charset="-79"/>
            </a:endParaRPr>
          </a:p>
          <a:p>
            <a:pPr algn="ctr"/>
            <a:r>
              <a:rPr lang="en-US" sz="3200" dirty="0">
                <a:latin typeface="Berlin Sans FB" pitchFamily="34" charset="0"/>
                <a:cs typeface="Aharoni" pitchFamily="2" charset="-79"/>
              </a:rPr>
              <a:t>A feedback must </a:t>
            </a:r>
            <a:r>
              <a:rPr lang="en-US" sz="3200" dirty="0">
                <a:solidFill>
                  <a:srgbClr val="00B050"/>
                </a:solidFill>
                <a:latin typeface="Berlin Sans FB" pitchFamily="34" charset="0"/>
                <a:cs typeface="Aharoni" pitchFamily="2" charset="-79"/>
              </a:rPr>
              <a:t>effectively</a:t>
            </a:r>
            <a:r>
              <a:rPr lang="en-US" sz="3200" dirty="0">
                <a:latin typeface="Berlin Sans FB" pitchFamily="34" charset="0"/>
                <a:cs typeface="Aharoni" pitchFamily="2" charset="-79"/>
              </a:rPr>
              <a:t> present a solution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04255"/>
            <a:ext cx="8229600" cy="5649491"/>
          </a:xfrm>
        </p:spPr>
        <p:txBody>
          <a:bodyPr>
            <a:normAutofit fontScale="85000" lnSpcReduction="10000"/>
          </a:bodyPr>
          <a:lstStyle/>
          <a:p>
            <a:r>
              <a:rPr lang="en-US" dirty="0"/>
              <a:t>Constructive criticism or feedback is important, especially when it means improvement and encourages correction. It’s not the feedback but how it’s given that matters. Giving feedback gently softens the criticism. This method reinforces improved behavior, ensuring better results in the future.</a:t>
            </a:r>
          </a:p>
          <a:p>
            <a:endParaRPr lang="en-US" dirty="0"/>
          </a:p>
          <a:p>
            <a:r>
              <a:rPr lang="en-US" dirty="0"/>
              <a:t>Evaluation is an art. It’s a skill which is very important in our lives. How you evaluate is your decision; but since we’re a part of society, can we just say anything we think, without caring how the other person feels? Try to use the sandwich method in your daily lives. I’m sure you’ll be much happier, as will others around you.</a:t>
            </a:r>
          </a:p>
          <a:p>
            <a:endParaRPr lang="en-US" dirty="0"/>
          </a:p>
        </p:txBody>
      </p:sp>
    </p:spTree>
    <p:extLst>
      <p:ext uri="{BB962C8B-B14F-4D97-AF65-F5344CB8AC3E}">
        <p14:creationId xmlns:p14="http://schemas.microsoft.com/office/powerpoint/2010/main" val="234611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9388" y="1916832"/>
            <a:ext cx="4845224" cy="1143000"/>
          </a:xfrm>
        </p:spPr>
        <p:txBody>
          <a:bodyPr>
            <a:noAutofit/>
          </a:bodyPr>
          <a:lstStyle/>
          <a:p>
            <a:r>
              <a:rPr lang="en-US" sz="7200" dirty="0"/>
              <a:t>W</a:t>
            </a:r>
            <a:r>
              <a:rPr lang="en-US" sz="7200" dirty="0">
                <a:solidFill>
                  <a:srgbClr val="FF0000"/>
                </a:solidFill>
              </a:rPr>
              <a:t>O</a:t>
            </a:r>
            <a:r>
              <a:rPr lang="en-US" sz="7200" dirty="0"/>
              <a:t>R</a:t>
            </a:r>
            <a:r>
              <a:rPr lang="en-US" sz="7200" dirty="0">
                <a:solidFill>
                  <a:srgbClr val="FF0000"/>
                </a:solidFill>
              </a:rPr>
              <a:t>K</a:t>
            </a:r>
            <a:r>
              <a:rPr lang="en-US" sz="7200" dirty="0"/>
              <a:t>SH</a:t>
            </a:r>
            <a:r>
              <a:rPr lang="en-US" sz="7200" dirty="0">
                <a:solidFill>
                  <a:srgbClr val="FF0000"/>
                </a:solidFill>
              </a:rPr>
              <a:t>O</a:t>
            </a:r>
            <a:r>
              <a:rPr lang="en-US" sz="7200" dirty="0"/>
              <a:t>P</a:t>
            </a:r>
          </a:p>
        </p:txBody>
      </p:sp>
      <p:sp>
        <p:nvSpPr>
          <p:cNvPr id="3" name="ZoneTexte 2"/>
          <p:cNvSpPr txBox="1"/>
          <p:nvPr/>
        </p:nvSpPr>
        <p:spPr>
          <a:xfrm>
            <a:off x="2411760" y="2996952"/>
            <a:ext cx="4320480" cy="830997"/>
          </a:xfrm>
          <a:prstGeom prst="rect">
            <a:avLst/>
          </a:prstGeom>
          <a:noFill/>
        </p:spPr>
        <p:txBody>
          <a:bodyPr wrap="square" rtlCol="0">
            <a:spAutoFit/>
          </a:bodyPr>
          <a:lstStyle/>
          <a:p>
            <a:r>
              <a:rPr lang="en-US" sz="4800" dirty="0">
                <a:solidFill>
                  <a:srgbClr val="00B0F0"/>
                </a:solidFill>
              </a:rPr>
              <a:t>Th</a:t>
            </a:r>
            <a:r>
              <a:rPr lang="en-US" sz="4800" dirty="0"/>
              <a:t>e c</a:t>
            </a:r>
            <a:r>
              <a:rPr lang="en-US" sz="4800" dirty="0">
                <a:solidFill>
                  <a:srgbClr val="FF0000"/>
                </a:solidFill>
              </a:rPr>
              <a:t>olo</a:t>
            </a:r>
            <a:r>
              <a:rPr lang="en-US" sz="4800" dirty="0"/>
              <a:t>rs g</a:t>
            </a:r>
            <a:r>
              <a:rPr lang="en-US" sz="4800" dirty="0">
                <a:solidFill>
                  <a:srgbClr val="00B050"/>
                </a:solidFill>
              </a:rPr>
              <a:t>am</a:t>
            </a:r>
            <a:r>
              <a:rPr lang="en-US" sz="4800" dirty="0"/>
              <a:t>e</a:t>
            </a:r>
          </a:p>
        </p:txBody>
      </p:sp>
    </p:spTree>
    <p:extLst>
      <p:ext uri="{BB962C8B-B14F-4D97-AF65-F5344CB8AC3E}">
        <p14:creationId xmlns:p14="http://schemas.microsoft.com/office/powerpoint/2010/main" val="39306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Feedback styles</a:t>
            </a:r>
          </a:p>
        </p:txBody>
      </p:sp>
      <p:sp>
        <p:nvSpPr>
          <p:cNvPr id="3" name="Espace réservé du contenu 2"/>
          <p:cNvSpPr>
            <a:spLocks noGrp="1"/>
          </p:cNvSpPr>
          <p:nvPr>
            <p:ph idx="1"/>
          </p:nvPr>
        </p:nvSpPr>
        <p:spPr>
          <a:xfrm>
            <a:off x="1105272" y="1600201"/>
            <a:ext cx="5410944" cy="3917032"/>
          </a:xfrm>
        </p:spPr>
        <p:txBody>
          <a:bodyPr/>
          <a:lstStyle/>
          <a:p>
            <a:pPr marL="0" indent="0">
              <a:buNone/>
            </a:pPr>
            <a:br>
              <a:rPr lang="fr-FR" dirty="0"/>
            </a:br>
            <a:r>
              <a:rPr lang="fr-FR" dirty="0"/>
              <a:t>The Saboteur</a:t>
            </a:r>
          </a:p>
          <a:p>
            <a:pPr marL="0" indent="0">
              <a:buNone/>
            </a:pPr>
            <a:r>
              <a:rPr lang="fr-FR" dirty="0"/>
              <a:t>The Nice But Un-</a:t>
            </a:r>
            <a:r>
              <a:rPr lang="fr-FR" dirty="0" err="1"/>
              <a:t>helpful</a:t>
            </a:r>
            <a:endParaRPr lang="fr-FR" dirty="0"/>
          </a:p>
          <a:p>
            <a:pPr marL="0" indent="0">
              <a:buNone/>
            </a:pPr>
            <a:r>
              <a:rPr lang="fr-FR" dirty="0"/>
              <a:t>The No Feedback at all</a:t>
            </a:r>
          </a:p>
          <a:p>
            <a:pPr marL="0" indent="0">
              <a:buNone/>
            </a:pPr>
            <a:r>
              <a:rPr lang="fr-FR" dirty="0"/>
              <a:t>The </a:t>
            </a:r>
            <a:r>
              <a:rPr lang="fr-FR" dirty="0" err="1"/>
              <a:t>Helper</a:t>
            </a:r>
            <a:endParaRPr lang="fr-FR" dirty="0"/>
          </a:p>
          <a:p>
            <a:pPr marL="0" indent="0">
              <a:buNone/>
            </a:pPr>
            <a:r>
              <a:rPr lang="fr-FR" dirty="0"/>
              <a:t>The </a:t>
            </a:r>
            <a:r>
              <a:rPr lang="fr-FR" dirty="0" err="1"/>
              <a:t>negeative</a:t>
            </a:r>
            <a:endParaRPr lang="fr-FR" dirty="0"/>
          </a:p>
        </p:txBody>
      </p:sp>
    </p:spTree>
    <p:extLst>
      <p:ext uri="{BB962C8B-B14F-4D97-AF65-F5344CB8AC3E}">
        <p14:creationId xmlns:p14="http://schemas.microsoft.com/office/powerpoint/2010/main" val="20385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395536" y="2276872"/>
            <a:ext cx="8352928" cy="1015663"/>
          </a:xfrm>
          <a:prstGeom prst="rect">
            <a:avLst/>
          </a:prstGeom>
          <a:noFill/>
        </p:spPr>
        <p:txBody>
          <a:bodyPr wrap="square" rtlCol="0">
            <a:spAutoFit/>
          </a:bodyPr>
          <a:lstStyle/>
          <a:p>
            <a:pPr algn="ctr"/>
            <a:r>
              <a:rPr lang="fr-FR" sz="6000" dirty="0">
                <a:latin typeface="Berlin Sans FB" pitchFamily="34" charset="0"/>
                <a:cs typeface="Aharoni" pitchFamily="2" charset="-79"/>
              </a:rPr>
              <a:t>the “sandwich” </a:t>
            </a:r>
            <a:r>
              <a:rPr lang="fr-FR" sz="6000" dirty="0" err="1">
                <a:latin typeface="Berlin Sans FB" pitchFamily="34" charset="0"/>
                <a:cs typeface="Aharoni" pitchFamily="2" charset="-79"/>
              </a:rPr>
              <a:t>approach</a:t>
            </a:r>
            <a:endParaRPr lang="fr-FR" sz="6000" dirty="0">
              <a:latin typeface="Berlin Sans FB" pitchFamily="34" charset="0"/>
              <a:cs typeface="Aharoni" pitchFamily="2" charset="-79"/>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1115616" y="1484784"/>
            <a:ext cx="6840760" cy="954107"/>
          </a:xfrm>
          <a:prstGeom prst="rect">
            <a:avLst/>
          </a:prstGeom>
          <a:noFill/>
        </p:spPr>
        <p:txBody>
          <a:bodyPr wrap="square" rtlCol="0">
            <a:spAutoFit/>
          </a:bodyPr>
          <a:lstStyle/>
          <a:p>
            <a:pPr algn="ctr"/>
            <a:r>
              <a:rPr lang="en-US" sz="2800" dirty="0">
                <a:latin typeface="Berlin Sans FB" pitchFamily="34" charset="0"/>
                <a:cs typeface="Aharoni" pitchFamily="2" charset="-79"/>
              </a:rPr>
              <a:t>Surrounding the negative feedback with positive information and useful advice</a:t>
            </a:r>
            <a:endParaRPr lang="fr-FR" sz="2800" dirty="0">
              <a:latin typeface="Berlin Sans FB" pitchFamily="34" charset="0"/>
              <a:cs typeface="Aharoni" pitchFamily="2" charset="-79"/>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93" y="2438890"/>
            <a:ext cx="8869013" cy="43744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en-US" dirty="0">
                <a:solidFill>
                  <a:srgbClr val="FF0000"/>
                </a:solidFill>
              </a:rPr>
              <a:t>it’s wise to keep the following points in mind:</a:t>
            </a:r>
            <a:br>
              <a:rPr lang="en-US" dirty="0"/>
            </a:br>
            <a:endParaRPr lang="en-US" dirty="0"/>
          </a:p>
        </p:txBody>
      </p:sp>
      <p:sp>
        <p:nvSpPr>
          <p:cNvPr id="3" name="Espace réservé du contenu 2"/>
          <p:cNvSpPr>
            <a:spLocks noGrp="1"/>
          </p:cNvSpPr>
          <p:nvPr>
            <p:ph idx="1"/>
          </p:nvPr>
        </p:nvSpPr>
        <p:spPr/>
        <p:txBody>
          <a:bodyPr>
            <a:normAutofit lnSpcReduction="10000"/>
          </a:bodyPr>
          <a:lstStyle/>
          <a:p>
            <a:r>
              <a:rPr lang="en-US" dirty="0"/>
              <a:t>Always start by saying something positive to the person. If what you’re evaluating is a dish, compliment the person on the effort that went into it. If it’s a speech, praise the person for the research.</a:t>
            </a:r>
          </a:p>
          <a:p>
            <a:r>
              <a:rPr lang="en-US" dirty="0"/>
              <a:t>Bring out the negative points gently. Don’t be blunt.</a:t>
            </a:r>
          </a:p>
          <a:p>
            <a:r>
              <a:rPr lang="en-US" dirty="0"/>
              <a:t>Always try to end with a gentle suggestion for improvement.</a:t>
            </a:r>
          </a:p>
        </p:txBody>
      </p:sp>
    </p:spTree>
    <p:extLst>
      <p:ext uri="{BB962C8B-B14F-4D97-AF65-F5344CB8AC3E}">
        <p14:creationId xmlns:p14="http://schemas.microsoft.com/office/powerpoint/2010/main" val="419752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Example</a:t>
            </a:r>
          </a:p>
        </p:txBody>
      </p:sp>
      <p:sp>
        <p:nvSpPr>
          <p:cNvPr id="3" name="Espace réservé du contenu 2"/>
          <p:cNvSpPr>
            <a:spLocks noGrp="1"/>
          </p:cNvSpPr>
          <p:nvPr>
            <p:ph idx="1"/>
          </p:nvPr>
        </p:nvSpPr>
        <p:spPr/>
        <p:txBody>
          <a:bodyPr/>
          <a:lstStyle/>
          <a:p>
            <a:r>
              <a:rPr lang="en-US" dirty="0"/>
              <a:t>“Your presentation was great. You made good eye contact, and were well prepared. You were a little hard to hear at the back of the room, but with some practice you can overcome this. Keep up the good work!” Instead of: “You didn’t speak loudly enough. However, the presentation went well.”</a:t>
            </a:r>
          </a:p>
        </p:txBody>
      </p:sp>
    </p:spTree>
    <p:extLst>
      <p:ext uri="{BB962C8B-B14F-4D97-AF65-F5344CB8AC3E}">
        <p14:creationId xmlns:p14="http://schemas.microsoft.com/office/powerpoint/2010/main" val="355707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395536" y="764704"/>
            <a:ext cx="8352928" cy="2862322"/>
          </a:xfrm>
          <a:prstGeom prst="rect">
            <a:avLst/>
          </a:prstGeom>
          <a:noFill/>
        </p:spPr>
        <p:txBody>
          <a:bodyPr wrap="square" rtlCol="0">
            <a:spAutoFit/>
          </a:bodyPr>
          <a:lstStyle/>
          <a:p>
            <a:pPr algn="ctr"/>
            <a:r>
              <a:rPr lang="en-US" sz="6000" dirty="0">
                <a:latin typeface="Berlin Sans FB" pitchFamily="34" charset="0"/>
                <a:cs typeface="Aharoni" pitchFamily="2" charset="-79"/>
              </a:rPr>
              <a:t>What is the difference between a </a:t>
            </a:r>
            <a:r>
              <a:rPr lang="en-US" sz="6000">
                <a:latin typeface="Berlin Sans FB" pitchFamily="34" charset="0"/>
                <a:cs typeface="Aharoni" pitchFamily="2" charset="-79"/>
              </a:rPr>
              <a:t>bad evaluator  and </a:t>
            </a:r>
            <a:r>
              <a:rPr lang="en-US" sz="6000" dirty="0">
                <a:latin typeface="Berlin Sans FB" pitchFamily="34" charset="0"/>
                <a:cs typeface="Aharoni" pitchFamily="2" charset="-79"/>
              </a:rPr>
              <a:t>a good evaluator?</a:t>
            </a:r>
            <a:endParaRPr lang="fr-FR" sz="6000" dirty="0">
              <a:latin typeface="Berlin Sans FB" pitchFamily="34" charset="0"/>
              <a:cs typeface="Aharoni" pitchFamily="2" charset="-79"/>
            </a:endParaRPr>
          </a:p>
        </p:txBody>
      </p:sp>
      <p:pic>
        <p:nvPicPr>
          <p:cNvPr id="31746" name="Picture 2" descr="http://educationbythenumbers.org/wp-content/uploads/Feedbackimage.jpg"/>
          <p:cNvPicPr>
            <a:picLocks noChangeAspect="1" noChangeArrowheads="1"/>
          </p:cNvPicPr>
          <p:nvPr/>
        </p:nvPicPr>
        <p:blipFill>
          <a:blip r:embed="rId2" cstate="print"/>
          <a:srcRect/>
          <a:stretch>
            <a:fillRect/>
          </a:stretch>
        </p:blipFill>
        <p:spPr bwMode="auto">
          <a:xfrm>
            <a:off x="2771800" y="3645024"/>
            <a:ext cx="3572672" cy="241155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908720"/>
            <a:ext cx="7848872" cy="369332"/>
          </a:xfrm>
          <a:prstGeom prst="rect">
            <a:avLst/>
          </a:prstGeom>
          <a:noFill/>
        </p:spPr>
        <p:txBody>
          <a:bodyPr wrap="square" rtlCol="0">
            <a:spAutoFit/>
          </a:bodyPr>
          <a:lstStyle/>
          <a:p>
            <a:endParaRPr lang="fr-FR" dirty="0"/>
          </a:p>
        </p:txBody>
      </p:sp>
      <p:sp>
        <p:nvSpPr>
          <p:cNvPr id="5" name="ZoneTexte 4"/>
          <p:cNvSpPr txBox="1"/>
          <p:nvPr/>
        </p:nvSpPr>
        <p:spPr>
          <a:xfrm>
            <a:off x="-252536" y="2564904"/>
            <a:ext cx="6048672" cy="1938992"/>
          </a:xfrm>
          <a:prstGeom prst="rect">
            <a:avLst/>
          </a:prstGeom>
          <a:noFill/>
        </p:spPr>
        <p:txBody>
          <a:bodyPr wrap="square" rtlCol="0">
            <a:spAutoFit/>
          </a:bodyPr>
          <a:lstStyle/>
          <a:p>
            <a:pPr algn="ctr"/>
            <a:r>
              <a:rPr lang="en-US" sz="6000" dirty="0">
                <a:latin typeface="Berlin Sans FB" pitchFamily="34" charset="0"/>
                <a:cs typeface="Aharoni" pitchFamily="2" charset="-79"/>
              </a:rPr>
              <a:t>A GOOD Evaluator</a:t>
            </a:r>
            <a:endParaRPr lang="fr-FR" sz="6000" dirty="0">
              <a:latin typeface="Berlin Sans FB" pitchFamily="34" charset="0"/>
              <a:cs typeface="Aharoni" pitchFamily="2" charset="-79"/>
            </a:endParaRPr>
          </a:p>
        </p:txBody>
      </p:sp>
      <p:pic>
        <p:nvPicPr>
          <p:cNvPr id="34818" name="Picture 2" descr="http://images.sodahead.com/polls/001864951/405707640_judge_not_lest_ye_be_judged_xlarge.jpeg"/>
          <p:cNvPicPr>
            <a:picLocks noChangeAspect="1" noChangeArrowheads="1"/>
          </p:cNvPicPr>
          <p:nvPr/>
        </p:nvPicPr>
        <p:blipFill>
          <a:blip r:embed="rId2" cstate="print"/>
          <a:srcRect/>
          <a:stretch>
            <a:fillRect/>
          </a:stretch>
        </p:blipFill>
        <p:spPr bwMode="auto">
          <a:xfrm>
            <a:off x="5508104" y="1772816"/>
            <a:ext cx="3333750" cy="3181350"/>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TotalTime>
  <Words>1046</Words>
  <Application>Microsoft Office PowerPoint</Application>
  <PresentationFormat>Presentación en pantalla (4:3)</PresentationFormat>
  <Paragraphs>128</Paragraphs>
  <Slides>39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Andalus</vt:lpstr>
      <vt:lpstr>Arial</vt:lpstr>
      <vt:lpstr>Berlin Sans FB</vt:lpstr>
      <vt:lpstr>Calibri</vt:lpstr>
      <vt:lpstr>Thème Office</vt:lpstr>
      <vt:lpstr>Presentación de PowerPoint</vt:lpstr>
      <vt:lpstr>Presentación de PowerPoint</vt:lpstr>
      <vt:lpstr>Presentación de PowerPoint</vt:lpstr>
      <vt:lpstr>Presentación de PowerPoint</vt:lpstr>
      <vt:lpstr>Presentación de PowerPoint</vt:lpstr>
      <vt:lpstr>it’s wise to keep the following points in mind: </vt:lpstr>
      <vt:lpstr>Example</vt:lpstr>
      <vt:lpstr>Presentación de PowerPoint</vt:lpstr>
      <vt:lpstr>Presentación de PowerPoint</vt:lpstr>
      <vt:lpstr>Presentación de PowerPoint</vt:lpstr>
      <vt:lpstr>Presentación de PowerPoint</vt:lpstr>
      <vt:lpstr>Presentación de PowerPoint</vt:lpstr>
      <vt:lpstr>Reasons to give feedback</vt:lpstr>
      <vt:lpstr>Presentación de PowerPoint</vt:lpstr>
      <vt:lpstr>Presentación de PowerPoint</vt:lpstr>
      <vt:lpstr>Presentación de PowerPoint</vt:lpstr>
      <vt:lpstr>Presentación de PowerPoint</vt:lpstr>
      <vt:lpstr>Presentación de PowerPoint</vt:lpstr>
      <vt:lpstr>Example</vt:lpstr>
      <vt:lpstr>Presentación de PowerPoint</vt:lpstr>
      <vt:lpstr>Presentación de PowerPoint</vt:lpstr>
      <vt:lpstr>Example</vt:lpstr>
      <vt:lpstr>Presentación de PowerPoint</vt:lpstr>
      <vt:lpstr>Presentación de PowerPoint</vt:lpstr>
      <vt:lpstr>Example</vt:lpstr>
      <vt:lpstr>Presentación de PowerPoint</vt:lpstr>
      <vt:lpstr>Let’s improve Harry’s feedback</vt:lpstr>
      <vt:lpstr>Presentación de PowerPoint</vt:lpstr>
      <vt:lpstr>Presentación de PowerPoint</vt:lpstr>
      <vt:lpstr>Presentación de PowerPoint</vt:lpstr>
      <vt:lpstr>Presentación de PowerPoint</vt:lpstr>
      <vt:lpstr>Presentación de PowerPoint</vt:lpstr>
      <vt:lpstr>How to Receive Feedback Effectively </vt:lpstr>
      <vt:lpstr>Presentación de PowerPoint</vt:lpstr>
      <vt:lpstr>Presentación de PowerPoint</vt:lpstr>
      <vt:lpstr>Presentación de PowerPoint</vt:lpstr>
      <vt:lpstr>Presentación de PowerPoint</vt:lpstr>
      <vt:lpstr>WORKSHOP</vt:lpstr>
      <vt:lpstr>Feedback styles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BEN AZAZA</dc:creator>
  <cp:lastModifiedBy>Johny Stark</cp:lastModifiedBy>
  <cp:revision>53</cp:revision>
  <dcterms:created xsi:type="dcterms:W3CDTF">2015-03-14T15:01:26Z</dcterms:created>
  <dcterms:modified xsi:type="dcterms:W3CDTF">2019-11-28T19:35:55Z</dcterms:modified>
</cp:coreProperties>
</file>