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291" r:id="rId3"/>
    <p:sldId id="263" r:id="rId4"/>
    <p:sldId id="290" r:id="rId5"/>
    <p:sldId id="280" r:id="rId6"/>
    <p:sldId id="283" r:id="rId7"/>
    <p:sldId id="284" r:id="rId8"/>
    <p:sldId id="285" r:id="rId9"/>
    <p:sldId id="287" r:id="rId10"/>
    <p:sldId id="300" r:id="rId11"/>
    <p:sldId id="270" r:id="rId12"/>
    <p:sldId id="292" r:id="rId13"/>
    <p:sldId id="262" r:id="rId14"/>
    <p:sldId id="294" r:id="rId15"/>
    <p:sldId id="296" r:id="rId16"/>
    <p:sldId id="276" r:id="rId17"/>
    <p:sldId id="293" r:id="rId18"/>
    <p:sldId id="279" r:id="rId19"/>
    <p:sldId id="288" r:id="rId20"/>
    <p:sldId id="298" r:id="rId21"/>
    <p:sldId id="281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C0000"/>
    <a:srgbClr val="753805"/>
    <a:srgbClr val="7A0000"/>
    <a:srgbClr val="2A7E54"/>
    <a:srgbClr val="FFFFCC"/>
    <a:srgbClr val="226845"/>
    <a:srgbClr val="1D591D"/>
    <a:srgbClr val="2A7E2A"/>
    <a:srgbClr val="006000"/>
    <a:srgbClr val="00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814" y="-9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892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8C188D-7AA0-4BD6-A8D1-BDB690168CBD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F235FC-491D-4CE6-9FA4-CB21228CBBC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8D49EF-2A19-4707-95FB-9FFA73A11003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3B559DF-501B-481A-AC4F-FF644672BCC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59DF-501B-481A-AC4F-FF644672BCC3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59DF-501B-481A-AC4F-FF644672BCC3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59DF-501B-481A-AC4F-FF644672BCC3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3B559DF-501B-481A-AC4F-FF644672BCC3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86DDDE-3C24-42F7-AD86-2E92357493A0}" type="datetimeFigureOut">
              <a:rPr lang="ru-RU" smtClean="0"/>
              <a:pPr/>
              <a:t>20.10.2016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EAE15F-6247-4BFE-8560-255CB9D3A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gif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1.wav"/><Relationship Id="rId6" Type="http://schemas.openxmlformats.org/officeDocument/2006/relationships/image" Target="../media/image27.gif"/><Relationship Id="rId5" Type="http://schemas.openxmlformats.org/officeDocument/2006/relationships/image" Target="../media/image26.jpeg"/><Relationship Id="rId4" Type="http://schemas.openxmlformats.org/officeDocument/2006/relationships/image" Target="../media/image25.gi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I:\&#1091;&#1088;&#1086;&#1082;%20&#1083;&#1077;&#1082;%20&#1088;&#1072;&#1089;&#1090;\&#1076;&#1083;&#1103;%20&#1088;&#1072;&#1073;&#1086;&#1090;&#1099;%20&#1074;%20&#1075;&#1088;&#1091;&#1087;&#1087;&#1072;&#1093;.mp3" TargetMode="Externa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I:\&#1091;&#1088;&#1086;&#1082;%20&#1083;&#1077;&#1082;%20&#1088;&#1072;&#1089;&#1090;\&#1085;&#1072;&#1095;&#1072;&#1083;&#1086;.mp3" TargetMode="Externa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2.xml"/><Relationship Id="rId1" Type="http://schemas.openxmlformats.org/officeDocument/2006/relationships/audio" Target="file:///I:\&#1091;&#1088;&#1086;&#1082;%20&#1083;&#1077;&#1082;%20&#1088;&#1072;&#1089;&#1090;\&#1079;&#1074;&#1091;&#1082;&#1080;%20&#1087;&#1088;&#1080;&#1088;&#1086;&#1076;&#1099;.mp3" TargetMode="Externa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0.jpeg"/><Relationship Id="rId7" Type="http://schemas.openxmlformats.org/officeDocument/2006/relationships/image" Target="../media/image1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11" Type="http://schemas.openxmlformats.org/officeDocument/2006/relationships/image" Target="../media/image18.jpeg"/><Relationship Id="rId5" Type="http://schemas.openxmlformats.org/officeDocument/2006/relationships/image" Target="../media/image12.jpeg"/><Relationship Id="rId10" Type="http://schemas.openxmlformats.org/officeDocument/2006/relationships/image" Target="../media/image17.jpeg"/><Relationship Id="rId4" Type="http://schemas.openxmlformats.org/officeDocument/2006/relationships/image" Target="../media/image11.jpeg"/><Relationship Id="rId9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7314036" cy="331236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300" dirty="0" smtClean="0">
                <a:ln w="11430"/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Урок окружающего мира</a:t>
            </a:r>
            <a:br>
              <a:rPr lang="ru-RU" sz="6600" b="1" spc="300" dirty="0" smtClean="0">
                <a:ln w="11430"/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</a:br>
            <a:r>
              <a:rPr lang="ru-RU" sz="6600" b="1" spc="300" dirty="0" smtClean="0">
                <a:ln w="11430"/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2 </a:t>
            </a:r>
            <a:r>
              <a:rPr lang="ru-RU" sz="6600" b="1" spc="300" dirty="0" smtClean="0">
                <a:ln w="11430"/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класс</a:t>
            </a:r>
            <a:br>
              <a:rPr lang="ru-RU" sz="6600" b="1" spc="300" dirty="0" smtClean="0">
                <a:ln w="11430"/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</a:br>
            <a:r>
              <a:rPr lang="ru-RU" sz="6600" b="1" spc="300" dirty="0" smtClean="0">
                <a:ln w="11430"/>
                <a:blipFill dpi="0" rotWithShape="1">
                  <a:blip r:embed="rId3"/>
                  <a:srcRect/>
                  <a:stretch>
                    <a:fillRect/>
                  </a:stretch>
                </a:blip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  <a:reflection blurRad="6350" stA="60000" endA="900" endPos="58000" dir="5400000" sy="-100000" algn="bl" rotWithShape="0"/>
                </a:effectLst>
              </a:rPr>
              <a:t>УМК «Перспектива»</a:t>
            </a:r>
            <a:endParaRPr lang="ru-RU" sz="6600" b="1" spc="300" dirty="0">
              <a:ln w="11430"/>
              <a:blipFill dpi="0" rotWithShape="1">
                <a:blip r:embed="rId3"/>
                <a:srcRect/>
                <a:stretch>
                  <a:fillRect/>
                </a:stretch>
              </a:blip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60" name="Freeform 48" descr="Штриховой диагональный 2"/>
          <p:cNvSpPr>
            <a:spLocks/>
          </p:cNvSpPr>
          <p:nvPr/>
        </p:nvSpPr>
        <p:spPr bwMode="auto">
          <a:xfrm rot="-126566">
            <a:off x="-393700" y="5222875"/>
            <a:ext cx="9864725" cy="2884488"/>
          </a:xfrm>
          <a:custGeom>
            <a:avLst/>
            <a:gdLst/>
            <a:ahLst/>
            <a:cxnLst>
              <a:cxn ang="0">
                <a:pos x="268" y="735"/>
              </a:cxn>
              <a:cxn ang="0">
                <a:pos x="318" y="620"/>
              </a:cxn>
              <a:cxn ang="0">
                <a:pos x="400" y="554"/>
              </a:cxn>
              <a:cxn ang="0">
                <a:pos x="458" y="513"/>
              </a:cxn>
              <a:cxn ang="0">
                <a:pos x="606" y="439"/>
              </a:cxn>
              <a:cxn ang="0">
                <a:pos x="631" y="415"/>
              </a:cxn>
              <a:cxn ang="0">
                <a:pos x="647" y="390"/>
              </a:cxn>
              <a:cxn ang="0">
                <a:pos x="762" y="332"/>
              </a:cxn>
              <a:cxn ang="0">
                <a:pos x="812" y="308"/>
              </a:cxn>
              <a:cxn ang="0">
                <a:pos x="836" y="291"/>
              </a:cxn>
              <a:cxn ang="0">
                <a:pos x="894" y="275"/>
              </a:cxn>
              <a:cxn ang="0">
                <a:pos x="1272" y="118"/>
              </a:cxn>
              <a:cxn ang="0">
                <a:pos x="1338" y="77"/>
              </a:cxn>
              <a:cxn ang="0">
                <a:pos x="2145" y="61"/>
              </a:cxn>
              <a:cxn ang="0">
                <a:pos x="2614" y="52"/>
              </a:cxn>
              <a:cxn ang="0">
                <a:pos x="2663" y="44"/>
              </a:cxn>
              <a:cxn ang="0">
                <a:pos x="2893" y="11"/>
              </a:cxn>
              <a:cxn ang="0">
                <a:pos x="3478" y="44"/>
              </a:cxn>
              <a:cxn ang="0">
                <a:pos x="3601" y="94"/>
              </a:cxn>
              <a:cxn ang="0">
                <a:pos x="3905" y="168"/>
              </a:cxn>
              <a:cxn ang="0">
                <a:pos x="4391" y="176"/>
              </a:cxn>
              <a:cxn ang="0">
                <a:pos x="4473" y="217"/>
              </a:cxn>
              <a:cxn ang="0">
                <a:pos x="4580" y="225"/>
              </a:cxn>
              <a:cxn ang="0">
                <a:pos x="4630" y="258"/>
              </a:cxn>
              <a:cxn ang="0">
                <a:pos x="4704" y="340"/>
              </a:cxn>
              <a:cxn ang="0">
                <a:pos x="4909" y="398"/>
              </a:cxn>
              <a:cxn ang="0">
                <a:pos x="4951" y="415"/>
              </a:cxn>
              <a:cxn ang="0">
                <a:pos x="5206" y="431"/>
              </a:cxn>
              <a:cxn ang="0">
                <a:pos x="5271" y="480"/>
              </a:cxn>
              <a:cxn ang="0">
                <a:pos x="5288" y="497"/>
              </a:cxn>
              <a:cxn ang="0">
                <a:pos x="5321" y="546"/>
              </a:cxn>
              <a:cxn ang="0">
                <a:pos x="5378" y="587"/>
              </a:cxn>
              <a:cxn ang="0">
                <a:pos x="5477" y="628"/>
              </a:cxn>
              <a:cxn ang="0">
                <a:pos x="5527" y="645"/>
              </a:cxn>
              <a:cxn ang="0">
                <a:pos x="5658" y="719"/>
              </a:cxn>
              <a:cxn ang="0">
                <a:pos x="5757" y="793"/>
              </a:cxn>
              <a:cxn ang="0">
                <a:pos x="5946" y="834"/>
              </a:cxn>
              <a:cxn ang="0">
                <a:pos x="3214" y="916"/>
              </a:cxn>
              <a:cxn ang="0">
                <a:pos x="1840" y="892"/>
              </a:cxn>
              <a:cxn ang="0">
                <a:pos x="1223" y="884"/>
              </a:cxn>
              <a:cxn ang="0">
                <a:pos x="277" y="744"/>
              </a:cxn>
              <a:cxn ang="0">
                <a:pos x="268" y="719"/>
              </a:cxn>
              <a:cxn ang="0">
                <a:pos x="268" y="735"/>
              </a:cxn>
            </a:cxnLst>
            <a:rect l="0" t="0" r="r" b="b"/>
            <a:pathLst>
              <a:path w="6102" h="1632">
                <a:moveTo>
                  <a:pt x="268" y="735"/>
                </a:moveTo>
                <a:cubicBezTo>
                  <a:pt x="318" y="703"/>
                  <a:pt x="294" y="669"/>
                  <a:pt x="318" y="620"/>
                </a:cubicBezTo>
                <a:cubicBezTo>
                  <a:pt x="335" y="585"/>
                  <a:pt x="365" y="567"/>
                  <a:pt x="400" y="554"/>
                </a:cubicBezTo>
                <a:cubicBezTo>
                  <a:pt x="421" y="534"/>
                  <a:pt x="430" y="522"/>
                  <a:pt x="458" y="513"/>
                </a:cubicBezTo>
                <a:cubicBezTo>
                  <a:pt x="493" y="460"/>
                  <a:pt x="547" y="453"/>
                  <a:pt x="606" y="439"/>
                </a:cubicBezTo>
                <a:cubicBezTo>
                  <a:pt x="614" y="431"/>
                  <a:pt x="624" y="424"/>
                  <a:pt x="631" y="415"/>
                </a:cubicBezTo>
                <a:cubicBezTo>
                  <a:pt x="637" y="407"/>
                  <a:pt x="640" y="397"/>
                  <a:pt x="647" y="390"/>
                </a:cubicBezTo>
                <a:cubicBezTo>
                  <a:pt x="664" y="373"/>
                  <a:pt x="736" y="340"/>
                  <a:pt x="762" y="332"/>
                </a:cubicBezTo>
                <a:cubicBezTo>
                  <a:pt x="798" y="298"/>
                  <a:pt x="756" y="333"/>
                  <a:pt x="812" y="308"/>
                </a:cubicBezTo>
                <a:cubicBezTo>
                  <a:pt x="821" y="304"/>
                  <a:pt x="827" y="295"/>
                  <a:pt x="836" y="291"/>
                </a:cubicBezTo>
                <a:cubicBezTo>
                  <a:pt x="854" y="283"/>
                  <a:pt x="875" y="281"/>
                  <a:pt x="894" y="275"/>
                </a:cubicBezTo>
                <a:cubicBezTo>
                  <a:pt x="996" y="166"/>
                  <a:pt x="1141" y="167"/>
                  <a:pt x="1272" y="118"/>
                </a:cubicBezTo>
                <a:cubicBezTo>
                  <a:pt x="1288" y="95"/>
                  <a:pt x="1308" y="78"/>
                  <a:pt x="1338" y="77"/>
                </a:cubicBezTo>
                <a:cubicBezTo>
                  <a:pt x="1487" y="70"/>
                  <a:pt x="2073" y="62"/>
                  <a:pt x="2145" y="61"/>
                </a:cubicBezTo>
                <a:cubicBezTo>
                  <a:pt x="2306" y="1"/>
                  <a:pt x="2333" y="47"/>
                  <a:pt x="2614" y="52"/>
                </a:cubicBezTo>
                <a:cubicBezTo>
                  <a:pt x="2714" y="79"/>
                  <a:pt x="2599" y="58"/>
                  <a:pt x="2663" y="44"/>
                </a:cubicBezTo>
                <a:cubicBezTo>
                  <a:pt x="2735" y="28"/>
                  <a:pt x="2819" y="25"/>
                  <a:pt x="2893" y="11"/>
                </a:cubicBezTo>
                <a:cubicBezTo>
                  <a:pt x="3737" y="26"/>
                  <a:pt x="3203" y="0"/>
                  <a:pt x="3478" y="44"/>
                </a:cubicBezTo>
                <a:cubicBezTo>
                  <a:pt x="3531" y="82"/>
                  <a:pt x="3529" y="83"/>
                  <a:pt x="3601" y="94"/>
                </a:cubicBezTo>
                <a:cubicBezTo>
                  <a:pt x="3697" y="186"/>
                  <a:pt x="3759" y="164"/>
                  <a:pt x="3905" y="168"/>
                </a:cubicBezTo>
                <a:cubicBezTo>
                  <a:pt x="4067" y="172"/>
                  <a:pt x="4229" y="173"/>
                  <a:pt x="4391" y="176"/>
                </a:cubicBezTo>
                <a:cubicBezTo>
                  <a:pt x="4424" y="187"/>
                  <a:pt x="4435" y="211"/>
                  <a:pt x="4473" y="217"/>
                </a:cubicBezTo>
                <a:cubicBezTo>
                  <a:pt x="4508" y="223"/>
                  <a:pt x="4544" y="222"/>
                  <a:pt x="4580" y="225"/>
                </a:cubicBezTo>
                <a:cubicBezTo>
                  <a:pt x="4597" y="236"/>
                  <a:pt x="4619" y="241"/>
                  <a:pt x="4630" y="258"/>
                </a:cubicBezTo>
                <a:cubicBezTo>
                  <a:pt x="4647" y="284"/>
                  <a:pt x="4673" y="329"/>
                  <a:pt x="4704" y="340"/>
                </a:cubicBezTo>
                <a:cubicBezTo>
                  <a:pt x="4770" y="364"/>
                  <a:pt x="4844" y="372"/>
                  <a:pt x="4909" y="398"/>
                </a:cubicBezTo>
                <a:cubicBezTo>
                  <a:pt x="4923" y="404"/>
                  <a:pt x="4936" y="412"/>
                  <a:pt x="4951" y="415"/>
                </a:cubicBezTo>
                <a:cubicBezTo>
                  <a:pt x="4993" y="423"/>
                  <a:pt x="5200" y="431"/>
                  <a:pt x="5206" y="431"/>
                </a:cubicBezTo>
                <a:cubicBezTo>
                  <a:pt x="5248" y="445"/>
                  <a:pt x="5224" y="433"/>
                  <a:pt x="5271" y="480"/>
                </a:cubicBezTo>
                <a:cubicBezTo>
                  <a:pt x="5277" y="486"/>
                  <a:pt x="5288" y="497"/>
                  <a:pt x="5288" y="497"/>
                </a:cubicBezTo>
                <a:cubicBezTo>
                  <a:pt x="5303" y="558"/>
                  <a:pt x="5282" y="507"/>
                  <a:pt x="5321" y="546"/>
                </a:cubicBezTo>
                <a:cubicBezTo>
                  <a:pt x="5367" y="592"/>
                  <a:pt x="5319" y="573"/>
                  <a:pt x="5378" y="587"/>
                </a:cubicBezTo>
                <a:cubicBezTo>
                  <a:pt x="5404" y="613"/>
                  <a:pt x="5442" y="616"/>
                  <a:pt x="5477" y="628"/>
                </a:cubicBezTo>
                <a:cubicBezTo>
                  <a:pt x="5494" y="634"/>
                  <a:pt x="5527" y="645"/>
                  <a:pt x="5527" y="645"/>
                </a:cubicBezTo>
                <a:cubicBezTo>
                  <a:pt x="5563" y="683"/>
                  <a:pt x="5613" y="694"/>
                  <a:pt x="5658" y="719"/>
                </a:cubicBezTo>
                <a:cubicBezTo>
                  <a:pt x="5696" y="740"/>
                  <a:pt x="5722" y="770"/>
                  <a:pt x="5757" y="793"/>
                </a:cubicBezTo>
                <a:cubicBezTo>
                  <a:pt x="5814" y="829"/>
                  <a:pt x="5881" y="829"/>
                  <a:pt x="5946" y="834"/>
                </a:cubicBezTo>
                <a:cubicBezTo>
                  <a:pt x="6102" y="1632"/>
                  <a:pt x="4384" y="909"/>
                  <a:pt x="3214" y="916"/>
                </a:cubicBezTo>
                <a:cubicBezTo>
                  <a:pt x="2749" y="911"/>
                  <a:pt x="2303" y="899"/>
                  <a:pt x="1840" y="892"/>
                </a:cubicBezTo>
                <a:cubicBezTo>
                  <a:pt x="1531" y="858"/>
                  <a:pt x="1736" y="874"/>
                  <a:pt x="1223" y="884"/>
                </a:cubicBezTo>
                <a:cubicBezTo>
                  <a:pt x="0" y="872"/>
                  <a:pt x="277" y="1193"/>
                  <a:pt x="277" y="744"/>
                </a:cubicBezTo>
                <a:cubicBezTo>
                  <a:pt x="277" y="735"/>
                  <a:pt x="271" y="727"/>
                  <a:pt x="268" y="719"/>
                </a:cubicBezTo>
                <a:cubicBezTo>
                  <a:pt x="304" y="707"/>
                  <a:pt x="299" y="705"/>
                  <a:pt x="268" y="735"/>
                </a:cubicBezTo>
                <a:close/>
              </a:path>
            </a:pathLst>
          </a:custGeom>
          <a:pattFill prst="dashUpDiag">
            <a:fgClr>
              <a:srgbClr val="006600"/>
            </a:fgClr>
            <a:bgClr>
              <a:srgbClr val="99CC00"/>
            </a:bgClr>
          </a:patt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3332" name="Picture 20" descr="718217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CFEFC"/>
              </a:clrFrom>
              <a:clrTo>
                <a:srgbClr val="FCFEFC">
                  <a:alpha val="0"/>
                </a:srgbClr>
              </a:clrTo>
            </a:clrChange>
            <a:lum bright="12000"/>
          </a:blip>
          <a:srcRect b="25627"/>
          <a:stretch>
            <a:fillRect/>
          </a:stretch>
        </p:blipFill>
        <p:spPr bwMode="auto">
          <a:xfrm>
            <a:off x="900113" y="836613"/>
            <a:ext cx="7129462" cy="3325812"/>
          </a:xfrm>
          <a:prstGeom prst="rect">
            <a:avLst/>
          </a:prstGeom>
          <a:noFill/>
        </p:spPr>
      </p:pic>
      <p:sp>
        <p:nvSpPr>
          <p:cNvPr id="13315" name="AutoShape 3"/>
          <p:cNvSpPr>
            <a:spLocks noChangeArrowheads="1"/>
          </p:cNvSpPr>
          <p:nvPr/>
        </p:nvSpPr>
        <p:spPr bwMode="auto">
          <a:xfrm rot="280536">
            <a:off x="1692275" y="188913"/>
            <a:ext cx="5761038" cy="2016125"/>
          </a:xfrm>
          <a:prstGeom prst="cloudCallout">
            <a:avLst>
              <a:gd name="adj1" fmla="val -22134"/>
              <a:gd name="adj2" fmla="val 31116"/>
            </a:avLst>
          </a:prstGeom>
          <a:solidFill>
            <a:schemeClr val="accent1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pic>
        <p:nvPicPr>
          <p:cNvPr id="13335" name="Picture 23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03350" y="5661025"/>
            <a:ext cx="865188" cy="874713"/>
          </a:xfrm>
          <a:prstGeom prst="rect">
            <a:avLst/>
          </a:prstGeom>
          <a:noFill/>
        </p:spPr>
      </p:pic>
      <p:pic>
        <p:nvPicPr>
          <p:cNvPr id="13339" name="Picture 27" descr="klever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6F1"/>
              </a:clrFrom>
              <a:clrTo>
                <a:srgbClr val="F5F6F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411413" y="4724400"/>
            <a:ext cx="1522412" cy="1976438"/>
          </a:xfrm>
          <a:prstGeom prst="rect">
            <a:avLst/>
          </a:prstGeom>
          <a:noFill/>
        </p:spPr>
      </p:pic>
      <p:pic>
        <p:nvPicPr>
          <p:cNvPr id="13340" name="Picture 28" descr="klever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5F6F1"/>
              </a:clrFrom>
              <a:clrTo>
                <a:srgbClr val="F5F6F1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rot="57427" flipH="1">
            <a:off x="5364163" y="4724400"/>
            <a:ext cx="1371600" cy="1976438"/>
          </a:xfrm>
          <a:prstGeom prst="rect">
            <a:avLst/>
          </a:prstGeom>
          <a:noFill/>
        </p:spPr>
      </p:pic>
      <p:pic>
        <p:nvPicPr>
          <p:cNvPr id="13341" name="Picture 29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67175" y="5300663"/>
            <a:ext cx="1292225" cy="1306512"/>
          </a:xfrm>
          <a:prstGeom prst="rect">
            <a:avLst/>
          </a:prstGeom>
          <a:noFill/>
        </p:spPr>
      </p:pic>
      <p:pic>
        <p:nvPicPr>
          <p:cNvPr id="13342" name="Picture 30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488" y="5661025"/>
            <a:ext cx="865187" cy="874713"/>
          </a:xfrm>
          <a:prstGeom prst="rect">
            <a:avLst/>
          </a:prstGeom>
          <a:noFill/>
        </p:spPr>
      </p:pic>
      <p:pic>
        <p:nvPicPr>
          <p:cNvPr id="13320" name="Picture 8" descr="Ins02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-1296988" y="2565400"/>
            <a:ext cx="1296988" cy="792163"/>
          </a:xfrm>
          <a:prstGeom prst="rect">
            <a:avLst/>
          </a:prstGeom>
          <a:noFill/>
        </p:spPr>
      </p:pic>
      <p:pic>
        <p:nvPicPr>
          <p:cNvPr id="13321" name="Picture 9" descr="Ins31"/>
          <p:cNvPicPr>
            <a:picLocks noChangeAspect="1" noChangeArrowheads="1" noCrop="1"/>
          </p:cNvPicPr>
          <p:nvPr/>
        </p:nvPicPr>
        <p:blipFill>
          <a:blip r:embed="rId7" cstate="print">
            <a:lum bright="-12000"/>
          </a:blip>
          <a:srcRect/>
          <a:stretch>
            <a:fillRect/>
          </a:stretch>
        </p:blipFill>
        <p:spPr bwMode="auto">
          <a:xfrm rot="-718568">
            <a:off x="5292725" y="2349500"/>
            <a:ext cx="962025" cy="962025"/>
          </a:xfrm>
          <a:prstGeom prst="rect">
            <a:avLst/>
          </a:prstGeom>
          <a:noFill/>
        </p:spPr>
      </p:pic>
      <p:sp>
        <p:nvSpPr>
          <p:cNvPr id="13348" name="AutoShape 36"/>
          <p:cNvSpPr>
            <a:spLocks noChangeArrowheads="1"/>
          </p:cNvSpPr>
          <p:nvPr/>
        </p:nvSpPr>
        <p:spPr bwMode="auto">
          <a:xfrm rot="290088">
            <a:off x="971550" y="3716338"/>
            <a:ext cx="2376488" cy="863600"/>
          </a:xfrm>
          <a:prstGeom prst="cloudCallout">
            <a:avLst>
              <a:gd name="adj1" fmla="val -30495"/>
              <a:gd name="adj2" fmla="val 38421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3349" name="AutoShape 37"/>
          <p:cNvSpPr>
            <a:spLocks noChangeArrowheads="1"/>
          </p:cNvSpPr>
          <p:nvPr/>
        </p:nvSpPr>
        <p:spPr bwMode="auto">
          <a:xfrm rot="290088">
            <a:off x="5651500" y="3644900"/>
            <a:ext cx="2376488" cy="863600"/>
          </a:xfrm>
          <a:prstGeom prst="cloudCallout">
            <a:avLst>
              <a:gd name="adj1" fmla="val -30495"/>
              <a:gd name="adj2" fmla="val 38421"/>
            </a:avLst>
          </a:prstGeom>
          <a:gradFill rotWithShape="1">
            <a:gsLst>
              <a:gs pos="0">
                <a:schemeClr val="bg1"/>
              </a:gs>
              <a:gs pos="100000">
                <a:schemeClr val="accent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3350" name="AutoShape 38"/>
          <p:cNvSpPr>
            <a:spLocks noChangeArrowheads="1"/>
          </p:cNvSpPr>
          <p:nvPr/>
        </p:nvSpPr>
        <p:spPr bwMode="auto">
          <a:xfrm rot="197821">
            <a:off x="1763713" y="333375"/>
            <a:ext cx="2447925" cy="1152525"/>
          </a:xfrm>
          <a:prstGeom prst="cloudCallout">
            <a:avLst>
              <a:gd name="adj1" fmla="val -29509"/>
              <a:gd name="adj2" fmla="val 38157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path path="rect">
              <a:fillToRect l="50000" t="50000" r="50000" b="50000"/>
            </a:path>
          </a:gra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endParaRPr lang="ru-RU"/>
          </a:p>
        </p:txBody>
      </p:sp>
      <p:sp>
        <p:nvSpPr>
          <p:cNvPr id="13333" name="AutoShape 21"/>
          <p:cNvSpPr>
            <a:spLocks noChangeArrowheads="1"/>
          </p:cNvSpPr>
          <p:nvPr/>
        </p:nvSpPr>
        <p:spPr bwMode="auto">
          <a:xfrm>
            <a:off x="6516688" y="115888"/>
            <a:ext cx="2303462" cy="2374900"/>
          </a:xfrm>
          <a:prstGeom prst="sun">
            <a:avLst>
              <a:gd name="adj" fmla="val 25000"/>
            </a:avLst>
          </a:prstGeom>
          <a:gradFill rotWithShape="1">
            <a:gsLst>
              <a:gs pos="0">
                <a:srgbClr val="FF9933"/>
              </a:gs>
              <a:gs pos="100000">
                <a:srgbClr val="FFFF00"/>
              </a:gs>
            </a:gsLst>
            <a:path path="rect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ru-RU"/>
          </a:p>
        </p:txBody>
      </p:sp>
      <p:sp>
        <p:nvSpPr>
          <p:cNvPr id="13352" name="Line 40"/>
          <p:cNvSpPr>
            <a:spLocks noChangeShapeType="1"/>
          </p:cNvSpPr>
          <p:nvPr/>
        </p:nvSpPr>
        <p:spPr bwMode="auto">
          <a:xfrm flipH="1">
            <a:off x="2411413" y="1989138"/>
            <a:ext cx="1081087" cy="3455987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3" name="Line 41"/>
          <p:cNvSpPr>
            <a:spLocks noChangeShapeType="1"/>
          </p:cNvSpPr>
          <p:nvPr/>
        </p:nvSpPr>
        <p:spPr bwMode="auto">
          <a:xfrm flipH="1">
            <a:off x="3851275" y="2060575"/>
            <a:ext cx="288925" cy="2808288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4" name="Line 42"/>
          <p:cNvSpPr>
            <a:spLocks noChangeShapeType="1"/>
          </p:cNvSpPr>
          <p:nvPr/>
        </p:nvSpPr>
        <p:spPr bwMode="auto">
          <a:xfrm>
            <a:off x="4789488" y="2205038"/>
            <a:ext cx="69850" cy="3024187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5" name="Line 43"/>
          <p:cNvSpPr>
            <a:spLocks noChangeShapeType="1"/>
          </p:cNvSpPr>
          <p:nvPr/>
        </p:nvSpPr>
        <p:spPr bwMode="auto">
          <a:xfrm>
            <a:off x="5867400" y="1989138"/>
            <a:ext cx="1150938" cy="3168650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6" name="Line 44"/>
          <p:cNvSpPr>
            <a:spLocks noChangeShapeType="1"/>
          </p:cNvSpPr>
          <p:nvPr/>
        </p:nvSpPr>
        <p:spPr bwMode="auto">
          <a:xfrm>
            <a:off x="6516688" y="1844675"/>
            <a:ext cx="1511300" cy="3097213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3358" name="Line 46"/>
          <p:cNvSpPr>
            <a:spLocks noChangeShapeType="1"/>
          </p:cNvSpPr>
          <p:nvPr/>
        </p:nvSpPr>
        <p:spPr bwMode="auto">
          <a:xfrm flipH="1">
            <a:off x="1403350" y="1916113"/>
            <a:ext cx="1512888" cy="3313112"/>
          </a:xfrm>
          <a:prstGeom prst="line">
            <a:avLst/>
          </a:prstGeom>
          <a:noFill/>
          <a:ln w="25400">
            <a:solidFill>
              <a:srgbClr val="0000FF"/>
            </a:solidFill>
            <a:prstDash val="dash"/>
            <a:round/>
            <a:headEnd/>
            <a:tailEnd/>
          </a:ln>
          <a:effectLst/>
        </p:spPr>
        <p:txBody>
          <a:bodyPr/>
          <a:lstStyle/>
          <a:p>
            <a:endParaRPr lang="ru-RU"/>
          </a:p>
        </p:txBody>
      </p:sp>
      <p:pic>
        <p:nvPicPr>
          <p:cNvPr id="13361" name="Picture 49">
            <a:hlinkClick r:id="" action="ppaction://media"/>
          </p:cNvPr>
          <p:cNvPicPr>
            <a:picLocks noRot="1" noChangeAspect="1" noChangeArrowheads="1"/>
          </p:cNvPicPr>
          <p:nvPr>
            <a:wavAudioFile r:embed="rId1" name="Pesenka_o_raduge.wav"/>
          </p:nvPr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675688" y="6381750"/>
            <a:ext cx="304800" cy="304800"/>
          </a:xfrm>
          <a:prstGeom prst="rect">
            <a:avLst/>
          </a:prstGeom>
          <a:noFill/>
        </p:spPr>
      </p:pic>
      <p:pic>
        <p:nvPicPr>
          <p:cNvPr id="13362" name="Picture 50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850" y="6021388"/>
            <a:ext cx="865188" cy="874712"/>
          </a:xfrm>
          <a:prstGeom prst="rect">
            <a:avLst/>
          </a:prstGeom>
          <a:noFill/>
        </p:spPr>
      </p:pic>
      <p:pic>
        <p:nvPicPr>
          <p:cNvPr id="13363" name="Picture 51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59113" y="5949950"/>
            <a:ext cx="865187" cy="874713"/>
          </a:xfrm>
          <a:prstGeom prst="rect">
            <a:avLst/>
          </a:prstGeom>
          <a:noFill/>
        </p:spPr>
      </p:pic>
      <p:pic>
        <p:nvPicPr>
          <p:cNvPr id="13364" name="Picture 52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5949950"/>
            <a:ext cx="865188" cy="874713"/>
          </a:xfrm>
          <a:prstGeom prst="rect">
            <a:avLst/>
          </a:prstGeom>
          <a:noFill/>
        </p:spPr>
      </p:pic>
      <p:pic>
        <p:nvPicPr>
          <p:cNvPr id="13365" name="Picture 53" descr="b39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12088" y="6165850"/>
            <a:ext cx="865187" cy="874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36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8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20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33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3500"/>
                            </p:stCondLst>
                            <p:childTnLst>
                              <p:par>
                                <p:cTn id="24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133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33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500"/>
                            </p:stCondLst>
                            <p:childTnLst>
                              <p:par>
                                <p:cTn id="4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133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6500"/>
                            </p:stCondLst>
                            <p:childTnLst>
                              <p:par>
                                <p:cTn id="4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33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000"/>
                            </p:stCondLst>
                            <p:childTnLst>
                              <p:par>
                                <p:cTn id="5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7500"/>
                            </p:stCondLst>
                            <p:childTnLst>
                              <p:par>
                                <p:cTn id="56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33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000"/>
                            </p:stCondLst>
                            <p:childTnLst>
                              <p:par>
                                <p:cTn id="6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85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90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0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05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3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10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13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15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133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0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133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125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133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3000"/>
                            </p:stCondLst>
                            <p:childTnLst>
                              <p:par>
                                <p:cTn id="100" presetID="2" presetClass="entr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2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2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5000"/>
                            </p:stCondLst>
                            <p:childTnLst>
                              <p:par>
                                <p:cTn id="10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4323 -0.0787 L 0.41336 0.25718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" y="1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7000"/>
                            </p:stCondLst>
                            <p:childTnLst>
                              <p:par>
                                <p:cTn id="108" presetID="1" presetClass="path" presetSubtype="0" repeatCount="300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5 -0.06366 C 0.04115 -0.08912 0.11059 -0.03796 0.12969 0.05046 C 0.14844 0.13866 0.11007 0.23125 0.0441 0.25671 C -0.02204 0.28264 -0.09166 0.23148 -0.11059 0.14259 C -0.12951 0.05486 -0.09132 -0.03819 -0.025 -0.06366 Z " pathEditMode="relative" rAng="-962626" ptsTypes="fffff">
                                      <p:cBhvr>
                                        <p:cTn id="109" dur="2000" spd="-100000" fill="hold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4" y="1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3000"/>
                            </p:stCondLst>
                            <p:childTnLst>
                              <p:par>
                                <p:cTn id="111" presetID="2" presetClass="exit" presetSubtype="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2" dur="200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2000"/>
                                        <p:tgtEl>
                                          <p:spTgt spid="133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25000"/>
                            </p:stCondLst>
                            <p:childTnLst>
                              <p:par>
                                <p:cTn id="116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7" dur="20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2000"/>
                                        <p:tgtEl>
                                          <p:spTgt spid="133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7000"/>
                            </p:stCondLst>
                            <p:childTnLst>
                              <p:par>
                                <p:cTn id="121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2" dur="2000" fill="hold"/>
                                        <p:tgtEl>
                                          <p:spTgt spid="13315"/>
                                        </p:tgtEl>
                                      </p:cBhvr>
                                      <p:by x="25000" y="2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29000"/>
                            </p:stCondLst>
                            <p:childTnLst>
                              <p:par>
                                <p:cTn id="124" presetID="9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5" dur="5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29500"/>
                            </p:stCondLst>
                            <p:childTnLst>
                              <p:par>
                                <p:cTn id="12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3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3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32500"/>
                            </p:stCondLst>
                            <p:childTnLst>
                              <p:par>
                                <p:cTn id="133" presetID="35" presetClass="entr" presetSubtype="0" repeatCount="2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2000"/>
                                        <p:tgtEl>
                                          <p:spTgt spid="133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6" dur="2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2000" fill="hold"/>
                                        <p:tgtEl>
                                          <p:spTgt spid="13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36500"/>
                            </p:stCondLst>
                            <p:childTnLst>
                              <p:par>
                                <p:cTn id="14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1000"/>
                                        <p:tgtEl>
                                          <p:spTgt spid="13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1000"/>
                                        <p:tgtEl>
                                          <p:spTgt spid="13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1000"/>
                                        <p:tgtEl>
                                          <p:spTgt spid="13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37500"/>
                            </p:stCondLst>
                            <p:childTnLst>
                              <p:par>
                                <p:cTn id="150" presetID="2" presetClass="entr" presetSubtype="8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2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2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39500"/>
                            </p:stCondLst>
                            <p:childTnLst>
                              <p:par>
                                <p:cTn id="155" presetID="37" presetClass="path" presetSubtype="0" repeatCount="300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445 0.0419 L -0.00174 0.14259 C 0.0177 0.16551 0.04687 0.17847 0.07725 0.17847 C 0.11198 0.17847 0.13958 0.16551 0.15902 0.14259 L 0.25208 0.0419 " pathEditMode="relative" rAng="0" ptsTypes="FffFF">
                                      <p:cBhvr>
                                        <p:cTn id="156" dur="2000" fill="hold"/>
                                        <p:tgtEl>
                                          <p:spTgt spid="133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3" y="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45500"/>
                            </p:stCondLst>
                            <p:childTnLst>
                              <p:par>
                                <p:cTn id="15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46000"/>
                            </p:stCondLst>
                            <p:childTnLst>
                              <p:par>
                                <p:cTn id="16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13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46500"/>
                            </p:stCondLst>
                            <p:childTnLst>
                              <p:par>
                                <p:cTn id="16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47000"/>
                            </p:stCondLst>
                            <p:childTnLst>
                              <p:par>
                                <p:cTn id="17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133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47500"/>
                            </p:stCondLst>
                            <p:childTnLst>
                              <p:par>
                                <p:cTn id="17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48000"/>
                            </p:stCondLst>
                            <p:childTnLst>
                              <p:par>
                                <p:cTn id="17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33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1" fill="hold">
                            <p:stCondLst>
                              <p:cond delay="48500"/>
                            </p:stCondLst>
                            <p:childTnLst>
                              <p:par>
                                <p:cTn id="18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5" fill="hold">
                            <p:stCondLst>
                              <p:cond delay="49000"/>
                            </p:stCondLst>
                            <p:childTnLst>
                              <p:par>
                                <p:cTn id="18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8" dur="500"/>
                                        <p:tgtEl>
                                          <p:spTgt spid="13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89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61"/>
                </p:tgtEl>
              </p:cMediaNode>
            </p:audio>
          </p:childTnLst>
        </p:cTn>
      </p:par>
    </p:tnLst>
    <p:bldLst>
      <p:bldP spid="13315" grpId="0" animBg="1"/>
      <p:bldP spid="13315" grpId="1" animBg="1"/>
      <p:bldP spid="13315" grpId="2" animBg="1"/>
      <p:bldP spid="13348" grpId="0" animBg="1"/>
      <p:bldP spid="13349" grpId="0" animBg="1"/>
      <p:bldP spid="13350" grpId="0" animBg="1"/>
      <p:bldP spid="13350" grpId="1" animBg="1"/>
      <p:bldP spid="13333" grpId="0" animBg="1"/>
      <p:bldP spid="13333" grpId="1" animBg="1"/>
      <p:bldP spid="13352" grpId="0" animBg="1"/>
      <p:bldP spid="13352" grpId="1" animBg="1"/>
      <p:bldP spid="13353" grpId="0" animBg="1"/>
      <p:bldP spid="13353" grpId="1" animBg="1"/>
      <p:bldP spid="13354" grpId="0" animBg="1"/>
      <p:bldP spid="13354" grpId="1" animBg="1"/>
      <p:bldP spid="13355" grpId="0" animBg="1"/>
      <p:bldP spid="13355" grpId="1" animBg="1"/>
      <p:bldP spid="13356" grpId="0" animBg="1"/>
      <p:bldP spid="13356" grpId="1" animBg="1"/>
      <p:bldP spid="13358" grpId="0" animBg="1"/>
      <p:bldP spid="13358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051720" y="260648"/>
            <a:ext cx="684076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u="sng" dirty="0" smtClean="0">
                <a:solidFill>
                  <a:srgbClr val="C00000"/>
                </a:solidFill>
                <a:latin typeface="Monotype Corsiva" pitchFamily="66" charset="0"/>
                <a:cs typeface="Times New Roman" pitchFamily="18" charset="0"/>
              </a:rPr>
              <a:t>Правила работы в группе: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1.Думай, слушай, высказывайся.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2. Уважай мнение товарищей.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3. Не обижайся и не обижай других.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4. Будь внимательным.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5. Не бери всю инициативу на себя.</a:t>
            </a:r>
          </a:p>
          <a:p>
            <a:pPr>
              <a:lnSpc>
                <a:spcPct val="150000"/>
              </a:lnSpc>
            </a:pPr>
            <a:r>
              <a:rPr lang="ru-RU" sz="3600" b="1" dirty="0" smtClean="0">
                <a:latin typeface="Monotype Corsiva" pitchFamily="66" charset="0"/>
                <a:cs typeface="Times New Roman" pitchFamily="18" charset="0"/>
              </a:rPr>
              <a:t>6. Участвовать всем.</a:t>
            </a:r>
            <a:endParaRPr lang="ru-RU" sz="3600" b="1" dirty="0">
              <a:latin typeface="Monotype Corsiva" pitchFamily="66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85728"/>
            <a:ext cx="6900882" cy="1643074"/>
          </a:xfrm>
        </p:spPr>
        <p:txBody>
          <a:bodyPr>
            <a:normAutofit fontScale="90000"/>
          </a:bodyPr>
          <a:lstStyle/>
          <a:p>
            <a:pPr marL="0" indent="0" algn="l">
              <a:spcBef>
                <a:spcPts val="0"/>
              </a:spcBef>
            </a:pPr>
            <a:r>
              <a:rPr lang="en-US" sz="3300" b="1" dirty="0" smtClean="0">
                <a:latin typeface="+mn-lt"/>
              </a:rPr>
              <a:t>                         I </a:t>
            </a:r>
            <a:r>
              <a:rPr lang="ru-RU" sz="3300" b="1" dirty="0" smtClean="0">
                <a:latin typeface="+mn-lt"/>
              </a:rPr>
              <a:t>группа</a:t>
            </a:r>
            <a:r>
              <a:rPr lang="ru-RU" sz="3300" dirty="0" smtClean="0">
                <a:latin typeface="+mn-lt"/>
              </a:rPr>
              <a:t/>
            </a:r>
            <a:br>
              <a:rPr lang="ru-RU" sz="3300" dirty="0" smtClean="0">
                <a:latin typeface="+mn-lt"/>
              </a:rPr>
            </a:br>
            <a:r>
              <a:rPr lang="ru-RU" sz="3300" dirty="0" smtClean="0">
                <a:latin typeface="+mn-lt"/>
              </a:rPr>
              <a:t>Выполнить тест и составить памятку по сбору лекарственных трав.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928794" y="1714488"/>
            <a:ext cx="6829444" cy="3071834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en-US" sz="3000" b="1" dirty="0" smtClean="0"/>
              <a:t>II </a:t>
            </a:r>
            <a:r>
              <a:rPr lang="ru-RU" sz="3000" b="1" dirty="0" smtClean="0"/>
              <a:t>группа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 smtClean="0"/>
              <a:t>Исследовать лекарственные растения.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 smtClean="0"/>
              <a:t>Определить название растения.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 smtClean="0"/>
              <a:t>Выяснить, какая часть растения используется при лечении.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3000" dirty="0" smtClean="0"/>
              <a:t>Заполнить таблицу.</a:t>
            </a:r>
            <a:endParaRPr lang="ru-RU" sz="3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857356" y="4714884"/>
            <a:ext cx="65722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000" b="1" dirty="0" smtClean="0"/>
              <a:t>III</a:t>
            </a:r>
            <a:r>
              <a:rPr lang="ru-RU" sz="3000" b="1" dirty="0" smtClean="0"/>
              <a:t> группа</a:t>
            </a:r>
          </a:p>
          <a:p>
            <a:r>
              <a:rPr lang="ru-RU" sz="3000" dirty="0" smtClean="0"/>
              <a:t>Выбрать растения, которые вам помогут при простуде.</a:t>
            </a:r>
          </a:p>
          <a:p>
            <a:r>
              <a:rPr lang="ru-RU" sz="3000" dirty="0" smtClean="0"/>
              <a:t>Составить «Витаминный букет»</a:t>
            </a:r>
            <a:endParaRPr lang="ru-RU" sz="3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27784" y="1556792"/>
            <a:ext cx="597666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SzPct val="75000"/>
              <a:buFontTx/>
              <a:buBlip>
                <a:blip r:embed="rId4"/>
              </a:buBlip>
            </a:pPr>
            <a:endParaRPr lang="ru-RU" sz="2800" dirty="0"/>
          </a:p>
        </p:txBody>
      </p:sp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5" cstate="screen"/>
          <a:stretch>
            <a:fillRect/>
          </a:stretch>
        </p:blipFill>
        <p:spPr>
          <a:xfrm>
            <a:off x="1835696" y="548680"/>
            <a:ext cx="6839147" cy="920420"/>
          </a:xfrm>
          <a:prstGeom prst="rect">
            <a:avLst/>
          </a:prstGeom>
        </p:spPr>
      </p:pic>
      <p:pic>
        <p:nvPicPr>
          <p:cNvPr id="7" name="Picture 6" descr="\\Server-mtk\внутренний документооборот\Специалисты\Булгак\Тебе\freeway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59224" y="-243408"/>
            <a:ext cx="6984776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для работы в группах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 cstate="print"/>
          <a:stretch>
            <a:fillRect/>
          </a:stretch>
        </p:blipFill>
        <p:spPr>
          <a:xfrm>
            <a:off x="8286776" y="621508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Autofit/>
          </a:bodyPr>
          <a:lstStyle/>
          <a:p>
            <a:r>
              <a:rPr lang="ru-RU" sz="3800" b="1" dirty="0" smtClean="0">
                <a:latin typeface="+mn-lt"/>
              </a:rPr>
              <a:t>Памятка для сбора </a:t>
            </a:r>
            <a:br>
              <a:rPr lang="ru-RU" sz="3800" b="1" dirty="0" smtClean="0">
                <a:latin typeface="+mn-lt"/>
              </a:rPr>
            </a:br>
            <a:r>
              <a:rPr lang="ru-RU" sz="3800" b="1" dirty="0" smtClean="0">
                <a:latin typeface="+mn-lt"/>
              </a:rPr>
              <a:t>лекарственных трав</a:t>
            </a:r>
            <a:r>
              <a:rPr lang="ru-RU" sz="3800" dirty="0" smtClean="0">
                <a:latin typeface="+mn-lt"/>
              </a:rPr>
              <a:t/>
            </a:r>
            <a:br>
              <a:rPr lang="ru-RU" sz="3800" dirty="0" smtClean="0">
                <a:latin typeface="+mn-lt"/>
              </a:rPr>
            </a:br>
            <a:endParaRPr lang="ru-RU" sz="3800" dirty="0"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071670" y="1428736"/>
            <a:ext cx="6615130" cy="5000660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7000" dirty="0" smtClean="0"/>
              <a:t>1.Собирай только те растения, которые хорошо знаешь.</a:t>
            </a:r>
          </a:p>
          <a:p>
            <a:pPr>
              <a:buNone/>
            </a:pPr>
            <a:r>
              <a:rPr lang="ru-RU" sz="7000" dirty="0" smtClean="0"/>
              <a:t>2. Собирай лекарственные растения только в тех местах, где их много, подальше от заводов и дорог.</a:t>
            </a:r>
          </a:p>
          <a:p>
            <a:pPr>
              <a:buNone/>
            </a:pPr>
            <a:r>
              <a:rPr lang="ru-RU" sz="7000" dirty="0" smtClean="0"/>
              <a:t>3. Собирай только ту часть растения, которая необходима для использования в лечебных целях.</a:t>
            </a:r>
          </a:p>
          <a:p>
            <a:pPr>
              <a:buNone/>
            </a:pPr>
            <a:r>
              <a:rPr lang="ru-RU" sz="7000" dirty="0" smtClean="0"/>
              <a:t>4. Не брать растения, занесённые в Красную Книгу.</a:t>
            </a:r>
          </a:p>
          <a:p>
            <a:pPr>
              <a:buNone/>
            </a:pPr>
            <a:r>
              <a:rPr lang="ru-RU" sz="7000" dirty="0" smtClean="0"/>
              <a:t>5. Нельзя при сборе лекарственных растений топтать соседние растения.</a:t>
            </a:r>
          </a:p>
          <a:p>
            <a:pPr>
              <a:buNone/>
            </a:pPr>
            <a:r>
              <a:rPr lang="ru-RU" sz="7000" dirty="0" smtClean="0"/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27784" y="1556792"/>
            <a:ext cx="597666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SzPct val="75000"/>
              <a:buFontTx/>
              <a:buBlip>
                <a:blip r:embed="rId2"/>
              </a:buBlip>
            </a:pPr>
            <a:endParaRPr lang="ru-RU" sz="2800" dirty="0"/>
          </a:p>
        </p:txBody>
      </p:sp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35696" y="548680"/>
            <a:ext cx="6839147" cy="920420"/>
          </a:xfrm>
          <a:prstGeom prst="rect">
            <a:avLst/>
          </a:prstGeom>
        </p:spPr>
      </p:pic>
      <p:pic>
        <p:nvPicPr>
          <p:cNvPr id="7" name="Picture 6" descr="\\Server-mtk\внутренний документооборот\Специалисты\Булгак\Тебе\freeway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9224" y="-243408"/>
            <a:ext cx="6984776" cy="6885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5"/>
          <p:cNvSpPr>
            <a:spLocks noGrp="1"/>
          </p:cNvSpPr>
          <p:nvPr>
            <p:ph idx="1"/>
          </p:nvPr>
        </p:nvSpPr>
        <p:spPr>
          <a:xfrm>
            <a:off x="1979712" y="1700808"/>
            <a:ext cx="6840760" cy="4824536"/>
          </a:xfrm>
        </p:spPr>
        <p:txBody>
          <a:bodyPr/>
          <a:lstStyle/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Здесь в зарослях лесных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Где всё для сердца мило,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Где чистым воздухом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Так сладостно дышать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Есть в травах и цветах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Целительная сила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Попробуем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dirty="0" smtClean="0"/>
              <a:t>Их тайну разгадать</a:t>
            </a:r>
          </a:p>
        </p:txBody>
      </p:sp>
      <p:pic>
        <p:nvPicPr>
          <p:cNvPr id="20" name="Рисунок 19" descr="Рисунок3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35696" y="636372"/>
            <a:ext cx="6839147" cy="920420"/>
          </a:xfrm>
          <a:prstGeom prst="rect">
            <a:avLst/>
          </a:prstGeom>
        </p:spPr>
      </p:pic>
      <p:pic>
        <p:nvPicPr>
          <p:cNvPr id="5" name="Picture 2" descr="C:\Users\Администратор\Desktop\93069507_4449415_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164288" y="5229200"/>
            <a:ext cx="1691679" cy="1368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857356" y="428604"/>
            <a:ext cx="7000924" cy="5697559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4800" dirty="0" smtClean="0"/>
              <a:t>Сегодня на уроке я</a:t>
            </a:r>
          </a:p>
          <a:p>
            <a:pPr>
              <a:buNone/>
            </a:pPr>
            <a:r>
              <a:rPr lang="ru-RU" sz="4800" dirty="0" smtClean="0"/>
              <a:t>научился (научилась)…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4800" dirty="0" smtClean="0"/>
              <a:t>Сегодня на уроке мне</a:t>
            </a:r>
          </a:p>
          <a:p>
            <a:pPr>
              <a:buNone/>
            </a:pPr>
            <a:r>
              <a:rPr lang="ru-RU" sz="4800" dirty="0" smtClean="0"/>
              <a:t>было сложно…</a:t>
            </a:r>
          </a:p>
          <a:p>
            <a:pPr>
              <a:buNone/>
            </a:pPr>
            <a:endParaRPr lang="ru-RU" sz="2000" dirty="0" smtClean="0"/>
          </a:p>
          <a:p>
            <a:pPr>
              <a:buNone/>
            </a:pPr>
            <a:r>
              <a:rPr lang="ru-RU" sz="4800" dirty="0" smtClean="0"/>
              <a:t>Сегодня на уроке мне</a:t>
            </a:r>
          </a:p>
          <a:p>
            <a:pPr>
              <a:buNone/>
            </a:pPr>
            <a:r>
              <a:rPr lang="ru-RU" sz="4800" dirty="0" smtClean="0"/>
              <a:t>понравилось…</a:t>
            </a:r>
            <a:endParaRPr lang="ru-RU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истратор\Desktop\34218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627784" y="1556792"/>
            <a:ext cx="5976664" cy="4824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SzPct val="75000"/>
              <a:buFontTx/>
              <a:buBlip>
                <a:blip r:embed="rId2"/>
              </a:buBlip>
            </a:pPr>
            <a:endParaRPr lang="ru-RU" sz="2800" dirty="0"/>
          </a:p>
        </p:txBody>
      </p:sp>
      <p:pic>
        <p:nvPicPr>
          <p:cNvPr id="5" name="Рисунок 4" descr="Рисунок3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835696" y="548680"/>
            <a:ext cx="6839147" cy="9924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3131840" y="404664"/>
            <a:ext cx="518815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</a:rPr>
              <a:t>Домашнее задание</a:t>
            </a:r>
            <a:endParaRPr lang="ru-RU" sz="44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979712" y="1844824"/>
            <a:ext cx="676875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ru-RU" sz="4000" dirty="0" smtClean="0"/>
              <a:t>Подготовить сообщение </a:t>
            </a:r>
          </a:p>
          <a:p>
            <a:r>
              <a:rPr lang="ru-RU" sz="4000" dirty="0" smtClean="0"/>
              <a:t>о лекарственных травах</a:t>
            </a:r>
          </a:p>
          <a:p>
            <a:pPr>
              <a:buFont typeface="Wingdings" pitchFamily="2" charset="2"/>
              <a:buChar char="Ø"/>
            </a:pPr>
            <a:endParaRPr lang="ru-RU" sz="4000" dirty="0" smtClean="0"/>
          </a:p>
          <a:p>
            <a:pPr>
              <a:buFont typeface="Wingdings" pitchFamily="2" charset="2"/>
              <a:buChar char="Ø"/>
            </a:pPr>
            <a:endParaRPr lang="ru-RU" sz="4000" dirty="0" smtClean="0"/>
          </a:p>
          <a:p>
            <a:pPr>
              <a:buFont typeface="Wingdings" pitchFamily="2" charset="2"/>
              <a:buChar char="Ø"/>
            </a:pPr>
            <a:r>
              <a:rPr lang="ru-RU" sz="4000" dirty="0" smtClean="0"/>
              <a:t>Придумать сказку </a:t>
            </a:r>
          </a:p>
          <a:p>
            <a:r>
              <a:rPr lang="ru-RU" sz="4000" dirty="0" smtClean="0"/>
              <a:t>о лекарственных травах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Gala\Desktop\0_628db_11b18d0d_-3-X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начало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072462" y="6072206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598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6" name="Picture 8" descr="http://cs416422.vk.me/v416422075/55ba/ceyg70MbxF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0564" y="0"/>
            <a:ext cx="9184564" cy="6858000"/>
          </a:xfrm>
          <a:prstGeom prst="rect">
            <a:avLst/>
          </a:prstGeom>
          <a:noFill/>
        </p:spPr>
      </p:pic>
      <p:pic>
        <p:nvPicPr>
          <p:cNvPr id="9" name="звуки природы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072462" y="635795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73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2267744" y="1556792"/>
            <a:ext cx="4392488" cy="3240360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  <a:latin typeface="Monotype Corsiva" pitchFamily="66" charset="0"/>
              </a:rPr>
              <a:t>Спасибо </a:t>
            </a:r>
            <a:br>
              <a:rPr lang="ru-RU" sz="96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r>
              <a:rPr lang="ru-RU" sz="9600" b="1" dirty="0" smtClean="0">
                <a:solidFill>
                  <a:srgbClr val="FF0000"/>
                </a:solidFill>
                <a:latin typeface="Monotype Corsiva" pitchFamily="66" charset="0"/>
              </a:rPr>
              <a:t>за урок</a:t>
            </a:r>
            <a:br>
              <a:rPr lang="ru-RU" sz="9600" b="1" dirty="0" smtClean="0">
                <a:solidFill>
                  <a:srgbClr val="FF0000"/>
                </a:solidFill>
                <a:latin typeface="Monotype Corsiva" pitchFamily="66" charset="0"/>
              </a:rPr>
            </a:br>
            <a:endParaRPr lang="ru-RU" sz="9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screen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5"/>
          <p:cNvSpPr>
            <a:spLocks noGrp="1"/>
          </p:cNvSpPr>
          <p:nvPr>
            <p:ph idx="1"/>
          </p:nvPr>
        </p:nvSpPr>
        <p:spPr>
          <a:xfrm>
            <a:off x="1979712" y="1700808"/>
            <a:ext cx="6840760" cy="4824536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8000" b="1" dirty="0" smtClean="0">
                <a:solidFill>
                  <a:srgbClr val="FF0000"/>
                </a:solidFill>
              </a:rPr>
              <a:t>«Растения в домашней аптечке»</a:t>
            </a:r>
          </a:p>
        </p:txBody>
      </p:sp>
      <p:pic>
        <p:nvPicPr>
          <p:cNvPr id="10" name="Рисунок 9" descr="Рисунок3.pn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131840" y="723116"/>
            <a:ext cx="5543003" cy="745984"/>
          </a:xfrm>
          <a:prstGeom prst="rect">
            <a:avLst/>
          </a:prstGeom>
        </p:spPr>
      </p:pic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3635896" y="332656"/>
            <a:ext cx="5040560" cy="778098"/>
          </a:xfrm>
        </p:spPr>
        <p:txBody>
          <a:bodyPr>
            <a:norm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dirty="0" smtClean="0">
                <a:solidFill>
                  <a:schemeClr val="accent1"/>
                </a:solidFill>
              </a:rPr>
              <a:t>Тема урока:</a:t>
            </a:r>
            <a:endParaRPr lang="ru-RU" dirty="0">
              <a:solidFill>
                <a:schemeClr val="accent1"/>
              </a:solidFill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380312" y="5085184"/>
            <a:ext cx="1496765" cy="15388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63688" y="274638"/>
            <a:ext cx="6923112" cy="417512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rgbClr val="C00000"/>
                </a:solidFill>
                <a:latin typeface="+mn-lt"/>
              </a:rPr>
              <a:t>Лекарственные растения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10" name="Содержимое 6" descr="алоэ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11975" y="1124744"/>
            <a:ext cx="2232025" cy="16748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Содержимое 9" descr="мята.jp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250" y="765174"/>
            <a:ext cx="2193925" cy="1799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Содержимое 10" descr="ромашка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75856" y="2996952"/>
            <a:ext cx="2384425" cy="1787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246" name="Прямоугольник 15"/>
          <p:cNvSpPr>
            <a:spLocks noChangeArrowheads="1"/>
          </p:cNvSpPr>
          <p:nvPr/>
        </p:nvSpPr>
        <p:spPr bwMode="auto">
          <a:xfrm>
            <a:off x="1979712" y="2492896"/>
            <a:ext cx="136815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мята</a:t>
            </a:r>
          </a:p>
        </p:txBody>
      </p:sp>
      <p:sp>
        <p:nvSpPr>
          <p:cNvPr id="10247" name="Прямоугольник 16"/>
          <p:cNvSpPr>
            <a:spLocks noChangeArrowheads="1"/>
          </p:cNvSpPr>
          <p:nvPr/>
        </p:nvSpPr>
        <p:spPr bwMode="auto">
          <a:xfrm>
            <a:off x="3995936" y="692696"/>
            <a:ext cx="11521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лотос</a:t>
            </a:r>
          </a:p>
        </p:txBody>
      </p:sp>
      <p:sp>
        <p:nvSpPr>
          <p:cNvPr id="10248" name="Прямоугольник 17"/>
          <p:cNvSpPr>
            <a:spLocks noChangeArrowheads="1"/>
          </p:cNvSpPr>
          <p:nvPr/>
        </p:nvSpPr>
        <p:spPr bwMode="auto">
          <a:xfrm>
            <a:off x="7668344" y="620688"/>
            <a:ext cx="115212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алоэ</a:t>
            </a:r>
          </a:p>
        </p:txBody>
      </p:sp>
      <p:sp>
        <p:nvSpPr>
          <p:cNvPr id="10249" name="Прямоугольник 18"/>
          <p:cNvSpPr>
            <a:spLocks noChangeArrowheads="1"/>
          </p:cNvSpPr>
          <p:nvPr/>
        </p:nvSpPr>
        <p:spPr bwMode="auto">
          <a:xfrm>
            <a:off x="7452320" y="2636912"/>
            <a:ext cx="16916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ландыш</a:t>
            </a:r>
          </a:p>
        </p:txBody>
      </p:sp>
      <p:sp>
        <p:nvSpPr>
          <p:cNvPr id="10250" name="Прямоугольник 19"/>
          <p:cNvSpPr>
            <a:spLocks noChangeArrowheads="1"/>
          </p:cNvSpPr>
          <p:nvPr/>
        </p:nvSpPr>
        <p:spPr bwMode="auto">
          <a:xfrm>
            <a:off x="3779838" y="2492896"/>
            <a:ext cx="16562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ромашка</a:t>
            </a:r>
          </a:p>
        </p:txBody>
      </p:sp>
      <p:sp>
        <p:nvSpPr>
          <p:cNvPr id="10251" name="Прямоугольник 20"/>
          <p:cNvSpPr>
            <a:spLocks noChangeArrowheads="1"/>
          </p:cNvSpPr>
          <p:nvPr/>
        </p:nvSpPr>
        <p:spPr bwMode="auto">
          <a:xfrm>
            <a:off x="1475656" y="3140968"/>
            <a:ext cx="2016224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2060"/>
                </a:solidFill>
              </a:rPr>
              <a:t>анютины</a:t>
            </a:r>
          </a:p>
          <a:p>
            <a:pPr algn="ctr"/>
            <a:r>
              <a:rPr lang="ru-RU" sz="2800" b="1" dirty="0">
                <a:solidFill>
                  <a:srgbClr val="002060"/>
                </a:solidFill>
              </a:rPr>
              <a:t>глазки</a:t>
            </a:r>
          </a:p>
        </p:txBody>
      </p:sp>
      <p:sp>
        <p:nvSpPr>
          <p:cNvPr id="10252" name="Прямоугольник 21"/>
          <p:cNvSpPr>
            <a:spLocks noChangeArrowheads="1"/>
          </p:cNvSpPr>
          <p:nvPr/>
        </p:nvSpPr>
        <p:spPr bwMode="auto">
          <a:xfrm>
            <a:off x="5867400" y="3284538"/>
            <a:ext cx="1305165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клевер</a:t>
            </a:r>
          </a:p>
        </p:txBody>
      </p:sp>
      <p:sp>
        <p:nvSpPr>
          <p:cNvPr id="10253" name="Прямоугольник 22"/>
          <p:cNvSpPr>
            <a:spLocks noChangeArrowheads="1"/>
          </p:cNvSpPr>
          <p:nvPr/>
        </p:nvSpPr>
        <p:spPr bwMode="auto">
          <a:xfrm>
            <a:off x="3635374" y="4725143"/>
            <a:ext cx="187272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календула</a:t>
            </a:r>
          </a:p>
        </p:txBody>
      </p:sp>
      <p:sp>
        <p:nvSpPr>
          <p:cNvPr id="10254" name="Прямоугольник 23"/>
          <p:cNvSpPr>
            <a:spLocks noChangeArrowheads="1"/>
          </p:cNvSpPr>
          <p:nvPr/>
        </p:nvSpPr>
        <p:spPr bwMode="auto">
          <a:xfrm>
            <a:off x="7452321" y="5013175"/>
            <a:ext cx="169168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шалфей</a:t>
            </a:r>
          </a:p>
        </p:txBody>
      </p:sp>
      <p:sp>
        <p:nvSpPr>
          <p:cNvPr id="10255" name="Прямоугольник 24"/>
          <p:cNvSpPr>
            <a:spLocks noChangeArrowheads="1"/>
          </p:cNvSpPr>
          <p:nvPr/>
        </p:nvSpPr>
        <p:spPr bwMode="auto">
          <a:xfrm>
            <a:off x="5580112" y="2564904"/>
            <a:ext cx="144016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</a:rPr>
              <a:t>череда</a:t>
            </a:r>
          </a:p>
        </p:txBody>
      </p:sp>
      <p:pic>
        <p:nvPicPr>
          <p:cNvPr id="8" name="Picture 4" descr="лотос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>
          <a:xfrm>
            <a:off x="3779912" y="1268760"/>
            <a:ext cx="1755775" cy="136815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Image000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7380312" y="3212976"/>
            <a:ext cx="1763688" cy="1879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Picture 4" descr="Image0004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>
          <a:xfrm>
            <a:off x="1619672" y="4221088"/>
            <a:ext cx="1919164" cy="16589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Содержимое 3" descr="клевер.jpg"/>
          <p:cNvPicPr>
            <a:picLocks noChangeAspect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580111" y="3860800"/>
            <a:ext cx="1944217" cy="20164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Содержимое 13" descr="календула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3275856" y="5157192"/>
            <a:ext cx="2591370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Содержимое 17" descr="шалфей.jpg"/>
          <p:cNvPicPr>
            <a:picLocks noChangeAspect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948264" y="5445224"/>
            <a:ext cx="2195736" cy="1412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Содержимое 14" descr="череда.jpg"/>
          <p:cNvPicPr>
            <a:picLocks noChangeAspect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5436096" y="764704"/>
            <a:ext cx="1368152" cy="1700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дминистратор\Desktop\УРОК ПЕТЛИЧЁВА\nau4im-xobbi2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ПОДОРОЖНИК</a:t>
            </a:r>
            <a:endParaRPr lang="ru-RU" sz="8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Администратор\Desktop\УРОК ПЕТЛИЧЁВА\Arquebuse_Water_75_Achillea-Millefolium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0"/>
            <a:ext cx="9324528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-180528" y="5517233"/>
            <a:ext cx="9324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 smtClean="0">
                <a:solidFill>
                  <a:schemeClr val="bg1"/>
                </a:solidFill>
              </a:rPr>
              <a:t>ТЫСЯЧЕЛИСТНИК</a:t>
            </a:r>
            <a:endParaRPr lang="ru-RU" sz="72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Администратор\Desktop\УРОК ПЕТЛИЧЁВА\35773-perepelinye-yayca-pri-ateroskleroz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332656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БОЯРЫШНИК</a:t>
            </a:r>
            <a:endParaRPr lang="ru-RU" sz="8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3" name="Picture 3" descr="C:\Users\Администратор\Desktop\УРОК ПЕТЛИЧЁВА\682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0" y="5445224"/>
            <a:ext cx="914759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РЕПЕЙНИК</a:t>
            </a:r>
            <a:endParaRPr lang="ru-RU" sz="8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Администратор\Desktop\УРОК ПЕТЛИЧЁВА\sunbathing-flower-wallpaper-1600x1200-008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710140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0" y="0"/>
            <a:ext cx="9144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8000" b="1" dirty="0" smtClean="0">
                <a:solidFill>
                  <a:schemeClr val="bg1"/>
                </a:solidFill>
              </a:rPr>
              <a:t>КАЛЕНДУЛА</a:t>
            </a:r>
            <a:endParaRPr lang="ru-RU" sz="8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theme/theme1.xml><?xml version="1.0" encoding="utf-8"?>
<a:theme xmlns:a="http://schemas.openxmlformats.org/drawingml/2006/main" name="Тема Office">
  <a:themeElements>
    <a:clrScheme name="Другая 6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C0000"/>
      </a:hlink>
      <a:folHlink>
        <a:srgbClr val="974806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1467</TotalTime>
  <Words>251</Words>
  <Application>Microsoft Office PowerPoint</Application>
  <PresentationFormat>Экран (4:3)</PresentationFormat>
  <Paragraphs>71</Paragraphs>
  <Slides>21</Slides>
  <Notes>4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Урок окружающего мира 2 класс УМК «Перспектива»</vt:lpstr>
      <vt:lpstr>Слайд 2</vt:lpstr>
      <vt:lpstr>Тема урока:</vt:lpstr>
      <vt:lpstr>Лекарственные растения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                         I группа Выполнить тест и составить памятку по сбору лекарственных трав. </vt:lpstr>
      <vt:lpstr>Слайд 13</vt:lpstr>
      <vt:lpstr>Памятка для сбора  лекарственных трав </vt:lpstr>
      <vt:lpstr>Слайд 15</vt:lpstr>
      <vt:lpstr>Слайд 16</vt:lpstr>
      <vt:lpstr>Слайд 17</vt:lpstr>
      <vt:lpstr>Слайд 18</vt:lpstr>
      <vt:lpstr>Слайд 19</vt:lpstr>
      <vt:lpstr>Слайд 20</vt:lpstr>
      <vt:lpstr>Спасибо  за урок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Елена</dc:creator>
  <cp:lastModifiedBy>Татьянв</cp:lastModifiedBy>
  <cp:revision>72</cp:revision>
  <dcterms:created xsi:type="dcterms:W3CDTF">2014-08-08T16:01:14Z</dcterms:created>
  <dcterms:modified xsi:type="dcterms:W3CDTF">2016-10-20T18:41:15Z</dcterms:modified>
</cp:coreProperties>
</file>