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0" r:id="rId2"/>
    <p:sldId id="289" r:id="rId3"/>
    <p:sldId id="277" r:id="rId4"/>
    <p:sldId id="278" r:id="rId5"/>
    <p:sldId id="258" r:id="rId6"/>
    <p:sldId id="262" r:id="rId7"/>
    <p:sldId id="263" r:id="rId8"/>
    <p:sldId id="264" r:id="rId9"/>
    <p:sldId id="279" r:id="rId10"/>
    <p:sldId id="29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280" r:id="rId19"/>
    <p:sldId id="286" r:id="rId20"/>
    <p:sldId id="285" r:id="rId21"/>
    <p:sldId id="283" r:id="rId22"/>
    <p:sldId id="272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C989"/>
    <a:srgbClr val="FFFF99"/>
    <a:srgbClr val="FFDA8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3C088-EF53-4386-A407-9DC87A97D441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D0BD9-C9EC-4FB6-A678-27DB91F42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D0BD9-C9EC-4FB6-A678-27DB91F42C5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2.jpeg"/><Relationship Id="rId4" Type="http://schemas.openxmlformats.org/officeDocument/2006/relationships/image" Target="../media/image12.jpeg"/><Relationship Id="rId9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jpeg"/><Relationship Id="rId7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3.jpeg"/><Relationship Id="rId7" Type="http://schemas.openxmlformats.org/officeDocument/2006/relationships/image" Target="../media/image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0.jpeg"/><Relationship Id="rId5" Type="http://schemas.openxmlformats.org/officeDocument/2006/relationships/image" Target="../media/image26.jpeg"/><Relationship Id="rId10" Type="http://schemas.openxmlformats.org/officeDocument/2006/relationships/image" Target="../media/image29.jpeg"/><Relationship Id="rId4" Type="http://schemas.openxmlformats.org/officeDocument/2006/relationships/image" Target="../media/image25.jpeg"/><Relationship Id="rId9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3;&#1080;&#1085;&#1072;\Desktop\&#1054;&#1090;&#1082;&#1088;.&#1091;&#1088;&#1086;&#1082;-&#1052;&#1040;&#1057;&#1051;&#1045;&#1053;&#1053;&#1048;&#1062;&#1040;\&#1052;&#1072;&#1089;&#1083;&#1077;&#1085;&#1080;&#1094;&#1072;%20&#1074;%20&#1052;&#1072;&#1088;&#1080;&#1081;%20&#1069;&#1083;%20-&#1044;&#1077;&#1085;&#1080;&#1089;&#1086;&#1074;&#1072;.mp4" TargetMode="Externa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7136" y="620688"/>
            <a:ext cx="7776864" cy="4104456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Разработчик презентации: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Вайся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Нина Анатольевна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Должность: 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английского языка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Место работы: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образовательное учреждение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«Средняя общеобразовательная школа № 13 г. Йошкар-Олы»  Республика Марий Эл</a:t>
            </a:r>
          </a:p>
          <a:p>
            <a:pPr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Конкурсная работа: «Презентация к уроку по учебному предмету «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Spotlight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в 5 классе по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Module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8.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Special days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Celebration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ornament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>
          <a:xfrm rot="16200000">
            <a:off x="-3015208" y="3015208"/>
            <a:ext cx="6858000" cy="82758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187624" y="5805264"/>
            <a:ext cx="77724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Check up your home task: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82675" lvl="2" indent="30163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describe lady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Maslenitsa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082675" lvl="2" indent="30163"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write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down some of your negative thoughts   on the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sheets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paper in order to get rid of them and burn them with lady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Maslenitsa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ornament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>
          <a:xfrm rot="16200000">
            <a:off x="-2979202" y="2979208"/>
            <a:ext cx="6858000" cy="899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0"/>
          <a:ext cx="9145059" cy="6858000"/>
        </p:xfrm>
        <a:graphic>
          <a:graphicData uri="http://schemas.openxmlformats.org/presentationml/2006/ole">
            <p:oleObj spid="_x0000_s6146" name="Презентация" r:id="rId3" imgW="2984022" imgH="2238915" progId="PowerPoint.Show.12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2564904"/>
            <a:ext cx="5184576" cy="1035546"/>
          </a:xfrm>
        </p:spPr>
        <p:txBody>
          <a:bodyPr>
            <a:noAutofit/>
          </a:bodyPr>
          <a:lstStyle/>
          <a:p>
            <a:r>
              <a:rPr lang="en-US" sz="3800" b="1" dirty="0" smtClean="0">
                <a:latin typeface="Comic Sans MS" pitchFamily="66" charset="0"/>
                <a:cs typeface="Times New Roman" pitchFamily="18" charset="0"/>
              </a:rPr>
              <a:t>How’s there to rest?</a:t>
            </a:r>
            <a:endParaRPr lang="ru-RU" sz="3800" b="1" dirty="0"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653136"/>
            <a:ext cx="5328592" cy="1512168"/>
          </a:xfrm>
        </p:spPr>
        <p:txBody>
          <a:bodyPr>
            <a:normAutofit/>
          </a:bodyPr>
          <a:lstStyle/>
          <a:p>
            <a:r>
              <a:rPr lang="en-US" sz="3800" b="1" dirty="0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What’s there to eat?</a:t>
            </a:r>
            <a:endParaRPr lang="ru-RU" sz="3800" b="1" dirty="0">
              <a:solidFill>
                <a:schemeClr val="tx1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548680"/>
            <a:ext cx="57606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smtClean="0">
                <a:latin typeface="Comic Sans MS" pitchFamily="66" charset="0"/>
                <a:cs typeface="Times New Roman" pitchFamily="18" charset="0"/>
              </a:rPr>
              <a:t>What’s there to see ? </a:t>
            </a:r>
            <a:endParaRPr lang="ru-RU" sz="3800" b="1" dirty="0"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5" name="Picture 6" descr="Масленица; фото 3992386, фотограф Алексей Гусев. Фотобанк Ло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260648"/>
            <a:ext cx="1944216" cy="2016224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6" name="Рисунок 5" descr="ornament.jpg"/>
          <p:cNvPicPr>
            <a:picLocks noChangeAspect="1"/>
          </p:cNvPicPr>
          <p:nvPr/>
        </p:nvPicPr>
        <p:blipFill>
          <a:blip r:embed="rId3" cstate="print"/>
          <a:srcRect l="25000"/>
          <a:stretch>
            <a:fillRect/>
          </a:stretch>
        </p:blipFill>
        <p:spPr>
          <a:xfrm rot="16200000">
            <a:off x="-3143264" y="3143264"/>
            <a:ext cx="6858000" cy="571472"/>
          </a:xfrm>
          <a:prstGeom prst="rect">
            <a:avLst/>
          </a:prstGeom>
        </p:spPr>
      </p:pic>
      <p:pic>
        <p:nvPicPr>
          <p:cNvPr id="9" name="Рисунок 8" descr="http://static2.aif.ru/public/article/big/266/ff2b066f6ec181675f7d1c0804587b96.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293096"/>
            <a:ext cx="3024336" cy="188547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Рисунок 9" descr="http://www.samura.ru/media/2014/02/24/24-fevralya-nachalo-maslenicy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1628800"/>
            <a:ext cx="2952328" cy="19442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Autofit/>
          </a:bodyPr>
          <a:lstStyle/>
          <a:p>
            <a:r>
              <a:rPr lang="en-US" sz="3800" b="1" dirty="0" smtClean="0">
                <a:latin typeface="Comic Sans MS" pitchFamily="66" charset="0"/>
                <a:cs typeface="Times New Roman" pitchFamily="18" charset="0"/>
              </a:rPr>
              <a:t>What’s there to see ? </a:t>
            </a:r>
            <a:r>
              <a:rPr lang="ru-RU" sz="3800" b="1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3800" b="1" dirty="0" smtClean="0">
                <a:latin typeface="Comic Sans MS" pitchFamily="66" charset="0"/>
                <a:cs typeface="Times New Roman" pitchFamily="18" charset="0"/>
              </a:rPr>
            </a:br>
            <a:endParaRPr lang="ru-RU" sz="3800" b="1" dirty="0">
              <a:latin typeface="Comic Sans MS" pitchFamily="66" charset="0"/>
            </a:endParaRPr>
          </a:p>
        </p:txBody>
      </p:sp>
      <p:pic>
        <p:nvPicPr>
          <p:cNvPr id="6" name="Рисунок 5" descr="http://prostortravel.ru/content/product/200/161/161_775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140968"/>
            <a:ext cx="2376264" cy="16561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 descr="http://www.playcast.ru/uploads/2011/03/09/237807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140968"/>
            <a:ext cx="2376264" cy="165618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600201"/>
            <a:ext cx="3322712" cy="388640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9" name="Рисунок 8" descr="http://kaifolog.ru/uploads/posts/2013-03/1362976133_01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196752"/>
            <a:ext cx="3384376" cy="525658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 descr="ornament.jpg"/>
          <p:cNvPicPr>
            <a:picLocks noChangeAspect="1"/>
          </p:cNvPicPr>
          <p:nvPr/>
        </p:nvPicPr>
        <p:blipFill>
          <a:blip r:embed="rId5" cstate="print"/>
          <a:srcRect l="25000"/>
          <a:stretch>
            <a:fillRect/>
          </a:stretch>
        </p:blipFill>
        <p:spPr>
          <a:xfrm rot="16200000">
            <a:off x="-3143261" y="3143266"/>
            <a:ext cx="6858000" cy="571472"/>
          </a:xfrm>
          <a:prstGeom prst="rect">
            <a:avLst/>
          </a:prstGeom>
        </p:spPr>
      </p:pic>
      <p:pic>
        <p:nvPicPr>
          <p:cNvPr id="13" name="Рисунок 12" descr="Национального костюма Марий вургем пайрем унала ужеш (Праздн…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1196752"/>
            <a:ext cx="2376264" cy="172819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" name="Рисунок 15" descr="http://4put.ru/pictures/max/106/32594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4941168"/>
            <a:ext cx="2376264" cy="151216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" name="Рисунок 18" descr="http://data.lact.ru/f1/s/7/172/image/649/856/medium_22_fevralya_077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3928" y="1196752"/>
            <a:ext cx="2361540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" name="Рисунок 19" descr="http://img-fotki.yandex.ru/get/5634/130868945.7/0_93a19_7870f50c_XL.jpeg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16216" y="4941168"/>
            <a:ext cx="2376264" cy="151216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Comic Sans MS" pitchFamily="66" charset="0"/>
                <a:cs typeface="Times New Roman" pitchFamily="18" charset="0"/>
              </a:rPr>
              <a:t>How’s there to rest ?</a:t>
            </a:r>
            <a:endParaRPr lang="ru-RU" sz="4000" b="1" dirty="0">
              <a:latin typeface="Comic Sans MS" pitchFamily="66" charset="0"/>
            </a:endParaRPr>
          </a:p>
        </p:txBody>
      </p:sp>
      <p:pic>
        <p:nvPicPr>
          <p:cNvPr id="4" name="Содержимое 3" descr="http://katushkin.ru/imgcache2/photo-580x350/a2/a2/e1f370f5e8a4df728255d1968701-13250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2520280" cy="172819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 descr="http://pohodudela.ru/u/pohod/2012/03/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348880"/>
            <a:ext cx="2592288" cy="16561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 descr="http://www.krskstate.ru/dat/pic/news/b-6923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429000"/>
            <a:ext cx="2376264" cy="172819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Рисунок 7" descr="http://www.kp.ru/f/12/image/00/96/498960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1268760"/>
            <a:ext cx="2374103" cy="1656184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Рисунок 8" descr="http://grand-ukraine.com.ua/img/timage/i/4f1d77e2-0bd4-457f-b30a-294e5bc0b83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4221088"/>
            <a:ext cx="2376264" cy="165618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Рисунок 9" descr="ornament.jpg"/>
          <p:cNvPicPr>
            <a:picLocks noChangeAspect="1"/>
          </p:cNvPicPr>
          <p:nvPr/>
        </p:nvPicPr>
        <p:blipFill>
          <a:blip r:embed="rId7" cstate="print"/>
          <a:srcRect l="25000"/>
          <a:stretch>
            <a:fillRect/>
          </a:stretch>
        </p:blipFill>
        <p:spPr>
          <a:xfrm rot="16200000">
            <a:off x="-3143261" y="3143266"/>
            <a:ext cx="6858000" cy="571472"/>
          </a:xfrm>
          <a:prstGeom prst="rect">
            <a:avLst/>
          </a:prstGeom>
        </p:spPr>
      </p:pic>
      <p:pic>
        <p:nvPicPr>
          <p:cNvPr id="12" name="Рисунок 11" descr="http://www.levadiya.ru/images/load/Image/2013_03_16_maslenica2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4869160"/>
            <a:ext cx="2448272" cy="1800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" name="Рисунок 12" descr="http://www.newacropol.ru/pub/News/2010/02/14_Maslenitsa/08_MG_201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5856" y="5301208"/>
            <a:ext cx="2271428" cy="1401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360040"/>
          </a:xfrm>
        </p:spPr>
        <p:txBody>
          <a:bodyPr>
            <a:noAutofit/>
          </a:bodyPr>
          <a:lstStyle/>
          <a:p>
            <a:r>
              <a:rPr lang="en-US" sz="3800" b="1" dirty="0" smtClean="0">
                <a:latin typeface="Comic Sans MS" pitchFamily="66" charset="0"/>
                <a:cs typeface="Times New Roman" pitchFamily="18" charset="0"/>
              </a:rPr>
              <a:t>What’s there to eat ?</a:t>
            </a:r>
            <a:r>
              <a:rPr lang="ru-RU" sz="3800" b="1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3800" b="1" dirty="0" smtClean="0">
                <a:latin typeface="Comic Sans MS" pitchFamily="66" charset="0"/>
                <a:cs typeface="Times New Roman" pitchFamily="18" charset="0"/>
              </a:rPr>
            </a:br>
            <a:endParaRPr lang="ru-RU" sz="3800" b="1" dirty="0">
              <a:latin typeface="Comic Sans MS" pitchFamily="66" charset="0"/>
            </a:endParaRPr>
          </a:p>
        </p:txBody>
      </p:sp>
      <p:pic>
        <p:nvPicPr>
          <p:cNvPr id="4" name="Picture 5" descr="E:\картинки для презентации\8969d6a2085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124744"/>
            <a:ext cx="2376264" cy="136815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 descr="Национального костюма Марий вургем пайрем унала ужеш (Праздн…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24744"/>
            <a:ext cx="2283113" cy="136871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 descr="http://www.pionertur.ru/assets/images/nastya/ei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068960"/>
            <a:ext cx="2223737" cy="144016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Рисунок 7" descr="http://www.prizyv.ru/wp-content/uploads/2013/03/x_67306d1a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3068960"/>
            <a:ext cx="2448272" cy="1368152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" name="Рисунок 9" descr="ООО Авангард-Консалтинг: Разгуляйся народ, Госпожа Масленица идет,,,, Поездка на прощание с зимой в Ижевске десконто.ру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1124744"/>
            <a:ext cx="2376264" cy="1368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 descr="ornament.jpg"/>
          <p:cNvPicPr>
            <a:picLocks noChangeAspect="1"/>
          </p:cNvPicPr>
          <p:nvPr/>
        </p:nvPicPr>
        <p:blipFill>
          <a:blip r:embed="rId7" cstate="print"/>
          <a:srcRect l="25000"/>
          <a:stretch>
            <a:fillRect/>
          </a:stretch>
        </p:blipFill>
        <p:spPr>
          <a:xfrm rot="16200000">
            <a:off x="-3143261" y="3143266"/>
            <a:ext cx="6858000" cy="571472"/>
          </a:xfrm>
          <a:prstGeom prst="rect">
            <a:avLst/>
          </a:prstGeom>
        </p:spPr>
      </p:pic>
      <p:pic>
        <p:nvPicPr>
          <p:cNvPr id="12" name="Рисунок 11" descr="http://img-7.photosight.ru/1b6/4813949_larg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3568" y="5013176"/>
            <a:ext cx="2304256" cy="133689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" name="Рисунок 12" descr="http://vologda-portal.ru/upload/iblock/6f6/blin.jpe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7864" y="5013176"/>
            <a:ext cx="2573715" cy="136605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" name="Рисунок 13" descr="http://tulchyn-rada.org.ua/data/photomanager/1135677763_big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00192" y="5013176"/>
            <a:ext cx="2589076" cy="1368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" name="Рисунок 14" descr="http://media.informpskov.ru/pictures/20110202192708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19872" y="3068960"/>
            <a:ext cx="2448272" cy="136815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820472" cy="1143000"/>
          </a:xfrm>
        </p:spPr>
        <p:txBody>
          <a:bodyPr>
            <a:normAutofit/>
          </a:bodyPr>
          <a:lstStyle/>
          <a:p>
            <a:r>
              <a:rPr lang="en-AU" sz="3800" b="1" dirty="0" smtClean="0">
                <a:latin typeface="Comic Sans MS" pitchFamily="66" charset="0"/>
              </a:rPr>
              <a:t>Do you like them?</a:t>
            </a:r>
            <a:r>
              <a:rPr lang="en-US" sz="3800" b="1" dirty="0" smtClean="0">
                <a:latin typeface="Comic Sans MS" pitchFamily="66" charset="0"/>
              </a:rPr>
              <a:t>They’re delicious! </a:t>
            </a:r>
            <a:endParaRPr lang="ru-RU" sz="3800" b="1" dirty="0">
              <a:latin typeface="Comic Sans MS" pitchFamily="66" charset="0"/>
            </a:endParaRPr>
          </a:p>
        </p:txBody>
      </p:sp>
      <p:pic>
        <p:nvPicPr>
          <p:cNvPr id="4" name="Рисунок 3" descr="ornament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>
          <a:xfrm rot="16200000">
            <a:off x="-3143264" y="3143264"/>
            <a:ext cx="6858000" cy="571472"/>
          </a:xfrm>
          <a:prstGeom prst="rect">
            <a:avLst/>
          </a:prstGeom>
        </p:spPr>
      </p:pic>
      <p:pic>
        <p:nvPicPr>
          <p:cNvPr id="5" name="Содержимое 4" descr="http://content.foto.mail.ru/mail/astrixa/_answers/i-63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12776"/>
            <a:ext cx="2880320" cy="194421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 descr="http://savepic.ru/29575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581128"/>
            <a:ext cx="3024960" cy="189532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Рисунок 7" descr="http://im2-tub-ru.yandex.net/i?id=de6db012e20f00178808ac9c1e0f5b75-10-144&amp;n=2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412776"/>
            <a:ext cx="2808312" cy="194421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Рисунок 8" descr="Best Persons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4509120"/>
            <a:ext cx="2880320" cy="201622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" name="Рисунок 11" descr="ПГТУ - Отчет за 2008 год Общественного фонда экологических инициатив Республики Марий Эл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2708920"/>
            <a:ext cx="2880320" cy="20882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 smtClean="0">
                <a:latin typeface="Comic Sans MS" pitchFamily="66" charset="0"/>
              </a:rPr>
              <a:t>Don’t forget…! </a:t>
            </a:r>
            <a:endParaRPr lang="ru-RU" sz="4000" b="1" dirty="0">
              <a:latin typeface="Comic Sans MS" pitchFamily="66" charset="0"/>
            </a:endParaRPr>
          </a:p>
        </p:txBody>
      </p:sp>
      <p:pic>
        <p:nvPicPr>
          <p:cNvPr id="4" name="Рисунок 3" descr="ornament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>
          <a:xfrm rot="16200000">
            <a:off x="-3143264" y="3143264"/>
            <a:ext cx="6858000" cy="571472"/>
          </a:xfrm>
          <a:prstGeom prst="rect">
            <a:avLst/>
          </a:prstGeom>
        </p:spPr>
      </p:pic>
      <p:pic>
        <p:nvPicPr>
          <p:cNvPr id="5" name="Содержимое 4" descr="http://www.msktambov.ru/wp-content/uploads/taisia/2013/03/123593.jpe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653136"/>
            <a:ext cx="2736304" cy="1872208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Рисунок 5" descr="Новости города &quot; Красно-Белая Йошкар-Ола - Фанаты московского Спартака в Йошкар-Оле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484784"/>
            <a:ext cx="2567970" cy="2016224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Рисунок 6" descr="http://im0-tub-ru.yandex.net/i?id=826efb342b33f69194969882f099703b-18-144&amp;n=2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3068960"/>
            <a:ext cx="2736304" cy="19442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8229600" cy="216024"/>
          </a:xfrm>
        </p:spPr>
        <p:txBody>
          <a:bodyPr>
            <a:normAutofit fontScale="90000"/>
          </a:bodyPr>
          <a:lstStyle/>
          <a:p>
            <a:pPr lvl="0"/>
            <a:r>
              <a:rPr lang="en-US" sz="2900" b="1" i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Task 6. While listening to the project, read and tick the correct item.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836712"/>
            <a:ext cx="7571184" cy="6021288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en-US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This  project is about…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Рождество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Пасха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Масленица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en-US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 </a:t>
            </a:r>
            <a:r>
              <a:rPr lang="en-US" sz="1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Maslenitsa</a:t>
            </a:r>
            <a:r>
              <a:rPr lang="en-US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people say: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Thank you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Goodbye to winter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Good morning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lang="en-US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Mari people celebrate </a:t>
            </a:r>
            <a:r>
              <a:rPr lang="en-US" sz="1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Maslenitsa</a:t>
            </a:r>
            <a:r>
              <a:rPr lang="en-US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 the end of March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 the beginning of February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 the end of February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A typical </a:t>
            </a:r>
            <a:r>
              <a:rPr lang="en-US" sz="1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Maslenitsa</a:t>
            </a:r>
            <a:r>
              <a:rPr lang="en-US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food is: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Soup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Pancakes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Smash potatoes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</a:t>
            </a:r>
            <a:r>
              <a:rPr lang="en-US" sz="1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Maslenitsa</a:t>
            </a:r>
            <a:r>
              <a:rPr lang="en-US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is sometimes called in Mari language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</a:t>
            </a:r>
            <a:r>
              <a:rPr lang="en-US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што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Уарн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Пеледыш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пайрем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At </a:t>
            </a:r>
            <a:r>
              <a:rPr lang="en-US" sz="1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Maslenitsa</a:t>
            </a:r>
            <a:r>
              <a:rPr lang="en-US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Maris watch: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Eating </a:t>
            </a:r>
            <a:r>
              <a:rPr lang="en-US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coloured</a:t>
            </a: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eggs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Making a straw doll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Burning  lady </a:t>
            </a:r>
            <a:r>
              <a:rPr lang="en-US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Maslenitsa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ornament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>
          <a:xfrm rot="16200000">
            <a:off x="-2979201" y="2979207"/>
            <a:ext cx="6858000" cy="89959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Task 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</a:t>
            </a:r>
            <a:r>
              <a:rPr lang="en-US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Answer the questions.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600200"/>
            <a:ext cx="8244408" cy="4525963"/>
          </a:xfrm>
        </p:spPr>
        <p:txBody>
          <a:bodyPr/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  <a:tabLst>
                <a:tab pos="457200" algn="l"/>
              </a:tabLs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Did you enjoy the lesson?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  <a:tabLst>
                <a:tab pos="457200" algn="l"/>
              </a:tabLs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What have you learnt from our lesson today?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  <a:tabLst>
                <a:tab pos="457200" algn="l"/>
              </a:tabLs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Do you like this holiday? Why?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As for me I have learnt …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As for me I like this holiday, because…                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ornament.jpg"/>
          <p:cNvPicPr>
            <a:picLocks noChangeAspect="1"/>
          </p:cNvPicPr>
          <p:nvPr/>
        </p:nvPicPr>
        <p:blipFill>
          <a:blip r:embed="rId3" cstate="print"/>
          <a:srcRect l="25000"/>
          <a:stretch>
            <a:fillRect/>
          </a:stretch>
        </p:blipFill>
        <p:spPr>
          <a:xfrm rot="16200000">
            <a:off x="-3015208" y="3015208"/>
            <a:ext cx="6858000" cy="827584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Look at the screen and watch a video episode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very attentively</a:t>
            </a:r>
            <a:r>
              <a:rPr lang="ru-RU" b="1" i="1" dirty="0" smtClean="0">
                <a:solidFill>
                  <a:schemeClr val="tx2"/>
                </a:solidFill>
                <a:latin typeface="Comic Sans MS" pitchFamily="66" charset="0"/>
              </a:rPr>
              <a:t>!</a:t>
            </a:r>
            <a:endParaRPr lang="ru-RU" b="1" i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ornament.jpg"/>
          <p:cNvPicPr>
            <a:picLocks noChangeAspect="1"/>
          </p:cNvPicPr>
          <p:nvPr/>
        </p:nvPicPr>
        <p:blipFill>
          <a:blip r:embed="rId3" cstate="print"/>
          <a:srcRect l="25000"/>
          <a:stretch>
            <a:fillRect/>
          </a:stretch>
        </p:blipFill>
        <p:spPr>
          <a:xfrm rot="16200000">
            <a:off x="-3087216" y="3087216"/>
            <a:ext cx="6858000" cy="683568"/>
          </a:xfrm>
          <a:prstGeom prst="rect">
            <a:avLst/>
          </a:prstGeom>
        </p:spPr>
      </p:pic>
      <p:pic>
        <p:nvPicPr>
          <p:cNvPr id="6" name="Масленица в Марий Эл -Денисова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228850" y="2149475"/>
            <a:ext cx="46863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8136904" cy="706090"/>
          </a:xfrm>
        </p:spPr>
        <p:txBody>
          <a:bodyPr>
            <a:noAutofit/>
          </a:bodyPr>
          <a:lstStyle/>
          <a:p>
            <a:r>
              <a:rPr lang="en-US" sz="3000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Task 8. Listen to the song and sing along with us.</a:t>
            </a: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980728"/>
            <a:ext cx="7787208" cy="5688632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Каенат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каенат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каенат-тылзе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ужаталже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Каенат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каенат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каенат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муйын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кочо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там.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Каласал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каласал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каласал-кушто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чын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куанже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Каласал,каласал,каласал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мые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коранам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You have gone, you have gone, you have gone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Say good bye to light moon.</a:t>
            </a:r>
          </a:p>
          <a:p>
            <a:pPr mar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You have gone, you have gone, you have gone</a:t>
            </a:r>
          </a:p>
          <a:p>
            <a:pPr mar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Sweety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honey’s taste.</a:t>
            </a:r>
          </a:p>
          <a:p>
            <a:pPr mar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Will you say, will you say, will you say</a:t>
            </a:r>
          </a:p>
          <a:p>
            <a:pPr mar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Where’s real gladness?</a:t>
            </a:r>
          </a:p>
          <a:p>
            <a:pPr mar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Will you say, will you say, will you say</a:t>
            </a:r>
          </a:p>
          <a:p>
            <a:pPr mar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 will go away</a:t>
            </a:r>
            <a:endParaRPr lang="ru-RU" sz="2600" dirty="0"/>
          </a:p>
        </p:txBody>
      </p:sp>
      <p:pic>
        <p:nvPicPr>
          <p:cNvPr id="5" name="Рисунок 4" descr="ornament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>
          <a:xfrm rot="16200000">
            <a:off x="-3015204" y="3015211"/>
            <a:ext cx="6858000" cy="827582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Task 10. Do your homework:</a:t>
            </a:r>
            <a:endParaRPr lang="ru-RU" sz="36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124744"/>
            <a:ext cx="7776864" cy="5001419"/>
          </a:xfrm>
        </p:spPr>
        <p:txBody>
          <a:bodyPr>
            <a:normAutofit fontScale="92500" lnSpcReduction="10000"/>
          </a:bodyPr>
          <a:lstStyle/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Do task 7 in the Workbook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Write a letter to your friend about </a:t>
            </a:r>
            <a:r>
              <a:rPr lang="en-US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Maslenitsa</a:t>
            </a: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Remember to write: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1168400" lvl="0" indent="-2667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Name of the holiday;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1168400" lvl="0" indent="-2667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Time of the year;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1168400" lvl="0" indent="-2667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Activities;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1168400" lvl="0" indent="-2667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Food;</a:t>
            </a:r>
          </a:p>
          <a:p>
            <a:pPr marL="1644650" lvl="0" indent="-7429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Make up the project about </a:t>
            </a:r>
            <a:r>
              <a:rPr lang="en-US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Maslenitsa</a:t>
            </a: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ornament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>
          <a:xfrm rot="16200000">
            <a:off x="-2907194" y="2907200"/>
            <a:ext cx="6858000" cy="1043604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nament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>
          <a:xfrm rot="16200000">
            <a:off x="-3087215" y="3087219"/>
            <a:ext cx="6858000" cy="683565"/>
          </a:xfrm>
          <a:prstGeom prst="rect">
            <a:avLst/>
          </a:prstGeom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Picture 5" descr="света0003"/>
          <p:cNvPicPr>
            <a:picLocks noChangeAspect="1" noChangeArrowheads="1"/>
          </p:cNvPicPr>
          <p:nvPr/>
        </p:nvPicPr>
        <p:blipFill>
          <a:blip r:embed="rId3" cstate="print"/>
          <a:srcRect t="1656" b="1656"/>
          <a:stretch>
            <a:fillRect/>
          </a:stretch>
        </p:blipFill>
        <p:spPr bwMode="auto">
          <a:xfrm>
            <a:off x="3635896" y="3861048"/>
            <a:ext cx="2016224" cy="2463692"/>
          </a:xfrm>
          <a:prstGeom prst="rect">
            <a:avLst/>
          </a:prstGeom>
          <a:noFill/>
          <a:ln w="22225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971600" y="427977"/>
            <a:ext cx="79208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Task 7. Guess and </a:t>
            </a:r>
            <a:r>
              <a:rPr kumimoji="0" lang="en-US" sz="2800" b="1" i="1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name 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musical instruments.</a:t>
            </a:r>
            <a:endParaRPr kumimoji="0" lang="en-US" sz="2800" b="0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SRT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124744"/>
            <a:ext cx="201622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324" name="Picture 12" descr="kutlusatov"/>
          <p:cNvPicPr>
            <a:picLocks noChangeAspect="1" noChangeArrowheads="1"/>
          </p:cNvPicPr>
          <p:nvPr/>
        </p:nvPicPr>
        <p:blipFill>
          <a:blip r:embed="rId5" cstate="print"/>
          <a:srcRect l="54158" t="8279" r="500" b="39148"/>
          <a:stretch>
            <a:fillRect/>
          </a:stretch>
        </p:blipFill>
        <p:spPr bwMode="auto">
          <a:xfrm>
            <a:off x="6444208" y="1124744"/>
            <a:ext cx="2016224" cy="2304256"/>
          </a:xfrm>
          <a:prstGeom prst="rect">
            <a:avLst/>
          </a:prstGeom>
          <a:noFill/>
        </p:spPr>
      </p:pic>
      <p:pic>
        <p:nvPicPr>
          <p:cNvPr id="5127" name="Picture 7" descr="finno-ugorskii lager v Marii el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3933056"/>
            <a:ext cx="2016224" cy="2451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 descr="mironov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3933056"/>
            <a:ext cx="2088232" cy="243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1" descr="asdr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9592" y="1124744"/>
            <a:ext cx="201622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Best Person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8604448" cy="674136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" name="Рисунок 1" descr="ornament.jpg"/>
          <p:cNvPicPr>
            <a:picLocks noChangeAspect="1"/>
          </p:cNvPicPr>
          <p:nvPr/>
        </p:nvPicPr>
        <p:blipFill>
          <a:blip r:embed="rId3" cstate="print"/>
          <a:srcRect l="25000"/>
          <a:stretch>
            <a:fillRect/>
          </a:stretch>
        </p:blipFill>
        <p:spPr>
          <a:xfrm rot="16200000">
            <a:off x="-3015205" y="3015210"/>
            <a:ext cx="6858000" cy="82758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7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Thank you for your attention</a:t>
            </a:r>
            <a:endParaRPr lang="ru-RU" sz="7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http://vologda-portal.ru/upload/iblock/6f6/blin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8604448" cy="6858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676456" cy="3960440"/>
          </a:xfrm>
        </p:spPr>
        <p:txBody>
          <a:bodyPr>
            <a:normAutofit/>
          </a:bodyPr>
          <a:lstStyle/>
          <a:p>
            <a:r>
              <a:rPr lang="ru-RU" sz="6600" b="1" i="1" dirty="0" smtClean="0">
                <a:solidFill>
                  <a:srgbClr val="002060"/>
                </a:solidFill>
                <a:latin typeface="Arial Rounded MT Bold" pitchFamily="34" charset="0"/>
                <a:ea typeface="BatangChe" pitchFamily="49" charset="-127"/>
                <a:cs typeface="Aharoni" pitchFamily="2" charset="-79"/>
              </a:rPr>
              <a:t>«</a:t>
            </a:r>
            <a:r>
              <a:rPr lang="en-US" sz="6600" b="1" i="1" dirty="0" smtClean="0">
                <a:solidFill>
                  <a:srgbClr val="002060"/>
                </a:solidFill>
                <a:latin typeface="Arial Rounded MT Bold" pitchFamily="34" charset="0"/>
                <a:ea typeface="BatangChe" pitchFamily="49" charset="-127"/>
                <a:cs typeface="Aharoni" pitchFamily="2" charset="-79"/>
              </a:rPr>
              <a:t>CELEBRATION  OF</a:t>
            </a:r>
            <a:r>
              <a:rPr lang="ru-RU" sz="6600" b="1" i="1" dirty="0" smtClean="0">
                <a:solidFill>
                  <a:srgbClr val="002060"/>
                </a:solidFill>
                <a:latin typeface="Arial Rounded MT Bold" pitchFamily="34" charset="0"/>
                <a:ea typeface="BatangChe" pitchFamily="49" charset="-127"/>
                <a:cs typeface="Aharoni" pitchFamily="2" charset="-79"/>
              </a:rPr>
              <a:t/>
            </a:r>
            <a:br>
              <a:rPr lang="ru-RU" sz="6600" b="1" i="1" dirty="0" smtClean="0">
                <a:solidFill>
                  <a:srgbClr val="002060"/>
                </a:solidFill>
                <a:latin typeface="Arial Rounded MT Bold" pitchFamily="34" charset="0"/>
                <a:ea typeface="BatangChe" pitchFamily="49" charset="-127"/>
                <a:cs typeface="Aharoni" pitchFamily="2" charset="-79"/>
              </a:rPr>
            </a:br>
            <a:r>
              <a:rPr lang="ru-RU" sz="6600" b="1" i="1" dirty="0" smtClean="0">
                <a:solidFill>
                  <a:srgbClr val="002060"/>
                </a:solidFill>
                <a:latin typeface="Arial Rounded MT Bold" pitchFamily="34" charset="0"/>
                <a:ea typeface="BatangChe" pitchFamily="49" charset="-127"/>
                <a:cs typeface="Aharoni" pitchFamily="2" charset="-79"/>
              </a:rPr>
              <a:t/>
            </a:r>
            <a:br>
              <a:rPr lang="ru-RU" sz="6600" b="1" i="1" dirty="0" smtClean="0">
                <a:solidFill>
                  <a:srgbClr val="002060"/>
                </a:solidFill>
                <a:latin typeface="Arial Rounded MT Bold" pitchFamily="34" charset="0"/>
                <a:ea typeface="BatangChe" pitchFamily="49" charset="-127"/>
                <a:cs typeface="Aharoni" pitchFamily="2" charset="-79"/>
              </a:rPr>
            </a:br>
            <a:r>
              <a:rPr lang="en-US" sz="6600" b="1" i="1" dirty="0" smtClean="0">
                <a:solidFill>
                  <a:srgbClr val="002060"/>
                </a:solidFill>
                <a:latin typeface="Arial Rounded MT Bold" pitchFamily="34" charset="0"/>
                <a:ea typeface="BatangChe" pitchFamily="49" charset="-127"/>
                <a:cs typeface="Aharoni" pitchFamily="2" charset="-79"/>
              </a:rPr>
              <a:t> MASLENITSA</a:t>
            </a:r>
            <a:r>
              <a:rPr lang="ru-RU" sz="6600" b="1" i="1" dirty="0" smtClean="0">
                <a:solidFill>
                  <a:srgbClr val="002060"/>
                </a:solidFill>
                <a:latin typeface="Arial Rounded MT Bold" pitchFamily="34" charset="0"/>
                <a:ea typeface="BatangChe" pitchFamily="49" charset="-127"/>
                <a:cs typeface="Aharoni" pitchFamily="2" charset="-79"/>
              </a:rPr>
              <a:t>»</a:t>
            </a:r>
            <a:endParaRPr lang="ru-RU" sz="6600" b="1" i="1" dirty="0">
              <a:solidFill>
                <a:srgbClr val="002060"/>
              </a:solidFill>
              <a:latin typeface="Calibri Light" pitchFamily="34" charset="0"/>
              <a:ea typeface="BatangChe" pitchFamily="49" charset="-127"/>
              <a:cs typeface="Aharoni" pitchFamily="2" charset="-79"/>
            </a:endParaRPr>
          </a:p>
        </p:txBody>
      </p:sp>
      <p:pic>
        <p:nvPicPr>
          <p:cNvPr id="4" name="Рисунок 3" descr="ornament.jpg"/>
          <p:cNvPicPr>
            <a:picLocks noChangeAspect="1"/>
          </p:cNvPicPr>
          <p:nvPr/>
        </p:nvPicPr>
        <p:blipFill>
          <a:blip r:embed="rId3" cstate="print"/>
          <a:srcRect l="25000"/>
          <a:stretch>
            <a:fillRect/>
          </a:stretch>
        </p:blipFill>
        <p:spPr>
          <a:xfrm rot="16200000">
            <a:off x="-3051212" y="3051212"/>
            <a:ext cx="6858000" cy="755576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aim of the lesson:</a:t>
            </a:r>
            <a:endParaRPr lang="ru-RU" sz="42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600200"/>
            <a:ext cx="8136904" cy="4853136"/>
          </a:xfrm>
        </p:spPr>
        <p:txBody>
          <a:bodyPr>
            <a:normAutofit lnSpcReduction="10000"/>
          </a:bodyPr>
          <a:lstStyle/>
          <a:p>
            <a:pPr marL="342900" lvl="8" indent="-342900">
              <a:buBlip>
                <a:blip r:embed="rId2"/>
              </a:buBlip>
            </a:pP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Speak about celebrating of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	</a:t>
            </a:r>
            <a:r>
              <a:rPr lang="en-US" sz="4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Maslenitsa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  <a:tabLst>
                <a:tab pos="457200" algn="l"/>
              </a:tabLst>
            </a:pP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Do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some tasks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 your workbooks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  <a:tabLst>
                <a:tab pos="457200" algn="l"/>
              </a:tabLst>
            </a:pP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Listen to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project about this      		festival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  <a:tabLst>
                <a:tab pos="457200" algn="l"/>
              </a:tabLst>
            </a:pP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Sing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Russian and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Mari songs</a:t>
            </a:r>
            <a:endParaRPr lang="en-US" sz="4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  <a:tabLst>
                <a:tab pos="457200" algn="l"/>
              </a:tabLst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Burn Lady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Maslenitsa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on a big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		bonfire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with your negative thoughts.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  <a:tabLst>
                <a:tab pos="457200" algn="l"/>
              </a:tabLst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ornament.jpg"/>
          <p:cNvPicPr>
            <a:picLocks noChangeAspect="1"/>
          </p:cNvPicPr>
          <p:nvPr/>
        </p:nvPicPr>
        <p:blipFill>
          <a:blip r:embed="rId3" cstate="print"/>
          <a:srcRect l="25000"/>
          <a:stretch>
            <a:fillRect/>
          </a:stretch>
        </p:blipFill>
        <p:spPr>
          <a:xfrm rot="16200000">
            <a:off x="-2979204" y="2979204"/>
            <a:ext cx="6858000" cy="899592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ornament.jpg"/>
          <p:cNvPicPr>
            <a:picLocks noChangeAspect="1"/>
          </p:cNvPicPr>
          <p:nvPr/>
        </p:nvPicPr>
        <p:blipFill>
          <a:blip r:embed="rId3" cstate="print"/>
          <a:srcRect l="25000"/>
          <a:stretch>
            <a:fillRect/>
          </a:stretch>
        </p:blipFill>
        <p:spPr>
          <a:xfrm rot="16200000">
            <a:off x="-3087216" y="3087216"/>
            <a:ext cx="6858000" cy="683568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8" y="1052736"/>
          <a:ext cx="8460432" cy="5508414"/>
        </p:xfrm>
        <a:graphic>
          <a:graphicData uri="http://schemas.openxmlformats.org/drawingml/2006/table">
            <a:tbl>
              <a:tblPr/>
              <a:tblGrid>
                <a:gridCol w="4304638"/>
                <a:gridCol w="4155794"/>
              </a:tblGrid>
              <a:tr h="5760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i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5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755576" y="8063"/>
            <a:ext cx="838842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Task 2. Give</a:t>
            </a:r>
            <a:r>
              <a:rPr kumimoji="0" lang="en-US" sz="2800" b="1" i="1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English equivalents to the following expressions.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980728"/>
            <a:ext cx="39239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Отмечать праздник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7584" y="1556792"/>
            <a:ext cx="41399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Любимый праздник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7584" y="2132856"/>
            <a:ext cx="41399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Во время праздника</a:t>
            </a:r>
            <a:endParaRPr lang="ru-RU" sz="2600" dirty="0"/>
          </a:p>
        </p:txBody>
      </p:sp>
      <p:sp>
        <p:nvSpPr>
          <p:cNvPr id="26" name="TextBox 25"/>
          <p:cNvSpPr txBox="1"/>
          <p:nvPr/>
        </p:nvSpPr>
        <p:spPr>
          <a:xfrm flipV="1">
            <a:off x="5327576" y="306896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827584" y="2708920"/>
            <a:ext cx="41399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Весенний праздник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27584" y="3212976"/>
            <a:ext cx="39969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Сказать зиме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до свидания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27584" y="3717032"/>
            <a:ext cx="41399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Добро пожаловать весне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99592" y="4221088"/>
            <a:ext cx="39239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Неделя масленых блинов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27584" y="4725144"/>
            <a:ext cx="38884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Длиться неделю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27584" y="5229200"/>
            <a:ext cx="39604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начале марта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5576" y="5733256"/>
            <a:ext cx="42484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Неделя перед Великим постом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64088" y="1124744"/>
            <a:ext cx="3281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5148064" y="1124744"/>
            <a:ext cx="35283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Celebrate the holidays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20072" y="1700808"/>
            <a:ext cx="35283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Favourite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holiday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20072" y="2276872"/>
            <a:ext cx="3600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During the festival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20072" y="2708920"/>
            <a:ext cx="36724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Spring festival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20072" y="3284984"/>
            <a:ext cx="37444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Say goodbye to winter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220072" y="3717032"/>
            <a:ext cx="3600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Welcome spring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148064" y="4293096"/>
            <a:ext cx="39959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 week of butter pancakes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220072" y="4797152"/>
            <a:ext cx="37444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Last for a week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148064" y="5373216"/>
            <a:ext cx="37444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At the beginning of March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076056" y="5949280"/>
            <a:ext cx="37444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 week before Lent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allAtOnce"/>
      <p:bldP spid="47" grpId="0" build="allAtOnce"/>
      <p:bldP spid="48" grpId="0" build="allAtOnce"/>
      <p:bldP spid="49" grpId="0" build="allAtOnce"/>
      <p:bldP spid="50" grpId="0" build="allAtOnce"/>
      <p:bldP spid="51" grpId="0" build="allAtOnce"/>
      <p:bldP spid="52" grpId="0" build="allAtOnce"/>
      <p:bldP spid="53" grpId="0" build="allAtOnce"/>
      <p:bldP spid="54" grpId="0" build="allAtOnce"/>
      <p:bldP spid="5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ornament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>
          <a:xfrm rot="16200000">
            <a:off x="-3051212" y="3051212"/>
            <a:ext cx="6858000" cy="755576"/>
          </a:xfrm>
          <a:prstGeom prst="rect">
            <a:avLst/>
          </a:prstGeom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755576" y="595428"/>
            <a:ext cx="80648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Task 3.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Answer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following questions: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772816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6100" lvl="7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3771900" algn="l"/>
              </a:tabLst>
            </a:pPr>
            <a:r>
              <a:rPr lang="en-US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What kind of holiday is </a:t>
            </a:r>
            <a:r>
              <a:rPr lang="en-US" sz="3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Maslenitsa</a:t>
            </a:r>
            <a:r>
              <a:rPr lang="en-US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46100" lvl="7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3771900" algn="l"/>
              </a:tabLst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How long does it last?</a:t>
            </a:r>
            <a:endParaRPr lang="ru-RU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46100" lvl="7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3771900" algn="l"/>
              </a:tabLst>
            </a:pPr>
            <a:r>
              <a:rPr lang="en-US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When do we celebrate this festival?</a:t>
            </a:r>
            <a:endParaRPr lang="ru-RU" sz="36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546100" lvl="7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3771900" algn="l"/>
              </a:tabLst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What’s the Mari for “</a:t>
            </a:r>
            <a:r>
              <a:rPr lang="en-US" sz="3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Maslenitsa</a:t>
            </a:r>
            <a:r>
              <a:rPr lang="en-US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”</a:t>
            </a: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</a:p>
          <a:p>
            <a:pPr marL="546100" lvl="7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3771900" algn="l"/>
              </a:tabLst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What’s the English for “</a:t>
            </a:r>
            <a:r>
              <a:rPr lang="en-US" sz="3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Maslenitsa</a:t>
            </a:r>
            <a:r>
              <a:rPr lang="en-US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”</a:t>
            </a: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</a:p>
          <a:p>
            <a:pPr marL="546100" lvl="7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3771900" algn="l"/>
              </a:tabLst>
            </a:pPr>
            <a:endParaRPr lang="en-US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ornament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>
          <a:xfrm rot="16200000">
            <a:off x="-3143261" y="3143266"/>
            <a:ext cx="6858000" cy="571472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5576" y="1268758"/>
          <a:ext cx="7992887" cy="5501450"/>
        </p:xfrm>
        <a:graphic>
          <a:graphicData uri="http://schemas.openxmlformats.org/drawingml/2006/table">
            <a:tbl>
              <a:tblPr/>
              <a:tblGrid>
                <a:gridCol w="4032034"/>
                <a:gridCol w="3960853"/>
              </a:tblGrid>
              <a:tr h="7457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.Dance around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</a:rPr>
                        <a:t>Maslenitsa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A.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Встречать весну с хлебом и солью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7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.Meet  </a:t>
                      </a:r>
                      <a:r>
                        <a:rPr lang="en-US" sz="2400" dirty="0" err="1">
                          <a:latin typeface="Times New Roman"/>
                          <a:ea typeface="Times New Roman"/>
                        </a:rPr>
                        <a:t>Maslenitsa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 with bread and salt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B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Одевать особые костюмы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3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.Dress in special costumes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.Играть в снежки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6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.Have 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</a:rPr>
                        <a:t>a tag-of-war 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in the snow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.Кататься с горы на санках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3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.Go sledging from the hill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Кататься на лошадях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3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.Go riding the horses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.Прыгать через костер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3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7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.Play snowball fights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.Перетягивать канат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7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8</a:t>
                      </a:r>
                      <a:r>
                        <a:rPr lang="en-US" sz="2400" dirty="0">
                          <a:latin typeface="Times New Roman"/>
                          <a:ea typeface="Times New Roman"/>
                        </a:rPr>
                        <a:t>.Jump through the bonfire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.Вести хоровод вокруг масленицы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755576" y="103714"/>
            <a:ext cx="813690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Task 4. Match the numbers to the letters in the right order.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ornament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>
          <a:xfrm rot="16200000">
            <a:off x="-3087213" y="3087219"/>
            <a:ext cx="6858000" cy="683566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8" y="1253302"/>
          <a:ext cx="8064896" cy="5200035"/>
        </p:xfrm>
        <a:graphic>
          <a:graphicData uri="http://schemas.openxmlformats.org/drawingml/2006/table">
            <a:tbl>
              <a:tblPr/>
              <a:tblGrid>
                <a:gridCol w="4104456"/>
                <a:gridCol w="3960440"/>
              </a:tblGrid>
              <a:tr h="720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2200" dirty="0">
                          <a:latin typeface="Times New Roman"/>
                          <a:ea typeface="Times New Roman"/>
                        </a:rPr>
                        <a:t>.Burn Lady </a:t>
                      </a:r>
                      <a:r>
                        <a:rPr lang="en-US" sz="2200" dirty="0" err="1">
                          <a:latin typeface="Times New Roman"/>
                          <a:ea typeface="Times New Roman"/>
                        </a:rPr>
                        <a:t>Maslenitsa</a:t>
                      </a:r>
                      <a:r>
                        <a:rPr lang="en-US" sz="2200" dirty="0">
                          <a:latin typeface="Times New Roman"/>
                          <a:ea typeface="Times New Roman"/>
                        </a:rPr>
                        <a:t> on a big bonfire</a:t>
                      </a:r>
                      <a:endParaRPr lang="ru-RU" sz="2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ru-RU" sz="2200" dirty="0">
                          <a:latin typeface="Times New Roman"/>
                          <a:ea typeface="Times New Roman"/>
                        </a:rPr>
                        <a:t>.Просить прощения друг друга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9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2200" dirty="0">
                          <a:latin typeface="Times New Roman"/>
                          <a:ea typeface="Times New Roman"/>
                        </a:rPr>
                        <a:t>. Eat pancakes with sour cream, jam, honey, caviar</a:t>
                      </a:r>
                      <a:endParaRPr lang="ru-RU" sz="2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>
                          <a:latin typeface="Times New Roman"/>
                          <a:ea typeface="Times New Roman"/>
                        </a:rPr>
                        <a:t>B</a:t>
                      </a:r>
                      <a:r>
                        <a:rPr lang="ru-RU" sz="2200" dirty="0">
                          <a:latin typeface="Times New Roman"/>
                          <a:ea typeface="Times New Roman"/>
                        </a:rPr>
                        <a:t>. Кушать блины со сметаной, с вареньем, медом, икрой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2200" dirty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en-US" sz="2200" dirty="0">
                          <a:latin typeface="Times New Roman"/>
                          <a:ea typeface="Times New Roman"/>
                        </a:rPr>
                        <a:t>Forgive each other </a:t>
                      </a:r>
                      <a:endParaRPr lang="ru-RU" sz="2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2200" dirty="0">
                          <a:latin typeface="Times New Roman"/>
                          <a:ea typeface="Times New Roman"/>
                        </a:rPr>
                        <a:t>.Состязаться мешками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en-US" sz="2200" dirty="0" smtClean="0">
                          <a:latin typeface="Times New Roman"/>
                          <a:ea typeface="Times New Roman"/>
                        </a:rPr>
                        <a:t>.Set</a:t>
                      </a:r>
                      <a:r>
                        <a:rPr lang="en-US" sz="2200" baseline="0" dirty="0" smtClean="0">
                          <a:latin typeface="Times New Roman"/>
                          <a:ea typeface="Times New Roman"/>
                        </a:rPr>
                        <a:t> off  fireworks</a:t>
                      </a:r>
                      <a:endParaRPr lang="ru-RU" sz="2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ru-RU" sz="2200" dirty="0">
                          <a:latin typeface="Times New Roman"/>
                          <a:ea typeface="Times New Roman"/>
                        </a:rPr>
                        <a:t>.Взбираться на столб за подарком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en-US" sz="2200" dirty="0">
                          <a:latin typeface="Times New Roman"/>
                          <a:ea typeface="Times New Roman"/>
                        </a:rPr>
                        <a:t>.Sing  </a:t>
                      </a:r>
                      <a:r>
                        <a:rPr lang="en-US" sz="2200" dirty="0" smtClean="0">
                          <a:latin typeface="Times New Roman"/>
                          <a:ea typeface="Times New Roman"/>
                        </a:rPr>
                        <a:t>Mari </a:t>
                      </a:r>
                      <a:r>
                        <a:rPr lang="en-US" sz="2200" dirty="0">
                          <a:latin typeface="Times New Roman"/>
                          <a:ea typeface="Times New Roman"/>
                        </a:rPr>
                        <a:t>and Russian songs</a:t>
                      </a:r>
                      <a:endParaRPr lang="ru-RU" sz="2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2200" dirty="0">
                          <a:latin typeface="Times New Roman"/>
                          <a:ea typeface="Times New Roman"/>
                        </a:rPr>
                        <a:t>.Пить чай с блинами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>
                          <a:latin typeface="Times New Roman"/>
                          <a:ea typeface="Times New Roman"/>
                        </a:rPr>
                        <a:t>6.</a:t>
                      </a:r>
                      <a:r>
                        <a:rPr lang="en-US" sz="2200" dirty="0">
                          <a:latin typeface="Times New Roman"/>
                          <a:ea typeface="Times New Roman"/>
                        </a:rPr>
                        <a:t>Climb the pole for  the present</a:t>
                      </a:r>
                      <a:endParaRPr lang="ru-RU" sz="2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ru-RU" sz="2200" dirty="0">
                          <a:latin typeface="Times New Roman"/>
                          <a:ea typeface="Times New Roman"/>
                        </a:rPr>
                        <a:t>.Петь марийские и русские песни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5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Times New Roman"/>
                        </a:rPr>
                        <a:t>7</a:t>
                      </a:r>
                      <a:r>
                        <a:rPr lang="ru-RU" sz="2200" dirty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en-US" sz="2200" dirty="0">
                          <a:latin typeface="Times New Roman"/>
                          <a:ea typeface="Times New Roman"/>
                        </a:rPr>
                        <a:t>Drink tea with pancakes</a:t>
                      </a:r>
                      <a:endParaRPr lang="ru-RU" sz="2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ru-RU" sz="2200" dirty="0">
                          <a:latin typeface="Times New Roman"/>
                          <a:ea typeface="Times New Roman"/>
                        </a:rPr>
                        <a:t>.Сжигать чучело- масленицу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Times New Roman"/>
                        </a:rPr>
                        <a:t>8</a:t>
                      </a:r>
                      <a:r>
                        <a:rPr lang="ru-RU" sz="2200" dirty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en-US" sz="2200" dirty="0">
                          <a:latin typeface="Times New Roman"/>
                          <a:ea typeface="Times New Roman"/>
                        </a:rPr>
                        <a:t>Play with sack</a:t>
                      </a:r>
                      <a:endParaRPr lang="ru-RU" sz="2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200" b="1" dirty="0" smtClean="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en-US" sz="2200" dirty="0" smtClean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en-US" sz="2200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200" baseline="0" dirty="0" smtClean="0">
                          <a:latin typeface="Times New Roman"/>
                          <a:ea typeface="Times New Roman"/>
                        </a:rPr>
                        <a:t>Запускать фейерверки</a:t>
                      </a:r>
                      <a:endParaRPr lang="ru-RU" sz="2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188641"/>
            <a:ext cx="7974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Task 4. Match the numbers to the letters in the right order.</a:t>
            </a:r>
            <a:endParaRPr lang="ru-RU" sz="28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Task5. Make up a conversation, using  the word expressions from Task4.</a:t>
            </a:r>
            <a:endParaRPr lang="ru-RU" sz="30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484784"/>
            <a:ext cx="7859216" cy="5184576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 typeface="Times New Roman" pitchFamily="18" charset="0"/>
              <a:buChar char="―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…..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―"/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What kind of holiday is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Maslenitsa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―"/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It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’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a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…(неделя перед Великим Постом, неделя масленых блинов, весенний праздник, любимый праздник…)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―"/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What do you do on this festival?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―"/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I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…(прошу прощения друг у друга, кушаю блины со сметаной, сжигаю чучело масленицу, катаюсь на лошадях…)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―"/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How long does it last?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―"/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It … (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длится неделю)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―"/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…..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/>
          </a:p>
        </p:txBody>
      </p:sp>
      <p:pic>
        <p:nvPicPr>
          <p:cNvPr id="4" name="Рисунок 3" descr="ornament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>
          <a:xfrm rot="16200000">
            <a:off x="-3051211" y="3051215"/>
            <a:ext cx="6858000" cy="755573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2472</TotalTime>
  <Words>894</Words>
  <Application>Microsoft Office PowerPoint</Application>
  <PresentationFormat>Экран (4:3)</PresentationFormat>
  <Paragraphs>174</Paragraphs>
  <Slides>23</Slides>
  <Notes>1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Презентация Microsoft Office PowerPoint</vt:lpstr>
      <vt:lpstr>Слайд 1</vt:lpstr>
      <vt:lpstr>Look at the screen and watch a video episode very attentively!</vt:lpstr>
      <vt:lpstr>«CELEBRATION  OF   MASLENITSA»</vt:lpstr>
      <vt:lpstr>   The aim of the lesson:</vt:lpstr>
      <vt:lpstr>Слайд 5</vt:lpstr>
      <vt:lpstr>Слайд 6</vt:lpstr>
      <vt:lpstr>Слайд 7</vt:lpstr>
      <vt:lpstr>Слайд 8</vt:lpstr>
      <vt:lpstr>Task5. Make up a conversation, using  the word expressions from Task4.</vt:lpstr>
      <vt:lpstr>Check up your home task:</vt:lpstr>
      <vt:lpstr>Слайд 11</vt:lpstr>
      <vt:lpstr>How’s there to rest?</vt:lpstr>
      <vt:lpstr>What’s there to see ?  </vt:lpstr>
      <vt:lpstr>How’s there to rest ?</vt:lpstr>
      <vt:lpstr>What’s there to eat ? </vt:lpstr>
      <vt:lpstr>Do you like them?They’re delicious! </vt:lpstr>
      <vt:lpstr>Don’t forget…! </vt:lpstr>
      <vt:lpstr>Task 6. While listening to the project, read and tick the correct item. </vt:lpstr>
      <vt:lpstr>Task 9. Answer the questions.</vt:lpstr>
      <vt:lpstr>Task 8. Listen to the song and sing along with us.</vt:lpstr>
      <vt:lpstr>Task 10. Do your homework:</vt:lpstr>
      <vt:lpstr>Слайд 22</vt:lpstr>
      <vt:lpstr>Thank you for your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Вайся</cp:lastModifiedBy>
  <cp:revision>190</cp:revision>
  <dcterms:modified xsi:type="dcterms:W3CDTF">2015-04-23T16:00:26Z</dcterms:modified>
</cp:coreProperties>
</file>