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57" r:id="rId3"/>
    <p:sldId id="258" r:id="rId4"/>
    <p:sldId id="263" r:id="rId5"/>
    <p:sldId id="262" r:id="rId6"/>
    <p:sldId id="259" r:id="rId7"/>
    <p:sldId id="260" r:id="rId8"/>
    <p:sldId id="261" r:id="rId9"/>
    <p:sldId id="268" r:id="rId10"/>
    <p:sldId id="282" r:id="rId11"/>
    <p:sldId id="269" r:id="rId12"/>
    <p:sldId id="283" r:id="rId13"/>
    <p:sldId id="273" r:id="rId14"/>
    <p:sldId id="274" r:id="rId15"/>
    <p:sldId id="275" r:id="rId16"/>
    <p:sldId id="276" r:id="rId17"/>
    <p:sldId id="272" r:id="rId18"/>
    <p:sldId id="277" r:id="rId19"/>
    <p:sldId id="278" r:id="rId20"/>
    <p:sldId id="279" r:id="rId21"/>
    <p:sldId id="280" r:id="rId22"/>
    <p:sldId id="281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1291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F2E8242-6D7D-4B9F-8D61-4157ACA9DC9A}" type="datetimeFigureOut">
              <a:rPr lang="ru-RU" smtClean="0"/>
              <a:pPr/>
              <a:t>19.06.2015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06E0037-DD8F-447D-9A5B-2A6A9054093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E8242-6D7D-4B9F-8D61-4157ACA9DC9A}" type="datetimeFigureOut">
              <a:rPr lang="ru-RU" smtClean="0"/>
              <a:pPr/>
              <a:t>19.06.2015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E0037-DD8F-447D-9A5B-2A6A9054093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E8242-6D7D-4B9F-8D61-4157ACA9DC9A}" type="datetimeFigureOut">
              <a:rPr lang="ru-RU" smtClean="0"/>
              <a:pPr/>
              <a:t>19.06.2015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E0037-DD8F-447D-9A5B-2A6A9054093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E8242-6D7D-4B9F-8D61-4157ACA9DC9A}" type="datetimeFigureOut">
              <a:rPr lang="ru-RU" smtClean="0"/>
              <a:pPr/>
              <a:t>19.06.2015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E0037-DD8F-447D-9A5B-2A6A905409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E8242-6D7D-4B9F-8D61-4157ACA9DC9A}" type="datetimeFigureOut">
              <a:rPr lang="ru-RU" smtClean="0"/>
              <a:pPr/>
              <a:t>19.06.2015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E0037-DD8F-447D-9A5B-2A6A905409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E8242-6D7D-4B9F-8D61-4157ACA9DC9A}" type="datetimeFigureOut">
              <a:rPr lang="ru-RU" smtClean="0"/>
              <a:pPr/>
              <a:t>19.06.2015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E0037-DD8F-447D-9A5B-2A6A905409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E8242-6D7D-4B9F-8D61-4157ACA9DC9A}" type="datetimeFigureOut">
              <a:rPr lang="ru-RU" smtClean="0"/>
              <a:pPr/>
              <a:t>19.06.2015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E0037-DD8F-447D-9A5B-2A6A9054093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E8242-6D7D-4B9F-8D61-4157ACA9DC9A}" type="datetimeFigureOut">
              <a:rPr lang="ru-RU" smtClean="0"/>
              <a:pPr/>
              <a:t>19.06.2015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E0037-DD8F-447D-9A5B-2A6A9054093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E8242-6D7D-4B9F-8D61-4157ACA9DC9A}" type="datetimeFigureOut">
              <a:rPr lang="ru-RU" smtClean="0"/>
              <a:pPr/>
              <a:t>19.06.2015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E0037-DD8F-447D-9A5B-2A6A905409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E8242-6D7D-4B9F-8D61-4157ACA9DC9A}" type="datetimeFigureOut">
              <a:rPr lang="ru-RU" smtClean="0"/>
              <a:pPr/>
              <a:t>19.06.2015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E0037-DD8F-447D-9A5B-2A6A905409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E8242-6D7D-4B9F-8D61-4157ACA9DC9A}" type="datetimeFigureOut">
              <a:rPr lang="ru-RU" smtClean="0"/>
              <a:pPr/>
              <a:t>19.06.2015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E0037-DD8F-447D-9A5B-2A6A905409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9F2E8242-6D7D-4B9F-8D61-4157ACA9DC9A}" type="datetimeFigureOut">
              <a:rPr lang="ru-RU" smtClean="0"/>
              <a:pPr/>
              <a:t>19.06.2015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206E0037-DD8F-447D-9A5B-2A6A9054093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e.meshchaninova\Desktop\для наташи\wallpaper-86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116632"/>
            <a:ext cx="9036496" cy="3096344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800" b="1" cap="all" dirty="0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к уроку по учебному предмету «Английский язык» по теме :</a:t>
            </a:r>
            <a:br>
              <a:rPr lang="ru-RU" sz="2800" b="1" cap="all" dirty="0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cap="all" dirty="0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en-US" sz="2800" b="1" cap="all" dirty="0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Tasty Treats!</a:t>
            </a:r>
            <a:r>
              <a:rPr lang="ru-RU" sz="2800" b="1" cap="all" dirty="0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(Вкусное угощение!)»</a:t>
            </a:r>
            <a:br>
              <a:rPr lang="ru-RU" sz="2800" b="1" cap="all" dirty="0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cap="all" dirty="0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по УМК «Английский в </a:t>
            </a:r>
            <a:r>
              <a:rPr lang="ru-RU" sz="2800" b="1" cap="all" dirty="0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фокусе»                           </a:t>
            </a:r>
            <a:r>
              <a:rPr lang="ru-RU" sz="2800" b="1" cap="all" dirty="0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(авторы: Н.И. Быкова, Д. Дули, </a:t>
            </a:r>
            <a:r>
              <a:rPr lang="en-US" sz="2800" b="1" cap="all" dirty="0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800" b="1" cap="all" dirty="0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cap="all" dirty="0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М.Д. Поспелова, В. Эванс), 4 класс, </a:t>
            </a:r>
            <a:r>
              <a:rPr lang="en-US" sz="2800" b="1" cap="all" dirty="0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800" b="1" cap="all" dirty="0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cap="all" dirty="0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3</a:t>
            </a:r>
            <a:endParaRPr lang="ru-RU" sz="2800" b="1" cap="all" dirty="0">
              <a:ln w="0"/>
              <a:solidFill>
                <a:schemeClr val="bg1"/>
              </a:solidFill>
              <a:effectLst>
                <a:reflection blurRad="12700" stA="50000" endPos="50000" dist="5000" dir="5400000" sy="-100000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4077072"/>
            <a:ext cx="8568952" cy="2163616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/>
          <a:p>
            <a:pPr algn="l"/>
            <a:r>
              <a:rPr lang="ru-RU" sz="28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Учитель английского языка </a:t>
            </a:r>
          </a:p>
          <a:p>
            <a:pPr algn="l"/>
            <a:r>
              <a:rPr lang="ru-RU" sz="28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ГБОУ </a:t>
            </a:r>
            <a:r>
              <a:rPr lang="ru-RU" sz="2800" b="1" dirty="0">
                <a:solidFill>
                  <a:schemeClr val="bg1"/>
                </a:solidFill>
                <a:latin typeface="Monotype Corsiva" panose="03010101010201010101" pitchFamily="66" charset="0"/>
              </a:rPr>
              <a:t>г</a:t>
            </a:r>
            <a:r>
              <a:rPr lang="ru-RU" sz="28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. Москвы средней </a:t>
            </a:r>
          </a:p>
          <a:p>
            <a:pPr algn="l"/>
            <a:r>
              <a:rPr lang="ru-RU" sz="28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общеобразовательной школы №1929 </a:t>
            </a:r>
          </a:p>
          <a:p>
            <a:pPr algn="l"/>
            <a:r>
              <a:rPr lang="ru-RU" sz="28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Мещанинова Наталья Николаевна</a:t>
            </a:r>
            <a:endParaRPr lang="ru-RU" sz="2800" b="1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589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418684"/>
          </a:xfrm>
        </p:spPr>
        <p:txBody>
          <a:bodyPr/>
          <a:lstStyle/>
          <a:p>
            <a:r>
              <a:rPr lang="ru-RU" sz="3000" dirty="0" smtClean="0"/>
              <a:t>2</a:t>
            </a:r>
            <a:r>
              <a:rPr lang="en-US" sz="3000" dirty="0" smtClean="0"/>
              <a:t>.) </a:t>
            </a:r>
            <a:r>
              <a:rPr lang="ru-RU" sz="3000" dirty="0"/>
              <a:t>Задайте вопросы и ответьте на них. </a:t>
            </a:r>
            <a:r>
              <a:rPr lang="en-US" sz="3000" dirty="0"/>
              <a:t/>
            </a:r>
            <a:br>
              <a:rPr lang="en-US" sz="3000" dirty="0"/>
            </a:br>
            <a:r>
              <a:rPr lang="ru-RU" sz="3000" dirty="0"/>
              <a:t>(</a:t>
            </a:r>
            <a:r>
              <a:rPr lang="en-US" sz="3000" dirty="0"/>
              <a:t>Ask and answer the questions.)</a:t>
            </a:r>
            <a:r>
              <a:rPr lang="ru-RU" sz="3000" dirty="0"/>
              <a:t/>
            </a:r>
            <a:br>
              <a:rPr lang="ru-RU" sz="3000" dirty="0"/>
            </a:br>
            <a:endParaRPr lang="ru-RU" sz="3000" dirty="0"/>
          </a:p>
        </p:txBody>
      </p:sp>
      <p:sp>
        <p:nvSpPr>
          <p:cNvPr id="3" name="TextBox 2"/>
          <p:cNvSpPr txBox="1"/>
          <p:nvPr/>
        </p:nvSpPr>
        <p:spPr>
          <a:xfrm>
            <a:off x="539552" y="1916832"/>
            <a:ext cx="7980410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cs typeface="Times New Roman" panose="02020603050405020304" pitchFamily="18" charset="0"/>
              </a:rPr>
              <a:t>-</a:t>
            </a:r>
            <a:r>
              <a:rPr lang="en-US" sz="2000" dirty="0" smtClean="0">
                <a:cs typeface="Times New Roman" panose="02020603050405020304" pitchFamily="18" charset="0"/>
              </a:rPr>
              <a:t>How much</a:t>
            </a:r>
          </a:p>
          <a:p>
            <a:pPr algn="ctr"/>
            <a:r>
              <a:rPr lang="en-US" sz="2000" dirty="0" smtClean="0">
                <a:cs typeface="Times New Roman" panose="02020603050405020304" pitchFamily="18" charset="0"/>
              </a:rPr>
              <a:t>… olive oil is there?</a:t>
            </a:r>
            <a:r>
              <a:rPr lang="ru-RU" sz="2000" dirty="0" smtClean="0">
                <a:cs typeface="Times New Roman" panose="02020603050405020304" pitchFamily="18" charset="0"/>
              </a:rPr>
              <a:t> </a:t>
            </a:r>
            <a:endParaRPr lang="en-US" sz="2000" dirty="0" smtClean="0">
              <a:cs typeface="Times New Roman" panose="02020603050405020304" pitchFamily="18" charset="0"/>
            </a:endParaRPr>
          </a:p>
          <a:p>
            <a:pPr algn="ctr"/>
            <a:r>
              <a:rPr lang="en-US" sz="2000" dirty="0" smtClean="0">
                <a:cs typeface="Times New Roman" panose="02020603050405020304" pitchFamily="18" charset="0"/>
              </a:rPr>
              <a:t>-A lot</a:t>
            </a:r>
            <a:r>
              <a:rPr lang="ru-RU" sz="2000" dirty="0" smtClean="0">
                <a:cs typeface="Times New Roman" panose="02020603050405020304" pitchFamily="18" charset="0"/>
              </a:rPr>
              <a:t> / </a:t>
            </a:r>
            <a:r>
              <a:rPr lang="en-US" sz="2000" dirty="0" smtClean="0">
                <a:cs typeface="Times New Roman" panose="02020603050405020304" pitchFamily="18" charset="0"/>
              </a:rPr>
              <a:t>Not much!</a:t>
            </a:r>
          </a:p>
          <a:p>
            <a:pPr algn="ctr"/>
            <a:endParaRPr lang="en-US" sz="2000" dirty="0" smtClean="0">
              <a:cs typeface="Times New Roman" panose="02020603050405020304" pitchFamily="18" charset="0"/>
            </a:endParaRPr>
          </a:p>
          <a:p>
            <a:pPr algn="ctr"/>
            <a:r>
              <a:rPr lang="en-US" sz="2000" dirty="0" smtClean="0">
                <a:cs typeface="Times New Roman" panose="02020603050405020304" pitchFamily="18" charset="0"/>
              </a:rPr>
              <a:t>-How many </a:t>
            </a:r>
          </a:p>
          <a:p>
            <a:pPr algn="ctr"/>
            <a:r>
              <a:rPr lang="en-US" sz="2000" dirty="0" smtClean="0">
                <a:cs typeface="Times New Roman" panose="02020603050405020304" pitchFamily="18" charset="0"/>
              </a:rPr>
              <a:t> … sweets are there?</a:t>
            </a:r>
            <a:r>
              <a:rPr lang="ru-RU" sz="2000" dirty="0" smtClean="0">
                <a:cs typeface="Times New Roman" panose="02020603050405020304" pitchFamily="18" charset="0"/>
              </a:rPr>
              <a:t> </a:t>
            </a:r>
            <a:endParaRPr lang="en-US" sz="2000" dirty="0" smtClean="0">
              <a:cs typeface="Times New Roman" panose="02020603050405020304" pitchFamily="18" charset="0"/>
            </a:endParaRPr>
          </a:p>
          <a:p>
            <a:pPr algn="ctr"/>
            <a:r>
              <a:rPr lang="en-US" sz="2000" dirty="0" smtClean="0">
                <a:cs typeface="Times New Roman" panose="02020603050405020304" pitchFamily="18" charset="0"/>
              </a:rPr>
              <a:t>-A </a:t>
            </a:r>
            <a:r>
              <a:rPr lang="en-US" sz="2000" dirty="0" smtClean="0">
                <a:cs typeface="Times New Roman" panose="02020603050405020304" pitchFamily="18" charset="0"/>
              </a:rPr>
              <a:t>lot / Not many!</a:t>
            </a:r>
            <a:endParaRPr lang="en-US" sz="2000" dirty="0" smtClean="0"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 descr="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4077072"/>
            <a:ext cx="3176821" cy="2567930"/>
          </a:xfrm>
          <a:prstGeom prst="rect">
            <a:avLst/>
          </a:prstGeom>
        </p:spPr>
      </p:pic>
      <p:pic>
        <p:nvPicPr>
          <p:cNvPr id="5" name="Рисунок 4" descr="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24128" y="4077072"/>
            <a:ext cx="2987824" cy="2488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15043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418684"/>
          </a:xfrm>
        </p:spPr>
        <p:txBody>
          <a:bodyPr/>
          <a:lstStyle/>
          <a:p>
            <a:r>
              <a:rPr lang="en-US" sz="3000" dirty="0" smtClean="0"/>
              <a:t> </a:t>
            </a:r>
            <a:r>
              <a:rPr lang="ru-RU" sz="3000" dirty="0"/>
              <a:t>Задайте вопросы и ответьте на них. </a:t>
            </a:r>
            <a:r>
              <a:rPr lang="en-US" sz="3000" dirty="0"/>
              <a:t/>
            </a:r>
            <a:br>
              <a:rPr lang="en-US" sz="3000" dirty="0"/>
            </a:br>
            <a:r>
              <a:rPr lang="ru-RU" sz="3000" dirty="0"/>
              <a:t>(</a:t>
            </a:r>
            <a:r>
              <a:rPr lang="en-US" sz="3000" dirty="0"/>
              <a:t>Ask and answer the questions.)</a:t>
            </a:r>
            <a:r>
              <a:rPr lang="ru-RU" sz="3000" dirty="0"/>
              <a:t/>
            </a:r>
            <a:br>
              <a:rPr lang="ru-RU" sz="3000" dirty="0"/>
            </a:br>
            <a:endParaRPr lang="ru-RU" sz="3000" dirty="0"/>
          </a:p>
        </p:txBody>
      </p:sp>
      <p:sp>
        <p:nvSpPr>
          <p:cNvPr id="3" name="TextBox 2"/>
          <p:cNvSpPr txBox="1"/>
          <p:nvPr/>
        </p:nvSpPr>
        <p:spPr>
          <a:xfrm>
            <a:off x="539552" y="1916832"/>
            <a:ext cx="798041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cs typeface="Times New Roman" panose="02020603050405020304" pitchFamily="18" charset="0"/>
              </a:rPr>
              <a:t>-How many </a:t>
            </a:r>
          </a:p>
          <a:p>
            <a:pPr algn="ctr"/>
            <a:r>
              <a:rPr lang="en-US" sz="2000" dirty="0" smtClean="0">
                <a:cs typeface="Times New Roman" panose="02020603050405020304" pitchFamily="18" charset="0"/>
              </a:rPr>
              <a:t>… oranges are </a:t>
            </a:r>
            <a:r>
              <a:rPr lang="en-US" sz="2000" dirty="0" smtClean="0">
                <a:cs typeface="Times New Roman" panose="02020603050405020304" pitchFamily="18" charset="0"/>
              </a:rPr>
              <a:t>there?</a:t>
            </a:r>
            <a:endParaRPr lang="en-US" sz="2000" dirty="0" smtClean="0">
              <a:cs typeface="Times New Roman" panose="02020603050405020304" pitchFamily="18" charset="0"/>
            </a:endParaRPr>
          </a:p>
          <a:p>
            <a:pPr algn="ctr"/>
            <a:r>
              <a:rPr lang="en-US" sz="2000" dirty="0" smtClean="0">
                <a:cs typeface="Times New Roman" panose="02020603050405020304" pitchFamily="18" charset="0"/>
              </a:rPr>
              <a:t>-A </a:t>
            </a:r>
            <a:r>
              <a:rPr lang="en-US" sz="2000" dirty="0" smtClean="0">
                <a:cs typeface="Times New Roman" panose="02020603050405020304" pitchFamily="18" charset="0"/>
              </a:rPr>
              <a:t>lot / Not many!</a:t>
            </a:r>
            <a:endParaRPr lang="ru-RU" sz="2000" dirty="0" smtClean="0">
              <a:cs typeface="Times New Roman" panose="02020603050405020304" pitchFamily="18" charset="0"/>
            </a:endParaRPr>
          </a:p>
          <a:p>
            <a:pPr algn="ctr"/>
            <a:endParaRPr lang="en-US" sz="2000" dirty="0" smtClean="0"/>
          </a:p>
          <a:p>
            <a:pPr algn="ctr"/>
            <a:r>
              <a:rPr lang="en-US" sz="2000" dirty="0" smtClean="0">
                <a:cs typeface="Times New Roman" panose="02020603050405020304" pitchFamily="18" charset="0"/>
              </a:rPr>
              <a:t>-How much</a:t>
            </a:r>
          </a:p>
          <a:p>
            <a:pPr algn="ctr"/>
            <a:r>
              <a:rPr lang="en-US" sz="2000" dirty="0" smtClean="0">
                <a:cs typeface="Times New Roman" panose="02020603050405020304" pitchFamily="18" charset="0"/>
              </a:rPr>
              <a:t>… bread is there on the table?</a:t>
            </a:r>
            <a:r>
              <a:rPr lang="ru-RU" sz="2000" dirty="0" smtClean="0">
                <a:cs typeface="Times New Roman" panose="02020603050405020304" pitchFamily="18" charset="0"/>
              </a:rPr>
              <a:t> </a:t>
            </a:r>
            <a:endParaRPr lang="en-US" sz="2000" dirty="0" smtClean="0">
              <a:cs typeface="Times New Roman" panose="02020603050405020304" pitchFamily="18" charset="0"/>
            </a:endParaRPr>
          </a:p>
          <a:p>
            <a:pPr algn="ctr"/>
            <a:r>
              <a:rPr lang="en-US" sz="2000" dirty="0" smtClean="0">
                <a:cs typeface="Times New Roman" panose="02020603050405020304" pitchFamily="18" charset="0"/>
              </a:rPr>
              <a:t>-A </a:t>
            </a:r>
            <a:r>
              <a:rPr lang="en-US" sz="2000" dirty="0" smtClean="0">
                <a:cs typeface="Times New Roman" panose="02020603050405020304" pitchFamily="18" charset="0"/>
              </a:rPr>
              <a:t>lot</a:t>
            </a:r>
            <a:r>
              <a:rPr lang="en-US" sz="2000" dirty="0" smtClean="0"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cs typeface="Times New Roman" panose="02020603050405020304" pitchFamily="18" charset="0"/>
              </a:rPr>
              <a:t>/ Not much!</a:t>
            </a:r>
            <a:endParaRPr lang="en-US" sz="2000" dirty="0" smtClean="0"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08104" y="4113184"/>
            <a:ext cx="3419872" cy="2562352"/>
          </a:xfrm>
          <a:prstGeom prst="rect">
            <a:avLst/>
          </a:prstGeom>
        </p:spPr>
      </p:pic>
      <p:pic>
        <p:nvPicPr>
          <p:cNvPr id="5" name="Рисунок 4" descr="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4077072"/>
            <a:ext cx="3453408" cy="2590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35470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418684"/>
          </a:xfrm>
        </p:spPr>
        <p:txBody>
          <a:bodyPr/>
          <a:lstStyle/>
          <a:p>
            <a:r>
              <a:rPr lang="en-US" sz="3000" dirty="0" smtClean="0"/>
              <a:t> </a:t>
            </a:r>
            <a:r>
              <a:rPr lang="ru-RU" sz="3000" dirty="0"/>
              <a:t>Задайте вопросы и ответьте на них. </a:t>
            </a:r>
            <a:r>
              <a:rPr lang="en-US" sz="3000" dirty="0"/>
              <a:t/>
            </a:r>
            <a:br>
              <a:rPr lang="en-US" sz="3000" dirty="0"/>
            </a:br>
            <a:r>
              <a:rPr lang="ru-RU" sz="3000" dirty="0"/>
              <a:t>(</a:t>
            </a:r>
            <a:r>
              <a:rPr lang="en-US" sz="3000" dirty="0"/>
              <a:t>Ask and answer the questions.)</a:t>
            </a:r>
            <a:r>
              <a:rPr lang="ru-RU" sz="3000" dirty="0"/>
              <a:t/>
            </a:r>
            <a:br>
              <a:rPr lang="ru-RU" sz="3000" dirty="0"/>
            </a:br>
            <a:endParaRPr lang="ru-RU" sz="3000" dirty="0"/>
          </a:p>
        </p:txBody>
      </p:sp>
      <p:sp>
        <p:nvSpPr>
          <p:cNvPr id="3" name="TextBox 2"/>
          <p:cNvSpPr txBox="1"/>
          <p:nvPr/>
        </p:nvSpPr>
        <p:spPr>
          <a:xfrm>
            <a:off x="539552" y="1916832"/>
            <a:ext cx="7980410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cs typeface="Times New Roman" panose="02020603050405020304" pitchFamily="18" charset="0"/>
              </a:rPr>
              <a:t>-</a:t>
            </a:r>
            <a:r>
              <a:rPr lang="en-US" sz="2000" dirty="0" smtClean="0">
                <a:cs typeface="Times New Roman" panose="02020603050405020304" pitchFamily="18" charset="0"/>
              </a:rPr>
              <a:t>How many </a:t>
            </a:r>
          </a:p>
          <a:p>
            <a:pPr algn="ctr"/>
            <a:r>
              <a:rPr lang="en-US" sz="2000" dirty="0" smtClean="0">
                <a:cs typeface="Times New Roman" panose="02020603050405020304" pitchFamily="18" charset="0"/>
              </a:rPr>
              <a:t>… eggs are there in the box?</a:t>
            </a:r>
            <a:r>
              <a:rPr lang="ru-RU" sz="2000" dirty="0" smtClean="0">
                <a:cs typeface="Times New Roman" panose="02020603050405020304" pitchFamily="18" charset="0"/>
              </a:rPr>
              <a:t> </a:t>
            </a:r>
            <a:endParaRPr lang="en-US" sz="2000" dirty="0" smtClean="0">
              <a:cs typeface="Times New Roman" panose="02020603050405020304" pitchFamily="18" charset="0"/>
            </a:endParaRPr>
          </a:p>
          <a:p>
            <a:pPr algn="ctr"/>
            <a:r>
              <a:rPr lang="en-US" sz="2000" dirty="0" smtClean="0">
                <a:cs typeface="Times New Roman" panose="02020603050405020304" pitchFamily="18" charset="0"/>
              </a:rPr>
              <a:t>-A lot / Not </a:t>
            </a:r>
            <a:r>
              <a:rPr lang="en-US" sz="2000" dirty="0" smtClean="0">
                <a:cs typeface="Times New Roman" panose="02020603050405020304" pitchFamily="18" charset="0"/>
              </a:rPr>
              <a:t>many!</a:t>
            </a:r>
          </a:p>
          <a:p>
            <a:pPr algn="ctr"/>
            <a:endParaRPr lang="en-US" sz="2000" dirty="0" smtClean="0">
              <a:cs typeface="Times New Roman" panose="02020603050405020304" pitchFamily="18" charset="0"/>
            </a:endParaRPr>
          </a:p>
          <a:p>
            <a:pPr algn="ctr"/>
            <a:r>
              <a:rPr lang="en-US" sz="2000" dirty="0" smtClean="0">
                <a:cs typeface="Times New Roman" panose="02020603050405020304" pitchFamily="18" charset="0"/>
              </a:rPr>
              <a:t>-How much </a:t>
            </a:r>
          </a:p>
          <a:p>
            <a:pPr algn="ctr"/>
            <a:r>
              <a:rPr lang="en-US" sz="2000" dirty="0" smtClean="0">
                <a:cs typeface="Times New Roman" panose="02020603050405020304" pitchFamily="18" charset="0"/>
              </a:rPr>
              <a:t>… cheese is there?</a:t>
            </a:r>
            <a:r>
              <a:rPr lang="ru-RU" sz="2000" dirty="0" smtClean="0">
                <a:cs typeface="Times New Roman" panose="02020603050405020304" pitchFamily="18" charset="0"/>
              </a:rPr>
              <a:t> </a:t>
            </a:r>
            <a:endParaRPr lang="en-US" sz="2000" dirty="0" smtClean="0">
              <a:cs typeface="Times New Roman" panose="02020603050405020304" pitchFamily="18" charset="0"/>
            </a:endParaRPr>
          </a:p>
          <a:p>
            <a:pPr algn="ctr"/>
            <a:r>
              <a:rPr lang="en-US" sz="2000" dirty="0" smtClean="0">
                <a:cs typeface="Times New Roman" panose="02020603050405020304" pitchFamily="18" charset="0"/>
              </a:rPr>
              <a:t>-A </a:t>
            </a:r>
            <a:r>
              <a:rPr lang="en-US" sz="2000" dirty="0" smtClean="0">
                <a:cs typeface="Times New Roman" panose="02020603050405020304" pitchFamily="18" charset="0"/>
              </a:rPr>
              <a:t>lot / Not much!</a:t>
            </a:r>
            <a:endParaRPr lang="en-US" sz="2000" dirty="0" smtClean="0"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 descr="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4221088"/>
            <a:ext cx="3528392" cy="2352261"/>
          </a:xfrm>
          <a:prstGeom prst="rect">
            <a:avLst/>
          </a:prstGeom>
        </p:spPr>
      </p:pic>
      <p:pic>
        <p:nvPicPr>
          <p:cNvPr id="5" name="Рисунок 4" descr="Inext_p_lfoo_Chees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8104" y="4077072"/>
            <a:ext cx="3292623" cy="2469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35470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 dirty="0"/>
              <a:t>3.) </a:t>
            </a:r>
            <a:r>
              <a:rPr lang="ru-RU" sz="3000" dirty="0"/>
              <a:t>Выберите правильный ответ. </a:t>
            </a:r>
            <a:r>
              <a:rPr lang="en-US" sz="3000" dirty="0"/>
              <a:t/>
            </a:r>
            <a:br>
              <a:rPr lang="en-US" sz="3000" dirty="0"/>
            </a:br>
            <a:r>
              <a:rPr lang="ru-RU" sz="3000" dirty="0"/>
              <a:t>(</a:t>
            </a:r>
            <a:r>
              <a:rPr lang="en-US" sz="3000" dirty="0"/>
              <a:t>Choose the right answer)</a:t>
            </a:r>
            <a:endParaRPr lang="ru-RU" sz="30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683568" y="2240280"/>
            <a:ext cx="4032448" cy="468640"/>
          </a:xfrm>
        </p:spPr>
        <p:txBody>
          <a:bodyPr>
            <a:noAutofit/>
          </a:bodyPr>
          <a:lstStyle/>
          <a:p>
            <a:r>
              <a:rPr lang="en-US" sz="2200" dirty="0" smtClean="0">
                <a:cs typeface="Times New Roman" panose="02020603050405020304" pitchFamily="18" charset="0"/>
              </a:rPr>
              <a:t>a packet / a bar of </a:t>
            </a:r>
            <a:r>
              <a:rPr lang="en-US" sz="2200" dirty="0" smtClean="0">
                <a:cs typeface="Times New Roman" panose="02020603050405020304" pitchFamily="18" charset="0"/>
              </a:rPr>
              <a:t>biscuits</a:t>
            </a:r>
            <a:endParaRPr lang="ru-RU" sz="2200" dirty="0" smtClean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468640"/>
          </a:xfrm>
        </p:spPr>
        <p:txBody>
          <a:bodyPr>
            <a:normAutofit/>
          </a:bodyPr>
          <a:lstStyle/>
          <a:p>
            <a:r>
              <a:rPr lang="en-US" sz="2200" dirty="0" smtClean="0">
                <a:cs typeface="Times New Roman" panose="02020603050405020304" pitchFamily="18" charset="0"/>
              </a:rPr>
              <a:t>a jar / a bottle of </a:t>
            </a:r>
            <a:r>
              <a:rPr lang="en-US" sz="2200" dirty="0" smtClean="0">
                <a:cs typeface="Times New Roman" panose="02020603050405020304" pitchFamily="18" charset="0"/>
              </a:rPr>
              <a:t>Coke</a:t>
            </a:r>
            <a:endParaRPr lang="en-US" sz="2200" dirty="0"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52120" y="3473695"/>
            <a:ext cx="2064900" cy="3186573"/>
          </a:xfrm>
          <a:prstGeom prst="rect">
            <a:avLst/>
          </a:prstGeom>
        </p:spPr>
      </p:pic>
      <p:sp>
        <p:nvSpPr>
          <p:cNvPr id="10" name="Объект 4"/>
          <p:cNvSpPr txBox="1">
            <a:spLocks/>
          </p:cNvSpPr>
          <p:nvPr/>
        </p:nvSpPr>
        <p:spPr>
          <a:xfrm>
            <a:off x="683985" y="3094065"/>
            <a:ext cx="3739496" cy="4093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 smtClean="0">
                <a:cs typeface="Times New Roman" panose="02020603050405020304" pitchFamily="18" charset="0"/>
              </a:rPr>
              <a:t>a packet </a:t>
            </a:r>
            <a:r>
              <a:rPr lang="en-US" sz="2000" b="1" dirty="0">
                <a:cs typeface="Times New Roman" panose="02020603050405020304" pitchFamily="18" charset="0"/>
              </a:rPr>
              <a:t>of </a:t>
            </a:r>
            <a:r>
              <a:rPr lang="en-US" sz="2000" b="1" dirty="0" smtClean="0">
                <a:cs typeface="Times New Roman" panose="02020603050405020304" pitchFamily="18" charset="0"/>
              </a:rPr>
              <a:t>biscuits</a:t>
            </a:r>
            <a:endParaRPr lang="ru-RU" sz="2000" b="1" dirty="0"/>
          </a:p>
        </p:txBody>
      </p:sp>
      <p:sp>
        <p:nvSpPr>
          <p:cNvPr id="11" name="Объект 6"/>
          <p:cNvSpPr txBox="1">
            <a:spLocks/>
          </p:cNvSpPr>
          <p:nvPr/>
        </p:nvSpPr>
        <p:spPr>
          <a:xfrm>
            <a:off x="4776867" y="3106618"/>
            <a:ext cx="3815406" cy="39439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 smtClean="0">
                <a:cs typeface="Times New Roman" panose="02020603050405020304" pitchFamily="18" charset="0"/>
              </a:rPr>
              <a:t>a bottle of </a:t>
            </a:r>
            <a:r>
              <a:rPr lang="en-US" sz="2000" b="1" dirty="0" smtClean="0">
                <a:cs typeface="Times New Roman" panose="02020603050405020304" pitchFamily="18" charset="0"/>
              </a:rPr>
              <a:t>Coke</a:t>
            </a:r>
            <a:endParaRPr lang="en-US" sz="2000" b="1" dirty="0" smtClean="0">
              <a:cs typeface="Times New Roman" panose="02020603050405020304" pitchFamily="18" charset="0"/>
            </a:endParaRPr>
          </a:p>
          <a:p>
            <a:pPr marL="0" indent="0" algn="ctr">
              <a:buFont typeface="Wingdings" pitchFamily="2" charset="2"/>
              <a:buNone/>
            </a:pPr>
            <a:endParaRPr lang="ru-RU" dirty="0"/>
          </a:p>
        </p:txBody>
      </p:sp>
      <p:pic>
        <p:nvPicPr>
          <p:cNvPr id="12" name="Рисунок 11" descr="shop_items_catalog_image36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3501008"/>
            <a:ext cx="4128458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354242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 dirty="0" smtClean="0"/>
              <a:t> </a:t>
            </a:r>
            <a:r>
              <a:rPr lang="ru-RU" sz="3000" dirty="0"/>
              <a:t>Выберите правильный ответ. </a:t>
            </a:r>
            <a:r>
              <a:rPr lang="en-US" sz="3000" dirty="0"/>
              <a:t/>
            </a:r>
            <a:br>
              <a:rPr lang="en-US" sz="3000" dirty="0"/>
            </a:br>
            <a:r>
              <a:rPr lang="ru-RU" sz="3000" dirty="0"/>
              <a:t>(</a:t>
            </a:r>
            <a:r>
              <a:rPr lang="en-US" sz="3000" dirty="0"/>
              <a:t>Choose the right answer)</a:t>
            </a:r>
            <a:endParaRPr lang="ru-RU" sz="30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1039167" y="2060848"/>
            <a:ext cx="3442446" cy="658368"/>
          </a:xfrm>
        </p:spPr>
        <p:txBody>
          <a:bodyPr>
            <a:normAutofit/>
          </a:bodyPr>
          <a:lstStyle/>
          <a:p>
            <a:r>
              <a:rPr lang="en-US" sz="2200" dirty="0" smtClean="0">
                <a:cs typeface="Times New Roman" panose="02020603050405020304" pitchFamily="18" charset="0"/>
              </a:rPr>
              <a:t>a tin / a jar of </a:t>
            </a:r>
            <a:r>
              <a:rPr lang="en-US" sz="2200" dirty="0" smtClean="0">
                <a:cs typeface="Times New Roman" panose="02020603050405020304" pitchFamily="18" charset="0"/>
              </a:rPr>
              <a:t>beans</a:t>
            </a:r>
            <a:endParaRPr lang="en-US" sz="2200" dirty="0" smtClean="0">
              <a:cs typeface="Times New Roman" panose="02020603050405020304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5004048" y="1988840"/>
            <a:ext cx="3447288" cy="658368"/>
          </a:xfrm>
        </p:spPr>
        <p:txBody>
          <a:bodyPr>
            <a:normAutofit/>
          </a:bodyPr>
          <a:lstStyle/>
          <a:p>
            <a:r>
              <a:rPr lang="en-US" sz="2200" dirty="0" smtClean="0">
                <a:cs typeface="Times New Roman" panose="02020603050405020304" pitchFamily="18" charset="0"/>
              </a:rPr>
              <a:t>a bar / a kilo of </a:t>
            </a:r>
            <a:r>
              <a:rPr lang="en-US" sz="2200" dirty="0" smtClean="0">
                <a:cs typeface="Times New Roman" panose="02020603050405020304" pitchFamily="18" charset="0"/>
              </a:rPr>
              <a:t>chocolate</a:t>
            </a:r>
            <a:endParaRPr lang="en-US" sz="2000" dirty="0"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1640" y="3429000"/>
            <a:ext cx="2857500" cy="2857500"/>
          </a:xfrm>
          <a:prstGeom prst="rect">
            <a:avLst/>
          </a:prstGeom>
        </p:spPr>
      </p:pic>
      <p:sp>
        <p:nvSpPr>
          <p:cNvPr id="12" name="Объект 4"/>
          <p:cNvSpPr txBox="1">
            <a:spLocks/>
          </p:cNvSpPr>
          <p:nvPr/>
        </p:nvSpPr>
        <p:spPr>
          <a:xfrm>
            <a:off x="688487" y="2992886"/>
            <a:ext cx="3723951" cy="4814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 smtClean="0">
                <a:cs typeface="Times New Roman" panose="02020603050405020304" pitchFamily="18" charset="0"/>
              </a:rPr>
              <a:t>a tin of </a:t>
            </a:r>
            <a:r>
              <a:rPr lang="en-US" sz="2000" b="1" dirty="0" smtClean="0">
                <a:cs typeface="Times New Roman" panose="02020603050405020304" pitchFamily="18" charset="0"/>
              </a:rPr>
              <a:t>beans</a:t>
            </a:r>
            <a:endParaRPr lang="en-US" sz="2000" b="1" dirty="0">
              <a:cs typeface="Times New Roman" panose="02020603050405020304" pitchFamily="18" charset="0"/>
            </a:endParaRPr>
          </a:p>
        </p:txBody>
      </p:sp>
      <p:sp>
        <p:nvSpPr>
          <p:cNvPr id="13" name="Объект 4"/>
          <p:cNvSpPr txBox="1">
            <a:spLocks/>
          </p:cNvSpPr>
          <p:nvPr/>
        </p:nvSpPr>
        <p:spPr>
          <a:xfrm>
            <a:off x="4548779" y="2994230"/>
            <a:ext cx="3723951" cy="4814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>
                <a:cs typeface="Times New Roman" panose="02020603050405020304" pitchFamily="18" charset="0"/>
              </a:rPr>
              <a:t>a bar </a:t>
            </a:r>
            <a:r>
              <a:rPr lang="en-US" sz="2000" b="1" dirty="0" smtClean="0">
                <a:cs typeface="Times New Roman" panose="02020603050405020304" pitchFamily="18" charset="0"/>
              </a:rPr>
              <a:t> </a:t>
            </a:r>
            <a:r>
              <a:rPr lang="en-US" sz="2000" b="1" dirty="0">
                <a:cs typeface="Times New Roman" panose="02020603050405020304" pitchFamily="18" charset="0"/>
              </a:rPr>
              <a:t>of </a:t>
            </a:r>
            <a:r>
              <a:rPr lang="en-US" sz="2000" b="1" dirty="0" smtClean="0">
                <a:cs typeface="Times New Roman" panose="02020603050405020304" pitchFamily="18" charset="0"/>
              </a:rPr>
              <a:t>chocolate</a:t>
            </a:r>
            <a:endParaRPr lang="en-US" sz="2000" b="1" dirty="0">
              <a:cs typeface="Times New Roman" panose="02020603050405020304" pitchFamily="18" charset="0"/>
            </a:endParaRPr>
          </a:p>
          <a:p>
            <a:pPr algn="ctr"/>
            <a:endParaRPr lang="en-US" sz="2000" dirty="0">
              <a:cs typeface="Times New Roman" panose="02020603050405020304" pitchFamily="18" charset="0"/>
            </a:endParaRPr>
          </a:p>
        </p:txBody>
      </p:sp>
      <p:pic>
        <p:nvPicPr>
          <p:cNvPr id="11" name="Рисунок 10" descr="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7984" y="3429000"/>
            <a:ext cx="4318321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23590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 dirty="0" smtClean="0"/>
              <a:t> </a:t>
            </a:r>
            <a:r>
              <a:rPr lang="ru-RU" sz="3000" dirty="0"/>
              <a:t>Выберите правильный ответ. </a:t>
            </a:r>
            <a:r>
              <a:rPr lang="en-US" sz="3000" dirty="0"/>
              <a:t/>
            </a:r>
            <a:br>
              <a:rPr lang="en-US" sz="3000" dirty="0"/>
            </a:br>
            <a:r>
              <a:rPr lang="ru-RU" sz="3000" dirty="0"/>
              <a:t>(</a:t>
            </a:r>
            <a:r>
              <a:rPr lang="en-US" sz="3000" dirty="0"/>
              <a:t>Choose the right answer)</a:t>
            </a:r>
            <a:endParaRPr lang="ru-RU" sz="30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683568" y="2240280"/>
            <a:ext cx="3960440" cy="396632"/>
          </a:xfrm>
        </p:spPr>
        <p:txBody>
          <a:bodyPr>
            <a:noAutofit/>
          </a:bodyPr>
          <a:lstStyle/>
          <a:p>
            <a:r>
              <a:rPr lang="en-US" sz="2200" dirty="0" smtClean="0">
                <a:cs typeface="Times New Roman" panose="02020603050405020304" pitchFamily="18" charset="0"/>
              </a:rPr>
              <a:t>a carton / a kilo of </a:t>
            </a:r>
            <a:r>
              <a:rPr lang="en-US" sz="2200" dirty="0" smtClean="0">
                <a:cs typeface="Times New Roman" panose="02020603050405020304" pitchFamily="18" charset="0"/>
              </a:rPr>
              <a:t>potatoes</a:t>
            </a:r>
            <a:endParaRPr lang="en-US" sz="2200" dirty="0" smtClean="0">
              <a:cs typeface="Times New Roman" panose="02020603050405020304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396632"/>
          </a:xfrm>
        </p:spPr>
        <p:txBody>
          <a:bodyPr>
            <a:noAutofit/>
          </a:bodyPr>
          <a:lstStyle/>
          <a:p>
            <a:r>
              <a:rPr lang="en-US" sz="2200" dirty="0" smtClean="0">
                <a:cs typeface="Times New Roman" panose="02020603050405020304" pitchFamily="18" charset="0"/>
              </a:rPr>
              <a:t>a packet / a loaf of </a:t>
            </a:r>
            <a:r>
              <a:rPr lang="en-US" sz="2200" dirty="0" smtClean="0">
                <a:cs typeface="Times New Roman" panose="02020603050405020304" pitchFamily="18" charset="0"/>
              </a:rPr>
              <a:t>bread</a:t>
            </a:r>
            <a:endParaRPr lang="en-US" sz="2200" dirty="0"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820"/>
          <a:stretch/>
        </p:blipFill>
        <p:spPr>
          <a:xfrm>
            <a:off x="539551" y="3717032"/>
            <a:ext cx="4168131" cy="2402818"/>
          </a:xfrm>
          <a:prstGeom prst="rect">
            <a:avLst/>
          </a:prstGeom>
        </p:spPr>
      </p:pic>
      <p:sp>
        <p:nvSpPr>
          <p:cNvPr id="12" name="Объект 4"/>
          <p:cNvSpPr txBox="1">
            <a:spLocks/>
          </p:cNvSpPr>
          <p:nvPr/>
        </p:nvSpPr>
        <p:spPr>
          <a:xfrm>
            <a:off x="717864" y="2999781"/>
            <a:ext cx="3811504" cy="4093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 smtClean="0">
                <a:cs typeface="Times New Roman" panose="02020603050405020304" pitchFamily="18" charset="0"/>
              </a:rPr>
              <a:t>a kilo of </a:t>
            </a:r>
            <a:r>
              <a:rPr lang="en-US" sz="2000" b="1" dirty="0" smtClean="0">
                <a:cs typeface="Times New Roman" panose="02020603050405020304" pitchFamily="18" charset="0"/>
              </a:rPr>
              <a:t>potatoes</a:t>
            </a:r>
            <a:endParaRPr lang="en-US" sz="2000" b="1" dirty="0">
              <a:cs typeface="Times New Roman" panose="02020603050405020304" pitchFamily="18" charset="0"/>
            </a:endParaRPr>
          </a:p>
        </p:txBody>
      </p:sp>
      <p:sp>
        <p:nvSpPr>
          <p:cNvPr id="13" name="Объект 4"/>
          <p:cNvSpPr txBox="1">
            <a:spLocks/>
          </p:cNvSpPr>
          <p:nvPr/>
        </p:nvSpPr>
        <p:spPr>
          <a:xfrm>
            <a:off x="4828535" y="3032446"/>
            <a:ext cx="3811504" cy="4093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 smtClean="0">
                <a:cs typeface="Times New Roman" panose="02020603050405020304" pitchFamily="18" charset="0"/>
              </a:rPr>
              <a:t>a </a:t>
            </a:r>
            <a:r>
              <a:rPr lang="en-US" sz="2000" b="1" dirty="0">
                <a:cs typeface="Times New Roman" panose="02020603050405020304" pitchFamily="18" charset="0"/>
              </a:rPr>
              <a:t>loaf of </a:t>
            </a:r>
            <a:r>
              <a:rPr lang="en-US" sz="2000" b="1" dirty="0" smtClean="0">
                <a:cs typeface="Times New Roman" panose="02020603050405020304" pitchFamily="18" charset="0"/>
              </a:rPr>
              <a:t>bread</a:t>
            </a:r>
            <a:endParaRPr lang="en-US" sz="2000" b="1" dirty="0">
              <a:cs typeface="Times New Roman" panose="02020603050405020304" pitchFamily="18" charset="0"/>
            </a:endParaRPr>
          </a:p>
          <a:p>
            <a:pPr algn="ctr"/>
            <a:endParaRPr lang="en-US" sz="2000" dirty="0">
              <a:cs typeface="Times New Roman" panose="02020603050405020304" pitchFamily="18" charset="0"/>
            </a:endParaRPr>
          </a:p>
        </p:txBody>
      </p:sp>
      <p:pic>
        <p:nvPicPr>
          <p:cNvPr id="14" name="Рисунок 13" descr="1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3717032"/>
            <a:ext cx="3564143" cy="2377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94414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 dirty="0" smtClean="0"/>
              <a:t> </a:t>
            </a:r>
            <a:r>
              <a:rPr lang="ru-RU" sz="3000" dirty="0"/>
              <a:t>Выберите правильный ответ. </a:t>
            </a:r>
            <a:r>
              <a:rPr lang="en-US" sz="3000" dirty="0"/>
              <a:t/>
            </a:r>
            <a:br>
              <a:rPr lang="en-US" sz="3000" dirty="0"/>
            </a:br>
            <a:r>
              <a:rPr lang="ru-RU" sz="3000" dirty="0"/>
              <a:t>(</a:t>
            </a:r>
            <a:r>
              <a:rPr lang="en-US" sz="3000" dirty="0"/>
              <a:t>Choose the right answer)</a:t>
            </a:r>
            <a:endParaRPr lang="ru-RU" sz="30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5004048" y="1988840"/>
            <a:ext cx="3447288" cy="504056"/>
          </a:xfrm>
        </p:spPr>
        <p:txBody>
          <a:bodyPr>
            <a:normAutofit/>
          </a:bodyPr>
          <a:lstStyle/>
          <a:p>
            <a:r>
              <a:rPr lang="en-US" sz="2200" dirty="0" smtClean="0">
                <a:cs typeface="Times New Roman" panose="02020603050405020304" pitchFamily="18" charset="0"/>
              </a:rPr>
              <a:t>a bar / a jar of </a:t>
            </a:r>
            <a:r>
              <a:rPr lang="en-US" sz="2200" dirty="0" smtClean="0">
                <a:cs typeface="Times New Roman" panose="02020603050405020304" pitchFamily="18" charset="0"/>
              </a:rPr>
              <a:t>jam</a:t>
            </a:r>
            <a:endParaRPr lang="ru-RU" sz="2200" dirty="0"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23366" y="3542912"/>
            <a:ext cx="2794448" cy="320274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2" y="3542912"/>
            <a:ext cx="3457210" cy="3202745"/>
          </a:xfrm>
          <a:prstGeom prst="rect">
            <a:avLst/>
          </a:prstGeom>
        </p:spPr>
      </p:pic>
      <p:sp>
        <p:nvSpPr>
          <p:cNvPr id="12" name="Объект 4"/>
          <p:cNvSpPr txBox="1">
            <a:spLocks/>
          </p:cNvSpPr>
          <p:nvPr/>
        </p:nvSpPr>
        <p:spPr>
          <a:xfrm>
            <a:off x="755576" y="2636912"/>
            <a:ext cx="3811504" cy="4093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 smtClean="0">
                <a:cs typeface="Times New Roman" panose="02020603050405020304" pitchFamily="18" charset="0"/>
              </a:rPr>
              <a:t>a carton of </a:t>
            </a:r>
            <a:r>
              <a:rPr lang="en-US" sz="2000" b="1" dirty="0" smtClean="0">
                <a:cs typeface="Times New Roman" panose="02020603050405020304" pitchFamily="18" charset="0"/>
              </a:rPr>
              <a:t>milk</a:t>
            </a:r>
            <a:endParaRPr lang="en-US" sz="2000" b="1" dirty="0">
              <a:cs typeface="Times New Roman" panose="02020603050405020304" pitchFamily="18" charset="0"/>
            </a:endParaRPr>
          </a:p>
        </p:txBody>
      </p:sp>
      <p:sp>
        <p:nvSpPr>
          <p:cNvPr id="13" name="Объект 4"/>
          <p:cNvSpPr txBox="1">
            <a:spLocks/>
          </p:cNvSpPr>
          <p:nvPr/>
        </p:nvSpPr>
        <p:spPr>
          <a:xfrm>
            <a:off x="4644008" y="2636912"/>
            <a:ext cx="3811504" cy="4093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 smtClean="0">
                <a:cs typeface="Times New Roman" panose="02020603050405020304" pitchFamily="18" charset="0"/>
              </a:rPr>
              <a:t>a </a:t>
            </a:r>
            <a:r>
              <a:rPr lang="en-US" sz="2000" b="1" dirty="0">
                <a:cs typeface="Times New Roman" panose="02020603050405020304" pitchFamily="18" charset="0"/>
              </a:rPr>
              <a:t>jar of </a:t>
            </a:r>
            <a:r>
              <a:rPr lang="en-US" sz="2000" b="1" dirty="0" smtClean="0">
                <a:cs typeface="Times New Roman" panose="02020603050405020304" pitchFamily="18" charset="0"/>
              </a:rPr>
              <a:t>jam</a:t>
            </a:r>
            <a:endParaRPr lang="en-US" sz="2000" b="1" dirty="0">
              <a:cs typeface="Times New Roman" panose="02020603050405020304" pitchFamily="18" charset="0"/>
            </a:endParaRPr>
          </a:p>
        </p:txBody>
      </p:sp>
      <p:sp>
        <p:nvSpPr>
          <p:cNvPr id="15" name="Объект 4"/>
          <p:cNvSpPr>
            <a:spLocks noGrp="1"/>
          </p:cNvSpPr>
          <p:nvPr>
            <p:ph type="body" idx="1"/>
          </p:nvPr>
        </p:nvSpPr>
        <p:spPr>
          <a:xfrm>
            <a:off x="1042988" y="1989138"/>
            <a:ext cx="3443287" cy="503237"/>
          </a:xfrm>
        </p:spPr>
        <p:txBody>
          <a:bodyPr>
            <a:normAutofit/>
          </a:bodyPr>
          <a:lstStyle/>
          <a:p>
            <a:pPr algn="ctr"/>
            <a:r>
              <a:rPr lang="en-US" sz="2200" dirty="0">
                <a:cs typeface="Times New Roman" panose="02020603050405020304" pitchFamily="18" charset="0"/>
              </a:rPr>
              <a:t>a carton / a bottle of </a:t>
            </a:r>
            <a:r>
              <a:rPr lang="en-US" sz="2200" dirty="0" smtClean="0">
                <a:cs typeface="Times New Roman" panose="02020603050405020304" pitchFamily="18" charset="0"/>
              </a:rPr>
              <a:t>milk</a:t>
            </a:r>
            <a:endParaRPr lang="en-US" sz="22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5443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3" grpId="0"/>
      <p:bldP spid="1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78209-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7992888" cy="1008112"/>
          </a:xfrm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sz="3000" b="1" dirty="0" smtClean="0">
                <a:solidFill>
                  <a:schemeClr val="tx1"/>
                </a:solidFill>
              </a:rPr>
              <a:t> </a:t>
            </a:r>
            <a:r>
              <a:rPr lang="en-US" sz="3000" b="1" dirty="0" smtClean="0">
                <a:solidFill>
                  <a:schemeClr val="tx1"/>
                </a:solidFill>
              </a:rPr>
              <a:t/>
            </a:r>
            <a:br>
              <a:rPr lang="en-US" sz="3000" b="1" dirty="0" smtClean="0">
                <a:solidFill>
                  <a:schemeClr val="tx1"/>
                </a:solidFill>
              </a:rPr>
            </a:br>
            <a:r>
              <a:rPr lang="ru-RU" sz="3000" b="1" dirty="0" smtClean="0">
                <a:solidFill>
                  <a:schemeClr val="tx1"/>
                </a:solidFill>
              </a:rPr>
              <a:t>Прочитайте </a:t>
            </a:r>
            <a:r>
              <a:rPr lang="ru-RU" sz="3000" b="1" dirty="0" smtClean="0">
                <a:solidFill>
                  <a:schemeClr val="tx1"/>
                </a:solidFill>
              </a:rPr>
              <a:t>и выберите. </a:t>
            </a:r>
            <a:r>
              <a:rPr lang="en-US" sz="3000" b="1" dirty="0" smtClean="0">
                <a:solidFill>
                  <a:schemeClr val="tx1"/>
                </a:solidFill>
              </a:rPr>
              <a:t/>
            </a:r>
            <a:br>
              <a:rPr lang="en-US" sz="3000" b="1" dirty="0" smtClean="0">
                <a:solidFill>
                  <a:schemeClr val="tx1"/>
                </a:solidFill>
              </a:rPr>
            </a:br>
            <a:r>
              <a:rPr lang="ru-RU" sz="3000" b="1" dirty="0" smtClean="0">
                <a:solidFill>
                  <a:schemeClr val="tx1"/>
                </a:solidFill>
              </a:rPr>
              <a:t>(</a:t>
            </a:r>
            <a:r>
              <a:rPr lang="en-US" sz="3000" b="1" dirty="0" smtClean="0">
                <a:solidFill>
                  <a:schemeClr val="tx1"/>
                </a:solidFill>
              </a:rPr>
              <a:t>Read and choose</a:t>
            </a:r>
            <a:r>
              <a:rPr lang="en-US" sz="3000" b="1" dirty="0" smtClean="0">
                <a:solidFill>
                  <a:schemeClr val="tx1"/>
                </a:solidFill>
              </a:rPr>
              <a:t>.)</a:t>
            </a:r>
            <a:r>
              <a:rPr lang="ru-RU" sz="3000" dirty="0"/>
              <a:t/>
            </a:r>
            <a:br>
              <a:rPr lang="ru-RU" sz="3000" dirty="0"/>
            </a:br>
            <a:endParaRPr lang="ru-RU" sz="3000" dirty="0"/>
          </a:p>
        </p:txBody>
      </p:sp>
      <p:sp>
        <p:nvSpPr>
          <p:cNvPr id="3" name="TextBox 2"/>
          <p:cNvSpPr txBox="1"/>
          <p:nvPr/>
        </p:nvSpPr>
        <p:spPr>
          <a:xfrm>
            <a:off x="539552" y="2276872"/>
            <a:ext cx="7980410" cy="378565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b="1" dirty="0" smtClean="0">
                <a:cs typeface="Times New Roman" panose="02020603050405020304" pitchFamily="18" charset="0"/>
              </a:rPr>
              <a:t>There are a lot of / much tomatoes in the salad.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 smtClean="0">
                <a:cs typeface="Times New Roman" panose="02020603050405020304" pitchFamily="18" charset="0"/>
              </a:rPr>
              <a:t>Have you got much / many mangoes?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 smtClean="0">
                <a:cs typeface="Times New Roman" panose="02020603050405020304" pitchFamily="18" charset="0"/>
              </a:rPr>
              <a:t>I take many / a lot of sugar in my tea.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 smtClean="0">
                <a:cs typeface="Times New Roman" panose="02020603050405020304" pitchFamily="18" charset="0"/>
              </a:rPr>
              <a:t>Do you need much / many bread?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 smtClean="0">
                <a:cs typeface="Times New Roman" panose="02020603050405020304" pitchFamily="18" charset="0"/>
              </a:rPr>
              <a:t>There aren’t much / many eggs in the fridge.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 smtClean="0">
                <a:cs typeface="Times New Roman" panose="02020603050405020304" pitchFamily="18" charset="0"/>
              </a:rPr>
              <a:t>Is there much / many milk in the bottle?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 smtClean="0">
                <a:cs typeface="Times New Roman" panose="02020603050405020304" pitchFamily="18" charset="0"/>
              </a:rPr>
              <a:t>We haven’t got many / much beans.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 smtClean="0">
                <a:cs typeface="Times New Roman" panose="02020603050405020304" pitchFamily="18" charset="0"/>
              </a:rPr>
              <a:t>There are a lot of / much biscuits on the table.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 smtClean="0">
                <a:cs typeface="Times New Roman" panose="02020603050405020304" pitchFamily="18" charset="0"/>
              </a:rPr>
              <a:t>Are there much / many apples in the basket?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 smtClean="0">
                <a:cs typeface="Times New Roman" panose="02020603050405020304" pitchFamily="18" charset="0"/>
              </a:rPr>
              <a:t>He hasn’t got much / many </a:t>
            </a:r>
            <a:r>
              <a:rPr lang="en-US" sz="2000" b="1" dirty="0" smtClean="0">
                <a:cs typeface="Times New Roman" panose="02020603050405020304" pitchFamily="18" charset="0"/>
              </a:rPr>
              <a:t>bananas</a:t>
            </a:r>
            <a:r>
              <a:rPr lang="ru-RU" sz="2000" b="1" dirty="0" smtClean="0">
                <a:cs typeface="Times New Roman" panose="02020603050405020304" pitchFamily="18" charset="0"/>
              </a:rPr>
              <a:t>.</a:t>
            </a:r>
            <a:endParaRPr lang="en-US" sz="2000" b="1" dirty="0" smtClean="0"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b="1" dirty="0">
                <a:cs typeface="Times New Roman" panose="02020603050405020304" pitchFamily="18" charset="0"/>
              </a:rPr>
              <a:t> </a:t>
            </a:r>
            <a:r>
              <a:rPr lang="en-US" sz="2000" b="1" dirty="0" smtClean="0">
                <a:cs typeface="Times New Roman" panose="02020603050405020304" pitchFamily="18" charset="0"/>
              </a:rPr>
              <a:t>How much / many bread have we got?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 smtClean="0">
                <a:cs typeface="Times New Roman" panose="02020603050405020304" pitchFamily="18" charset="0"/>
              </a:rPr>
              <a:t>There isn’t many / much butter left in the fridge</a:t>
            </a:r>
            <a:r>
              <a:rPr lang="en-US" sz="2000" b="1" dirty="0" smtClean="0">
                <a:cs typeface="Times New Roman" panose="02020603050405020304" pitchFamily="18" charset="0"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106743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47864" y="4077073"/>
            <a:ext cx="2648790" cy="251532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02466" y="3182798"/>
            <a:ext cx="2866123" cy="213554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2698921"/>
            <a:ext cx="3050453" cy="203363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Rockwell Extra Bold" panose="02060903040505020403" pitchFamily="18" charset="0"/>
              </a:rPr>
              <a:t>On the shelf!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39552" y="1994937"/>
            <a:ext cx="80648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Rockwell Extra Bold" panose="02060903040505020403" pitchFamily="18" charset="0"/>
              </a:rPr>
              <a:t>What kind of food: dairy, meat, fruit or vegetable?</a:t>
            </a:r>
          </a:p>
          <a:p>
            <a:pPr algn="ctr"/>
            <a:r>
              <a:rPr lang="en-US" sz="2000" dirty="0" smtClean="0">
                <a:latin typeface="Rockwell Extra Bold" panose="02060903040505020403" pitchFamily="18" charset="0"/>
              </a:rPr>
              <a:t>Read and say.</a:t>
            </a:r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960240" y="2762726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yogurt</a:t>
            </a:r>
            <a:endParaRPr lang="ru-RU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743439" y="3515684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An onion</a:t>
            </a:r>
            <a:endParaRPr lang="ru-RU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880171" y="4332447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cheese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xmlns="" val="26671682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4048" y="3626644"/>
            <a:ext cx="3912318" cy="2937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6482" y="2921611"/>
            <a:ext cx="4199493" cy="290734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Rockwell Extra Bold" panose="02060903040505020403" pitchFamily="18" charset="0"/>
              </a:rPr>
              <a:t>On the shelf!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39552" y="1994937"/>
            <a:ext cx="80648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Rockwell Extra Bold" panose="02060903040505020403" pitchFamily="18" charset="0"/>
              </a:rPr>
              <a:t>What kind of food: dairy, meat, fruit or vegetable?</a:t>
            </a:r>
          </a:p>
          <a:p>
            <a:pPr algn="ctr"/>
            <a:r>
              <a:rPr lang="en-US" sz="2000" dirty="0" smtClean="0">
                <a:latin typeface="Rockwell Extra Bold" panose="02060903040505020403" pitchFamily="18" charset="0"/>
              </a:rPr>
              <a:t>Read and say.</a:t>
            </a:r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1464140" y="2992452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beef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76131" y="4375282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milk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xmlns="" val="2549180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 </a:t>
            </a:r>
            <a:r>
              <a:rPr lang="ru-RU" dirty="0" smtClean="0"/>
              <a:t>Активизации </a:t>
            </a:r>
            <a:r>
              <a:rPr lang="ru-RU" dirty="0" smtClean="0"/>
              <a:t>употребления лексики по теме : «Еда» (</a:t>
            </a:r>
            <a:r>
              <a:rPr lang="en-US" dirty="0" smtClean="0"/>
              <a:t>lemon, beans, mango, butter, coconut, flour, pineapple, olive oil, sugar, tomato, salt, pepper);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Т</a:t>
            </a:r>
            <a:r>
              <a:rPr lang="ru-RU" dirty="0" smtClean="0"/>
              <a:t>ренировки употребления в устной речи конструкции </a:t>
            </a:r>
            <a:r>
              <a:rPr lang="en-US" dirty="0" smtClean="0"/>
              <a:t>How many/much…?</a:t>
            </a:r>
            <a:r>
              <a:rPr lang="ru-RU" dirty="0" smtClean="0"/>
              <a:t> </a:t>
            </a:r>
            <a:r>
              <a:rPr lang="en-US" dirty="0" smtClean="0"/>
              <a:t>A lot!/Not many/much!;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Тренировки использования различных видов упаковки продуктов (</a:t>
            </a:r>
            <a:r>
              <a:rPr lang="en-US" dirty="0" smtClean="0"/>
              <a:t> a packet, a loaf, a jar, a bar, a tin, a bottle</a:t>
            </a:r>
            <a:r>
              <a:rPr lang="en-US" dirty="0" smtClean="0"/>
              <a:t>,</a:t>
            </a:r>
            <a:r>
              <a:rPr lang="ru-RU" dirty="0" smtClean="0"/>
              <a:t>     </a:t>
            </a:r>
            <a:r>
              <a:rPr lang="en-US" dirty="0" smtClean="0"/>
              <a:t> </a:t>
            </a:r>
            <a:r>
              <a:rPr lang="en-US" dirty="0" smtClean="0"/>
              <a:t>a kilo, a carton).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0" indent="0">
              <a:buNone/>
            </a:pPr>
            <a:r>
              <a:rPr lang="ru-RU" dirty="0" smtClean="0"/>
              <a:t>Использованные </a:t>
            </a:r>
            <a:r>
              <a:rPr lang="ru-RU" dirty="0" smtClean="0"/>
              <a:t>материалы : УМК </a:t>
            </a:r>
            <a:r>
              <a:rPr lang="ru-RU" dirty="0" smtClean="0"/>
              <a:t>«Английский </a:t>
            </a:r>
            <a:r>
              <a:rPr lang="ru-RU" dirty="0" smtClean="0"/>
              <a:t>в фокусе</a:t>
            </a:r>
            <a:r>
              <a:rPr lang="ru-RU" dirty="0" smtClean="0"/>
              <a:t>»     </a:t>
            </a:r>
            <a:r>
              <a:rPr lang="ru-RU" dirty="0" smtClean="0"/>
              <a:t>4 класс, интернет – </a:t>
            </a:r>
            <a:r>
              <a:rPr lang="ru-RU" dirty="0" smtClean="0"/>
              <a:t>ресурсы </a:t>
            </a:r>
            <a:r>
              <a:rPr lang="ru-RU" dirty="0" smtClean="0"/>
              <a:t>(</a:t>
            </a:r>
            <a:r>
              <a:rPr lang="en-US" dirty="0" smtClean="0"/>
              <a:t>yandex.ru/images).</a:t>
            </a:r>
            <a:endParaRPr lang="ru-RU" dirty="0"/>
          </a:p>
          <a:p>
            <a:pPr>
              <a:buFontTx/>
              <a:buChar char="-"/>
            </a:pPr>
            <a:endParaRPr lang="en-US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u="sng" dirty="0" smtClean="0"/>
              <a:t>Тема урока</a:t>
            </a:r>
            <a:r>
              <a:rPr lang="ru-RU" sz="3600" dirty="0" smtClean="0"/>
              <a:t>: </a:t>
            </a:r>
            <a:r>
              <a:rPr lang="ru-RU" sz="3600" b="1" dirty="0" smtClean="0"/>
              <a:t>«</a:t>
            </a:r>
            <a:r>
              <a:rPr lang="en-US" sz="3600" b="1" dirty="0" smtClean="0"/>
              <a:t>Tasty treats!</a:t>
            </a:r>
            <a:r>
              <a:rPr lang="ru-RU" sz="3600" b="1" dirty="0" smtClean="0"/>
              <a:t>»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u="sng" dirty="0" smtClean="0"/>
              <a:t>Цели урока</a:t>
            </a:r>
            <a:r>
              <a:rPr lang="ru-RU" sz="3600" dirty="0" smtClean="0"/>
              <a:t>: создать условия для: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37464778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20072" y="2935187"/>
            <a:ext cx="3614288" cy="349983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2734" y="2935187"/>
            <a:ext cx="4398094" cy="329857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Rockwell Extra Bold" panose="02060903040505020403" pitchFamily="18" charset="0"/>
              </a:rPr>
              <a:t>On the shelf!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39552" y="1994937"/>
            <a:ext cx="80648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Rockwell Extra Bold" panose="02060903040505020403" pitchFamily="18" charset="0"/>
              </a:rPr>
              <a:t>What kind of food: dairy, meat, fruit or vegetable?</a:t>
            </a:r>
          </a:p>
          <a:p>
            <a:pPr algn="ctr"/>
            <a:r>
              <a:rPr lang="en-US" sz="2000" dirty="0" smtClean="0">
                <a:latin typeface="Rockwell Extra Bold" panose="02060903040505020403" pitchFamily="18" charset="0"/>
              </a:rPr>
              <a:t>Read and say.</a:t>
            </a:r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1869693" y="5892252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chicken</a:t>
            </a:r>
            <a:endParaRPr lang="ru-RU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444208" y="5833647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A mango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xmlns="" val="540630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84168" y="3833241"/>
            <a:ext cx="2857500" cy="28575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56504" y="3257997"/>
            <a:ext cx="2820540" cy="239841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730" y="2682480"/>
            <a:ext cx="2820540" cy="211540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Rockwell Extra Bold" panose="02060903040505020403" pitchFamily="18" charset="0"/>
              </a:rPr>
              <a:t>On the shelf!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39552" y="1994937"/>
            <a:ext cx="80648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Rockwell Extra Bold" panose="02060903040505020403" pitchFamily="18" charset="0"/>
              </a:rPr>
              <a:t>What kind of food: dairy, meat, fruit or vegetable?</a:t>
            </a:r>
          </a:p>
          <a:p>
            <a:pPr algn="ctr"/>
            <a:r>
              <a:rPr lang="en-US" sz="2000" dirty="0" smtClean="0">
                <a:latin typeface="Rockwell Extra Bold" panose="02060903040505020403" pitchFamily="18" charset="0"/>
              </a:rPr>
              <a:t>Read and say.</a:t>
            </a:r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683568" y="2852936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A banana</a:t>
            </a:r>
            <a:endParaRPr lang="ru-RU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720830" y="4175226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 A cherry</a:t>
            </a:r>
            <a:endParaRPr lang="ru-RU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774686" y="3348325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A potato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xmlns="" val="547990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2309552"/>
            <a:ext cx="4111104" cy="411110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Rockwell Extra Bold" panose="02060903040505020403" pitchFamily="18" charset="0"/>
              </a:rPr>
              <a:t>On the shelf!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39552" y="1994937"/>
            <a:ext cx="80648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Rockwell Extra Bold" panose="02060903040505020403" pitchFamily="18" charset="0"/>
              </a:rPr>
              <a:t>What kind of food: dairy, meat, fruit or vegetable?</a:t>
            </a:r>
          </a:p>
          <a:p>
            <a:pPr algn="ctr"/>
            <a:r>
              <a:rPr lang="en-US" sz="2000" dirty="0" smtClean="0">
                <a:latin typeface="Rockwell Extra Bold" panose="02060903040505020403" pitchFamily="18" charset="0"/>
              </a:rPr>
              <a:t>Read and say.</a:t>
            </a:r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827584" y="2559206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lamb</a:t>
            </a:r>
            <a:endParaRPr lang="ru-RU" sz="2000" b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10841" y="3068089"/>
            <a:ext cx="4463670" cy="335169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802371" y="3114330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A carrot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xmlns="" val="1745856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08112"/>
          </a:xfrm>
        </p:spPr>
        <p:txBody>
          <a:bodyPr>
            <a:normAutofit/>
          </a:bodyPr>
          <a:lstStyle/>
          <a:p>
            <a:r>
              <a:rPr lang="ru-RU" sz="3000" dirty="0" smtClean="0"/>
              <a:t>1.) Вставьте пропущенные слова </a:t>
            </a:r>
            <a:r>
              <a:rPr lang="en-US" sz="3000" dirty="0" smtClean="0"/>
              <a:t/>
            </a:r>
            <a:br>
              <a:rPr lang="en-US" sz="3000" dirty="0" smtClean="0"/>
            </a:br>
            <a:r>
              <a:rPr lang="ru-RU" sz="3000" dirty="0" smtClean="0"/>
              <a:t>(</a:t>
            </a:r>
            <a:r>
              <a:rPr lang="en-US" sz="3000" dirty="0" smtClean="0"/>
              <a:t>Put the missed words).</a:t>
            </a:r>
            <a:endParaRPr lang="ru-RU" sz="3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40768"/>
            <a:ext cx="4040188" cy="1080120"/>
          </a:xfrm>
        </p:spPr>
        <p:txBody>
          <a:bodyPr>
            <a:noAutofit/>
          </a:bodyPr>
          <a:lstStyle/>
          <a:p>
            <a:r>
              <a:rPr lang="en-US" sz="2200" dirty="0" smtClean="0">
                <a:cs typeface="Times New Roman" panose="02020603050405020304" pitchFamily="18" charset="0"/>
              </a:rPr>
              <a:t>-Can you pass me ….</a:t>
            </a:r>
          </a:p>
          <a:p>
            <a:r>
              <a:rPr lang="en-US" sz="2200" dirty="0" smtClean="0">
                <a:cs typeface="Times New Roman" panose="02020603050405020304" pitchFamily="18" charset="0"/>
              </a:rPr>
              <a:t> the lemon, please!</a:t>
            </a:r>
          </a:p>
          <a:p>
            <a:r>
              <a:rPr lang="en-US" sz="2200" dirty="0" smtClean="0">
                <a:cs typeface="Times New Roman" panose="02020603050405020304" pitchFamily="18" charset="0"/>
              </a:rPr>
              <a:t>-Sure. Here you are!</a:t>
            </a:r>
            <a:endParaRPr lang="ru-RU" sz="2200" dirty="0">
              <a:cs typeface="Times New Roman" panose="02020603050405020304" pitchFamily="18" charset="0"/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8975" y="3107532"/>
            <a:ext cx="3803650" cy="2852737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340768"/>
            <a:ext cx="4041775" cy="1080120"/>
          </a:xfrm>
        </p:spPr>
        <p:txBody>
          <a:bodyPr>
            <a:noAutofit/>
          </a:bodyPr>
          <a:lstStyle/>
          <a:p>
            <a:r>
              <a:rPr lang="en-US" sz="2200" dirty="0" smtClean="0"/>
              <a:t>-Can you pass me …</a:t>
            </a:r>
          </a:p>
          <a:p>
            <a:r>
              <a:rPr lang="en-US" sz="2200" dirty="0" smtClean="0"/>
              <a:t> the mango, please!</a:t>
            </a:r>
          </a:p>
          <a:p>
            <a:r>
              <a:rPr lang="en-US" sz="2200" dirty="0" smtClean="0"/>
              <a:t>-Sure. Here you are!</a:t>
            </a:r>
            <a:endParaRPr lang="ru-RU" sz="2200" dirty="0"/>
          </a:p>
        </p:txBody>
      </p:sp>
      <p:pic>
        <p:nvPicPr>
          <p:cNvPr id="16" name="Объект 15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5025" y="3106243"/>
            <a:ext cx="3800475" cy="2848965"/>
          </a:xfrm>
        </p:spPr>
      </p:pic>
    </p:spTree>
    <p:extLst>
      <p:ext uri="{BB962C8B-B14F-4D97-AF65-F5344CB8AC3E}">
        <p14:creationId xmlns:p14="http://schemas.microsoft.com/office/powerpoint/2010/main" xmlns="" val="3270248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08112"/>
          </a:xfrm>
        </p:spPr>
        <p:txBody>
          <a:bodyPr>
            <a:normAutofit/>
          </a:bodyPr>
          <a:lstStyle/>
          <a:p>
            <a:r>
              <a:rPr lang="ru-RU" sz="3000" dirty="0" smtClean="0"/>
              <a:t>Вставьте пропущенные слова </a:t>
            </a:r>
            <a:r>
              <a:rPr lang="en-US" sz="3000" dirty="0" smtClean="0"/>
              <a:t/>
            </a:r>
            <a:br>
              <a:rPr lang="en-US" sz="3000" dirty="0" smtClean="0"/>
            </a:br>
            <a:r>
              <a:rPr lang="ru-RU" sz="3000" dirty="0" smtClean="0"/>
              <a:t>(</a:t>
            </a:r>
            <a:r>
              <a:rPr lang="en-US" sz="3000" dirty="0" smtClean="0"/>
              <a:t>Put the missed words).</a:t>
            </a:r>
            <a:endParaRPr lang="ru-RU" sz="3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40768"/>
            <a:ext cx="4040188" cy="1080120"/>
          </a:xfrm>
        </p:spPr>
        <p:txBody>
          <a:bodyPr>
            <a:noAutofit/>
          </a:bodyPr>
          <a:lstStyle/>
          <a:p>
            <a:r>
              <a:rPr lang="en-US" sz="2200" dirty="0" smtClean="0">
                <a:cs typeface="Times New Roman" panose="02020603050405020304" pitchFamily="18" charset="0"/>
              </a:rPr>
              <a:t>-Can you pass me …</a:t>
            </a:r>
          </a:p>
          <a:p>
            <a:r>
              <a:rPr lang="en-US" sz="2200" dirty="0" smtClean="0">
                <a:cs typeface="Times New Roman" panose="02020603050405020304" pitchFamily="18" charset="0"/>
              </a:rPr>
              <a:t>some sugar, please!</a:t>
            </a:r>
          </a:p>
          <a:p>
            <a:r>
              <a:rPr lang="en-US" sz="2200" dirty="0" smtClean="0">
                <a:cs typeface="Times New Roman" panose="02020603050405020304" pitchFamily="18" charset="0"/>
              </a:rPr>
              <a:t>-Sure. Here you are!</a:t>
            </a:r>
            <a:endParaRPr lang="ru-RU" sz="2200" dirty="0">
              <a:cs typeface="Times New Roman" panose="02020603050405020304" pitchFamily="18" charset="0"/>
            </a:endParaRPr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8975" y="3107532"/>
            <a:ext cx="3803650" cy="2852737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340768"/>
            <a:ext cx="4041775" cy="1080120"/>
          </a:xfrm>
        </p:spPr>
        <p:txBody>
          <a:bodyPr>
            <a:noAutofit/>
          </a:bodyPr>
          <a:lstStyle/>
          <a:p>
            <a:r>
              <a:rPr lang="en-US" sz="2200" dirty="0" smtClean="0"/>
              <a:t>-Can you pass me …</a:t>
            </a:r>
          </a:p>
          <a:p>
            <a:r>
              <a:rPr lang="en-US" sz="2200" dirty="0" smtClean="0"/>
              <a:t> some butter, please!</a:t>
            </a:r>
          </a:p>
          <a:p>
            <a:r>
              <a:rPr lang="en-US" sz="2200" dirty="0" smtClean="0"/>
              <a:t>-Sure. Here you are!</a:t>
            </a:r>
            <a:endParaRPr lang="ru-RU" sz="2200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5025" y="3105547"/>
            <a:ext cx="3800475" cy="2850356"/>
          </a:xfrm>
        </p:spPr>
      </p:pic>
    </p:spTree>
    <p:extLst>
      <p:ext uri="{BB962C8B-B14F-4D97-AF65-F5344CB8AC3E}">
        <p14:creationId xmlns:p14="http://schemas.microsoft.com/office/powerpoint/2010/main" xmlns="" val="1705071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08112"/>
          </a:xfrm>
        </p:spPr>
        <p:txBody>
          <a:bodyPr>
            <a:normAutofit/>
          </a:bodyPr>
          <a:lstStyle/>
          <a:p>
            <a:r>
              <a:rPr lang="ru-RU" sz="3000" dirty="0" smtClean="0"/>
              <a:t>Вставьте пропущенные слова </a:t>
            </a:r>
            <a:r>
              <a:rPr lang="en-US" sz="3000" dirty="0" smtClean="0"/>
              <a:t/>
            </a:r>
            <a:br>
              <a:rPr lang="en-US" sz="3000" dirty="0" smtClean="0"/>
            </a:br>
            <a:r>
              <a:rPr lang="ru-RU" sz="3000" dirty="0" smtClean="0"/>
              <a:t>(</a:t>
            </a:r>
            <a:r>
              <a:rPr lang="en-US" sz="3000" dirty="0" smtClean="0"/>
              <a:t>Put the missed words).</a:t>
            </a:r>
            <a:endParaRPr lang="ru-RU" sz="3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40768"/>
            <a:ext cx="4040188" cy="1080120"/>
          </a:xfrm>
        </p:spPr>
        <p:txBody>
          <a:bodyPr>
            <a:noAutofit/>
          </a:bodyPr>
          <a:lstStyle/>
          <a:p>
            <a:r>
              <a:rPr lang="en-US" sz="2200" dirty="0" smtClean="0">
                <a:cs typeface="Times New Roman" panose="02020603050405020304" pitchFamily="18" charset="0"/>
              </a:rPr>
              <a:t>-Can you pass me …</a:t>
            </a:r>
          </a:p>
          <a:p>
            <a:r>
              <a:rPr lang="en-US" sz="2200" dirty="0" smtClean="0">
                <a:cs typeface="Times New Roman" panose="02020603050405020304" pitchFamily="18" charset="0"/>
              </a:rPr>
              <a:t> a bottle of olive oil, please!</a:t>
            </a:r>
          </a:p>
          <a:p>
            <a:r>
              <a:rPr lang="en-US" sz="2200" dirty="0" smtClean="0">
                <a:cs typeface="Times New Roman" panose="02020603050405020304" pitchFamily="18" charset="0"/>
              </a:rPr>
              <a:t>-Sure. Here you are!</a:t>
            </a:r>
            <a:endParaRPr lang="ru-RU" sz="2200" dirty="0">
              <a:cs typeface="Times New Roman" panose="02020603050405020304" pitchFamily="18" charset="0"/>
            </a:endParaRPr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8975" y="2992713"/>
            <a:ext cx="3803650" cy="3082374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340768"/>
            <a:ext cx="4041775" cy="1080120"/>
          </a:xfrm>
        </p:spPr>
        <p:txBody>
          <a:bodyPr>
            <a:noAutofit/>
          </a:bodyPr>
          <a:lstStyle/>
          <a:p>
            <a:r>
              <a:rPr lang="en-US" sz="2200" dirty="0" smtClean="0"/>
              <a:t>-Can you pass me …</a:t>
            </a:r>
          </a:p>
          <a:p>
            <a:r>
              <a:rPr lang="en-US" sz="2200" dirty="0" smtClean="0"/>
              <a:t> the coconut, please!</a:t>
            </a:r>
          </a:p>
          <a:p>
            <a:r>
              <a:rPr lang="en-US" sz="2200" dirty="0" smtClean="0"/>
              <a:t>-Sure. Here you are!</a:t>
            </a:r>
            <a:endParaRPr lang="ru-RU" sz="2200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98216" y="2944813"/>
            <a:ext cx="3694093" cy="3171825"/>
          </a:xfrm>
        </p:spPr>
      </p:pic>
    </p:spTree>
    <p:extLst>
      <p:ext uri="{BB962C8B-B14F-4D97-AF65-F5344CB8AC3E}">
        <p14:creationId xmlns:p14="http://schemas.microsoft.com/office/powerpoint/2010/main" xmlns="" val="2149217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08112"/>
          </a:xfrm>
        </p:spPr>
        <p:txBody>
          <a:bodyPr>
            <a:normAutofit/>
          </a:bodyPr>
          <a:lstStyle/>
          <a:p>
            <a:r>
              <a:rPr lang="ru-RU" sz="3000" dirty="0" smtClean="0"/>
              <a:t>Вставьте пропущенные слова </a:t>
            </a:r>
            <a:r>
              <a:rPr lang="en-US" sz="3000" dirty="0" smtClean="0"/>
              <a:t/>
            </a:r>
            <a:br>
              <a:rPr lang="en-US" sz="3000" dirty="0" smtClean="0"/>
            </a:br>
            <a:r>
              <a:rPr lang="ru-RU" sz="3000" dirty="0" smtClean="0"/>
              <a:t>(</a:t>
            </a:r>
            <a:r>
              <a:rPr lang="en-US" sz="3000" dirty="0" smtClean="0"/>
              <a:t>Put the missed words).</a:t>
            </a:r>
            <a:endParaRPr lang="ru-RU" sz="3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40768"/>
            <a:ext cx="4040188" cy="1080120"/>
          </a:xfrm>
        </p:spPr>
        <p:txBody>
          <a:bodyPr>
            <a:noAutofit/>
          </a:bodyPr>
          <a:lstStyle/>
          <a:p>
            <a:r>
              <a:rPr lang="en-US" sz="2200" dirty="0" smtClean="0">
                <a:cs typeface="Times New Roman" panose="02020603050405020304" pitchFamily="18" charset="0"/>
              </a:rPr>
              <a:t>-Can you pass me …</a:t>
            </a:r>
          </a:p>
          <a:p>
            <a:r>
              <a:rPr lang="en-US" sz="2200" dirty="0" smtClean="0">
                <a:cs typeface="Times New Roman" panose="02020603050405020304" pitchFamily="18" charset="0"/>
              </a:rPr>
              <a:t>some flour, please!</a:t>
            </a:r>
          </a:p>
          <a:p>
            <a:r>
              <a:rPr lang="en-US" sz="2200" dirty="0" smtClean="0">
                <a:cs typeface="Times New Roman" panose="02020603050405020304" pitchFamily="18" charset="0"/>
              </a:rPr>
              <a:t>-Sure. Here you are!</a:t>
            </a:r>
            <a:endParaRPr lang="ru-RU" sz="2200" dirty="0"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8975" y="3200662"/>
            <a:ext cx="3803650" cy="2666476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268760"/>
            <a:ext cx="4041775" cy="1152128"/>
          </a:xfrm>
        </p:spPr>
        <p:txBody>
          <a:bodyPr>
            <a:noAutofit/>
          </a:bodyPr>
          <a:lstStyle/>
          <a:p>
            <a:r>
              <a:rPr lang="en-US" sz="2200" dirty="0" smtClean="0"/>
              <a:t>-Can you pass me …</a:t>
            </a:r>
          </a:p>
          <a:p>
            <a:r>
              <a:rPr lang="en-US" sz="2200" dirty="0" smtClean="0"/>
              <a:t>the tomato, please!</a:t>
            </a:r>
          </a:p>
          <a:p>
            <a:r>
              <a:rPr lang="en-US" sz="2200" dirty="0" smtClean="0"/>
              <a:t>-Sure. Here you are!</a:t>
            </a:r>
            <a:endParaRPr lang="ru-RU" sz="2200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82950" y="3212976"/>
            <a:ext cx="4005549" cy="2664296"/>
          </a:xfrm>
        </p:spPr>
      </p:pic>
    </p:spTree>
    <p:extLst>
      <p:ext uri="{BB962C8B-B14F-4D97-AF65-F5344CB8AC3E}">
        <p14:creationId xmlns:p14="http://schemas.microsoft.com/office/powerpoint/2010/main" xmlns="" val="1215154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08112"/>
          </a:xfrm>
        </p:spPr>
        <p:txBody>
          <a:bodyPr>
            <a:normAutofit/>
          </a:bodyPr>
          <a:lstStyle/>
          <a:p>
            <a:r>
              <a:rPr lang="ru-RU" sz="3000" dirty="0" smtClean="0"/>
              <a:t>Вставьте пропущенные слова </a:t>
            </a:r>
            <a:r>
              <a:rPr lang="en-US" sz="3000" dirty="0" smtClean="0"/>
              <a:t/>
            </a:r>
            <a:br>
              <a:rPr lang="en-US" sz="3000" dirty="0" smtClean="0"/>
            </a:br>
            <a:r>
              <a:rPr lang="ru-RU" sz="3000" dirty="0" smtClean="0"/>
              <a:t>(</a:t>
            </a:r>
            <a:r>
              <a:rPr lang="en-US" sz="3000" dirty="0" smtClean="0"/>
              <a:t>Put the missed words).</a:t>
            </a:r>
            <a:endParaRPr lang="ru-RU" sz="3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40768"/>
            <a:ext cx="4040188" cy="1080120"/>
          </a:xfrm>
        </p:spPr>
        <p:txBody>
          <a:bodyPr>
            <a:noAutofit/>
          </a:bodyPr>
          <a:lstStyle/>
          <a:p>
            <a:r>
              <a:rPr lang="en-US" sz="2200" dirty="0" smtClean="0">
                <a:cs typeface="Times New Roman" panose="02020603050405020304" pitchFamily="18" charset="0"/>
              </a:rPr>
              <a:t>-Can you pass me …</a:t>
            </a:r>
          </a:p>
          <a:p>
            <a:r>
              <a:rPr lang="en-US" sz="2200" dirty="0" smtClean="0">
                <a:cs typeface="Times New Roman" panose="02020603050405020304" pitchFamily="18" charset="0"/>
              </a:rPr>
              <a:t>some salt, please!</a:t>
            </a:r>
          </a:p>
          <a:p>
            <a:r>
              <a:rPr lang="en-US" sz="2200" dirty="0" smtClean="0">
                <a:cs typeface="Times New Roman" panose="02020603050405020304" pitchFamily="18" charset="0"/>
              </a:rPr>
              <a:t>-Sure. Here you are!</a:t>
            </a:r>
            <a:endParaRPr lang="ru-RU" sz="2200" dirty="0"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8975" y="3267828"/>
            <a:ext cx="3803650" cy="2532144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268760"/>
            <a:ext cx="4041775" cy="1152128"/>
          </a:xfrm>
        </p:spPr>
        <p:txBody>
          <a:bodyPr>
            <a:noAutofit/>
          </a:bodyPr>
          <a:lstStyle/>
          <a:p>
            <a:r>
              <a:rPr lang="en-US" sz="2200" dirty="0" smtClean="0"/>
              <a:t>-Can you pass me …</a:t>
            </a:r>
          </a:p>
          <a:p>
            <a:r>
              <a:rPr lang="en-US" sz="2200" dirty="0" smtClean="0"/>
              <a:t>some pepper, please!</a:t>
            </a:r>
          </a:p>
          <a:p>
            <a:r>
              <a:rPr lang="en-US" sz="2200" dirty="0" smtClean="0"/>
              <a:t>-Sure. Here you are!</a:t>
            </a:r>
            <a:endParaRPr lang="ru-RU" sz="2200" dirty="0"/>
          </a:p>
        </p:txBody>
      </p:sp>
      <p:pic>
        <p:nvPicPr>
          <p:cNvPr id="12" name="Объект 11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5025" y="3263900"/>
            <a:ext cx="3800475" cy="2533650"/>
          </a:xfrm>
        </p:spPr>
      </p:pic>
    </p:spTree>
    <p:extLst>
      <p:ext uri="{BB962C8B-B14F-4D97-AF65-F5344CB8AC3E}">
        <p14:creationId xmlns:p14="http://schemas.microsoft.com/office/powerpoint/2010/main" xmlns="" val="3261960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08112"/>
          </a:xfrm>
        </p:spPr>
        <p:txBody>
          <a:bodyPr>
            <a:normAutofit/>
          </a:bodyPr>
          <a:lstStyle/>
          <a:p>
            <a:r>
              <a:rPr lang="ru-RU" sz="3000" dirty="0" smtClean="0"/>
              <a:t>Вставьте пропущенные слова </a:t>
            </a:r>
            <a:r>
              <a:rPr lang="en-US" sz="3000" dirty="0" smtClean="0"/>
              <a:t/>
            </a:r>
            <a:br>
              <a:rPr lang="en-US" sz="3000" dirty="0" smtClean="0"/>
            </a:br>
            <a:r>
              <a:rPr lang="ru-RU" sz="3000" dirty="0" smtClean="0"/>
              <a:t>(</a:t>
            </a:r>
            <a:r>
              <a:rPr lang="en-US" sz="3000" dirty="0" smtClean="0"/>
              <a:t>Put the missed words).</a:t>
            </a:r>
            <a:endParaRPr lang="ru-RU" sz="3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1224136"/>
          </a:xfrm>
        </p:spPr>
        <p:txBody>
          <a:bodyPr>
            <a:noAutofit/>
          </a:bodyPr>
          <a:lstStyle/>
          <a:p>
            <a:r>
              <a:rPr lang="en-US" sz="2200" dirty="0" smtClean="0">
                <a:cs typeface="Times New Roman" panose="02020603050405020304" pitchFamily="18" charset="0"/>
              </a:rPr>
              <a:t>-Can you pass me …</a:t>
            </a:r>
          </a:p>
          <a:p>
            <a:r>
              <a:rPr lang="en-US" sz="2200" dirty="0" smtClean="0">
                <a:cs typeface="Times New Roman" panose="02020603050405020304" pitchFamily="18" charset="0"/>
              </a:rPr>
              <a:t>the pineapple, please!</a:t>
            </a:r>
          </a:p>
          <a:p>
            <a:r>
              <a:rPr lang="en-US" sz="2200" dirty="0" smtClean="0">
                <a:cs typeface="Times New Roman" panose="02020603050405020304" pitchFamily="18" charset="0"/>
              </a:rPr>
              <a:t>-Sure. Here you are!</a:t>
            </a:r>
            <a:endParaRPr lang="ru-RU" sz="2200" dirty="0"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1144" y="3068960"/>
            <a:ext cx="4011481" cy="2880320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268760"/>
            <a:ext cx="4041775" cy="1152128"/>
          </a:xfrm>
        </p:spPr>
        <p:txBody>
          <a:bodyPr>
            <a:noAutofit/>
          </a:bodyPr>
          <a:lstStyle/>
          <a:p>
            <a:r>
              <a:rPr lang="en-US" sz="2200" dirty="0" smtClean="0"/>
              <a:t>-Can you pass me …</a:t>
            </a:r>
          </a:p>
          <a:p>
            <a:r>
              <a:rPr lang="en-US" sz="2200" dirty="0" smtClean="0"/>
              <a:t>the watermelon, please!</a:t>
            </a:r>
          </a:p>
          <a:p>
            <a:r>
              <a:rPr lang="en-US" sz="2200" dirty="0" smtClean="0"/>
              <a:t>-Sure. Here you are!</a:t>
            </a:r>
            <a:endParaRPr lang="ru-RU" sz="2200" dirty="0"/>
          </a:p>
        </p:txBody>
      </p:sp>
      <p:pic>
        <p:nvPicPr>
          <p:cNvPr id="14" name="Объект 13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16016" y="3093586"/>
            <a:ext cx="3816424" cy="2862318"/>
          </a:xfrm>
        </p:spPr>
      </p:pic>
    </p:spTree>
    <p:extLst>
      <p:ext uri="{BB962C8B-B14F-4D97-AF65-F5344CB8AC3E}">
        <p14:creationId xmlns:p14="http://schemas.microsoft.com/office/powerpoint/2010/main" xmlns="" val="119292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418684"/>
          </a:xfrm>
        </p:spPr>
        <p:txBody>
          <a:bodyPr/>
          <a:lstStyle/>
          <a:p>
            <a:r>
              <a:rPr lang="ru-RU" sz="3000" dirty="0" smtClean="0"/>
              <a:t>2</a:t>
            </a:r>
            <a:r>
              <a:rPr lang="en-US" sz="3000" dirty="0" smtClean="0"/>
              <a:t>.) </a:t>
            </a:r>
            <a:r>
              <a:rPr lang="ru-RU" sz="3000" dirty="0"/>
              <a:t>Задайте вопросы и ответьте на них. </a:t>
            </a:r>
            <a:r>
              <a:rPr lang="en-US" sz="3000" dirty="0"/>
              <a:t/>
            </a:r>
            <a:br>
              <a:rPr lang="en-US" sz="3000" dirty="0"/>
            </a:br>
            <a:r>
              <a:rPr lang="ru-RU" sz="3000" dirty="0"/>
              <a:t>(</a:t>
            </a:r>
            <a:r>
              <a:rPr lang="en-US" sz="3000" dirty="0"/>
              <a:t>Ask and answer the questions.)</a:t>
            </a:r>
            <a:r>
              <a:rPr lang="ru-RU" sz="3000" dirty="0"/>
              <a:t/>
            </a:r>
            <a:br>
              <a:rPr lang="ru-RU" sz="3000" dirty="0"/>
            </a:br>
            <a:endParaRPr lang="ru-RU" sz="3000" dirty="0"/>
          </a:p>
        </p:txBody>
      </p:sp>
      <p:sp>
        <p:nvSpPr>
          <p:cNvPr id="3" name="TextBox 2"/>
          <p:cNvSpPr txBox="1"/>
          <p:nvPr/>
        </p:nvSpPr>
        <p:spPr>
          <a:xfrm>
            <a:off x="539552" y="2132857"/>
            <a:ext cx="820891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cs typeface="Times New Roman" panose="02020603050405020304" pitchFamily="18" charset="0"/>
              </a:rPr>
              <a:t>-How much </a:t>
            </a:r>
          </a:p>
          <a:p>
            <a:pPr algn="ctr"/>
            <a:r>
              <a:rPr lang="en-US" sz="2000" dirty="0" smtClean="0">
                <a:cs typeface="Times New Roman" panose="02020603050405020304" pitchFamily="18" charset="0"/>
              </a:rPr>
              <a:t>… apple juice is there? </a:t>
            </a:r>
          </a:p>
          <a:p>
            <a:pPr algn="ctr"/>
            <a:r>
              <a:rPr lang="en-US" sz="2000" dirty="0" smtClean="0">
                <a:cs typeface="Times New Roman" panose="02020603050405020304" pitchFamily="18" charset="0"/>
              </a:rPr>
              <a:t>-A lot</a:t>
            </a:r>
            <a:r>
              <a:rPr lang="ru-RU" sz="2000" dirty="0" smtClean="0">
                <a:cs typeface="Times New Roman" panose="02020603050405020304" pitchFamily="18" charset="0"/>
              </a:rPr>
              <a:t> / </a:t>
            </a:r>
            <a:r>
              <a:rPr lang="en-US" sz="2000" dirty="0" smtClean="0">
                <a:cs typeface="Times New Roman" panose="02020603050405020304" pitchFamily="18" charset="0"/>
              </a:rPr>
              <a:t>Not </a:t>
            </a:r>
            <a:r>
              <a:rPr lang="en-US" sz="2000" dirty="0" smtClean="0">
                <a:cs typeface="Times New Roman" panose="02020603050405020304" pitchFamily="18" charset="0"/>
              </a:rPr>
              <a:t>much!</a:t>
            </a:r>
            <a:endParaRPr lang="en-US" sz="2000" dirty="0" smtClean="0"/>
          </a:p>
          <a:p>
            <a:pPr algn="ctr"/>
            <a:endParaRPr lang="en-US" sz="2000" dirty="0" smtClean="0"/>
          </a:p>
          <a:p>
            <a:pPr algn="ctr"/>
            <a:r>
              <a:rPr lang="en-US" sz="2000" dirty="0" smtClean="0">
                <a:cs typeface="Times New Roman" panose="02020603050405020304" pitchFamily="18" charset="0"/>
              </a:rPr>
              <a:t>-How many</a:t>
            </a:r>
          </a:p>
          <a:p>
            <a:pPr algn="ctr"/>
            <a:r>
              <a:rPr lang="en-US" sz="2000" dirty="0" smtClean="0">
                <a:cs typeface="Times New Roman" panose="02020603050405020304" pitchFamily="18" charset="0"/>
              </a:rPr>
              <a:t>... tomatoes are there?</a:t>
            </a:r>
            <a:r>
              <a:rPr lang="ru-RU" sz="2000" dirty="0" smtClean="0">
                <a:cs typeface="Times New Roman" panose="02020603050405020304" pitchFamily="18" charset="0"/>
              </a:rPr>
              <a:t> </a:t>
            </a:r>
            <a:endParaRPr lang="en-US" sz="2000" dirty="0" smtClean="0">
              <a:cs typeface="Times New Roman" panose="02020603050405020304" pitchFamily="18" charset="0"/>
            </a:endParaRPr>
          </a:p>
          <a:p>
            <a:pPr algn="ctr"/>
            <a:r>
              <a:rPr lang="en-US" sz="2000" dirty="0" smtClean="0">
                <a:cs typeface="Times New Roman" panose="02020603050405020304" pitchFamily="18" charset="0"/>
              </a:rPr>
              <a:t>-A lot /Not </a:t>
            </a:r>
            <a:r>
              <a:rPr lang="en-US" sz="2000" dirty="0" smtClean="0">
                <a:cs typeface="Times New Roman" panose="02020603050405020304" pitchFamily="18" charset="0"/>
              </a:rPr>
              <a:t>many</a:t>
            </a:r>
            <a:r>
              <a:rPr lang="en-US" sz="2000" dirty="0" smtClean="0">
                <a:cs typeface="Times New Roman" panose="02020603050405020304" pitchFamily="18" charset="0"/>
              </a:rPr>
              <a:t>!</a:t>
            </a:r>
            <a:endParaRPr lang="ru-RU" dirty="0"/>
          </a:p>
        </p:txBody>
      </p:sp>
      <p:pic>
        <p:nvPicPr>
          <p:cNvPr id="4" name="Рисунок 3" descr="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4077072"/>
            <a:ext cx="2903665" cy="2564904"/>
          </a:xfrm>
          <a:prstGeom prst="rect">
            <a:avLst/>
          </a:prstGeom>
        </p:spPr>
      </p:pic>
      <p:pic>
        <p:nvPicPr>
          <p:cNvPr id="5" name="Рисунок 4" descr="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64088" y="4317010"/>
            <a:ext cx="3422598" cy="2279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15043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694</TotalTime>
  <Words>896</Words>
  <Application>Microsoft Office PowerPoint</Application>
  <PresentationFormat>Экран (4:3)</PresentationFormat>
  <Paragraphs>145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Твердый переплет</vt:lpstr>
      <vt:lpstr>Презентация к уроку по учебному предмету «Английский язык» по теме :  « Tasty Treats! (Вкусное угощение!)»  по УМК «Английский в фокусе»                           (авторы: Н.И. Быкова, Д. Дули,  М.Д. Поспелова, В. Эванс), 4 класс,  модуль 3</vt:lpstr>
      <vt:lpstr>Тема урока: «Tasty treats!» Цели урока: создать условия для:</vt:lpstr>
      <vt:lpstr>1.) Вставьте пропущенные слова  (Put the missed words).</vt:lpstr>
      <vt:lpstr>Вставьте пропущенные слова  (Put the missed words).</vt:lpstr>
      <vt:lpstr>Вставьте пропущенные слова  (Put the missed words).</vt:lpstr>
      <vt:lpstr>Вставьте пропущенные слова  (Put the missed words).</vt:lpstr>
      <vt:lpstr>Вставьте пропущенные слова  (Put the missed words).</vt:lpstr>
      <vt:lpstr>Вставьте пропущенные слова  (Put the missed words).</vt:lpstr>
      <vt:lpstr>2.) Задайте вопросы и ответьте на них.  (Ask and answer the questions.) </vt:lpstr>
      <vt:lpstr>2.) Задайте вопросы и ответьте на них.  (Ask and answer the questions.) </vt:lpstr>
      <vt:lpstr> Задайте вопросы и ответьте на них.  (Ask and answer the questions.) </vt:lpstr>
      <vt:lpstr> Задайте вопросы и ответьте на них.  (Ask and answer the questions.) </vt:lpstr>
      <vt:lpstr>3.) Выберите правильный ответ.  (Choose the right answer)</vt:lpstr>
      <vt:lpstr> Выберите правильный ответ.  (Choose the right answer)</vt:lpstr>
      <vt:lpstr> Выберите правильный ответ.  (Choose the right answer)</vt:lpstr>
      <vt:lpstr> Выберите правильный ответ.  (Choose the right answer)</vt:lpstr>
      <vt:lpstr>  Прочитайте и выберите.  (Read and choose.) </vt:lpstr>
      <vt:lpstr>On the shelf!</vt:lpstr>
      <vt:lpstr>On the shelf!</vt:lpstr>
      <vt:lpstr>On the shelf!</vt:lpstr>
      <vt:lpstr>On the shelf!</vt:lpstr>
      <vt:lpstr>On the shelf!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Мещанинова Екатерина Владимировна</dc:creator>
  <cp:lastModifiedBy>Наташа</cp:lastModifiedBy>
  <cp:revision>38</cp:revision>
  <dcterms:created xsi:type="dcterms:W3CDTF">2015-06-19T06:51:19Z</dcterms:created>
  <dcterms:modified xsi:type="dcterms:W3CDTF">2015-06-19T20:41:42Z</dcterms:modified>
</cp:coreProperties>
</file>