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8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9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0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1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4" r:id="rId2"/>
    <p:sldMasterId id="2147483750" r:id="rId3"/>
    <p:sldMasterId id="2147483768" r:id="rId4"/>
    <p:sldMasterId id="2147483804" r:id="rId5"/>
    <p:sldMasterId id="2147483822" r:id="rId6"/>
    <p:sldMasterId id="2147483840" r:id="rId7"/>
    <p:sldMasterId id="2147483858" r:id="rId8"/>
    <p:sldMasterId id="2147483894" r:id="rId9"/>
    <p:sldMasterId id="2147483912" r:id="rId10"/>
    <p:sldMasterId id="2147483930" r:id="rId11"/>
    <p:sldMasterId id="2147483948" r:id="rId12"/>
  </p:sldMasterIdLst>
  <p:notesMasterIdLst>
    <p:notesMasterId r:id="rId38"/>
  </p:notesMasterIdLst>
  <p:sldIdLst>
    <p:sldId id="257" r:id="rId13"/>
    <p:sldId id="305" r:id="rId14"/>
    <p:sldId id="263" r:id="rId15"/>
    <p:sldId id="266" r:id="rId16"/>
    <p:sldId id="291" r:id="rId17"/>
    <p:sldId id="267" r:id="rId18"/>
    <p:sldId id="270" r:id="rId19"/>
    <p:sldId id="271" r:id="rId20"/>
    <p:sldId id="293" r:id="rId21"/>
    <p:sldId id="303" r:id="rId22"/>
    <p:sldId id="274" r:id="rId23"/>
    <p:sldId id="275" r:id="rId24"/>
    <p:sldId id="276" r:id="rId25"/>
    <p:sldId id="277" r:id="rId26"/>
    <p:sldId id="295" r:id="rId27"/>
    <p:sldId id="278" r:id="rId28"/>
    <p:sldId id="279" r:id="rId29"/>
    <p:sldId id="281" r:id="rId30"/>
    <p:sldId id="286" r:id="rId31"/>
    <p:sldId id="287" r:id="rId32"/>
    <p:sldId id="288" r:id="rId33"/>
    <p:sldId id="289" r:id="rId34"/>
    <p:sldId id="301" r:id="rId35"/>
    <p:sldId id="290" r:id="rId36"/>
    <p:sldId id="297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66"/>
    <a:srgbClr val="FFCC00"/>
    <a:srgbClr val="FFFF00"/>
    <a:srgbClr val="00FF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3" autoAdjust="0"/>
    <p:restoredTop sz="73648" autoAdjust="0"/>
  </p:normalViewPr>
  <p:slideViewPr>
    <p:cSldViewPr snapToGrid="0">
      <p:cViewPr varScale="1">
        <p:scale>
          <a:sx n="86" d="100"/>
          <a:sy n="86" d="100"/>
        </p:scale>
        <p:origin x="15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presProps" Target="presProps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897B4-EE89-4CED-9971-70E8D6D9B82A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653FE-6DED-43D0-8D78-AC73EEB7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656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«Презентация к уроку по учебному предмету</a:t>
            </a:r>
            <a:endParaRPr lang="ru-RU" sz="11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«Окружающий мир» во 2-ом классе на тему </a:t>
            </a:r>
            <a:b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«Твоё первое знакомство со звёздами».</a:t>
            </a:r>
            <a:endParaRPr lang="ru-RU" sz="11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Подготовила учитель начальных классов</a:t>
            </a:r>
            <a:r>
              <a:rPr lang="ru-RU" sz="1100" b="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Кузнецова Елена Васильевна</a:t>
            </a:r>
            <a:endParaRPr lang="ru-RU" sz="11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МБОУ лицей №4 город Орёл.</a:t>
            </a:r>
            <a:endParaRPr lang="ru-RU" sz="1200" i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1)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Организационный момент. Эмоциональный настрой на урок.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 мин.)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Здравствуйте, ребята! Начинаем урок окружающего мира.</a:t>
            </a:r>
            <a:b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Окружающий нас мир</a:t>
            </a:r>
            <a:b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Интересно познавать</a:t>
            </a:r>
            <a:b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тайны и загадки</a:t>
            </a:r>
            <a:b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готовы разгадать.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-Ребята, вы готовы познавать и разгадывать тайны мира?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598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Четвертая группа: - Голубые и белые звёзды самые раскалённые, желтые, оранжевые и красные менее горячие.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(СЛАЙДЫ 10)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166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- Правильно, молодцы! Я лишь добавлю, что желтые звёзды учёные называют – тёплыми, а оранжевые и красные – холодными. Но даже самая холодная звезда, горячее привычной нам температуры. Скажите, какая температура нашего тела (36, 6</a:t>
            </a:r>
            <a:r>
              <a:rPr lang="ru-RU" sz="1200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сама холодная звезда имеет температуру 3000</a:t>
            </a:r>
            <a:r>
              <a:rPr lang="ru-RU" sz="1200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Как вы думаете, это очень горячо? ( Да, очень.)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Подведем итог. Что же такое звезды. Кто может собрать услышанную информацию и дать определение, что такое звёзды?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учеников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- Звёзды это космические тела. Они светятся. Звезды могут быть горячими и холодными. (Ответы учеников.)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- Молодцы! А теперь узнаем определение, которое дают ученые.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СЛАЙД 11 – определение звезды)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Звёзды - это небесные тела, раскаленные газовые шары, излучающие свет и тепло. Различающиеся по: размеру, цвету и температуре.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704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"/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Закрепление полученных знаний о звёздах.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(4мин.)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–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Закрепим наши знания в практической работе.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Практическая работа (парная)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Ребята сейчас вы будете работать в парах. Возьмите листы жёлтого цвета. На большом листе вы видите таблицу, которую необходимо заполнить. А на маленьком листе приклеены разные по цвету звёзды. Прочитайте, что написано в таблице.  ( Горячие звёзды, теплые звёзды, холодные звёзды.) Определите на каком месте в таблице должна быть каждая звезда согласно своему цвету и прикрепите её на своё место. Работа в парах.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ГОРЯЧИЕ ЗВЁЗДЫ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ТЕПЛЫЕ ЗВЁЗДЫ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ХОЛОДНЫЕ ЗВЁЗДЫ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Проверьте ваши работы. Всё ли выполнено верно.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12 – группы звезд)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Чьи работы выполнены без ошибок? Выставка работ.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Молодцы, вы хорошо справились с заданием. Давайте немного отдохнем.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Физминутка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нашей солнечной системе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(марш)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устроено по теме.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(руки к солнцу)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запомните, друзья,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(руки, опуская по очереди  в стороны)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дружная семья!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(хлопаем в ладоши)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Молодцы! Садитесь.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0445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"/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Совместное открытие, что такое Солнце.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(14мин.)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Мы с вами узнали, что в мире миллионы звёзд, а какая звезда находится ближе всего к Земле? (Солнце.)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СЛАЙД 13 – солнце)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Правильно. Ближайшая к Земле звезда это, действительно, Солнце.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И сейчас мы прочитаем об этой удивительной звезде в учебнике на странице 7. ( Ученик читает текст.)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06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Вы  все внимательно слушали и сможете закончить  предложения и ответить на вопросы.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Солнце это….(глава семьи, ближайшая к Земле звезда)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14 – Солнечная Система)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 Солнца …(около 5 млрд. лет) Как вы думаете это много или мало? ( Очень много.)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Солнце глава большой семьи. Как называется эта семья? ( Солнечная система)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включает в себя Солнечная Система? (В Солнечную Систему входят планеты.)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движутся планеты в СС? ( Планеты вращаются вокруг Солнца)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Посмотрите, как выглядит наша Солнечная Система. Сколько всего в ней планет? (8 планет.)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Какая по счету от Солнца Земля. (Третья) Верно, молодцы.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7504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давних времен люди обратили внимание на Солнце и придумывали свои поговорки о Солнце.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какие вы знаете пословицы о Солнце?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(При солнышке тепло, при матери добро.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Солнце пригреет — все поспеет.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Солнышко на всех ровно светит.)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Учебник тоже поможет узнать нам новые пословицы.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Прочитаем пословицы в учебнике на с.7.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Замечательно! Вам понравились новые пословицы? (Очень.)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Индивидуальная работа – закончи пословицу.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Прочитайте самостоятельно их еще раз и закройте учебники.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Откройте рабочие тетради на с.3, выполните №2.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Ребята, проверим, как вы написали.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15-пословицы)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(Ученики читают пословицы.)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1.Солнце, как родная матушка, никогда не обидит.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2.Солнце встало, всем принесло радость.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3.Солнце встает, так и день настаёт.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Молодцы! Вы правильно написали.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6841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Какую роль в нашей жизни играет Солнце?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- 16)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Так ли оно нам необходимо или мы можем обойтись без него? (Без солнца все будет тёмным и холодным. Не будет животных, растений. Наша планета была бы  холодной, не было бы на ней жизни.)    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–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Правильно. Молодцы.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Итак, Земля получает от Солнца тепло и свет. Она находится на таком расстоянии от Солнца, что температура на ней не бывает ни слишком высокой, ни слишком низкой. Это позволяет жить на Земле разным живым существам. Кроме солнечного света и тепла на нашей планете есть вода и воздух.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Каким профессиям необходимо солнце? (Учителю, водителю, лётчику…)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-Верно. Многим профессиям по-своему нужно Солнце и сейчас мы с вами сыграем в игру. 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027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«Что расскажет о солнце…»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 каждой группы на парте лежит карточка с профессией людей: поэт, врач, путешественник, хлебороб.)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Подумайте и  ответьте на вопрос: «Что может рассказать о Солнце человек вашей профессии?»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учеников: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Хлебороб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может рассказать о том, как необходимо солнечное тепло и свет для того, чтобы вырастить хороший урожай хлеба.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(СЛАЙД - 17)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Поэт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напишет нежное стихотворение, в котором расскажет о солнышке.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- 17)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657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Врач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расскажет о том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какую пользу приносят солнечные лучи. Витамин 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Как полезно немного загорать на солнце.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- 18)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Путешественник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расскажет о том,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по солнцу найти дорогу.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(СЛАЙД - 18)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Молодцы! Вы точно сказали значение Солнца.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7060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Ребята, а какая наука изучает Солнце? (Астрономия.)      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- 19)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 ученых, которые изучают Солнце и все небесные тела называют астрономами. Они наблюдают за небом через огромные телескопы.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Прочитаем в учебнике, что расскажет нам о Солнце ученый астроном. С.8.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 вслух читает информацию в учебнике.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86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Окна кабинета затемнены.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Включается щелчком музыка “Космос”. Затем щелчком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слайд №2 – 4 фотографии. Останавливается по щелчку.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"/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темы урока.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(1мин.)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Ребята, понравилось вам видео? Что вы чувствовали в эти минуты?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Нежность, спокойствие, красоту, удивление.)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Красоту чего вы почувствовали? ( Космоса, звёзд.)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Как вы думаете, чему будет посвящен наш урок? (планетам, космосу, звёздам)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2032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Закрепление полученных знаний о Солнце.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(4мин.)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-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Подведем итог.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Что же вы запомнили и можете рассказать о Солнце?    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Что такое Солнце?   (Солнце это звезда)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Почему Солнце мы видим маленьким?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Оно далеко)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Хорошо. Дайте определение Солнцу. Что такое Солнце.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(СЛАЙД –20  без надписи)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(Это звезда. Горячая звезда.)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Прочитаем определение ученых.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– 20 появление надписи)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5520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Мы узнали, что Солнце это огромный огненный шар, а какого оно цвета (желтого, красно-оранжевое, оранжевое, красное)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Молодцы. Таким разным мы видим его с Земли и это зависит от времени года, от погоды. Но ученые определили, что оно жёлтого цвета и, следовательно, относится к группе жёлтых звёзд.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Как вы думаете, а какое Солнце по размеру? ( Большое)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Но учёные сравнили его с другими звёздами и узнали, что оно не такое уж и большое. Они определили его в разряд карликовых звёзд. И так получается, что Солнце это звезда «ЖЕЛТЫЙ - КАРЛИК».   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СЛАЙД - 21)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7351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Давайте сравним размеры Солнца и Земли. Что больше?  (Солнце.)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Верно, 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представить, что можно сделать гигантские весы и на одну чашу положить Солнце, а на другую 330 тысяч таких планет, как наша Земля. Тогда весы покажут одинаковый вес.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(СЛАЙД - 22)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7095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Закрепление полученных знаний на уроке.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(7 мин.)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13560" indent="434340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  урока.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- 23)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-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Ребята, наш урок подходит к концу.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Обратимся к плану нашей работы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вначале урока.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Узнать что такое звёзды;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Определить, какими звёзды бывают;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Познакомиться  с ближайшей к Земле звезде;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Выяснить роль в нашей жизни ближайшей звезды.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Весь план работы мы с вами выполнили? (ДА.)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 чём мы с вами узнали на нем? (о звездах, о солнце, о Солнечной Системе)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Вы узнали новое на уроке?  (Да. Много нового, интересного.)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0109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итог сегодняшнего урока, составим </a:t>
            </a:r>
            <a:r>
              <a:rPr lang="ru-RU" sz="12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 Солнце и о звёздах.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и 3 группы – о звёздах, 2 и 4 группы – о Солнце.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(СЛАЙД - 24)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Ученики зачитывают </a:t>
            </a:r>
            <a:r>
              <a:rPr lang="ru-RU" sz="12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синквейны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–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Молодцы! Вы хорошо справились с последним заданием. Спасибо.</a:t>
            </a: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05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Рефлексия.</a:t>
            </a:r>
            <a:endParaRPr lang="ru-RU" sz="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5940" indent="441960">
              <a:lnSpc>
                <a:spcPct val="107000"/>
              </a:lnSpc>
              <a:spcAft>
                <a:spcPts val="0"/>
              </a:spcAft>
            </a:pPr>
            <a:r>
              <a:rPr lang="ru-RU" sz="105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Оценивание класса. </a:t>
            </a:r>
            <a:r>
              <a:rPr lang="ru-RU" sz="105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 мин.)</a:t>
            </a:r>
            <a:endParaRPr lang="ru-RU" sz="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05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5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Карточки-звёзды</a:t>
            </a:r>
            <a:r>
              <a:rPr lang="ru-RU" sz="105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находятся на партах.</a:t>
            </a:r>
            <a:endParaRPr lang="ru-RU" sz="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05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Учитель </a:t>
            </a:r>
            <a:r>
              <a:rPr lang="ru-RU" sz="105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Если вы считаете, что на уроке у вас все получалось хорошо, то поднимите  </a:t>
            </a:r>
            <a:r>
              <a:rPr lang="ru-RU" sz="1050" u="sng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голубую</a:t>
            </a:r>
            <a:r>
              <a:rPr lang="ru-RU" sz="105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звезду. </a:t>
            </a:r>
            <a:endParaRPr lang="ru-RU" sz="1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05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-Если считаете, что все получилось,  но что-то можно было сделать лучше, то поднимите  </a:t>
            </a:r>
            <a:r>
              <a:rPr lang="ru-RU" sz="1050" u="sng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жёлтую</a:t>
            </a:r>
            <a:r>
              <a:rPr lang="ru-RU" sz="105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звезду.</a:t>
            </a:r>
            <a:endParaRPr lang="ru-RU" sz="1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05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-Если считаете, что многое не получилось, то поднимите </a:t>
            </a:r>
            <a:r>
              <a:rPr lang="ru-RU" sz="1050" u="sng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красную</a:t>
            </a:r>
            <a:r>
              <a:rPr lang="ru-RU" sz="105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звезду.</a:t>
            </a:r>
            <a:endParaRPr lang="ru-RU" sz="1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0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Я рада, что большинство справились с работой.</a:t>
            </a:r>
            <a:endParaRPr lang="ru-RU" sz="1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0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Вы очень хорошо работали: активно и внимательно. </a:t>
            </a:r>
            <a:endParaRPr lang="ru-RU" sz="1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0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Отметки.</a:t>
            </a:r>
            <a:endParaRPr lang="ru-RU" sz="1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975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ctr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на дом: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(СЛАЙД – 25),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 мин.)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Учебник стр. 6–12, р/т стр. 3 № 3.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выбору: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Когда вы рассматриваете ночное небо, что вам представляется? О чём думаете? </a:t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Придумайте фантастическую историю про звёздное небо.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придумайте, что расскажет о Солнце космонавт.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-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Спасибо за урок, ребята. Вы – молодцы! До свидания.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575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Прочитаем вместе тему нашего урока.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 3)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«Первое знакомство со звездами»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"/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Постановка учебной задачи.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Совместное открытие, что такое звёзды.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над изучением нового материала.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(10 мин.)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на уроке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мы с вами: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 3 – задачи урока)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Узнаем что такое звёзды;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Определим, какими звёзды бывают;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Познакомимся  с ближайшей к Земле звезде;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Выясним роль ближайшей звезды в нашей жизни.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00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Как вы думаете в давние, далекие времена людям интересно было звездное небо? (Да, людям в давние времена было интересно наблюдать за звездами)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 4)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Обратимся к учебнику с.6, узнаем об этом подробней.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 читает информацию в учебнике.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Каким называют небо в прочитанном отрывке?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(ночное, загадочное, непонятное)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задаёт вопросы ученикам: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вы смотрели вверх, наблюдали за звёздами? (Да.)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Сколько их?   (Много, очень много)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И среди этого огромного количества (многообразия) нет двух одинаковых.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видны звёзды? (с вечера до утра, ночью)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Каждую ночь видны звёзды? ( Нет, только когда небо чистое, без облаков)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Миллионы звёзд рассыпаны по звёздному небу, но мы, даже безоблачной ночью, видим всего лишь несколько тысяч звёзд.   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вы думаете, почему так получается? (Потому что звёзды от нас   очень далеко)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Какими вы их себе представляете? (огромными, горячими)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быть, вы что-нибудь о них знаете?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Узнаем более подробную, точную информацию о звёздах.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Обратимся к учебнику с. 6-7.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Несколько учеников по очереди читают информацию в учебнике.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858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Групповая работа.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-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Сейчас вы будете работать в группах.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Вспомним правила работы в группе.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СЛАЙД  5)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Работай в полную меру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своих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сил.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Слушайте каждого члена группы внимательно, не перебивая.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Говорите коротко, ясно.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Поддерживайте друг друга.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Отвергая предложенную идею, делайте это вежливо и не забывайте предлагать альтернативу.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Если никто не может  начать говорить, начинайте по часовой стрелке от координатора.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Выступать от имени группы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почетно.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Итак, сначала самостоятельно прочитайте про себя статью о звёздах.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Затем карандашом подчеркните ответ на задание вашей группы.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676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каждой группы своё индивидуальное задание: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СЛАЙД 6- задания)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группа –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ответит на вопрос – как делятся звёзды по размеру.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2 группа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какие группы звёзд выделяют по цвету.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3 группа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какие группы звёзд выделяют по температуре.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4 группа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какие звёзды самые горячие и менее горячие.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Ученики работают в группах.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Скоординируйте свой ответ друг с другом. Координатор группы назначит отвечающего.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116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детей.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Первая группа: - Звезды бывают гиганты и карлики.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 7)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752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Вторая группа:  - Звезды бывают голубыми, белыми, красными, желтыми, оранжевыми.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8)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84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Третья группа: - По цвету звёзд ученые судят об их температуре. Звёзды бывают холодными и горячими. 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(СЛАЙД 9)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653FE-6DED-43D0-8D78-AC73EEB78C4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195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14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6336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9365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6660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34878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312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17394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664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81674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87232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67346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179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32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53836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6380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340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78871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600370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6701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198128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11040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26372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127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92954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4645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59856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5259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40309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19592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8658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18848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62178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69786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796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3347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73227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718158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1384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684461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12265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69361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6467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24695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57244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379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793200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35322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94067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23991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51092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94210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53688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69863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17280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391323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724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2429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317298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9786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9244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64460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93324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4356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17012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13861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21072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3108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3239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4033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41619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71014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88543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06438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527039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7270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65464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81639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079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5296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39711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532048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8168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5717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3576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76627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75507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42320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14577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927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15201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1962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11487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000661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70117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591346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08278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45410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59420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50062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19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97200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06826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8810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39018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29552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85213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51075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38719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0947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96204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097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219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34038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6533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054859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88375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07625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1685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879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7799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519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534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7814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114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485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8294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6804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080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0806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6935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2376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1214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1535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5218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83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6144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8428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5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53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8007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970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522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7157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6574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373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93714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370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55220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534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6933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8636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766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75721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1010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7383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6549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8012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8062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1199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148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4723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539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4413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8410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06899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0098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90130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6741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3625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1280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638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189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9362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286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3836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24934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490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086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5163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9796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4181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72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0972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025519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280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43658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113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86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27666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1120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9765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6960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40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16077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2454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9968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46946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7676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42396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95790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33861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857464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5867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400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13" Type="http://schemas.openxmlformats.org/officeDocument/2006/relationships/slideLayout" Target="../slideLayouts/slideLayout166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slideLayout" Target="../slideLayouts/slideLayout165.xml"/><Relationship Id="rId17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155.xml"/><Relationship Id="rId16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5" Type="http://schemas.openxmlformats.org/officeDocument/2006/relationships/slideLayout" Target="../slideLayouts/slideLayout16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Relationship Id="rId14" Type="http://schemas.openxmlformats.org/officeDocument/2006/relationships/slideLayout" Target="../slideLayouts/slideLayout16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8.xml"/><Relationship Id="rId13" Type="http://schemas.openxmlformats.org/officeDocument/2006/relationships/slideLayout" Target="../slideLayouts/slideLayout183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2.xml"/><Relationship Id="rId17" Type="http://schemas.openxmlformats.org/officeDocument/2006/relationships/slideLayout" Target="../slideLayouts/slideLayout187.xml"/><Relationship Id="rId2" Type="http://schemas.openxmlformats.org/officeDocument/2006/relationships/slideLayout" Target="../slideLayouts/slideLayout172.xml"/><Relationship Id="rId16" Type="http://schemas.openxmlformats.org/officeDocument/2006/relationships/slideLayout" Target="../slideLayouts/slideLayout186.xml"/><Relationship Id="rId1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6.xml"/><Relationship Id="rId11" Type="http://schemas.openxmlformats.org/officeDocument/2006/relationships/slideLayout" Target="../slideLayouts/slideLayout181.xml"/><Relationship Id="rId5" Type="http://schemas.openxmlformats.org/officeDocument/2006/relationships/slideLayout" Target="../slideLayouts/slideLayout175.xml"/><Relationship Id="rId15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9.xml"/><Relationship Id="rId14" Type="http://schemas.openxmlformats.org/officeDocument/2006/relationships/slideLayout" Target="../slideLayouts/slideLayout18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slideLayout" Target="../slideLayouts/slideLayout200.xml"/><Relationship Id="rId18" Type="http://schemas.openxmlformats.org/officeDocument/2006/relationships/theme" Target="../theme/theme12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17" Type="http://schemas.openxmlformats.org/officeDocument/2006/relationships/slideLayout" Target="../slideLayouts/slideLayout204.xml"/><Relationship Id="rId2" Type="http://schemas.openxmlformats.org/officeDocument/2006/relationships/slideLayout" Target="../slideLayouts/slideLayout189.xml"/><Relationship Id="rId16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slideLayout" Target="../slideLayouts/slideLayout20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slideLayout" Target="../slideLayouts/slideLayout20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slideLayout" Target="../slideLayouts/slideLayout149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17" Type="http://schemas.openxmlformats.org/officeDocument/2006/relationships/slideLayout" Target="../slideLayouts/slideLayout153.xml"/><Relationship Id="rId2" Type="http://schemas.openxmlformats.org/officeDocument/2006/relationships/slideLayout" Target="../slideLayouts/slideLayout138.xml"/><Relationship Id="rId16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slideLayout" Target="../slideLayouts/slideLayout1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9142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0516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  <p:sldLayoutId id="214748392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7909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  <p:sldLayoutId id="214748394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645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8331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214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70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6875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8085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9505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433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2D76B9">
                <a:lumMod val="92000"/>
              </a:srgbClr>
            </a:gs>
            <a:gs pos="6000">
              <a:schemeClr val="accent1">
                <a:lumMod val="86000"/>
                <a:lumOff val="14000"/>
              </a:schemeClr>
            </a:gs>
            <a:gs pos="0">
              <a:schemeClr val="accent1">
                <a:lumMod val="88000"/>
                <a:lumOff val="12000"/>
              </a:schemeClr>
            </a:gs>
            <a:gs pos="72000">
              <a:srgbClr val="3371B3">
                <a:lumMod val="95000"/>
              </a:srgbClr>
            </a:gs>
            <a:gs pos="59000">
              <a:srgbClr val="336CA9">
                <a:lumMod val="100000"/>
              </a:srgbClr>
            </a:gs>
            <a:gs pos="20000">
              <a:srgbClr val="2962A2"/>
            </a:gs>
            <a:gs pos="39000">
              <a:srgbClr val="4380C0">
                <a:lumMod val="86000"/>
              </a:srgbClr>
            </a:gs>
            <a:gs pos="92000">
              <a:schemeClr val="bg2">
                <a:lumMod val="97000"/>
                <a:alpha val="32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4DD76A-64B7-4F93-A38B-45966D3C8875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22.03.2015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B3BC0B-8F6E-4162-9ED0-B9A9B562B90D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0845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  <p:sldLayoutId id="214748391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8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3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3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3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547" y="1074431"/>
            <a:ext cx="11732653" cy="2557411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«Презентация к уроку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учебному предмету «Окружающий мир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-ом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на тему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Твоё первое знакомство со звёздами».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4964" y="4822933"/>
            <a:ext cx="3790681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lvl="0"/>
            <a:r>
              <a:rPr lang="ru-RU" sz="2400" b="1" dirty="0">
                <a:ln/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Кузнецова Елена Васильевна</a:t>
            </a:r>
          </a:p>
          <a:p>
            <a:pPr lvl="0"/>
            <a:r>
              <a:rPr lang="ru-RU" sz="2400" b="1" dirty="0">
                <a:ln/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2-г класса</a:t>
            </a:r>
          </a:p>
          <a:p>
            <a:pPr lvl="0"/>
            <a:r>
              <a:rPr lang="ru-RU" sz="2400" b="1" dirty="0">
                <a:ln/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лицей №4 г. Орел</a:t>
            </a:r>
          </a:p>
        </p:txBody>
      </p:sp>
      <p:pic>
        <p:nvPicPr>
          <p:cNvPr id="4" name="Красивая Музыка - Грустная. Космическая . Душу На Кусочки [с сайта www.ololo.fm]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0949.1666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54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80"/>
          <p:cNvGrpSpPr/>
          <p:nvPr/>
        </p:nvGrpSpPr>
        <p:grpSpPr>
          <a:xfrm>
            <a:off x="228063" y="774970"/>
            <a:ext cx="2410635" cy="2208347"/>
            <a:chOff x="-3410694" y="-163630"/>
            <a:chExt cx="3879850" cy="3600450"/>
          </a:xfrm>
        </p:grpSpPr>
        <p:pic>
          <p:nvPicPr>
            <p:cNvPr id="5" name="Picture 4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3410694" y="-163630"/>
              <a:ext cx="3879850" cy="3600450"/>
            </a:xfrm>
            <a:prstGeom prst="rect">
              <a:avLst/>
            </a:prstGeom>
          </p:spPr>
        </p:pic>
        <p:sp>
          <p:nvSpPr>
            <p:cNvPr id="6" name="Rectangle 51"/>
            <p:cNvSpPr/>
            <p:nvPr/>
          </p:nvSpPr>
          <p:spPr>
            <a:xfrm>
              <a:off x="-2585450" y="2393387"/>
              <a:ext cx="2847016" cy="8542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 b="1" dirty="0">
                  <a:solidFill>
                    <a:srgbClr val="A6A6A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голубые</a:t>
              </a:r>
              <a:endPara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" name="Group 981"/>
          <p:cNvGrpSpPr/>
          <p:nvPr/>
        </p:nvGrpSpPr>
        <p:grpSpPr>
          <a:xfrm>
            <a:off x="4396740" y="770617"/>
            <a:ext cx="2639454" cy="2212700"/>
            <a:chOff x="0" y="8791"/>
            <a:chExt cx="4052572" cy="3600450"/>
          </a:xfrm>
        </p:grpSpPr>
        <p:pic>
          <p:nvPicPr>
            <p:cNvPr id="8" name="Picture 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8791"/>
              <a:ext cx="4052572" cy="3600450"/>
            </a:xfrm>
            <a:prstGeom prst="rect">
              <a:avLst/>
            </a:prstGeom>
          </p:spPr>
        </p:pic>
        <p:sp>
          <p:nvSpPr>
            <p:cNvPr id="9" name="Rectangle 52"/>
            <p:cNvSpPr/>
            <p:nvPr/>
          </p:nvSpPr>
          <p:spPr>
            <a:xfrm>
              <a:off x="1924763" y="2702851"/>
              <a:ext cx="1877417" cy="7127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 b="1" dirty="0">
                  <a:solidFill>
                    <a:srgbClr val="A6A6A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белые</a:t>
              </a:r>
              <a:endPara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1" name="Picture 6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67212" y="770617"/>
            <a:ext cx="2806479" cy="22127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54882" y="2380756"/>
            <a:ext cx="1410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жёлты</a:t>
            </a:r>
            <a:r>
              <a:rPr lang="ru-RU" sz="2400" dirty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е</a:t>
            </a:r>
          </a:p>
        </p:txBody>
      </p:sp>
      <p:pic>
        <p:nvPicPr>
          <p:cNvPr id="14" name="Picture 6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09718" y="4507388"/>
            <a:ext cx="2471595" cy="2142308"/>
          </a:xfrm>
          <a:prstGeom prst="rect">
            <a:avLst/>
          </a:prstGeom>
        </p:spPr>
      </p:pic>
      <p:pic>
        <p:nvPicPr>
          <p:cNvPr id="15" name="Picture 6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05921" y="4483815"/>
            <a:ext cx="2675365" cy="211050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196850" y="6111309"/>
            <a:ext cx="1784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оранжевые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94877" y="6026587"/>
            <a:ext cx="139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красные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6017" y="118442"/>
            <a:ext cx="5698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>
                <a:solidFill>
                  <a:srgbClr val="C62324"/>
                </a:solidFill>
                <a:latin typeface="Book Antiqua" panose="02040602050305030304" pitchFamily="18" charset="0"/>
              </a:rPr>
              <a:t>САМЫЕ    РАСКАЛЁННЫЕ</a:t>
            </a:r>
            <a:endParaRPr lang="ru-RU" sz="3200" b="1" dirty="0">
              <a:solidFill>
                <a:srgbClr val="146194">
                  <a:lumMod val="50000"/>
                </a:srgb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48075" y="185842"/>
            <a:ext cx="19431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>
                <a:solidFill>
                  <a:srgbClr val="C62324">
                    <a:lumMod val="40000"/>
                    <a:lumOff val="60000"/>
                  </a:srgbClr>
                </a:solidFill>
                <a:latin typeface="Book Antiqua" panose="02040602050305030304" pitchFamily="18" charset="0"/>
              </a:rPr>
              <a:t>ТЁПЛЫЕ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4462" y="3636197"/>
            <a:ext cx="3115326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1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5801" y="1384663"/>
            <a:ext cx="930575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Звёзды</a:t>
            </a:r>
            <a:r>
              <a:rPr lang="ru-RU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ru-RU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это небесные тела, </a:t>
            </a:r>
          </a:p>
          <a:p>
            <a:pPr algn="ctr"/>
            <a:r>
              <a:rPr lang="ru-RU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раскалённые газовые шары,</a:t>
            </a:r>
          </a:p>
          <a:p>
            <a:pPr algn="ctr"/>
            <a:r>
              <a:rPr lang="ru-RU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 излучающие свет и тепло</a:t>
            </a: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128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34346" y="24696"/>
            <a:ext cx="410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ГОРЯЧИЕ  ЗВЁЗДЫ</a:t>
            </a:r>
          </a:p>
        </p:txBody>
      </p:sp>
      <p:grpSp>
        <p:nvGrpSpPr>
          <p:cNvPr id="4" name="Group 980"/>
          <p:cNvGrpSpPr/>
          <p:nvPr/>
        </p:nvGrpSpPr>
        <p:grpSpPr>
          <a:xfrm>
            <a:off x="175811" y="552269"/>
            <a:ext cx="2410635" cy="2208347"/>
            <a:chOff x="-3410694" y="-163630"/>
            <a:chExt cx="3879850" cy="3600450"/>
          </a:xfrm>
        </p:grpSpPr>
        <p:pic>
          <p:nvPicPr>
            <p:cNvPr id="5" name="Picture 4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3410694" y="-163630"/>
              <a:ext cx="3879850" cy="3600450"/>
            </a:xfrm>
            <a:prstGeom prst="rect">
              <a:avLst/>
            </a:prstGeom>
          </p:spPr>
        </p:pic>
        <p:sp>
          <p:nvSpPr>
            <p:cNvPr id="6" name="Rectangle 51"/>
            <p:cNvSpPr/>
            <p:nvPr/>
          </p:nvSpPr>
          <p:spPr>
            <a:xfrm>
              <a:off x="-2585450" y="2352857"/>
              <a:ext cx="2847017" cy="8542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 b="1" dirty="0">
                  <a:solidFill>
                    <a:srgbClr val="A6A6A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голубые</a:t>
              </a:r>
              <a:endPara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" name="Group 981"/>
          <p:cNvGrpSpPr/>
          <p:nvPr/>
        </p:nvGrpSpPr>
        <p:grpSpPr>
          <a:xfrm>
            <a:off x="3298612" y="547916"/>
            <a:ext cx="2639454" cy="2212700"/>
            <a:chOff x="0" y="8791"/>
            <a:chExt cx="4052572" cy="3600450"/>
          </a:xfrm>
        </p:grpSpPr>
        <p:pic>
          <p:nvPicPr>
            <p:cNvPr id="8" name="Picture 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8791"/>
              <a:ext cx="4052572" cy="3600450"/>
            </a:xfrm>
            <a:prstGeom prst="rect">
              <a:avLst/>
            </a:prstGeom>
          </p:spPr>
        </p:pic>
        <p:sp>
          <p:nvSpPr>
            <p:cNvPr id="9" name="Rectangle 52"/>
            <p:cNvSpPr/>
            <p:nvPr/>
          </p:nvSpPr>
          <p:spPr>
            <a:xfrm>
              <a:off x="1857910" y="2512988"/>
              <a:ext cx="1877417" cy="7127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 b="1" dirty="0">
                  <a:solidFill>
                    <a:srgbClr val="A6A6A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белые</a:t>
              </a:r>
              <a:endPara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610599" y="1441421"/>
            <a:ext cx="1943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ТЁПЛЫЕ</a:t>
            </a:r>
          </a:p>
        </p:txBody>
      </p:sp>
      <p:pic>
        <p:nvPicPr>
          <p:cNvPr id="11" name="Picture 6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67253" y="2011967"/>
            <a:ext cx="3084518" cy="23597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197737" y="3675018"/>
            <a:ext cx="1254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жёлтые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04839" y="3709979"/>
            <a:ext cx="26773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C6232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ХОЛОДНЫЕ</a:t>
            </a:r>
          </a:p>
        </p:txBody>
      </p:sp>
      <p:pic>
        <p:nvPicPr>
          <p:cNvPr id="14" name="Picture 6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6737" y="4246909"/>
            <a:ext cx="2471595" cy="2142308"/>
          </a:xfrm>
          <a:prstGeom prst="rect">
            <a:avLst/>
          </a:prstGeom>
        </p:spPr>
      </p:pic>
      <p:pic>
        <p:nvPicPr>
          <p:cNvPr id="15" name="Picture 6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08682" y="4238045"/>
            <a:ext cx="2675365" cy="211050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93869" y="5826163"/>
            <a:ext cx="1784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оранжевые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90717" y="5826163"/>
            <a:ext cx="139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красные</a:t>
            </a:r>
          </a:p>
        </p:txBody>
      </p:sp>
    </p:spTree>
    <p:extLst>
      <p:ext uri="{BB962C8B-B14F-4D97-AF65-F5344CB8AC3E}">
        <p14:creationId xmlns:p14="http://schemas.microsoft.com/office/powerpoint/2010/main" val="332047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  <p:bldP spid="13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493" y="1"/>
            <a:ext cx="8534400" cy="97536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БЛИЖАЙШАЯ  К  ЗЕМЛЕ  ЗВЕЗДА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1026" name="Picture 2" descr="http://loveopium.ru/content/2011/03/d3bbb5a10867_12C82/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837770"/>
            <a:ext cx="6157913" cy="547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85429" y="4748999"/>
            <a:ext cx="3144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СОЛНЦЕ</a:t>
            </a:r>
          </a:p>
        </p:txBody>
      </p:sp>
    </p:spTree>
    <p:extLst>
      <p:ext uri="{BB962C8B-B14F-4D97-AF65-F5344CB8AC3E}">
        <p14:creationId xmlns:p14="http://schemas.microsoft.com/office/powerpoint/2010/main" val="158566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vigenie planet Движение планет Солнечной системы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73" y="201906"/>
            <a:ext cx="10258697" cy="644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86075" y="771525"/>
            <a:ext cx="6062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СОЛНЕЧНАЯ  СИСТЕМА</a:t>
            </a:r>
            <a:endParaRPr lang="ru-RU" sz="3600" b="1" dirty="0">
              <a:solidFill>
                <a:schemeClr val="tx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01613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1374" y="1912142"/>
            <a:ext cx="11002283" cy="4402933"/>
          </a:xfrm>
        </p:spPr>
        <p:txBody>
          <a:bodyPr>
            <a:normAutofit fontScale="90000"/>
          </a:bodyPr>
          <a:lstStyle/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 1. </a:t>
            </a:r>
            <a:r>
              <a:rPr lang="ru-RU" sz="4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Солнце,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как родная матушка, никогда не  обидит.</a:t>
            </a:r>
            <a:br>
              <a:rPr lang="ru-RU" sz="4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 2. </a:t>
            </a:r>
            <a:r>
              <a:rPr lang="ru-RU" sz="4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Солнце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встало, всем принесло радость.</a:t>
            </a:r>
            <a:br>
              <a:rPr lang="ru-RU" sz="4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 3. </a:t>
            </a:r>
            <a:r>
              <a:rPr lang="ru-RU" sz="4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Солнце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встает, так и день настаёт.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8" name="Picture 4" descr="http://s29.postimg.org/ro34u30ef/sun_gunes_png_1_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3" y="0"/>
            <a:ext cx="2187575" cy="223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1374" y="309740"/>
            <a:ext cx="3374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ПОГОВОРКИ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730" y="845250"/>
            <a:ext cx="4041998" cy="1066892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4939" y="0"/>
            <a:ext cx="5072154" cy="1080347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СОЛНЦЕ  И  ЗЕМЛЯ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2050" name="Picture 2" descr="http://earth-chronicles.ru/Publications_5/53/sun-a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510" y="862631"/>
            <a:ext cx="8527012" cy="566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02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obozrenie-plus.com/wp-content/uploads/2013/07/hdpacksuperiorwallpapers503_127-DC46-CDAF-C2F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69" y="228600"/>
            <a:ext cx="6594370" cy="432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0769" y="342900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ВЫРАСТИТЬ ХОРОШИЙ  УРОЖАЙ</a:t>
            </a:r>
            <a:endParaRPr lang="ru-RU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585" y="2534825"/>
            <a:ext cx="6181203" cy="40798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67044" y="5664847"/>
            <a:ext cx="59487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ДАРИТ  ВДОХНОВЕНИЕ</a:t>
            </a:r>
          </a:p>
        </p:txBody>
      </p:sp>
    </p:spTree>
    <p:extLst>
      <p:ext uri="{BB962C8B-B14F-4D97-AF65-F5344CB8AC3E}">
        <p14:creationId xmlns:p14="http://schemas.microsoft.com/office/powerpoint/2010/main" val="238491892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likar.info/pictures_ckfinder/images/55283255036651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8" y="237172"/>
            <a:ext cx="6699885" cy="461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741" y="522922"/>
            <a:ext cx="39549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СОЛНЦЕ       ДАРИТ  </a:t>
            </a:r>
          </a:p>
          <a:p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СИЛУ  И  ЗДОРОВЬЕ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2175" y="2435942"/>
            <a:ext cx="5924000" cy="41379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6000" y="2542491"/>
            <a:ext cx="55197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>
                <a:solidFill>
                  <a:srgbClr val="A50E82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ОРИЕНТИРОВАНИЕ  </a:t>
            </a:r>
            <a:r>
              <a:rPr lang="ru-RU" sz="3200" b="1" dirty="0" smtClean="0">
                <a:solidFill>
                  <a:srgbClr val="A50E82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   СОЛНЦУ</a:t>
            </a:r>
            <a:endParaRPr lang="ru-RU" sz="3200" b="1" dirty="0">
              <a:solidFill>
                <a:srgbClr val="A50E82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5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OtgRrm3a0D4/UZFO0dwbstI/AAAAAAAAADo/0PVSLV4F7JI/s1600/%D0%90%D1%81%D1%82%D1%80%D0%BE%D0%BD%D0%BE%D0%BC%D0%B8%D1%8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746" y="934904"/>
            <a:ext cx="60960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2721" y="165463"/>
            <a:ext cx="44502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АСТРОНОМИЯ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0332" y="5882504"/>
            <a:ext cx="39449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АСТРОНОМ</a:t>
            </a:r>
            <a:endParaRPr lang="ru-RU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432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cp12.nevsepic.com.ua/91/1348927805-podrobnoe-izobrazhenie-rasseyannogo-zvezdnogo-skopleniya-yasl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718" y="283331"/>
            <a:ext cx="942975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79" y="110373"/>
            <a:ext cx="10277856" cy="65943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79" y="110373"/>
            <a:ext cx="10277856" cy="65943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852" y="110372"/>
            <a:ext cx="11544453" cy="666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7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9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9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9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9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earth-chronicles.ru/Publications_5/72/solnce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669" y="243726"/>
            <a:ext cx="8856617" cy="623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93669" y="4482056"/>
            <a:ext cx="88617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СОЛНЦЕ - ОГРОМНЫЙ  ОГНЕННЫЙ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ШАР   ИЗ  ГАЗА.</a:t>
            </a:r>
            <a:endParaRPr lang="ru-RU" sz="3600" b="1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71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urano.ru/wp-content/uploads/2010/12/%D0%98%D0%B7%D0%BE%D0%B1%D1%80%D0%B0%D0%B6%D0%B5%D0%BD%D0%B8%D0%B5-%D0%A1%D0%BE%D0%BB%D0%BD%D1%86%D0%B0.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325" y="304800"/>
            <a:ext cx="9353006" cy="641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64966" y="1323702"/>
            <a:ext cx="8673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ln w="3175" cmpd="sng">
                  <a:noFill/>
                </a:ln>
                <a:solidFill>
                  <a:srgbClr val="76DBF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Солнце  -</a:t>
            </a:r>
            <a:br>
              <a:rPr lang="ru-RU" sz="3600" b="1" cap="all" dirty="0">
                <a:ln w="3175" cmpd="sng">
                  <a:noFill/>
                </a:ln>
                <a:solidFill>
                  <a:srgbClr val="76DBF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sz="3600" b="1" cap="all" dirty="0">
                <a:ln w="3175" cmpd="sng">
                  <a:noFill/>
                </a:ln>
                <a:solidFill>
                  <a:srgbClr val="76DBF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                      жёлтый   карлик</a:t>
            </a:r>
            <a:endParaRPr lang="ru-RU" b="1" dirty="0">
              <a:solidFill>
                <a:srgbClr val="76DBF4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285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2212" y="189960"/>
            <a:ext cx="5920564" cy="802818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Солнце  и  земля</a:t>
            </a:r>
            <a:endParaRPr lang="ru-RU" sz="4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2050" name="Picture 2" descr="http://img-fotki.yandex.ru/get/3000/eugenio19.d/0_166fb_cb65fbb1_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56" y="1418238"/>
            <a:ext cx="4347493" cy="434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87637" y="1418238"/>
            <a:ext cx="6536602" cy="434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6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2" y="685800"/>
            <a:ext cx="10631488" cy="5586413"/>
          </a:xfrm>
        </p:spPr>
        <p:txBody>
          <a:bodyPr>
            <a:normAutofit/>
          </a:bodyPr>
          <a:lstStyle/>
          <a:p>
            <a:pPr lvl="0"/>
            <a:r>
              <a:rPr lang="ru-R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Узнать,</a:t>
            </a:r>
            <a:r>
              <a:rPr lang="ru-RU" sz="4800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что такое звёзды.</a:t>
            </a:r>
          </a:p>
          <a:p>
            <a:pPr lvl="0"/>
            <a:r>
              <a:rPr lang="ru-RU" sz="480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Определить</a:t>
            </a:r>
            <a:r>
              <a:rPr lang="ru-RU" sz="48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какими бывают звёзды.</a:t>
            </a:r>
          </a:p>
          <a:p>
            <a:pPr lvl="0"/>
            <a:r>
              <a:rPr lang="ru-RU" sz="4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Познакомиться</a:t>
            </a:r>
            <a:r>
              <a:rPr lang="ru-RU" sz="4800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ближайшей к Земле звезде.</a:t>
            </a:r>
          </a:p>
          <a:p>
            <a:pPr lvl="0"/>
            <a:r>
              <a:rPr lang="ru-RU" sz="4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Выяснить</a:t>
            </a:r>
            <a:r>
              <a:rPr lang="ru-RU" sz="4800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роль ближайшей звезды в нашей жизни.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V="1">
            <a:off x="334128" y="347061"/>
            <a:ext cx="4950566" cy="3929104"/>
          </a:xfrm>
          <a:prstGeom prst="rect">
            <a:avLst/>
          </a:prstGeom>
          <a:effectLst>
            <a:glow rad="838200">
              <a:schemeClr val="bg2">
                <a:lumMod val="60000"/>
                <a:lumOff val="40000"/>
                <a:alpha val="35000"/>
              </a:schemeClr>
            </a:glow>
            <a:softEdge rad="63500"/>
          </a:effectLst>
        </p:spPr>
      </p:pic>
      <p:sp>
        <p:nvSpPr>
          <p:cNvPr id="4" name="TextBox 3"/>
          <p:cNvSpPr txBox="1"/>
          <p:nvPr/>
        </p:nvSpPr>
        <p:spPr>
          <a:xfrm>
            <a:off x="2595283" y="3361765"/>
            <a:ext cx="2420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ЗВЁЗДЫ</a:t>
            </a:r>
            <a:endParaRPr lang="ru-RU" sz="4000" dirty="0"/>
          </a:p>
        </p:txBody>
      </p:sp>
      <p:pic>
        <p:nvPicPr>
          <p:cNvPr id="1030" name="Picture 6" descr="http://nativum.com/wp-content/uploads/2011/02/zemlyane-uvidyat-solnce-celiko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4635" y="2353236"/>
            <a:ext cx="4931954" cy="379207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022976" y="5311587"/>
            <a:ext cx="24112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СОЛНЦЕ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962" y="335987"/>
            <a:ext cx="10100341" cy="447890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Задание на дом: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Учебник стр. 6–12,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/т стр. 3 № 3.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 выбору: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Придумайте фантастическую историю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 звёздное небо.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придумайте, что расскажет о Солнце космонавт.</a:t>
            </a:r>
            <a:endParaRPr lang="ru-RU" sz="3200" dirty="0"/>
          </a:p>
        </p:txBody>
      </p:sp>
      <p:pic>
        <p:nvPicPr>
          <p:cNvPr id="325634" name="Picture 2" descr="http://thumbs.dreamstime.com/thumb_150/1179912737PxyTw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39519" y="214313"/>
            <a:ext cx="2572838" cy="19124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71782" y="4814889"/>
            <a:ext cx="584846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cap="all" dirty="0">
                <a:ln w="3175" cmpd="sng">
                  <a:noFill/>
                </a:ln>
                <a:solidFill>
                  <a:srgbClr val="0033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МОЛОДЦЫ!</a:t>
            </a:r>
            <a:endParaRPr lang="ru-RU" dirty="0">
              <a:solidFill>
                <a:srgbClr val="0033CC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611" y="4522502"/>
            <a:ext cx="1902117" cy="1908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5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8663" y="171450"/>
            <a:ext cx="10901362" cy="1878738"/>
          </a:xfrm>
        </p:spPr>
        <p:txBody>
          <a:bodyPr>
            <a:normAutofit/>
          </a:bodyPr>
          <a:lstStyle/>
          <a:p>
            <a:pPr algn="ctr"/>
            <a:r>
              <a:rPr lang="ru-RU" sz="5400" b="1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 Antiqua" panose="02040602050305030304" pitchFamily="18" charset="0"/>
              </a:rPr>
              <a:t>ПЕРВОЕ   ЗНАКОМСТВО</a:t>
            </a:r>
            <a:br>
              <a:rPr lang="ru-RU" sz="5400" b="1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 Antiqua" panose="02040602050305030304" pitchFamily="18" charset="0"/>
              </a:rPr>
            </a:br>
            <a:r>
              <a:rPr lang="ru-RU" sz="5400" b="1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 Antiqua" panose="02040602050305030304" pitchFamily="18" charset="0"/>
              </a:rPr>
              <a:t>         СО  ЗВЁЗДАМИ</a:t>
            </a:r>
            <a:endParaRPr lang="ru-RU" sz="5400" b="1" i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 Antiqua" panose="0204060205030503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044" y="2050188"/>
            <a:ext cx="11658600" cy="411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Узнаем,</a:t>
            </a:r>
            <a:r>
              <a:rPr lang="ru-RU" sz="4400" dirty="0"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что такое звёзды.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Определим</a:t>
            </a:r>
            <a:r>
              <a:rPr lang="ru-RU" sz="4400" dirty="0"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какими бывают звёзды.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4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Познакомимся</a:t>
            </a:r>
            <a:r>
              <a:rPr lang="ru-RU" sz="4400" dirty="0"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ближайшей к Земле звезде.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4400" dirty="0">
                <a:solidFill>
                  <a:srgbClr val="A50E82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Выясним</a:t>
            </a:r>
            <a:r>
              <a:rPr lang="ru-RU" sz="4400" dirty="0"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роль ближайшей звезды в нашей жизни.</a:t>
            </a:r>
          </a:p>
        </p:txBody>
      </p:sp>
    </p:spTree>
    <p:extLst>
      <p:ext uri="{BB962C8B-B14F-4D97-AF65-F5344CB8AC3E}">
        <p14:creationId xmlns:p14="http://schemas.microsoft.com/office/powerpoint/2010/main" val="28359556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Звездное небо фотографа Бена Каналес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209007"/>
            <a:ext cx="11364686" cy="646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7614" y="2912616"/>
            <a:ext cx="3124818" cy="356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3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00113" y="571500"/>
            <a:ext cx="10458450" cy="5643563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ru-RU" sz="7200" b="1" spc="3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  РАБОТАТЬ   В   ГРУППЕ</a:t>
            </a:r>
          </a:p>
          <a:p>
            <a:pPr lvl="0">
              <a:buFont typeface="Wingdings" pitchFamily="2" charset="2"/>
              <a:buChar char="Ø"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Работай в полную меру </a:t>
            </a:r>
            <a:r>
              <a:rPr lang="ru-RU" sz="7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своих</a:t>
            </a:r>
            <a:r>
              <a:rPr lang="ru-RU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сил.</a:t>
            </a:r>
          </a:p>
          <a:p>
            <a:pPr lvl="0">
              <a:buFont typeface="Wingdings" pitchFamily="2" charset="2"/>
              <a:buChar char="Ø"/>
            </a:pPr>
            <a:r>
              <a:rPr lang="ru-RU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Слушайте каждого члена группы внимательно, не перебивая.</a:t>
            </a:r>
          </a:p>
          <a:p>
            <a:pPr lvl="0">
              <a:buFont typeface="Wingdings" pitchFamily="2" charset="2"/>
              <a:buChar char="Ø"/>
            </a:pPr>
            <a:r>
              <a:rPr lang="ru-RU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Говорите коротко, ясно.</a:t>
            </a:r>
          </a:p>
          <a:p>
            <a:pPr lvl="0">
              <a:buFont typeface="Wingdings" pitchFamily="2" charset="2"/>
              <a:buChar char="Ø"/>
            </a:pPr>
            <a:r>
              <a:rPr lang="ru-RU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Поддерживайте друг друга.</a:t>
            </a:r>
          </a:p>
          <a:p>
            <a:pPr lvl="0">
              <a:buFont typeface="Wingdings" pitchFamily="2" charset="2"/>
              <a:buChar char="Ø"/>
            </a:pPr>
            <a:r>
              <a:rPr lang="ru-RU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Отвергая предложенную идею, делайте это вежливо и не забывайте предлагать альтернативу.</a:t>
            </a:r>
          </a:p>
          <a:p>
            <a:pPr lvl="0">
              <a:buFont typeface="Wingdings" pitchFamily="2" charset="2"/>
              <a:buChar char="Ø"/>
            </a:pPr>
            <a:r>
              <a:rPr lang="ru-RU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Если никто не может  начать говорить, начинайте по часовой стрелке от координатора.</a:t>
            </a:r>
          </a:p>
          <a:p>
            <a:pPr lvl="0">
              <a:buFont typeface="Wingdings" pitchFamily="2" charset="2"/>
              <a:buChar char="Ø"/>
            </a:pPr>
            <a:r>
              <a:rPr lang="ru-RU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Выступать от имени группы </a:t>
            </a:r>
            <a:r>
              <a:rPr lang="ru-RU" sz="7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почетно</a:t>
            </a:r>
            <a:r>
              <a:rPr lang="ru-RU" sz="7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5762" y="846686"/>
            <a:ext cx="11444288" cy="4681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ЗАДАНИЯ: </a:t>
            </a:r>
          </a:p>
          <a:p>
            <a:pPr marL="228600" algn="ctr">
              <a:lnSpc>
                <a:spcPct val="107000"/>
              </a:lnSpc>
              <a:spcAft>
                <a:spcPts val="0"/>
              </a:spcAft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группа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Как делятся звёзды по размеру?</a:t>
            </a: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группа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Какие группы звёзд выделяют по цвету?</a:t>
            </a: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группа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Какие группы звёзд выделяют по температуре?</a:t>
            </a: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группа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Какие звёзды самые горячие и менее горячие?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61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seobowsem.ru/wp-content/uploads/2011/09/gigan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1" y="645459"/>
            <a:ext cx="9579427" cy="600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45379" y="8709"/>
            <a:ext cx="8534400" cy="818605"/>
          </a:xfrm>
        </p:spPr>
        <p:txBody>
          <a:bodyPr>
            <a:normAutofit/>
          </a:bodyPr>
          <a:lstStyle/>
          <a:p>
            <a:pPr algn="ctr"/>
            <a:r>
              <a:rPr lang="ru-RU" sz="4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ЗвЁзды</a:t>
            </a:r>
            <a:r>
              <a:rPr lang="ru-RU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бывают   разные</a:t>
            </a:r>
            <a:r>
              <a:rPr lang="ru-RU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30999" y="1712289"/>
            <a:ext cx="2271776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A5A3A8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гиганты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45379" y="3746531"/>
            <a:ext cx="2379177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A5A3A8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карлики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44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80"/>
          <p:cNvGrpSpPr/>
          <p:nvPr/>
        </p:nvGrpSpPr>
        <p:grpSpPr>
          <a:xfrm>
            <a:off x="228063" y="304504"/>
            <a:ext cx="2410635" cy="2208347"/>
            <a:chOff x="-3410694" y="-163630"/>
            <a:chExt cx="3879850" cy="3600450"/>
          </a:xfrm>
        </p:grpSpPr>
        <p:pic>
          <p:nvPicPr>
            <p:cNvPr id="5" name="Picture 4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3410694" y="-163630"/>
              <a:ext cx="3879850" cy="3600450"/>
            </a:xfrm>
            <a:prstGeom prst="rect">
              <a:avLst/>
            </a:prstGeom>
          </p:spPr>
        </p:pic>
        <p:sp>
          <p:nvSpPr>
            <p:cNvPr id="6" name="Rectangle 51"/>
            <p:cNvSpPr/>
            <p:nvPr/>
          </p:nvSpPr>
          <p:spPr>
            <a:xfrm>
              <a:off x="-2585450" y="2352857"/>
              <a:ext cx="2847017" cy="8542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 b="1" dirty="0">
                  <a:solidFill>
                    <a:srgbClr val="A6A6A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голубые</a:t>
              </a:r>
              <a:endPara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" name="Group 981"/>
          <p:cNvGrpSpPr/>
          <p:nvPr/>
        </p:nvGrpSpPr>
        <p:grpSpPr>
          <a:xfrm>
            <a:off x="8871594" y="304504"/>
            <a:ext cx="2639454" cy="2212700"/>
            <a:chOff x="0" y="8791"/>
            <a:chExt cx="4052572" cy="3600450"/>
          </a:xfrm>
        </p:grpSpPr>
        <p:pic>
          <p:nvPicPr>
            <p:cNvPr id="8" name="Picture 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8791"/>
              <a:ext cx="4052572" cy="3600450"/>
            </a:xfrm>
            <a:prstGeom prst="rect">
              <a:avLst/>
            </a:prstGeom>
          </p:spPr>
        </p:pic>
        <p:sp>
          <p:nvSpPr>
            <p:cNvPr id="9" name="Rectangle 52"/>
            <p:cNvSpPr/>
            <p:nvPr/>
          </p:nvSpPr>
          <p:spPr>
            <a:xfrm>
              <a:off x="1857910" y="2512988"/>
              <a:ext cx="1877417" cy="7127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 b="1" dirty="0">
                  <a:solidFill>
                    <a:srgbClr val="A6A6A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белые</a:t>
              </a:r>
              <a:endPara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1" name="Picture 6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78242" y="2062507"/>
            <a:ext cx="3084518" cy="23597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366467" y="3785244"/>
            <a:ext cx="1254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жёлтые</a:t>
            </a:r>
          </a:p>
        </p:txBody>
      </p:sp>
      <p:pic>
        <p:nvPicPr>
          <p:cNvPr id="14" name="Picture 6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6737" y="4246909"/>
            <a:ext cx="2471595" cy="2142308"/>
          </a:xfrm>
          <a:prstGeom prst="rect">
            <a:avLst/>
          </a:prstGeom>
        </p:spPr>
      </p:pic>
      <p:pic>
        <p:nvPicPr>
          <p:cNvPr id="15" name="Picture 6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62670" y="4369411"/>
            <a:ext cx="2675365" cy="211050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93869" y="5826163"/>
            <a:ext cx="1784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оранжевые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00568" y="5861126"/>
            <a:ext cx="139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красные</a:t>
            </a:r>
          </a:p>
        </p:txBody>
      </p:sp>
    </p:spTree>
    <p:extLst>
      <p:ext uri="{BB962C8B-B14F-4D97-AF65-F5344CB8AC3E}">
        <p14:creationId xmlns:p14="http://schemas.microsoft.com/office/powerpoint/2010/main" val="59466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modcos.com/images/news/den/2012/4/27_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1538" y="1129520"/>
            <a:ext cx="10729912" cy="5536079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27199" y="0"/>
            <a:ext cx="10031414" cy="12287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Холодные   и   горячие    звёзды</a:t>
            </a:r>
            <a:endParaRPr lang="ru-RU" sz="4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10.xml><?xml version="1.0" encoding="utf-8"?>
<a:theme xmlns:a="http://schemas.openxmlformats.org/drawingml/2006/main" name="13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11.xml><?xml version="1.0" encoding="utf-8"?>
<a:theme xmlns:a="http://schemas.openxmlformats.org/drawingml/2006/main" name="14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12.xml><?xml version="1.0" encoding="utf-8"?>
<a:theme xmlns:a="http://schemas.openxmlformats.org/drawingml/2006/main" name="15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5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4.xml><?xml version="1.0" encoding="utf-8"?>
<a:theme xmlns:a="http://schemas.openxmlformats.org/drawingml/2006/main" name="6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5.xml><?xml version="1.0" encoding="utf-8"?>
<a:theme xmlns:a="http://schemas.openxmlformats.org/drawingml/2006/main" name="8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6.xml><?xml version="1.0" encoding="utf-8"?>
<a:theme xmlns:a="http://schemas.openxmlformats.org/drawingml/2006/main" name="4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7.xml><?xml version="1.0" encoding="utf-8"?>
<a:theme xmlns:a="http://schemas.openxmlformats.org/drawingml/2006/main" name="9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8.xml><?xml version="1.0" encoding="utf-8"?>
<a:theme xmlns:a="http://schemas.openxmlformats.org/drawingml/2006/main" name="10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9.xml><?xml version="1.0" encoding="utf-8"?>
<a:theme xmlns:a="http://schemas.openxmlformats.org/drawingml/2006/main" name="12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2451</Words>
  <Application>Microsoft Office PowerPoint</Application>
  <PresentationFormat>Широкоэкранный</PresentationFormat>
  <Paragraphs>290</Paragraphs>
  <Slides>25</Slides>
  <Notes>25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25</vt:i4>
      </vt:variant>
    </vt:vector>
  </HeadingPairs>
  <TitlesOfParts>
    <vt:vector size="43" baseType="lpstr">
      <vt:lpstr>Book Antiqua</vt:lpstr>
      <vt:lpstr>Calibri</vt:lpstr>
      <vt:lpstr>Century Gothic</vt:lpstr>
      <vt:lpstr>Times New Roman</vt:lpstr>
      <vt:lpstr>Wingdings</vt:lpstr>
      <vt:lpstr>Wingdings 3</vt:lpstr>
      <vt:lpstr>Сектор</vt:lpstr>
      <vt:lpstr>3_Сектор</vt:lpstr>
      <vt:lpstr>5_Сектор</vt:lpstr>
      <vt:lpstr>6_Сектор</vt:lpstr>
      <vt:lpstr>8_Сектор</vt:lpstr>
      <vt:lpstr>4_Сектор</vt:lpstr>
      <vt:lpstr>9_Сектор</vt:lpstr>
      <vt:lpstr>10_Сектор</vt:lpstr>
      <vt:lpstr>12_Сектор</vt:lpstr>
      <vt:lpstr>13_Сектор</vt:lpstr>
      <vt:lpstr>14_Сектор</vt:lpstr>
      <vt:lpstr>15_Сектор</vt:lpstr>
      <vt:lpstr>«Презентация к уроку  по учебному предмету «Окружающий мир»  во 2-ом классе на тему  «Твоё первое знакомство со звёздами».</vt:lpstr>
      <vt:lpstr>Презентация PowerPoint</vt:lpstr>
      <vt:lpstr>ПЕРВОЕ   ЗНАКОМСТВО          СО  ЗВЁЗДАМИ</vt:lpstr>
      <vt:lpstr>Презентация PowerPoint</vt:lpstr>
      <vt:lpstr>Презентация PowerPoint</vt:lpstr>
      <vt:lpstr>Презентация PowerPoint</vt:lpstr>
      <vt:lpstr>ЗвЁзды   бывают   разные:</vt:lpstr>
      <vt:lpstr>Презентация PowerPoint</vt:lpstr>
      <vt:lpstr>Холодные   и   горячие    звёзды</vt:lpstr>
      <vt:lpstr>Презентация PowerPoint</vt:lpstr>
      <vt:lpstr>Презентация PowerPoint</vt:lpstr>
      <vt:lpstr>Презентация PowerPoint</vt:lpstr>
      <vt:lpstr>БЛИЖАЙШАЯ  К  ЗЕМЛЕ  ЗВЕЗДА</vt:lpstr>
      <vt:lpstr>Презентация PowerPoint</vt:lpstr>
      <vt:lpstr>  1. Солнце, как родная матушка, никогда не  обидит.   2. Солнце встало, всем принесло радость.   3. Солнце встает, так и день настаёт.  </vt:lpstr>
      <vt:lpstr>СОЛНЦЕ  И  ЗЕМЛЯ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Солнце  и  земля</vt:lpstr>
      <vt:lpstr>Презентация PowerPoint</vt:lpstr>
      <vt:lpstr>Презентация PowerPoint</vt:lpstr>
      <vt:lpstr>Задание на дом: – Учебник стр. 6–12, р/т стр. 3 № 3.  По выбору:  - Придумайте фантастическую историю  про звёздное небо. Или - придумайте, что расскажет о Солнце космонавт.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Кузнецова</dc:creator>
  <cp:lastModifiedBy>Елена</cp:lastModifiedBy>
  <cp:revision>106</cp:revision>
  <dcterms:created xsi:type="dcterms:W3CDTF">2014-02-09T15:57:16Z</dcterms:created>
  <dcterms:modified xsi:type="dcterms:W3CDTF">2015-03-22T20:53:21Z</dcterms:modified>
</cp:coreProperties>
</file>