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2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467BCC4-1E4B-4C9A-887C-BC06E5B27017}" type="datetimeFigureOut">
              <a:rPr lang="ru-RU" smtClean="0"/>
              <a:t>05.11.2015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107C24B-63F1-49F5-9B85-4FF34265A1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67BCC4-1E4B-4C9A-887C-BC06E5B27017}" type="datetimeFigureOut">
              <a:rPr lang="ru-RU" smtClean="0"/>
              <a:t>05.11.2015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07C24B-63F1-49F5-9B85-4FF34265A1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67BCC4-1E4B-4C9A-887C-BC06E5B27017}" type="datetimeFigureOut">
              <a:rPr lang="ru-RU" smtClean="0"/>
              <a:t>05.11.2015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07C24B-63F1-49F5-9B85-4FF34265A1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67BCC4-1E4B-4C9A-887C-BC06E5B27017}" type="datetimeFigureOut">
              <a:rPr lang="ru-RU" smtClean="0"/>
              <a:t>05.11.2015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07C24B-63F1-49F5-9B85-4FF34265A1C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67BCC4-1E4B-4C9A-887C-BC06E5B27017}" type="datetimeFigureOut">
              <a:rPr lang="ru-RU" smtClean="0"/>
              <a:t>05.11.2015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07C24B-63F1-49F5-9B85-4FF34265A1C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67BCC4-1E4B-4C9A-887C-BC06E5B27017}" type="datetimeFigureOut">
              <a:rPr lang="ru-RU" smtClean="0"/>
              <a:t>05.11.2015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07C24B-63F1-49F5-9B85-4FF34265A1C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67BCC4-1E4B-4C9A-887C-BC06E5B27017}" type="datetimeFigureOut">
              <a:rPr lang="ru-RU" smtClean="0"/>
              <a:t>05.11.2015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07C24B-63F1-49F5-9B85-4FF34265A1C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67BCC4-1E4B-4C9A-887C-BC06E5B27017}" type="datetimeFigureOut">
              <a:rPr lang="ru-RU" smtClean="0"/>
              <a:t>05.11.2015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07C24B-63F1-49F5-9B85-4FF34265A1C1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67BCC4-1E4B-4C9A-887C-BC06E5B27017}" type="datetimeFigureOut">
              <a:rPr lang="ru-RU" smtClean="0"/>
              <a:t>05.11.2015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07C24B-63F1-49F5-9B85-4FF34265A1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467BCC4-1E4B-4C9A-887C-BC06E5B27017}" type="datetimeFigureOut">
              <a:rPr lang="ru-RU" smtClean="0"/>
              <a:t>05.11.2015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07C24B-63F1-49F5-9B85-4FF34265A1C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467BCC4-1E4B-4C9A-887C-BC06E5B27017}" type="datetimeFigureOut">
              <a:rPr lang="ru-RU" smtClean="0"/>
              <a:t>05.11.2015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107C24B-63F1-49F5-9B85-4FF34265A1C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467BCC4-1E4B-4C9A-887C-BC06E5B27017}" type="datetimeFigureOut">
              <a:rPr lang="ru-RU" smtClean="0"/>
              <a:t>05.11.2015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107C24B-63F1-49F5-9B85-4FF34265A1C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3711"/>
            <a:ext cx="2530475" cy="28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/>
              <a:t>РАЗВИТИЕ КОММУНИКАТИВНЫХ УНИВЕРСАЛЬНЫХ УЧЕБНЫХ ДЕЙСТВИЙ  НА УРОКАХ ЛИТЕРАТУРНОГО ЧТЕНИЯ В НАЧАЛЬНОЙ </a:t>
            </a:r>
            <a:r>
              <a:rPr lang="ru-RU" sz="3600" b="1" dirty="0" smtClean="0"/>
              <a:t>ШКОЛЕ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pPr algn="l"/>
            <a:endParaRPr lang="ru-RU" dirty="0" smtClean="0"/>
          </a:p>
          <a:p>
            <a:r>
              <a:rPr lang="ru-RU" sz="2100" dirty="0" smtClean="0"/>
              <a:t>Подготовила</a:t>
            </a:r>
            <a:r>
              <a:rPr lang="ru-RU" dirty="0" smtClean="0"/>
              <a:t>:  </a:t>
            </a:r>
            <a:r>
              <a:rPr lang="ru-RU" dirty="0" err="1" smtClean="0"/>
              <a:t>Смолякова</a:t>
            </a:r>
            <a:r>
              <a:rPr lang="ru-RU" dirty="0" smtClean="0"/>
              <a:t> </a:t>
            </a:r>
            <a:r>
              <a:rPr lang="ru-RU" dirty="0" smtClean="0"/>
              <a:t>Екатерина Петровна</a:t>
            </a:r>
          </a:p>
          <a:p>
            <a:r>
              <a:rPr lang="ru-RU" dirty="0"/>
              <a:t>у</a:t>
            </a:r>
            <a:r>
              <a:rPr lang="ru-RU" dirty="0" smtClean="0"/>
              <a:t>читель начальных классов МБОУ </a:t>
            </a:r>
            <a:r>
              <a:rPr lang="ru-RU" dirty="0" err="1" smtClean="0"/>
              <a:t>Алтарикская</a:t>
            </a:r>
            <a:r>
              <a:rPr lang="ru-RU" dirty="0" smtClean="0"/>
              <a:t> СОШ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966752"/>
            <a:ext cx="6492213" cy="3651870"/>
          </a:xfrm>
          <a:prstGeom prst="rect">
            <a:avLst/>
          </a:prstGeom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692696"/>
            <a:ext cx="8229600" cy="4525963"/>
          </a:xfrm>
        </p:spPr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6000" dirty="0" smtClean="0"/>
              <a:t>СПАСИБО ЗА ВНИМАНИЕ!</a:t>
            </a:r>
            <a:endParaRPr lang="ru-RU" sz="6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964928"/>
            <a:ext cx="2016224" cy="2749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умение взаимодействовать со взрослым и сверстниками</a:t>
            </a:r>
          </a:p>
          <a:p>
            <a:r>
              <a:rPr lang="ru-RU" dirty="0" smtClean="0"/>
              <a:t>умение ставить вопросы</a:t>
            </a:r>
          </a:p>
          <a:p>
            <a:r>
              <a:rPr lang="ru-RU" dirty="0" smtClean="0"/>
              <a:t>умение ориентироваться на партнера в процессе общения</a:t>
            </a:r>
          </a:p>
          <a:p>
            <a:r>
              <a:rPr lang="ru-RU" dirty="0" smtClean="0"/>
              <a:t>умение разрешать конфликты</a:t>
            </a:r>
          </a:p>
          <a:p>
            <a:r>
              <a:rPr lang="ru-RU" dirty="0" smtClean="0"/>
              <a:t> умение управлять поведением партнера посредством рефлексии своих действий</a:t>
            </a:r>
          </a:p>
          <a:p>
            <a:r>
              <a:rPr lang="ru-RU" dirty="0" smtClean="0"/>
              <a:t> выражать свои мысли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Коммуникативные УУД по ФГОС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1" descr="DSCF001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4023311"/>
            <a:ext cx="3231418" cy="255637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опыт народной культуры</a:t>
            </a:r>
          </a:p>
          <a:p>
            <a:r>
              <a:rPr lang="ru-RU" dirty="0" smtClean="0"/>
              <a:t>обогащение языка</a:t>
            </a:r>
          </a:p>
          <a:p>
            <a:r>
              <a:rPr lang="ru-RU" dirty="0" smtClean="0"/>
              <a:t> опыт межличностного общения между героями произведений и самими учащимися во время обсуждения произведений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Источники развития коммуникативных УУД на уроках литературного чтения </a:t>
            </a:r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endParaRPr lang="ru-RU" dirty="0" smtClean="0"/>
          </a:p>
          <a:p>
            <a:r>
              <a:rPr lang="ru-RU" dirty="0" smtClean="0"/>
              <a:t>монологические формы речевой деятельности</a:t>
            </a:r>
          </a:p>
          <a:p>
            <a:r>
              <a:rPr lang="ru-RU" dirty="0" smtClean="0"/>
              <a:t>диалогические формы речевой деятельности</a:t>
            </a:r>
          </a:p>
          <a:p>
            <a:r>
              <a:rPr lang="ru-RU" dirty="0" smtClean="0"/>
              <a:t>выступление с подготовленной речью</a:t>
            </a:r>
          </a:p>
          <a:p>
            <a:r>
              <a:rPr lang="ru-RU" dirty="0" smtClean="0"/>
              <a:t>учебные беседы</a:t>
            </a:r>
          </a:p>
          <a:p>
            <a:r>
              <a:rPr lang="ru-RU" dirty="0" smtClean="0"/>
              <a:t>учебные беседы в парах</a:t>
            </a:r>
          </a:p>
          <a:p>
            <a:r>
              <a:rPr lang="ru-RU" dirty="0" smtClean="0"/>
              <a:t>вопросно-ответная форма</a:t>
            </a:r>
          </a:p>
          <a:p>
            <a:r>
              <a:rPr lang="ru-RU" dirty="0" smtClean="0"/>
              <a:t>пересказы</a:t>
            </a:r>
          </a:p>
          <a:p>
            <a:r>
              <a:rPr lang="ru-RU" dirty="0" smtClean="0"/>
              <a:t>дискуссии</a:t>
            </a:r>
          </a:p>
          <a:p>
            <a:r>
              <a:rPr lang="ru-RU" dirty="0" smtClean="0"/>
              <a:t>ролевые игры</a:t>
            </a:r>
          </a:p>
          <a:p>
            <a:r>
              <a:rPr lang="ru-RU" dirty="0" err="1" smtClean="0"/>
              <a:t>блиц-турниры</a:t>
            </a:r>
            <a:endParaRPr lang="ru-RU" dirty="0" smtClean="0"/>
          </a:p>
          <a:p>
            <a:r>
              <a:rPr lang="ru-RU" dirty="0" smtClean="0"/>
              <a:t>доказательства-опровержения, защиты проектов.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Формы учебной коммуникации на уроках литературного чтения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Font typeface="+mj-lt"/>
              <a:buAutoNum type="arabicPeriod"/>
            </a:pPr>
            <a:endParaRPr lang="ru-RU" dirty="0" smtClean="0"/>
          </a:p>
          <a:p>
            <a:pPr marL="624078" indent="-514350">
              <a:buFont typeface="+mj-lt"/>
              <a:buAutoNum type="arabicPeriod"/>
            </a:pPr>
            <a:r>
              <a:rPr lang="ru-RU" dirty="0" smtClean="0"/>
              <a:t>речевая направленность обучения (обучение через общение), 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smtClean="0"/>
              <a:t>функциональность (учащиеся выполняют коммуникативные задачи – отвечают, воспринимают, объясняют  и т.д.), 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smtClean="0"/>
              <a:t>новизна речевых ситуаций, 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smtClean="0"/>
              <a:t>переход от простого к сложному.</a:t>
            </a:r>
          </a:p>
          <a:p>
            <a:pPr marL="624078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Принципы развития коммуникативных УУД на уроках литературного чтения</a:t>
            </a:r>
            <a:endParaRPr lang="ru-RU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Этапы развития коммуникативных УУД на уроках литературного чтения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09728" indent="0" algn="ctr">
              <a:buNone/>
              <a:defRPr/>
            </a:pPr>
            <a:r>
              <a:rPr lang="ru-RU" sz="3200" b="1" u="sng" dirty="0" smtClean="0">
                <a:solidFill>
                  <a:schemeClr val="accent4">
                    <a:lumMod val="75000"/>
                  </a:schemeClr>
                </a:solidFill>
              </a:rPr>
              <a:t>1 этап</a:t>
            </a:r>
          </a:p>
          <a:p>
            <a:pPr>
              <a:defRPr/>
            </a:pPr>
            <a:r>
              <a:rPr lang="ru-RU" sz="3200" b="1" u="sng" dirty="0" smtClean="0">
                <a:solidFill>
                  <a:schemeClr val="accent4">
                    <a:lumMod val="75000"/>
                  </a:schemeClr>
                </a:solidFill>
              </a:rPr>
              <a:t>Речевые </a:t>
            </a:r>
            <a:r>
              <a:rPr lang="ru-RU" sz="3200" b="1" u="sng" dirty="0">
                <a:solidFill>
                  <a:schemeClr val="accent4">
                    <a:lumMod val="75000"/>
                  </a:schemeClr>
                </a:solidFill>
              </a:rPr>
              <a:t>упражнения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: </a:t>
            </a:r>
            <a:r>
              <a:rPr lang="ru-RU" sz="2800" dirty="0"/>
              <a:t>необычные вопросы, задания на различение задания на воспроизведение небольших текстов, задания на перечисление фактов</a:t>
            </a:r>
          </a:p>
          <a:p>
            <a:pPr>
              <a:defRPr/>
            </a:pPr>
            <a:r>
              <a:rPr lang="ru-RU" sz="3200" b="1" u="sng" dirty="0">
                <a:solidFill>
                  <a:schemeClr val="accent4">
                    <a:lumMod val="75000"/>
                  </a:schemeClr>
                </a:solidFill>
              </a:rPr>
              <a:t>Ассоциативные упражнения</a:t>
            </a:r>
            <a:r>
              <a:rPr lang="ru-RU" sz="2800" dirty="0">
                <a:solidFill>
                  <a:schemeClr val="accent4">
                    <a:lumMod val="75000"/>
                  </a:schemeClr>
                </a:solidFill>
              </a:rPr>
              <a:t>: </a:t>
            </a:r>
            <a:r>
              <a:rPr lang="ru-RU" sz="2800" dirty="0"/>
              <a:t>подбор рифм, сочинение загадок.</a:t>
            </a:r>
          </a:p>
          <a:p>
            <a:pPr>
              <a:defRPr/>
            </a:pPr>
            <a:r>
              <a:rPr lang="ru-RU" sz="2800" b="1" u="sng" dirty="0">
                <a:solidFill>
                  <a:schemeClr val="accent4">
                    <a:lumMod val="75000"/>
                  </a:schemeClr>
                </a:solidFill>
              </a:rPr>
              <a:t>Рефлексивные упражнения</a:t>
            </a:r>
            <a:r>
              <a:rPr lang="ru-RU" sz="2800" dirty="0">
                <a:solidFill>
                  <a:schemeClr val="accent4">
                    <a:lumMod val="75000"/>
                  </a:schemeClr>
                </a:solidFill>
              </a:rPr>
              <a:t>: </a:t>
            </a:r>
            <a:r>
              <a:rPr lang="ru-RU" sz="2800" dirty="0"/>
              <a:t>сталкивание мнений (Кто больше понравился из героев? Почему?),  попробуй предположить по названию, о чём будет рассказ?  Что означает данное слово?....</a:t>
            </a:r>
          </a:p>
          <a:p>
            <a:pPr>
              <a:defRPr/>
            </a:pPr>
            <a:r>
              <a:rPr lang="ru-RU" sz="2800" b="1" u="sng" dirty="0">
                <a:solidFill>
                  <a:schemeClr val="accent4">
                    <a:lumMod val="75000"/>
                  </a:schemeClr>
                </a:solidFill>
              </a:rPr>
              <a:t>Интерпретация:</a:t>
            </a: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800" dirty="0"/>
              <a:t>рассматривание картин, рисунки детей по представлению. Каждый рисунок дети защищают. Расскажи что ты нарисовал?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958011"/>
          </a:xfrm>
        </p:spPr>
        <p:txBody>
          <a:bodyPr>
            <a:normAutofit/>
          </a:bodyPr>
          <a:lstStyle/>
          <a:p>
            <a:pPr marL="109728" indent="0">
              <a:buNone/>
              <a:defRPr/>
            </a:pPr>
            <a:r>
              <a:rPr lang="ru-RU" sz="2400" b="1" dirty="0"/>
              <a:t>Речевые упражнения</a:t>
            </a:r>
            <a:r>
              <a:rPr lang="ru-RU" sz="2400" dirty="0"/>
              <a:t>: </a:t>
            </a:r>
          </a:p>
          <a:p>
            <a:pPr>
              <a:defRPr/>
            </a:pPr>
            <a:r>
              <a:rPr lang="ru-RU" sz="2400" dirty="0"/>
              <a:t>-  Придумай продолжение текста;  рассказ, где все слова на одну букву    (Тавтограммы)       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Ксюша купила </a:t>
            </a:r>
            <a:r>
              <a:rPr lang="ru-RU" sz="2400" dirty="0" err="1">
                <a:solidFill>
                  <a:schemeClr val="accent4">
                    <a:lumMod val="75000"/>
                  </a:schemeClr>
                </a:solidFill>
              </a:rPr>
              <a:t>камышинский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 кефир и килограмм картошки.     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2 этап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066" y="3737000"/>
            <a:ext cx="3459162" cy="25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" name="Picture 4" descr="20090311090705 _High quality and size_ _High quality and size__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162" y="3284411"/>
            <a:ext cx="4335616" cy="30390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25969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Речевые упражнения</a:t>
            </a: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  <a:r>
              <a:rPr lang="ru-RU" dirty="0"/>
              <a:t>упражнения в совместно – индивидуальной деятельности.</a:t>
            </a:r>
          </a:p>
          <a:p>
            <a:pPr>
              <a:defRPr/>
            </a:pPr>
            <a:r>
              <a:rPr lang="ru-RU" dirty="0"/>
              <a:t>(индивидуально - характеристика героев, совместно ( в группе ) - </a:t>
            </a:r>
          </a:p>
          <a:p>
            <a:pPr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создание общего произведения </a:t>
            </a:r>
            <a:r>
              <a:rPr lang="ru-RU" dirty="0"/>
              <a:t>(сочинить рассказ,   сказку). Дети выполняют работу пошагово</a:t>
            </a:r>
            <a:r>
              <a:rPr lang="ru-RU" dirty="0" smtClean="0"/>
              <a:t>.</a:t>
            </a:r>
          </a:p>
          <a:p>
            <a:pPr>
              <a:defRPr/>
            </a:pPr>
            <a:r>
              <a:rPr lang="ru-RU" dirty="0" smtClean="0"/>
              <a:t>Создание проектов – 2 класс</a:t>
            </a:r>
          </a:p>
          <a:p>
            <a:pPr>
              <a:defRPr/>
            </a:pPr>
            <a:r>
              <a:rPr lang="ru-RU" dirty="0" smtClean="0"/>
              <a:t>Презентаций – 3,4 класс.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3 этап</a:t>
            </a:r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3" y="4067080"/>
            <a:ext cx="3024336" cy="2638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2859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1608" y="718075"/>
            <a:ext cx="8229600" cy="3744417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рассказ от первого лица, </a:t>
            </a:r>
          </a:p>
          <a:p>
            <a:r>
              <a:rPr lang="ru-RU" dirty="0" smtClean="0"/>
              <a:t>изучение правил ведения диалога, использование игр (деловых, ролевых, имитационных, театрализованных),</a:t>
            </a:r>
          </a:p>
          <a:p>
            <a:r>
              <a:rPr lang="ru-RU" dirty="0" smtClean="0"/>
              <a:t>работа с разными видами вопросов, </a:t>
            </a:r>
          </a:p>
          <a:p>
            <a:r>
              <a:rPr lang="ru-RU" dirty="0" smtClean="0"/>
              <a:t>проектно-исследовательская деятельность и др.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Методы и приемы развития коммуникативных </a:t>
            </a:r>
            <a:r>
              <a:rPr lang="ru-RU" dirty="0" smtClean="0"/>
              <a:t>УУД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Picture 9" descr="Изображение 05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5"/>
          <a:stretch>
            <a:fillRect/>
          </a:stretch>
        </p:blipFill>
        <p:spPr bwMode="auto">
          <a:xfrm>
            <a:off x="5004048" y="3933056"/>
            <a:ext cx="3384376" cy="2797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37</TotalTime>
  <Words>370</Words>
  <Application>Microsoft Office PowerPoint</Application>
  <PresentationFormat>Экран (4:3)</PresentationFormat>
  <Paragraphs>58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Lucida Sans Unicode</vt:lpstr>
      <vt:lpstr>Verdana</vt:lpstr>
      <vt:lpstr>Wingdings 2</vt:lpstr>
      <vt:lpstr>Wingdings 3</vt:lpstr>
      <vt:lpstr>Открытая</vt:lpstr>
      <vt:lpstr>РАЗВИТИЕ КОММУНИКАТИВНЫХ УНИВЕРСАЛЬНЫХ УЧЕБНЫХ ДЕЙСТВИЙ  НА УРОКАХ ЛИТЕРАТУРНОГО ЧТЕНИЯ В НАЧАЛЬНОЙ ШКОЛЕ</vt:lpstr>
      <vt:lpstr>Коммуникативные УУД по ФГОС</vt:lpstr>
      <vt:lpstr>Источники развития коммуникативных УУД на уроках литературного чтения </vt:lpstr>
      <vt:lpstr>Формы учебной коммуникации на уроках литературного чтения</vt:lpstr>
      <vt:lpstr>Принципы развития коммуникативных УУД на уроках литературного чтения</vt:lpstr>
      <vt:lpstr>Этапы развития коммуникативных УУД на уроках литературного чтения</vt:lpstr>
      <vt:lpstr>2 этап</vt:lpstr>
      <vt:lpstr>3 этап</vt:lpstr>
      <vt:lpstr>Методы и приемы развития коммуникативных УУД 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Nika</dc:creator>
  <cp:lastModifiedBy>user</cp:lastModifiedBy>
  <cp:revision>11</cp:revision>
  <dcterms:created xsi:type="dcterms:W3CDTF">2015-11-01T14:12:19Z</dcterms:created>
  <dcterms:modified xsi:type="dcterms:W3CDTF">2015-11-05T12:59:59Z</dcterms:modified>
</cp:coreProperties>
</file>