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5" r:id="rId9"/>
    <p:sldId id="266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99FF"/>
    <a:srgbClr val="CCFFCC"/>
    <a:srgbClr val="99CCFF"/>
    <a:srgbClr val="9900CC"/>
    <a:srgbClr val="0033CC"/>
    <a:srgbClr val="3333CC"/>
    <a:srgbClr val="FF3399"/>
    <a:srgbClr val="003399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0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9B3D8-081A-483A-8C81-5FEDFFFD846D}" type="datetimeFigureOut">
              <a:rPr lang="ru-RU" smtClean="0"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FD0C-344A-4AF5-AABB-A26DB8CABE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071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9B3D8-081A-483A-8C81-5FEDFFFD846D}" type="datetimeFigureOut">
              <a:rPr lang="ru-RU" smtClean="0"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FD0C-344A-4AF5-AABB-A26DB8CABE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016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9B3D8-081A-483A-8C81-5FEDFFFD846D}" type="datetimeFigureOut">
              <a:rPr lang="ru-RU" smtClean="0"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FD0C-344A-4AF5-AABB-A26DB8CABE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7117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BBF1F5-BB69-4591-85EF-C016BAB278E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24777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9B3D8-081A-483A-8C81-5FEDFFFD846D}" type="datetimeFigureOut">
              <a:rPr lang="ru-RU" smtClean="0"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FD0C-344A-4AF5-AABB-A26DB8CABE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279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9B3D8-081A-483A-8C81-5FEDFFFD846D}" type="datetimeFigureOut">
              <a:rPr lang="ru-RU" smtClean="0"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FD0C-344A-4AF5-AABB-A26DB8CABE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1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9B3D8-081A-483A-8C81-5FEDFFFD846D}" type="datetimeFigureOut">
              <a:rPr lang="ru-RU" smtClean="0"/>
              <a:t>22.03.2015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FD0C-344A-4AF5-AABB-A26DB8CABE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559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9B3D8-081A-483A-8C81-5FEDFFFD846D}" type="datetimeFigureOut">
              <a:rPr lang="ru-RU" smtClean="0"/>
              <a:t>22.03.2015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FD0C-344A-4AF5-AABB-A26DB8CABE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116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9B3D8-081A-483A-8C81-5FEDFFFD846D}" type="datetimeFigureOut">
              <a:rPr lang="ru-RU" smtClean="0"/>
              <a:t>22.03.2015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FD0C-344A-4AF5-AABB-A26DB8CABE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02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9B3D8-081A-483A-8C81-5FEDFFFD846D}" type="datetimeFigureOut">
              <a:rPr lang="ru-RU" smtClean="0"/>
              <a:t>22.03.2015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FD0C-344A-4AF5-AABB-A26DB8CABE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060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9B3D8-081A-483A-8C81-5FEDFFFD846D}" type="datetimeFigureOut">
              <a:rPr lang="ru-RU" smtClean="0"/>
              <a:t>22.03.2015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FD0C-344A-4AF5-AABB-A26DB8CABE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96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9B3D8-081A-483A-8C81-5FEDFFFD846D}" type="datetimeFigureOut">
              <a:rPr lang="ru-RU" smtClean="0"/>
              <a:t>22.03.2015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FD0C-344A-4AF5-AABB-A26DB8CABE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267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9B3D8-081A-483A-8C81-5FEDFFFD846D}" type="datetimeFigureOut">
              <a:rPr lang="ru-RU" smtClean="0"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DFD0C-344A-4AF5-AABB-A26DB8CABE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598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19392" cy="2304256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 7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00FFFF"/>
                </a:solidFill>
              </a:rPr>
              <a:t>                   </a:t>
            </a:r>
            <a:r>
              <a:rPr lang="en-US" sz="6600" b="1" u="sng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we Lt BT" panose="02060502050305020504" pitchFamily="18" charset="0"/>
              </a:rPr>
              <a:t>POPULAR ARTS</a:t>
            </a:r>
            <a:endParaRPr lang="ru-RU" sz="6600" b="1" u="sng" dirty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060848"/>
            <a:ext cx="8856984" cy="4536504"/>
          </a:xfrm>
        </p:spPr>
        <p:txBody>
          <a:bodyPr/>
          <a:lstStyle/>
          <a:p>
            <a:pPr algn="l"/>
            <a:r>
              <a:rPr lang="en-US" b="1" i="1" u="sng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At the lesson we’ll:</a:t>
            </a:r>
            <a:endParaRPr lang="ru-RU" b="1" i="1" u="sng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haroni" panose="02010803020104030203" pitchFamily="2" charset="-79"/>
            </a:endParaRPr>
          </a:p>
          <a:p>
            <a:pPr marL="457200" indent="-457200" algn="l">
              <a:buFontTx/>
              <a:buChar char="-"/>
            </a:pPr>
            <a:r>
              <a:rPr 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review kinds of </a:t>
            </a:r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arts;</a:t>
            </a:r>
          </a:p>
          <a:p>
            <a:pPr marL="457200" indent="-457200" algn="l">
              <a:buFontTx/>
              <a:buChar char="-"/>
            </a:pPr>
            <a:r>
              <a:rPr 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check homework;</a:t>
            </a:r>
            <a:endParaRPr lang="en-US" sz="28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drill grammar (Passive Voice);</a:t>
            </a:r>
          </a:p>
          <a:p>
            <a:pPr marL="457200" indent="-457200" algn="l">
              <a:buFontTx/>
              <a:buChar char="-"/>
            </a:pPr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do exercises on listening;</a:t>
            </a:r>
          </a:p>
          <a:p>
            <a:pPr marL="457200" indent="-457200" algn="l">
              <a:buFontTx/>
              <a:buChar char="-"/>
            </a:pPr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make up a dialogue;</a:t>
            </a:r>
          </a:p>
          <a:p>
            <a:pPr marL="457200" indent="-457200" algn="l">
              <a:buFontTx/>
              <a:buChar char="-"/>
            </a:pPr>
            <a:endParaRPr lang="en-US" sz="28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marL="457200" indent="-457200" algn="l">
              <a:buFontTx/>
              <a:buChar char="-"/>
            </a:pPr>
            <a:endParaRPr lang="en-US" sz="28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marL="457200" indent="-457200" algn="l">
              <a:buFontTx/>
              <a:buChar char="-"/>
            </a:pPr>
            <a:endParaRPr lang="en-US" sz="28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algn="l"/>
            <a:endParaRPr lang="en-US" sz="2800" b="1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marL="457200" indent="-457200" algn="l">
              <a:buFontTx/>
              <a:buChar char="-"/>
            </a:pPr>
            <a:endParaRPr lang="en-US" sz="2800" b="1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marL="457200" indent="-457200" algn="l">
              <a:buFontTx/>
              <a:buChar char="-"/>
            </a:pPr>
            <a:endParaRPr lang="en-US" b="1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algn="l"/>
            <a:endParaRPr lang="ru-RU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789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60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856984" cy="6480720"/>
          </a:xfrm>
          <a:blipFill>
            <a:blip r:embed="rId2"/>
            <a:stretch>
              <a:fillRect/>
            </a:stretch>
          </a:blip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u="sng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Open the brackets to make the sentences complete.</a:t>
            </a:r>
          </a:p>
          <a:p>
            <a:pPr marL="0" indent="0">
              <a:buNone/>
            </a:pPr>
            <a:endParaRPr lang="en-US" sz="1400" dirty="0" smtClean="0"/>
          </a:p>
          <a:p>
            <a:pPr marL="514350" indent="-514350">
              <a:buAutoNum type="arabicPeriod"/>
            </a:pPr>
            <a:r>
              <a:rPr lang="en-US" sz="2800" b="1" dirty="0" smtClean="0">
                <a:solidFill>
                  <a:srgbClr val="003399"/>
                </a:solidFill>
              </a:rPr>
              <a:t>This </a:t>
            </a:r>
            <a:r>
              <a:rPr lang="en-US" sz="2800" b="1" dirty="0">
                <a:solidFill>
                  <a:srgbClr val="003399"/>
                </a:solidFill>
              </a:rPr>
              <a:t>theatre … (build) over 100 years ago</a:t>
            </a:r>
            <a:r>
              <a:rPr lang="en-US" sz="2800" b="1" dirty="0" smtClean="0">
                <a:solidFill>
                  <a:srgbClr val="003399"/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2800" b="1" dirty="0" smtClean="0">
                <a:solidFill>
                  <a:srgbClr val="003399"/>
                </a:solidFill>
              </a:rPr>
              <a:t>Everybody … (impress) by this picture gallery next week.</a:t>
            </a:r>
          </a:p>
          <a:p>
            <a:pPr marL="514350" indent="-514350">
              <a:buAutoNum type="arabicPeriod"/>
            </a:pPr>
            <a:r>
              <a:rPr lang="en-US" sz="2800" b="1" dirty="0" smtClean="0">
                <a:solidFill>
                  <a:srgbClr val="003399"/>
                </a:solidFill>
              </a:rPr>
              <a:t>Jazz is a type of music that … (create) in the United States.</a:t>
            </a:r>
          </a:p>
          <a:p>
            <a:pPr marL="514350" indent="-514350">
              <a:buAutoNum type="arabicPeriod"/>
            </a:pPr>
            <a:r>
              <a:rPr lang="en-US" sz="2800" b="1" dirty="0" smtClean="0">
                <a:solidFill>
                  <a:srgbClr val="003399"/>
                </a:solidFill>
              </a:rPr>
              <a:t>I like this detective  story. It … (stage) in our theatre every season.</a:t>
            </a:r>
          </a:p>
          <a:p>
            <a:pPr marL="514350" indent="-514350">
              <a:buAutoNum type="arabicPeriod"/>
            </a:pPr>
            <a:r>
              <a:rPr lang="en-US" sz="2800" b="1" dirty="0" smtClean="0">
                <a:solidFill>
                  <a:srgbClr val="003399"/>
                </a:solidFill>
              </a:rPr>
              <a:t>The first instruments … (make) from the horns of animals.</a:t>
            </a:r>
          </a:p>
          <a:p>
            <a:pPr marL="514350" indent="-514350">
              <a:buAutoNum type="arabicPeriod"/>
            </a:pPr>
            <a:r>
              <a:rPr lang="en-US" sz="2800" b="1" dirty="0" smtClean="0">
                <a:solidFill>
                  <a:srgbClr val="003399"/>
                </a:solidFill>
              </a:rPr>
              <a:t>This masterpiece … (know) all over the world.</a:t>
            </a:r>
          </a:p>
          <a:p>
            <a:pPr marL="514350" indent="-514350">
              <a:buAutoNum type="arabicPeriod"/>
            </a:pPr>
            <a:r>
              <a:rPr lang="en-US" sz="2800" b="1" dirty="0" smtClean="0">
                <a:solidFill>
                  <a:srgbClr val="003399"/>
                </a:solidFill>
              </a:rPr>
              <a:t>The tickets for the Bolshoi Theatre performances … (buy) next week.</a:t>
            </a:r>
          </a:p>
          <a:p>
            <a:pPr marL="514350" indent="-514350">
              <a:buAutoNum type="arabicPeriod"/>
            </a:pPr>
            <a:endParaRPr lang="ru-RU" sz="2800" b="1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10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027169" cy="6120680"/>
          </a:xfrm>
          <a:scene3d>
            <a:camera prst="orthographicFront"/>
            <a:lightRig rig="threePt" dir="t"/>
          </a:scene3d>
          <a:sp3d>
            <a:bevelT prst="slope"/>
          </a:sp3d>
        </p:spPr>
        <p:txBody>
          <a:bodyPr/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</a:t>
            </a:r>
            <a:r>
              <a:rPr lang="en-US" spc="6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KINDS OF ARTS</a:t>
            </a:r>
            <a:endParaRPr lang="ru-RU" spc="600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6084168" y="3780980"/>
            <a:ext cx="648072" cy="2719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5004048" y="3717032"/>
            <a:ext cx="360040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3739117" y="3717032"/>
            <a:ext cx="256819" cy="9361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2087724" y="3653083"/>
            <a:ext cx="648072" cy="39980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6128012" y="2420888"/>
            <a:ext cx="280192" cy="6051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5004048" y="2008893"/>
            <a:ext cx="0" cy="9880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3851920" y="2521950"/>
            <a:ext cx="209092" cy="50812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 flipV="1">
            <a:off x="2536121" y="2773978"/>
            <a:ext cx="399350" cy="3240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919009" y="2210535"/>
            <a:ext cx="1907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Literature</a:t>
            </a:r>
            <a:endParaRPr lang="ru-RU" sz="32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826169" y="2008893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Dancing</a:t>
            </a:r>
            <a:endParaRPr lang="ru-RU" sz="32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55976" y="1445908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Music</a:t>
            </a:r>
            <a:endParaRPr lang="ru-RU" sz="32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436096" y="1487260"/>
            <a:ext cx="29523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Painting </a:t>
            </a:r>
          </a:p>
          <a:p>
            <a:pPr algn="ctr"/>
            <a:r>
              <a:rPr lang="en-US" sz="3000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Drawing</a:t>
            </a:r>
            <a:endParaRPr lang="ru-RU" sz="30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37292" y="3979264"/>
            <a:ext cx="20705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Sculpture</a:t>
            </a:r>
            <a:endParaRPr lang="ru-RU" sz="32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411760" y="4653136"/>
            <a:ext cx="23678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Architecture</a:t>
            </a:r>
            <a:endParaRPr lang="ru-RU" sz="32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572000" y="4447080"/>
            <a:ext cx="1957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Theatre</a:t>
            </a:r>
            <a:endParaRPr lang="ru-RU" sz="32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502679" y="4052892"/>
            <a:ext cx="2060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Cinema</a:t>
            </a:r>
            <a:endParaRPr lang="ru-RU" sz="32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7921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12.proshkolu.ru/content/media/pic/std/5000000/4548000/4547684-5a9418a9db6a521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92" y="2852936"/>
            <a:ext cx="2412040" cy="2412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pravmir.ru/wp-content/uploads/2012/05/pushk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258984"/>
            <a:ext cx="2229863" cy="3348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pitin.su/files/news/all/87/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398" y="1372528"/>
            <a:ext cx="3405739" cy="2554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i.ekmap.ru/8/4/3/7/thumbs/640_480_fix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792" y="4212086"/>
            <a:ext cx="3258313" cy="2443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476672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Name the object and find the most appropriate kind od arts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95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lifeglobe.net/media/entry/372/1010302I40008PR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3" y="116632"/>
            <a:ext cx="5271501" cy="3525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s59.radikal.ru/i164/1006/35/5e88c1a022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17" y="332656"/>
            <a:ext cx="2232248" cy="297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img13.nnm.me/c/7/a/5/a/c7a5aa072e48920e60d1d8dc20ab8ed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291443"/>
            <a:ext cx="4772422" cy="3422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7" y="3320074"/>
            <a:ext cx="3501396" cy="3501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030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i464.photobucket.com/albums/rr10/fishmangl/haveagreatwee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040" y="3645024"/>
            <a:ext cx="4778896" cy="286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legocomp.ru/wp-content/uploads/2011/11/Image397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283968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virtuzor.ru/data/projects/photos/6/238/e57834453ea1ffb20491d7f21b48101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472" y="430578"/>
            <a:ext cx="4434384" cy="2971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16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NAME PEOPLE’S JOBS IN ARTS.</a:t>
            </a:r>
            <a:endParaRPr lang="ru-RU" sz="2800" b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b="1" dirty="0"/>
              <a:t/>
            </a:r>
            <a:br>
              <a:rPr lang="en-US" sz="2400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endParaRPr lang="en-US" b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2839858"/>
              </p:ext>
            </p:extLst>
          </p:nvPr>
        </p:nvGraphicFramePr>
        <p:xfrm>
          <a:off x="179512" y="764704"/>
          <a:ext cx="8856984" cy="47602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00600"/>
                <a:gridCol w="3456384"/>
              </a:tblGrid>
              <a:tr h="47525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1.</a:t>
                      </a:r>
                      <a:r>
                        <a:rPr lang="en-US" sz="2000" baseline="0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2000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Someone </a:t>
                      </a:r>
                      <a:r>
                        <a:rPr lang="en-US" sz="2000" dirty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who writes music or plays a musical instrument is … </a:t>
                      </a:r>
                      <a:br>
                        <a:rPr lang="en-US" sz="2000" dirty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</a:br>
                      <a:r>
                        <a:rPr lang="en-US" sz="2000" dirty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2. Someone who acts in plays or films is …</a:t>
                      </a:r>
                      <a:br>
                        <a:rPr lang="en-US" sz="2000" dirty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</a:br>
                      <a:r>
                        <a:rPr lang="en-US" sz="2000" dirty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3. Someone who paints pictures is …</a:t>
                      </a:r>
                      <a:br>
                        <a:rPr lang="en-US" sz="2000" dirty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</a:br>
                      <a:r>
                        <a:rPr lang="en-US" sz="2000" dirty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4. Someone who makes up songs or music is …</a:t>
                      </a:r>
                      <a:br>
                        <a:rPr lang="en-US" sz="2000" dirty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</a:br>
                      <a:r>
                        <a:rPr lang="en-US" sz="2000" dirty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5. Someone who writes plays is …</a:t>
                      </a:r>
                      <a:br>
                        <a:rPr lang="en-US" sz="2000" dirty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</a:br>
                      <a:r>
                        <a:rPr lang="en-US" sz="2000" dirty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6. Someone who plans buildings is …</a:t>
                      </a:r>
                      <a:br>
                        <a:rPr lang="en-US" sz="2000" dirty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</a:br>
                      <a:r>
                        <a:rPr lang="en-US" sz="2000" dirty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7. Someone who makes statues or other shapes from metal, wood, stone etc. is …</a:t>
                      </a:r>
                      <a:br>
                        <a:rPr lang="en-US" sz="2000" dirty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</a:br>
                      <a:r>
                        <a:rPr lang="en-US" sz="2000" dirty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8. Someone who dances in ballet is…</a:t>
                      </a:r>
                      <a:br>
                        <a:rPr lang="en-US" sz="2000" dirty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</a:br>
                      <a:r>
                        <a:rPr lang="en-US" sz="2000" dirty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9. Someone who writes poems is …</a:t>
                      </a:r>
                      <a:br>
                        <a:rPr lang="en-US" sz="2000" dirty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</a:br>
                      <a:r>
                        <a:rPr lang="en-US" sz="2000" dirty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10. </a:t>
                      </a:r>
                      <a:r>
                        <a:rPr lang="ru-RU" sz="2000" dirty="0" err="1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Someone</a:t>
                      </a:r>
                      <a:r>
                        <a:rPr lang="ru-RU" sz="2000" dirty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dirty="0" err="1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who</a:t>
                      </a:r>
                      <a:r>
                        <a:rPr lang="ru-RU" sz="2000" dirty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dirty="0" err="1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sings</a:t>
                      </a:r>
                      <a:r>
                        <a:rPr lang="ru-RU" sz="2000" dirty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dirty="0" err="1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is</a:t>
                      </a:r>
                      <a:r>
                        <a:rPr lang="ru-RU" sz="2000" dirty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…</a:t>
                      </a:r>
                      <a:endParaRPr lang="ru-RU" sz="2000" dirty="0"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a) a poet</a:t>
                      </a:r>
                      <a:br>
                        <a:rPr lang="en-US" sz="2400" dirty="0">
                          <a:solidFill>
                            <a:srgbClr val="FF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</a:br>
                      <a:r>
                        <a:rPr lang="en-US" sz="2400" dirty="0">
                          <a:solidFill>
                            <a:srgbClr val="FF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b) a dramatist or a playwright</a:t>
                      </a:r>
                      <a:br>
                        <a:rPr lang="en-US" sz="2400" dirty="0">
                          <a:solidFill>
                            <a:srgbClr val="FF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</a:br>
                      <a:r>
                        <a:rPr lang="en-US" sz="2400" dirty="0">
                          <a:solidFill>
                            <a:srgbClr val="FF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c) a ballet dancer</a:t>
                      </a:r>
                      <a:br>
                        <a:rPr lang="en-US" sz="2400" dirty="0">
                          <a:solidFill>
                            <a:srgbClr val="FF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</a:br>
                      <a:r>
                        <a:rPr lang="en-US" sz="2400" dirty="0">
                          <a:solidFill>
                            <a:srgbClr val="FF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d) a musician</a:t>
                      </a:r>
                      <a:br>
                        <a:rPr lang="en-US" sz="2400" dirty="0">
                          <a:solidFill>
                            <a:srgbClr val="FF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</a:br>
                      <a:r>
                        <a:rPr lang="en-US" sz="2400" dirty="0">
                          <a:solidFill>
                            <a:srgbClr val="FF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e) a singer</a:t>
                      </a:r>
                      <a:br>
                        <a:rPr lang="en-US" sz="2400" dirty="0">
                          <a:solidFill>
                            <a:srgbClr val="FF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</a:br>
                      <a:r>
                        <a:rPr lang="en-US" sz="2400" dirty="0">
                          <a:solidFill>
                            <a:srgbClr val="FF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f) an architect</a:t>
                      </a:r>
                      <a:br>
                        <a:rPr lang="en-US" sz="2400" dirty="0">
                          <a:solidFill>
                            <a:srgbClr val="FF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</a:br>
                      <a:r>
                        <a:rPr lang="en-US" sz="2400" dirty="0">
                          <a:solidFill>
                            <a:srgbClr val="FF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g) an actor or an actress</a:t>
                      </a:r>
                      <a:br>
                        <a:rPr lang="en-US" sz="2400" dirty="0">
                          <a:solidFill>
                            <a:srgbClr val="FF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</a:br>
                      <a:r>
                        <a:rPr lang="en-US" sz="2400" dirty="0">
                          <a:solidFill>
                            <a:srgbClr val="FF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h) a composer</a:t>
                      </a:r>
                      <a:br>
                        <a:rPr lang="en-US" sz="2400" dirty="0">
                          <a:solidFill>
                            <a:srgbClr val="FF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</a:br>
                      <a:r>
                        <a:rPr lang="en-US" sz="2400" dirty="0" err="1">
                          <a:solidFill>
                            <a:srgbClr val="FF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r>
                        <a:rPr lang="en-US" sz="2400" dirty="0">
                          <a:solidFill>
                            <a:srgbClr val="FF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 a sculptor</a:t>
                      </a:r>
                      <a:br>
                        <a:rPr lang="en-US" sz="2400" dirty="0">
                          <a:solidFill>
                            <a:srgbClr val="FF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</a:br>
                      <a:r>
                        <a:rPr lang="en-US" sz="2400" dirty="0">
                          <a:solidFill>
                            <a:srgbClr val="FF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j) an artist</a:t>
                      </a:r>
                      <a:endParaRPr lang="ru-RU" sz="2400" dirty="0">
                        <a:solidFill>
                          <a:srgbClr val="FF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57200" y="23241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785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22000">
              <a:srgbClr val="85C2FF"/>
            </a:gs>
            <a:gs pos="31264">
              <a:srgbClr val="91C6FB"/>
            </a:gs>
            <a:gs pos="48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7117" name="Group 77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298903008"/>
              </p:ext>
            </p:extLst>
          </p:nvPr>
        </p:nvGraphicFramePr>
        <p:xfrm>
          <a:off x="395536" y="980727"/>
          <a:ext cx="8229600" cy="4311651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629419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en-US" altLang="ru-RU" sz="5400" b="1" dirty="0" smtClean="0">
                          <a:solidFill>
                            <a:srgbClr val="FF3399"/>
                          </a:solidFill>
                        </a:rPr>
                        <a:t>Passive Voice</a:t>
                      </a:r>
                      <a:endParaRPr kumimoji="0" lang="ru-RU" altLang="ru-RU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31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Simple Present Passive</a:t>
                      </a:r>
                      <a:endParaRPr kumimoji="0" lang="en-US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Simple Past Passive</a:t>
                      </a:r>
                      <a:endParaRPr kumimoji="0" lang="en-US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(Simple)Future Passive</a:t>
                      </a:r>
                      <a:endParaRPr kumimoji="0" lang="en-US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3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am / is / are  +  </a:t>
                      </a:r>
                      <a:r>
                        <a:rPr kumimoji="0" lang="en-US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V3</a:t>
                      </a:r>
                      <a:endParaRPr kumimoji="0" lang="en-US" alt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w</a:t>
                      </a:r>
                      <a:r>
                        <a:rPr kumimoji="0" lang="en-US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 /  were  +  </a:t>
                      </a:r>
                      <a:r>
                        <a:rPr kumimoji="0" lang="en-US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V3</a:t>
                      </a:r>
                      <a:endParaRPr kumimoji="0" lang="en-US" alt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Shall / will be + </a:t>
                      </a:r>
                      <a:r>
                        <a:rPr kumimoji="0" lang="en-US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V3</a:t>
                      </a:r>
                      <a:endParaRPr kumimoji="0" lang="en-US" alt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English </a:t>
                      </a:r>
                      <a:r>
                        <a:rPr kumimoji="0" lang="en-US" alt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 spoken</a:t>
                      </a:r>
                      <a:r>
                        <a:rPr kumimoji="0" lang="en-US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here.</a:t>
                      </a:r>
                      <a:endParaRPr kumimoji="0" lang="en-US" alt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The letters </a:t>
                      </a:r>
                      <a:r>
                        <a:rPr kumimoji="0" lang="en-US" alt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were posted</a:t>
                      </a:r>
                      <a:r>
                        <a:rPr kumimoji="0" lang="en-US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yesterday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en-US" alt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The information </a:t>
                      </a:r>
                      <a:r>
                        <a:rPr kumimoji="0" lang="en-US" alt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will be received</a:t>
                      </a:r>
                      <a:r>
                        <a:rPr kumimoji="0" lang="en-US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next week.</a:t>
                      </a:r>
                      <a:endParaRPr kumimoji="0" lang="en-US" alt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31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70000">
              <a:srgbClr val="FBA97D">
                <a:alpha val="0"/>
                <a:lumMod val="66000"/>
              </a:srgbClr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en-US" altLang="ru-RU" sz="3200" b="1" dirty="0" smtClean="0"/>
              <a:t>Choose the right form of the verbs</a:t>
            </a:r>
            <a:br>
              <a:rPr lang="en-US" altLang="ru-RU" sz="3200" b="1" dirty="0" smtClean="0"/>
            </a:br>
            <a:r>
              <a:rPr lang="en-US" altLang="ru-RU" sz="3200" b="1" dirty="0" smtClean="0"/>
              <a:t> in the Passive Voice to complete the sentences.</a:t>
            </a:r>
            <a:endParaRPr lang="ru-RU" altLang="ru-RU" sz="3200" b="1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lvl="1" indent="0" eaLnBrk="1" hangingPunct="1">
              <a:buNone/>
              <a:defRPr/>
            </a:pPr>
            <a:r>
              <a:rPr lang="en-US" altLang="ru-RU" dirty="0" smtClean="0"/>
              <a:t>1. The computer (is used/was used) every day.</a:t>
            </a:r>
          </a:p>
          <a:p>
            <a:pPr marL="457200" lvl="1" indent="0" eaLnBrk="1" hangingPunct="1">
              <a:buNone/>
              <a:defRPr/>
            </a:pPr>
            <a:r>
              <a:rPr lang="en-US" altLang="ru-RU" dirty="0" smtClean="0"/>
              <a:t>2. Such films (are not made/were not made) nowadays.</a:t>
            </a:r>
          </a:p>
          <a:p>
            <a:pPr marL="457200" lvl="1" indent="0" eaLnBrk="1" hangingPunct="1">
              <a:buNone/>
              <a:defRPr/>
            </a:pPr>
            <a:r>
              <a:rPr lang="en-US" altLang="ru-RU" dirty="0" smtClean="0"/>
              <a:t>3. A new collection of sculpture (was exhibited/ will be exhibited) in the local museum next week.</a:t>
            </a:r>
          </a:p>
          <a:p>
            <a:pPr marL="457200" lvl="1" indent="0" eaLnBrk="1" hangingPunct="1">
              <a:buNone/>
              <a:defRPr/>
            </a:pPr>
            <a:r>
              <a:rPr lang="en-US" altLang="ru-RU" dirty="0" smtClean="0"/>
              <a:t>4. This theatre (will be visited/ was visited) by lots of tourists last month.</a:t>
            </a:r>
          </a:p>
          <a:p>
            <a:pPr marL="457200" lvl="1" indent="0" eaLnBrk="1" hangingPunct="1">
              <a:buNone/>
              <a:defRPr/>
            </a:pPr>
            <a:r>
              <a:rPr lang="en-US" altLang="ru-RU" dirty="0" smtClean="0"/>
              <a:t>5. The TV show (was shown/ will be shown) on television yesterday.</a:t>
            </a:r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51255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2956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Listening</a:t>
            </a:r>
            <a:endParaRPr lang="ru-RU" sz="40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700808"/>
            <a:ext cx="8280920" cy="1841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440"/>
              </a:spcBef>
              <a:spcAft>
                <a:spcPts val="0"/>
              </a:spcAft>
            </a:pPr>
            <a:r>
              <a:rPr lang="en-US" b="1" u="sng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/>
                <a:ea typeface="Times New Roman"/>
              </a:rPr>
              <a:t>Questions:</a:t>
            </a:r>
            <a:endParaRPr lang="ru-RU" sz="1100" dirty="0">
              <a:latin typeface="Times New Roman"/>
              <a:ea typeface="Times New Roman"/>
            </a:endParaRPr>
          </a:p>
          <a:p>
            <a:pPr>
              <a:spcBef>
                <a:spcPts val="1440"/>
              </a:spcBef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 </a:t>
            </a:r>
            <a:endParaRPr lang="ru-RU" sz="1100" dirty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en-US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/>
                <a:ea typeface="Times New Roman"/>
              </a:rPr>
              <a:t>1. When </a:t>
            </a:r>
            <a:r>
              <a:rPr lang="en-US" u="sng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/>
                <a:ea typeface="Times New Roman"/>
              </a:rPr>
              <a:t>was</a:t>
            </a:r>
            <a:r>
              <a:rPr 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/>
                <a:ea typeface="Times New Roman"/>
              </a:rPr>
              <a:t> this type of music </a:t>
            </a:r>
            <a:r>
              <a:rPr lang="en-US" u="sng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/>
                <a:ea typeface="Times New Roman"/>
              </a:rPr>
              <a:t>created</a:t>
            </a:r>
            <a:r>
              <a:rPr 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/>
                <a:ea typeface="Times New Roman"/>
              </a:rPr>
              <a:t>?</a:t>
            </a:r>
            <a:endParaRPr lang="ru-RU" sz="1100" dirty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en-US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/>
                <a:ea typeface="Times New Roman"/>
              </a:rPr>
              <a:t>2. What </a:t>
            </a:r>
            <a:r>
              <a:rPr 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/>
                <a:ea typeface="Times New Roman"/>
              </a:rPr>
              <a:t>musical bands </a:t>
            </a:r>
            <a:r>
              <a:rPr lang="en-US" u="sng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/>
                <a:ea typeface="Times New Roman"/>
              </a:rPr>
              <a:t>were dominated </a:t>
            </a:r>
            <a:r>
              <a:rPr 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/>
                <a:ea typeface="Times New Roman"/>
              </a:rPr>
              <a:t>over white American music?</a:t>
            </a:r>
            <a:endParaRPr lang="ru-RU" sz="1100" dirty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en-US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/>
                <a:ea typeface="Times New Roman"/>
              </a:rPr>
              <a:t>3. When </a:t>
            </a:r>
            <a:r>
              <a:rPr lang="en-US" u="sng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/>
                <a:ea typeface="Times New Roman"/>
              </a:rPr>
              <a:t>was</a:t>
            </a:r>
            <a:r>
              <a:rPr 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/>
                <a:ea typeface="Times New Roman"/>
              </a:rPr>
              <a:t> a new radio show </a:t>
            </a:r>
            <a:r>
              <a:rPr lang="en-US" u="sng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/>
                <a:ea typeface="Times New Roman"/>
              </a:rPr>
              <a:t>started </a:t>
            </a:r>
            <a:r>
              <a:rPr 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/>
                <a:ea typeface="Times New Roman"/>
              </a:rPr>
              <a:t>by Alan Freed?</a:t>
            </a:r>
            <a:endParaRPr lang="ru-RU" sz="1100" dirty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en-US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/>
                <a:ea typeface="Times New Roman"/>
              </a:rPr>
              <a:t>4. What </a:t>
            </a:r>
            <a:r>
              <a:rPr 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/>
                <a:ea typeface="Times New Roman"/>
              </a:rPr>
              <a:t>musicians </a:t>
            </a:r>
            <a:r>
              <a:rPr lang="en-US" u="sng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/>
                <a:ea typeface="Times New Roman"/>
              </a:rPr>
              <a:t>were mentioned</a:t>
            </a:r>
            <a:r>
              <a:rPr 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/>
                <a:ea typeface="Times New Roman"/>
              </a:rPr>
              <a:t> in the text?</a:t>
            </a:r>
            <a:endParaRPr lang="ru-RU" sz="11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1629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</TotalTime>
  <Words>326</Words>
  <Application>Microsoft Office PowerPoint</Application>
  <PresentationFormat>Экран (4:3)</PresentationFormat>
  <Paragraphs>59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 UNIT 7                    POPULAR ARTS</vt:lpstr>
      <vt:lpstr>         KINDS OF ARTS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Choose the right form of the verbs  in the Passive Voice to complete the sentences.</vt:lpstr>
      <vt:lpstr>Listening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                   POPULAR ARTS</dc:title>
  <dc:creator>Ирина</dc:creator>
  <cp:lastModifiedBy>Ирина</cp:lastModifiedBy>
  <cp:revision>58</cp:revision>
  <dcterms:created xsi:type="dcterms:W3CDTF">2014-02-17T19:21:50Z</dcterms:created>
  <dcterms:modified xsi:type="dcterms:W3CDTF">2015-03-22T12:21:51Z</dcterms:modified>
</cp:coreProperties>
</file>