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342" r:id="rId3"/>
    <p:sldId id="343" r:id="rId4"/>
    <p:sldId id="325" r:id="rId5"/>
    <p:sldId id="257" r:id="rId6"/>
    <p:sldId id="262" r:id="rId7"/>
    <p:sldId id="263" r:id="rId8"/>
    <p:sldId id="259" r:id="rId9"/>
    <p:sldId id="339" r:id="rId10"/>
    <p:sldId id="261" r:id="rId11"/>
    <p:sldId id="260" r:id="rId12"/>
    <p:sldId id="345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346" r:id="rId21"/>
    <p:sldId id="271" r:id="rId22"/>
    <p:sldId id="272" r:id="rId23"/>
    <p:sldId id="273" r:id="rId24"/>
    <p:sldId id="274" r:id="rId25"/>
    <p:sldId id="275" r:id="rId26"/>
    <p:sldId id="347" r:id="rId27"/>
    <p:sldId id="276" r:id="rId28"/>
    <p:sldId id="344" r:id="rId29"/>
    <p:sldId id="277" r:id="rId30"/>
    <p:sldId id="278" r:id="rId31"/>
    <p:sldId id="302" r:id="rId32"/>
    <p:sldId id="303" r:id="rId33"/>
    <p:sldId id="279" r:id="rId34"/>
    <p:sldId id="280" r:id="rId35"/>
    <p:sldId id="282" r:id="rId36"/>
    <p:sldId id="283" r:id="rId37"/>
    <p:sldId id="288" r:id="rId38"/>
    <p:sldId id="281" r:id="rId39"/>
    <p:sldId id="284" r:id="rId40"/>
    <p:sldId id="285" r:id="rId41"/>
    <p:sldId id="286" r:id="rId42"/>
    <p:sldId id="294" r:id="rId43"/>
    <p:sldId id="295" r:id="rId44"/>
    <p:sldId id="296" r:id="rId45"/>
    <p:sldId id="297" r:id="rId46"/>
    <p:sldId id="298" r:id="rId47"/>
    <p:sldId id="287" r:id="rId48"/>
    <p:sldId id="304" r:id="rId49"/>
    <p:sldId id="289" r:id="rId50"/>
    <p:sldId id="299" r:id="rId51"/>
    <p:sldId id="291" r:id="rId52"/>
    <p:sldId id="292" r:id="rId53"/>
    <p:sldId id="306" r:id="rId54"/>
    <p:sldId id="324" r:id="rId55"/>
    <p:sldId id="301" r:id="rId56"/>
    <p:sldId id="323" r:id="rId57"/>
    <p:sldId id="300" r:id="rId58"/>
    <p:sldId id="305" r:id="rId59"/>
    <p:sldId id="307" r:id="rId60"/>
    <p:sldId id="310" r:id="rId61"/>
    <p:sldId id="308" r:id="rId62"/>
    <p:sldId id="309" r:id="rId63"/>
    <p:sldId id="311" r:id="rId64"/>
    <p:sldId id="312" r:id="rId65"/>
    <p:sldId id="313" r:id="rId66"/>
    <p:sldId id="314" r:id="rId67"/>
    <p:sldId id="315" r:id="rId68"/>
    <p:sldId id="316" r:id="rId69"/>
    <p:sldId id="320" r:id="rId70"/>
    <p:sldId id="321" r:id="rId71"/>
    <p:sldId id="317" r:id="rId72"/>
    <p:sldId id="318" r:id="rId73"/>
    <p:sldId id="319" r:id="rId74"/>
    <p:sldId id="328" r:id="rId75"/>
    <p:sldId id="326" r:id="rId76"/>
    <p:sldId id="327" r:id="rId77"/>
    <p:sldId id="329" r:id="rId78"/>
    <p:sldId id="341" r:id="rId79"/>
    <p:sldId id="340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0FC74-8448-4E43-8FE4-1D1A148472C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E1DD-D458-46C8-A8DA-59CE14CD8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65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E1DD-D458-46C8-A8DA-59CE14CD80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ECBB-C489-41EE-B72D-A446E1E86116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248020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6B5-F093-477A-8613-572A5668964A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396600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56EA-996E-41C7-B7AD-73C881A8512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777078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49700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170-FE91-4FC7-8596-2A5DD168E346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240681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F3F8-62D1-4949-8080-F728D83E1BD6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554797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1535-0FCE-4A9D-8191-ABB7512F3197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085613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9A5B-027F-4E14-9628-05C3C79DE5BF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693323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80CD-7D97-4C38-B3DF-68B05A860F82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958598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148-4729-4721-B988-0C1678822DC7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527533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E6A7-107A-42EE-A356-B7D7A3A70D3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051752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D620-9F36-4AC8-AD9A-0949B29FCE0D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731E-B9A5-4FBE-9F37-7A4B2F2C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3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package" Target="../embeddings/Microsoft_Office_PowerPoint_Presentation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UNIVERSITY OF HEALTH         	AND ALLIED SCIENCES, HO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NURSING, SCHOOL OF NURSING AND MIDWIFERY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COURSE CODE: NURS 107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COURSE TITLE: Applied Chemistry in Nursing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LECTURER: MR. JUSTICE W. A. JONATHAN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A88B-C367-4267-BAA6-378681429074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JWA JONATHAN/SONAM/APPLIED CHEM IN NURSING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776413" y="6635750"/>
          <a:ext cx="4570413" cy="3427413"/>
        </p:xfrm>
        <a:graphic>
          <a:graphicData uri="http://schemas.openxmlformats.org/presentationml/2006/ole">
            <p:oleObj spid="_x0000_s1026" name="Presentation" r:id="rId4" imgW="4570656" imgH="3427555" progId="PowerPoint.Show.12">
              <p:embed/>
            </p:oleObj>
          </a:graphicData>
        </a:graphic>
      </p:graphicFrame>
      <p:pic>
        <p:nvPicPr>
          <p:cNvPr id="7" name="Picture 1" descr="F:\Logo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513033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STRUCTURE OF THE ATOM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Different elements have different electron configurations.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the different electron arrangements are compared with the physical and chemical properties of elements, patterns of similarities and differences emerge.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Periodic chemistry brings out the hidden order and patterns among elements.</a:t>
            </a:r>
          </a:p>
          <a:p>
            <a:pPr>
              <a:buFont typeface="Wingdings" pitchFamily="2" charset="2"/>
              <a:buChar char="v"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C6B-2FC1-4FAA-B8AF-DD528D3DB45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40940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A table of elements arranged in order of increasing atomic number to show the similarities of chemical elements with related electron configurations.</a:t>
            </a:r>
          </a:p>
          <a:p>
            <a:pPr>
              <a:buFont typeface="Wingdings" pitchFamily="2" charset="2"/>
              <a:buChar char="v"/>
            </a:pP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The elements fall into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vertical columns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horizontal rows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3BC9-C6F0-4B83-8060-2675DB5F1968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3BC9-C6F0-4B83-8060-2675DB5F1968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 vertical columns of the periodic table are called </a:t>
            </a:r>
            <a:r>
              <a:rPr lang="en-GB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while the horizontal rows are called </a:t>
            </a:r>
            <a:r>
              <a:rPr lang="en-GB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An element and its congeners are very similar and show </a:t>
            </a:r>
            <a:r>
              <a:rPr lang="en-GB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gradation in properties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Going down a group, the atoms of the elements all have the same outer shell structure but an increasing number of inner shells.</a:t>
            </a: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15AA-1998-4C9C-8D4D-B3C06175917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US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group of elements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refers to elements with the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number of electrons in their outer shells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Li: 2,1;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Na: 2,8,1, etc.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Elements within the same period have the same number of shells in their structure e.g.</a:t>
            </a:r>
          </a:p>
          <a:p>
            <a:pPr>
              <a:buNone/>
            </a:pP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Be:2,2 (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 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Mg:2,8,2 (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 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K:2, 8, 8, 1(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15AA-1998-4C9C-8D4D-B3C06175917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the Periodic Table, elements are classified as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semi-metals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metalloids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non-metals, (Lanthanides and Actinides as well)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Metals are found to the far left of the periodic table (e.g. Li, Be, Na, K) while non-metals are found to the far right (e.g. C, N, O, Ne, F)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Semi-metals are a borderline of elements b/n metals and non-metals (e.g. B, Si,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As).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15AA-1998-4C9C-8D4D-B3C06175917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Besides, elements on the periodic table may be classified as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-block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-block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-block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-block elements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depending on the orbital containing the valence electrons.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Thus Li, Be, Na, Mg are s-block elements(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Li: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6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6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); B, C, N, O are p-block elements(e.g. 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6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6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6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), etc.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Some groups of elements on the periodic table have special names.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15AA-1998-4C9C-8D4D-B3C06175917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 MAIN GROUP ELEMENTS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I elements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are called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alkali metals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II elements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are called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alkaline earth metals.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VII elements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are called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VIII or 0 elements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are called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noble/inert gases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and are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monatomic gases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15AA-1998-4C9C-8D4D-B3C06175917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11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PERIODIC TABLE</a:t>
            </a:r>
            <a:endParaRPr lang="en-GB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TRANSITION ELEMENTS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  <a:solidFill>
            <a:srgbClr val="00B05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definition,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transition metals are elements which either have incompletely filled d – sub-shells or readily give rise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have incompletely filled d – sub-shells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occur between Group II and Group III elements on the periodic table.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 are vanadium, chromium, iron, nickel, manganese, cobalt, etc.</a:t>
            </a:r>
            <a:endParaRPr lang="en-GB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DISCUSSION</a:t>
            </a:r>
            <a:endParaRPr lang="en-GB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your perception about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“Chemistry”?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 people come to the subject of Chemistry with a bit of fear and wild perceptions.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Chemistry occupies a central position of the sciences.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may soon come to realize that Chemistry plays a much larger role in your life than you first thought, no matter your life goals or career choice.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Chemistry detest is those who are lazy and lousy and do not pay attention to details.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 1" descr="F:\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PROPERTIES OFTRANSITION ELEMENTS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exhibit variable oxidation states.</a:t>
            </a:r>
          </a:p>
          <a:p>
            <a:pPr>
              <a:buFont typeface="Wingdings" pitchFamily="2" charset="2"/>
              <a:buChar char="v"/>
            </a:pPr>
            <a:r>
              <a:rPr lang="en-GB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form complex coordination compounds.</a:t>
            </a:r>
          </a:p>
          <a:p>
            <a:pPr>
              <a:buFont typeface="Wingdings" pitchFamily="2" charset="2"/>
              <a:buChar char="v"/>
            </a:pPr>
            <a:r>
              <a:rPr lang="en-GB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exhibit </a:t>
            </a:r>
            <a:r>
              <a:rPr lang="en-GB" sz="4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paramagnetism</a:t>
            </a:r>
            <a:r>
              <a:rPr lang="en-GB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have catalytic properties i.e. they serve as catalysts.</a:t>
            </a:r>
            <a:endParaRPr lang="en-GB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PERIODIC PROPERTIES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Periodic properties also manifest among the elements on the periodic table.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periodic property is any physical or chemical property of elements which changes periodically or regularly with increasing atomic number. 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Ionization energy, atomic/ionic radius, electron affinity and 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electronegativity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periodic properties.</a:t>
            </a:r>
            <a:endParaRPr lang="en-GB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PERIODIC PROPERTIES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054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Atomic radius is defined as half the inter-nuclear distance between any two closest atoms.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Atomic radius </a:t>
            </a:r>
            <a:r>
              <a:rPr lang="en-GB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decreases from left to right on the periodic table and increases down the group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IONIZATION ENERGY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the</a:t>
            </a:r>
            <a:r>
              <a:rPr lang="en-GB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minimum amount of energy required to remove an electron from the outermost shell of a gaseous atom.</a:t>
            </a:r>
          </a:p>
          <a:p>
            <a:pPr>
              <a:buFont typeface="Wingdings" pitchFamily="2" charset="2"/>
              <a:buChar char="v"/>
            </a:pPr>
            <a:r>
              <a:rPr lang="en-GB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Ionization energy</a:t>
            </a:r>
            <a:r>
              <a:rPr lang="en-GB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increases from left to right</a:t>
            </a:r>
            <a:r>
              <a:rPr lang="en-GB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periodic table and</a:t>
            </a:r>
            <a:r>
              <a:rPr lang="en-GB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decreases down the group</a:t>
            </a:r>
            <a:r>
              <a:rPr lang="en-GB" sz="4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4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 AFFINITY</a:t>
            </a:r>
            <a:endParaRPr lang="en-GB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Electron affinity is </a:t>
            </a:r>
            <a:r>
              <a:rPr lang="en-GB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energy released or expended when an electron is added to the outermost shell of a gaseous atom</a:t>
            </a: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Electron affinity </a:t>
            </a:r>
            <a:r>
              <a:rPr lang="en-GB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increases from left to right</a:t>
            </a: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 on the periodic table and </a:t>
            </a:r>
            <a:r>
              <a:rPr lang="en-GB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decreases down the group</a:t>
            </a: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ELECTRONEGATIVITY</a:t>
            </a:r>
            <a:endParaRPr lang="en-GB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Electronegativity</a:t>
            </a:r>
            <a:r>
              <a:rPr lang="en-GB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is the ability of an atom to attract a shared pair of electron onto itself when it is in a molecule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Electronegativity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increases from left to right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on the periodic table and </a:t>
            </a:r>
            <a:r>
              <a:rPr lang="en-GB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decreases down the group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Fluorine is the most electronegative element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on the periodic table.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GB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PHYSICAL PROPERTIES OF METALS</a:t>
            </a:r>
            <a:endParaRPr lang="en-GB" sz="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953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They are good conductors of heat and are thus use to manufacture cooking utensils.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They are good conductors of electricity and are thus use to manufacture electric cables.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They are malleable and thus use to manufacture roofing sheets and variety of articles.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They are ductile(use to make electric cables).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Lustrous(use to make jewels or ornaments).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B0F0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TUTORIALS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Consider the following elements: 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lithium, boron, helium, nitrogen, fluorine, neon, carbon, sodium and magnesium.</a:t>
            </a:r>
          </a:p>
          <a:p>
            <a:pPr marL="514350" indent="-514350">
              <a:buAutoNum type="alphaLcParenBoth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Classify the elements into </a:t>
            </a:r>
            <a:r>
              <a:rPr lang="en-GB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lphaLcParenBoth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Indicate which of them is/are alkali metal(s), alkaline earth metal(s),  halogen(s) or a noble gas(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DISCUSSION ON RELEVANCE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which ways do you think periodic chemistry is important to the nursing student?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lesson does the periodic table give you as a nursing student?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do you relate to your patients? Attractive or repulsive?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Keeping of patients’ records. Do you pay attention to details?</a:t>
            </a:r>
            <a:endParaRPr lang="en-GB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BONDING</a:t>
            </a:r>
            <a:endParaRPr lang="en-GB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754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           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BRIAN TEASER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Why do atoms engage in bond formation?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Chemical bonding is </a:t>
            </a:r>
            <a:r>
              <a:rPr lang="en-GB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analogous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marriage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b/n a </a:t>
            </a:r>
            <a:r>
              <a:rPr lang="en-GB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 and a woman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OBJECTIVES</a:t>
            </a:r>
            <a:endParaRPr lang="en-GB" sz="8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Understanding the pattern and order in the periodic table.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 of elements on the periodic table into metals, metalloids, non-metals, etc.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 of chemical bonding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 polarity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Electrolytes and non-electrolytes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-Lowry concept of acids and bases</a:t>
            </a:r>
          </a:p>
          <a:p>
            <a:pPr>
              <a:buFont typeface="Wingdings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 1" descr="F:\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BONDING</a:t>
            </a:r>
            <a:endParaRPr lang="en-GB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400" dirty="0" smtClean="0"/>
              <a:t> 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The main reason why atoms engage in bond formation is to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become stable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In the bond formation process, the atoms involved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lose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gain electron(s)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share  electron pair(s) </a:t>
            </a: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to attain a stable duplet or octet (noble gas) electron configuration.       </a:t>
            </a:r>
            <a:endParaRPr lang="en-GB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BONDING</a:t>
            </a:r>
            <a:endParaRPr lang="en-GB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400" dirty="0" smtClean="0"/>
              <a:t>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The process of attaining stable electron configuration of 2 or 8 electrons in the outer shell is known as the </a:t>
            </a:r>
            <a:r>
              <a:rPr lang="en-GB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duplet o</a:t>
            </a:r>
            <a:r>
              <a:rPr lang="en-GB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GB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octet rule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gain and loss of electrons results in ionic bonding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GB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BONDING</a:t>
            </a:r>
            <a:endParaRPr lang="en-GB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400" dirty="0" smtClean="0"/>
              <a:t> </a:t>
            </a: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Covalent bonds</a:t>
            </a: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 results from </a:t>
            </a: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sharing of electrons pair(s)</a:t>
            </a: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metallic bonds</a:t>
            </a: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 are formed from </a:t>
            </a: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delocalization of electrons.</a:t>
            </a:r>
            <a:endParaRPr lang="en-GB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BONDING</a:t>
            </a:r>
            <a:endParaRPr lang="en-GB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three main types</a:t>
            </a: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 of inter-atomic bonds are:</a:t>
            </a:r>
          </a:p>
          <a:p>
            <a:pPr>
              <a:buFont typeface="Wingdings" pitchFamily="2" charset="2"/>
              <a:buChar char="v"/>
            </a:pP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  <a:p>
            <a:pPr>
              <a:buFont typeface="Wingdings" pitchFamily="2" charset="2"/>
              <a:buChar char="v"/>
            </a:pP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Covalent bonding</a:t>
            </a:r>
          </a:p>
          <a:p>
            <a:pPr>
              <a:buFont typeface="Wingdings" pitchFamily="2" charset="2"/>
              <a:buChar char="v"/>
            </a:pPr>
            <a:r>
              <a:rPr lang="en-GB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Metallic bonding</a:t>
            </a:r>
          </a:p>
          <a:p>
            <a:pPr>
              <a:buFont typeface="Wingdings" pitchFamily="2" charset="2"/>
              <a:buChar char="v"/>
            </a:pP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IONIC BONDING </a:t>
            </a:r>
            <a:endParaRPr lang="en-GB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Ionic bonding involves </a:t>
            </a:r>
            <a:r>
              <a:rPr lang="en-GB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complete transfer of electron(s) from the outermost shell of metal atom to that of a non-metal atom</a:t>
            </a: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It occurs b/n </a:t>
            </a:r>
            <a:r>
              <a:rPr lang="en-GB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 (electropositive elements) and </a:t>
            </a:r>
            <a:r>
              <a:rPr lang="en-GB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non-metals</a:t>
            </a:r>
            <a:r>
              <a:rPr lang="en-GB" sz="4200" dirty="0" smtClean="0">
                <a:latin typeface="Times New Roman" pitchFamily="18" charset="0"/>
                <a:cs typeface="Times New Roman" pitchFamily="18" charset="0"/>
              </a:rPr>
              <a:t> (electronegative elements)</a:t>
            </a:r>
            <a:endParaRPr lang="en-GB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IONIC BONDING </a:t>
            </a:r>
            <a:endParaRPr lang="en-GB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During the bonding process, </a:t>
            </a:r>
            <a:r>
              <a:rPr lang="en-GB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metals lose one or more electron(s)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to form </a:t>
            </a:r>
            <a:r>
              <a:rPr lang="en-GB" sz="40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Non-metals gain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same number of </a:t>
            </a:r>
            <a:r>
              <a:rPr lang="en-GB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lost by the metals to form anions.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Resultant </a:t>
            </a:r>
            <a:r>
              <a:rPr lang="en-GB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electrostatic forces of attraction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constitutes the ionic bond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IONIC BONDING </a:t>
            </a:r>
            <a:endParaRPr lang="en-GB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Number of electrons lost or gained </a:t>
            </a:r>
            <a:r>
              <a:rPr lang="en-GB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depends on the number of electrons in the valence shell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 of the atom and the </a:t>
            </a:r>
            <a:r>
              <a:rPr lang="en-GB" sz="5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to which it belongs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ELECTRON DOT STRUCTURES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Symbols of atoms with dots to represent the valence-shell electrons only.</a:t>
            </a:r>
          </a:p>
          <a:p>
            <a:pPr>
              <a:lnSpc>
                <a:spcPct val="40000"/>
              </a:lnSpc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       2        3          4        5           6        7       2/8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							         He: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       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Mg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</a:t>
            </a:r>
            <a:endParaRPr lang="en-US" b="1" baseline="30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Factors that Favour ionic Bonding </a:t>
            </a:r>
            <a:endParaRPr lang="en-GB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  <a:solidFill>
            <a:srgbClr val="00B0F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 ionization energy of metal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High electron affinity of non-metal.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GB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electronegativity</a:t>
            </a:r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difference 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 the  two atoms in the bonding situation. </a:t>
            </a:r>
            <a:endParaRPr lang="en-GB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BONDS B/N SODIUM AND CHLORINE</a:t>
            </a:r>
            <a:endParaRPr lang="en-GB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Na: 2,8,1 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loses one electron to form Na</a:t>
            </a:r>
            <a:r>
              <a:rPr lang="en-GB" sz="4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GB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Cl: 2,8,7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gains the one electron lost by sodium to form </a:t>
            </a:r>
            <a:r>
              <a:rPr lang="en-GB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4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PRE-LECTURE TEST(10 MINS)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 (a)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What are electrolytes?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(b) State one function of electrolytes in the         human body.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(b) What is a conjugate acid-base?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Identify the conjugate acid-base pair in the following equation: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US" sz="3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O(l)           H</a:t>
            </a:r>
            <a:r>
              <a:rPr lang="en-US" sz="3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A88B-C367-4267-BAA6-378681429074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JWA JONATHAN/SONAM/APPLIED CHEM IN NURSING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776413" y="6635750"/>
          <a:ext cx="4570413" cy="3427413"/>
        </p:xfrm>
        <a:graphic>
          <a:graphicData uri="http://schemas.openxmlformats.org/presentationml/2006/ole">
            <p:oleObj spid="_x0000_s90114" name="Presentation" r:id="rId3" imgW="4570656" imgH="3427555" progId="PowerPoint.Show.12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886200" y="5638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0" y="5562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513033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OF SODIUM ION</a:t>
            </a:r>
            <a:endParaRPr lang="en-GB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 atom                            Sodium ion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Na 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–  e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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Na 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2,8,1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	        2,8  ( = Ne)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11 p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		         	     11 p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buNone/>
            </a:pP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11 e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10 e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0                                            1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OF CHLODRIDE ION</a:t>
            </a:r>
            <a:endParaRPr lang="en-GB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Chlorine atom              chloride ion 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baseline="-25000" dirty="0" smtClean="0">
                <a:solidFill>
                  <a:srgbClr val="FFFF00"/>
                </a:solidFill>
              </a:rPr>
              <a:t> </a:t>
            </a:r>
            <a:r>
              <a:rPr lang="en-US" b="1" baseline="-25000" dirty="0" smtClean="0">
                <a:solidFill>
                  <a:srgbClr val="FFFF00"/>
                </a:solidFill>
                <a:sym typeface="Symbol" pitchFamily="18" charset="2"/>
              </a:rPr>
              <a:t> </a:t>
            </a:r>
            <a:r>
              <a:rPr lang="en-US" b="1" baseline="-25000" dirty="0" smtClean="0">
                <a:solidFill>
                  <a:srgbClr val="FFFF00"/>
                </a:solidFill>
              </a:rPr>
              <a:t>                                                                                     </a:t>
            </a:r>
            <a:r>
              <a:rPr lang="en-US" b="1" baseline="-25000" dirty="0" smtClean="0">
                <a:solidFill>
                  <a:srgbClr val="FFFF00"/>
                </a:solidFill>
                <a:sym typeface="Symbol" pitchFamily="18" charset="2"/>
              </a:rPr>
              <a:t> 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     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baseline="30000" dirty="0" smtClean="0">
                <a:solidFill>
                  <a:srgbClr val="FFFF00"/>
                </a:solidFill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FFFF00"/>
                </a:solidFill>
              </a:rPr>
              <a:t>                                                                               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  <a:r>
              <a:rPr lang="en-US" b="1" dirty="0" err="1" smtClean="0">
                <a:solidFill>
                  <a:srgbClr val="FFFF00"/>
                </a:solidFill>
              </a:rPr>
              <a:t>Cl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      </a:t>
            </a:r>
            <a:r>
              <a:rPr lang="en-US" b="1" baseline="30000" dirty="0" smtClean="0">
                <a:solidFill>
                  <a:srgbClr val="FFFF00"/>
                </a:solidFill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rgbClr val="FFFF00"/>
                </a:solidFill>
              </a:rPr>
              <a:t> </a:t>
            </a:r>
            <a:r>
              <a:rPr lang="en-US" b="1" baseline="30000" dirty="0" smtClean="0">
                <a:solidFill>
                  <a:srgbClr val="FFFF00"/>
                </a:solidFill>
                <a:sym typeface="Symbol" pitchFamily="18" charset="2"/>
              </a:rPr>
              <a:t> </a:t>
            </a:r>
            <a:r>
              <a:rPr lang="en-US" b="1" baseline="30000" dirty="0" smtClean="0">
                <a:solidFill>
                  <a:srgbClr val="FFFF00"/>
                </a:solidFill>
              </a:rPr>
              <a:t>                                                                                      </a:t>
            </a:r>
            <a:r>
              <a:rPr lang="en-US" b="1" baseline="30000" dirty="0" smtClean="0">
                <a:solidFill>
                  <a:srgbClr val="FFFF00"/>
                </a:solidFill>
                <a:sym typeface="Symbol" pitchFamily="18" charset="2"/>
              </a:rPr>
              <a:t> </a:t>
            </a:r>
            <a:r>
              <a:rPr lang="en-US" b="1" baseline="30000" dirty="0" smtClean="0">
                <a:solidFill>
                  <a:srgbClr val="FFFF00"/>
                </a:solidFill>
              </a:rPr>
              <a:t>           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00B0F0"/>
                </a:solidFill>
              </a:rPr>
              <a:t>  </a:t>
            </a:r>
            <a:r>
              <a:rPr lang="en-US" sz="4300" b="1" dirty="0" err="1" smtClean="0">
                <a:solidFill>
                  <a:srgbClr val="00B0F0"/>
                </a:solidFill>
              </a:rPr>
              <a:t>Cl</a:t>
            </a:r>
            <a:r>
              <a:rPr lang="en-US" sz="4300" b="1" dirty="0" smtClean="0">
                <a:solidFill>
                  <a:srgbClr val="00B0F0"/>
                </a:solidFill>
              </a:rPr>
              <a:t>    +   e</a:t>
            </a:r>
            <a:r>
              <a:rPr lang="en-US" sz="4300" b="1" baseline="30000" dirty="0" smtClean="0">
                <a:solidFill>
                  <a:srgbClr val="00B0F0"/>
                </a:solidFill>
              </a:rPr>
              <a:t>-</a:t>
            </a:r>
            <a:r>
              <a:rPr lang="en-US" sz="4300" b="1" dirty="0" smtClean="0">
                <a:solidFill>
                  <a:srgbClr val="00B0F0"/>
                </a:solidFill>
              </a:rPr>
              <a:t>                            </a:t>
            </a:r>
            <a:r>
              <a:rPr lang="en-US" sz="4300" b="1" dirty="0" err="1" smtClean="0">
                <a:solidFill>
                  <a:srgbClr val="00B0F0"/>
                </a:solidFill>
              </a:rPr>
              <a:t>Cl</a:t>
            </a:r>
            <a:r>
              <a:rPr lang="en-US" sz="4300" b="1" baseline="30000" dirty="0" smtClean="0">
                <a:solidFill>
                  <a:srgbClr val="00B0F0"/>
                </a:solidFill>
              </a:rPr>
              <a:t>-</a:t>
            </a:r>
            <a:r>
              <a:rPr lang="en-US" sz="4300" b="1" baseline="-25000" dirty="0" smtClean="0">
                <a:solidFill>
                  <a:srgbClr val="00B0F0"/>
                </a:solidFill>
              </a:rPr>
              <a:t>    </a:t>
            </a:r>
            <a:r>
              <a:rPr lang="en-US" b="1" baseline="-25000" dirty="0" smtClean="0">
                <a:solidFill>
                  <a:srgbClr val="00B0F0"/>
                </a:solidFill>
              </a:rPr>
              <a:t>     </a:t>
            </a:r>
            <a:r>
              <a:rPr lang="en-US" b="1" baseline="-25000" dirty="0" smtClean="0">
                <a:solidFill>
                  <a:schemeClr val="accent2"/>
                </a:solidFill>
              </a:rPr>
              <a:t>     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2,8,7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	     2,8,8  ( =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17 p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		         	     17 p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17 e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18 e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0                                            1e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24200" y="3352800"/>
            <a:ext cx="16764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Formation of Magnesium  Ion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Magnesium atom	             Magnesium ion</a:t>
            </a:r>
            <a:endParaRPr lang="en-US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None/>
            </a:pP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Mg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–   2e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Mg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2,8,2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			2,8   (=Ne)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12 p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				12 p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12 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                               	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e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0                                                 2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Some Typical Ions with Positive Charges (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 </a:t>
            </a:r>
            <a:r>
              <a:rPr lang="en-US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Group 1	    Group 2		Group 3</a:t>
            </a:r>
          </a:p>
          <a:p>
            <a:pPr>
              <a:lnSpc>
                <a:spcPct val="120000"/>
              </a:lnSpc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Mg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Al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Li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Ca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Na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Sr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</a:p>
          <a:p>
            <a:pPr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K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Ba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Check </a:t>
            </a:r>
            <a:endParaRPr lang="en-GB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Number of valence electrons in aluminum, </a:t>
            </a:r>
            <a:r>
              <a:rPr lang="en-US" sz="35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</a:p>
          <a:p>
            <a:pPr>
              <a:lnSpc>
                <a:spcPct val="90000"/>
              </a:lnSpc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 1 e</a:t>
            </a:r>
            <a:r>
              <a:rPr lang="en-US" sz="35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	2)  2 e</a:t>
            </a:r>
            <a:r>
              <a:rPr lang="en-US" sz="35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3)  3 e</a:t>
            </a:r>
            <a:r>
              <a:rPr lang="en-US" sz="35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35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   Change in electrons for octet</a:t>
            </a:r>
          </a:p>
          <a:p>
            <a:pPr>
              <a:lnSpc>
                <a:spcPct val="90000"/>
              </a:lnSpc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 lose 3e</a:t>
            </a:r>
            <a:r>
              <a:rPr lang="en-US" sz="35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       	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 gain 3 e</a:t>
            </a:r>
            <a:r>
              <a:rPr lang="en-US" sz="35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      	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 gain 5 e</a:t>
            </a:r>
            <a:r>
              <a:rPr lang="en-US" sz="35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	Ionic charge of aluminum </a:t>
            </a:r>
          </a:p>
          <a:p>
            <a:pPr>
              <a:lnSpc>
                <a:spcPct val="90000"/>
              </a:lnSpc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 -3		       	2)  -5		      	3)   +3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b="1" dirty="0" smtClean="0"/>
              <a:t>	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SOLUTION </a:t>
            </a:r>
            <a:endParaRPr lang="en-GB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 Number of valence electrons in aluminum</a:t>
            </a: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	3 e</a:t>
            </a:r>
            <a:r>
              <a:rPr lang="en-US" sz="38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B.    Change in electrons for octet</a:t>
            </a: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	lose 3e</a:t>
            </a:r>
            <a:r>
              <a:rPr lang="en-US" sz="38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C.	Ionic charge of aluminum </a:t>
            </a: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   +3 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SOLUTION </a:t>
            </a:r>
            <a:endParaRPr lang="en-GB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the ionic charge for each of the following:</a:t>
            </a:r>
          </a:p>
          <a:p>
            <a:pPr>
              <a:lnSpc>
                <a:spcPct val="8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A.  12 p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10 e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0		  2) +2		3)  -2</a:t>
            </a:r>
          </a:p>
          <a:p>
            <a:pPr>
              <a:lnSpc>
                <a:spcPct val="14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B.  50p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and  46 e-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+2	  2) +4		3) -4</a:t>
            </a:r>
          </a:p>
          <a:p>
            <a:pPr>
              <a:lnSpc>
                <a:spcPct val="14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C.  15 p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and 18e-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 +3     	  2)  -3		 3) -5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OF SODIUM CHLORIDE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6600" dirty="0" smtClean="0">
                <a:solidFill>
                  <a:srgbClr val="FFFF00"/>
                </a:solidFill>
              </a:rPr>
              <a:t>Na</a:t>
            </a:r>
            <a:r>
              <a:rPr lang="en-GB" sz="6600" baseline="30000" dirty="0" smtClean="0">
                <a:solidFill>
                  <a:srgbClr val="FFFF00"/>
                </a:solidFill>
              </a:rPr>
              <a:t>+</a:t>
            </a:r>
            <a:r>
              <a:rPr lang="en-GB" sz="6600" dirty="0" smtClean="0">
                <a:solidFill>
                  <a:srgbClr val="FFFF00"/>
                </a:solidFill>
              </a:rPr>
              <a:t>  +   </a:t>
            </a:r>
            <a:r>
              <a:rPr lang="en-GB" sz="6600" dirty="0" err="1" smtClean="0">
                <a:solidFill>
                  <a:srgbClr val="FFFF00"/>
                </a:solidFill>
              </a:rPr>
              <a:t>Cl</a:t>
            </a:r>
            <a:r>
              <a:rPr lang="en-GB" sz="6600" baseline="30000" dirty="0" smtClean="0">
                <a:solidFill>
                  <a:srgbClr val="FFFF00"/>
                </a:solidFill>
              </a:rPr>
              <a:t>-          </a:t>
            </a:r>
            <a:r>
              <a:rPr lang="en-GB" sz="6600" dirty="0" smtClean="0">
                <a:solidFill>
                  <a:srgbClr val="FFFF00"/>
                </a:solidFill>
              </a:rPr>
              <a:t>     </a:t>
            </a:r>
            <a:r>
              <a:rPr lang="en-GB" sz="6600" dirty="0" err="1" smtClean="0">
                <a:solidFill>
                  <a:srgbClr val="FFFF00"/>
                </a:solidFill>
              </a:rPr>
              <a:t>Na</a:t>
            </a:r>
            <a:r>
              <a:rPr lang="en-GB" sz="6600" baseline="30000" dirty="0" err="1" smtClean="0">
                <a:solidFill>
                  <a:srgbClr val="FFFF00"/>
                </a:solidFill>
              </a:rPr>
              <a:t>+</a:t>
            </a:r>
            <a:r>
              <a:rPr lang="en-GB" sz="6600" dirty="0" err="1" smtClean="0">
                <a:solidFill>
                  <a:srgbClr val="FFFF00"/>
                </a:solidFill>
              </a:rPr>
              <a:t>Cl</a:t>
            </a:r>
            <a:r>
              <a:rPr lang="en-GB" sz="6600" baseline="30000" dirty="0" smtClean="0">
                <a:solidFill>
                  <a:srgbClr val="FFFF00"/>
                </a:solidFill>
              </a:rPr>
              <a:t>-</a:t>
            </a:r>
            <a:endParaRPr lang="en-GB" sz="6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FFFF00"/>
                </a:solidFill>
              </a:rPr>
              <a:t>  Sodium chloride crystal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0" y="2209800"/>
            <a:ext cx="15240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OF SODIUM CHLORIDE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>
            <p:ph idx="1"/>
          </p:nvPr>
        </p:nvGraphicFramePr>
        <p:xfrm>
          <a:off x="0" y="1447800"/>
          <a:ext cx="9144000" cy="4343400"/>
        </p:xfrm>
        <a:graphic>
          <a:graphicData uri="http://schemas.openxmlformats.org/presentationml/2006/ole">
            <p:oleObj spid="_x0000_s15362" name="Bitmap Image" r:id="rId3" imgW="5495238" imgH="2800741" progId="PBrush">
              <p:embed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CRYSTAL LATTICE OF SODIUM CHLORIDE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  <p:pic>
        <p:nvPicPr>
          <p:cNvPr id="6" name="Picture 1027" descr="npo000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1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CHEMISTRY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7"/>
            <a:ext cx="90678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FF55-D08E-406A-9616-18BFDF2F8051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39334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EXAMPLES OF COMPOUNDS WITH IONIC BONDS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CaCl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MgCl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Cl, Na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CaCO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(NH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6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KOH, etc.</a:t>
            </a:r>
            <a:endParaRPr lang="en-GB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PROPERTIES OF IONIC COMPOUNDS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consists of oppositely charged ions held together by electrostatic forces of attraction.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are soluble in water and other polar solvents but insoluble non-polar solvents.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conduct electricity in aqueous solutions and in the molten state.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are often solids with high melting points.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COVALENT  BONDING</a:t>
            </a:r>
            <a:endParaRPr lang="en-GB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covalent bond is formed by sharing of one or more electron pair(s) between two atoms.</a:t>
            </a:r>
          </a:p>
          <a:p>
            <a:pPr>
              <a:buFont typeface="Wingdings" pitchFamily="2" charset="2"/>
              <a:buChar char="v"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sharing process enables the atoms involve to attain stable noble gas configuration.</a:t>
            </a:r>
          </a:p>
          <a:p>
            <a:pPr>
              <a:buFont typeface="Wingdings" pitchFamily="2" charset="2"/>
              <a:buChar char="v"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Covalent bonds are formed between atoms having 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same or similar </a:t>
            </a:r>
            <a:r>
              <a:rPr lang="en-GB" sz="3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electronegativities</a:t>
            </a: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3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COVALENT  BONDING</a:t>
            </a:r>
            <a:endParaRPr lang="en-GB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covalent bonding sharing of:</a:t>
            </a:r>
          </a:p>
          <a:p>
            <a:pPr>
              <a:buFont typeface="Wingdings" pitchFamily="2" charset="2"/>
              <a:buChar char="v"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One electron pair results in single covalent bonds e.g. 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>
              <a:buFont typeface="Wingdings" pitchFamily="2" charset="2"/>
              <a:buChar char="v"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electron pairs results  in double covalent bonds e.g. 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>
              <a:buFont typeface="Wingdings" pitchFamily="2" charset="2"/>
              <a:buChar char="v"/>
            </a:pP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electron pairs results in triple bonds e.g. 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37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  <a:endParaRPr lang="en-GB" sz="3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89090" name="Picture 1" descr="Solu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Formation of single and double covalent bonds</a:t>
            </a:r>
            <a:endParaRPr lang="en-GB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COVALENT  BONDING</a:t>
            </a:r>
            <a:endParaRPr lang="en-GB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Essentially, covalent bonds are formed b/n non-metals. </a:t>
            </a:r>
          </a:p>
          <a:p>
            <a:pPr>
              <a:buFont typeface="Wingdings" pitchFamily="2" charset="2"/>
              <a:buChar char="v"/>
            </a:pPr>
            <a:r>
              <a:rPr lang="en-GB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Non-metals are electronegative elements with </a:t>
            </a:r>
            <a:r>
              <a:rPr lang="en-GB" sz="4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high electron affinity</a:t>
            </a:r>
            <a:r>
              <a:rPr lang="en-GB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thus </a:t>
            </a:r>
            <a:r>
              <a:rPr lang="en-GB" sz="4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not release or give out electrons</a:t>
            </a:r>
            <a:r>
              <a:rPr lang="en-GB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Examples: H, C, N, O, </a:t>
            </a:r>
            <a:r>
              <a:rPr lang="en-GB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S, F, etc.</a:t>
            </a:r>
            <a:endParaRPr lang="en-GB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76962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FORMATION OF HYDROGEN CHLORIDE MOLECULE</a:t>
            </a:r>
            <a:endParaRPr lang="en-GB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(c) doc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162049"/>
            <a:ext cx="987425" cy="895351"/>
          </a:xfrm>
          <a:prstGeom prst="rect">
            <a:avLst/>
          </a:prstGeom>
          <a:noFill/>
        </p:spPr>
      </p:pic>
      <p:pic>
        <p:nvPicPr>
          <p:cNvPr id="73732" name="Picture 4" descr="(c) doc 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1076324"/>
            <a:ext cx="1276350" cy="981076"/>
          </a:xfrm>
          <a:prstGeom prst="rect">
            <a:avLst/>
          </a:prstGeom>
          <a:noFill/>
        </p:spPr>
      </p:pic>
      <p:pic>
        <p:nvPicPr>
          <p:cNvPr id="73734" name="Picture 6" descr="G:\Covalent bonds_files\full_ox_cov_H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762000"/>
            <a:ext cx="1714500" cy="1543051"/>
          </a:xfrm>
          <a:prstGeom prst="rect">
            <a:avLst/>
          </a:prstGeom>
          <a:noFill/>
        </p:spPr>
      </p:pic>
      <p:pic>
        <p:nvPicPr>
          <p:cNvPr id="73736" name="Picture 8" descr="G:\Covalent bonds_files\simpleoxHC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1" y="838200"/>
            <a:ext cx="1905000" cy="17526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2971800" y="15240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738" name="Picture 10" descr="G:\Covalent bonds_files\simpleoxH2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28924"/>
            <a:ext cx="2206625" cy="1514476"/>
          </a:xfrm>
          <a:prstGeom prst="rect">
            <a:avLst/>
          </a:prstGeom>
          <a:noFill/>
        </p:spPr>
      </p:pic>
      <p:pic>
        <p:nvPicPr>
          <p:cNvPr id="73740" name="Picture 12" descr="G:\Covalent bonds_files\full_ox_cov_H2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828925"/>
            <a:ext cx="1800225" cy="15144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020669"/>
            <a:ext cx="35052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</a:rPr>
              <a:t>Water molecule</a:t>
            </a:r>
            <a:endParaRPr lang="en-GB" sz="3600" dirty="0">
              <a:solidFill>
                <a:schemeClr val="accent2"/>
              </a:solidFill>
            </a:endParaRPr>
          </a:p>
        </p:txBody>
      </p:sp>
      <p:pic>
        <p:nvPicPr>
          <p:cNvPr id="73742" name="Picture 14" descr="(c) doc 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200400"/>
            <a:ext cx="1600200" cy="1295400"/>
          </a:xfrm>
          <a:prstGeom prst="rect">
            <a:avLst/>
          </a:prstGeom>
          <a:noFill/>
        </p:spPr>
      </p:pic>
      <p:pic>
        <p:nvPicPr>
          <p:cNvPr id="73744" name="Picture 16" descr="G:\Covalent bonds_files\simpleoxNH3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9900" y="3200401"/>
            <a:ext cx="1866900" cy="1447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953000" y="2743200"/>
            <a:ext cx="35814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AMMONIA MOLECULE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46" name="Picture 18" descr="G:\Covalent bonds_files\simpleoxO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" y="4876800"/>
            <a:ext cx="2619375" cy="1523999"/>
          </a:xfrm>
          <a:prstGeom prst="rect">
            <a:avLst/>
          </a:prstGeom>
          <a:noFill/>
        </p:spPr>
      </p:pic>
      <p:pic>
        <p:nvPicPr>
          <p:cNvPr id="73748" name="Picture 20" descr="(c) doc 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4953000"/>
            <a:ext cx="2124075" cy="1447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4567535"/>
            <a:ext cx="7848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Oxygen molecule showing the sharing of two electron pairs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Factors that favour covalent Bonds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002060"/>
          </a:solidFill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ionization energy</a:t>
            </a:r>
          </a:p>
          <a:p>
            <a:pPr lvl="0"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 electron affinity</a:t>
            </a:r>
          </a:p>
          <a:p>
            <a:pPr lvl="0"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GB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electronegativity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difference between the two atoms in the bonding situation.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Examples of Covalent Compounds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Hydrogen molecule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nitrogen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oxygen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water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carbon (IV) oxide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methane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hydrogen chloride (</a:t>
            </a:r>
            <a:r>
              <a:rPr lang="en-GB" sz="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ammonia (</a:t>
            </a:r>
            <a:r>
              <a:rPr lang="en-GB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sz="5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etc.</a:t>
            </a:r>
            <a:endParaRPr lang="en-GB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Non-Polar and Polar Covalent Bonds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Non-polar bonds result from equal sharing of electron pair(s) e.g. (H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(N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(O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(CH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Cl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pPr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 covalent bonds result from unequal sharing of electron pair(s) e.g. </a:t>
            </a:r>
            <a:r>
              <a:rPr lang="en-GB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HF, CO, H</a:t>
            </a:r>
            <a:r>
              <a:rPr lang="en-GB" sz="44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O, NH</a:t>
            </a:r>
            <a:r>
              <a:rPr lang="en-GB" sz="44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</a:p>
          <a:p>
            <a:pPr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 molecules have dipole moments.</a:t>
            </a: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first periodic table was produced by Dmitri Mendeleev in 1869.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Mendeleev arranged elements on the periodic table according to their atomic masses.</a:t>
            </a:r>
          </a:p>
          <a:p>
            <a:pPr>
              <a:buFont typeface="Wingdings" pitchFamily="2" charset="2"/>
              <a:buChar char="v"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His periodic law states 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that properties of elements change at regular intervals according to their relative atomic 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masses.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8028-9743-4A2A-A9B4-70144FEB7D75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49771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POLAR COVALENT BONDS</a:t>
            </a:r>
            <a:endParaRPr lang="en-GB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 1027" descr="02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1029"/>
          <p:cNvGraphicFramePr>
            <a:graphicFrameLocks noChangeAspect="1"/>
          </p:cNvGraphicFramePr>
          <p:nvPr/>
        </p:nvGraphicFramePr>
        <p:xfrm>
          <a:off x="5257800" y="1447799"/>
          <a:ext cx="3352800" cy="2895601"/>
        </p:xfrm>
        <a:graphic>
          <a:graphicData uri="http://schemas.openxmlformats.org/presentationml/2006/ole">
            <p:oleObj spid="_x0000_s16386" name="Bitmap Image" r:id="rId4" imgW="1133633" imgH="1104762" progId="PBrush">
              <p:embed/>
            </p:oleObj>
          </a:graphicData>
        </a:graphic>
      </p:graphicFrame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457200" y="4648200"/>
            <a:ext cx="8382000" cy="156966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is a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because oxygen is more electronegative than hydrogen, and therefore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 pair is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pulled closer to oxygen.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Coordinate Covalent/Dative Bond</a:t>
            </a:r>
            <a:endParaRPr lang="en-GB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95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is a type of covalent bond in which the pair of electrons constituting the covalent bond is supplied by only one of the atoms.</a:t>
            </a:r>
          </a:p>
          <a:p>
            <a:pPr>
              <a:buFont typeface="Wingdings" pitchFamily="2" charset="2"/>
              <a:buChar char="v"/>
            </a:pP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Examples of compounds containing coordinate covalent bonds are 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4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N:BF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  <a:endParaRPr lang="en-GB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PROPERTIES OF COVALENT MOLECULES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consists of pure molecules.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soluble in non-polar solvents e.g. ether, hexane, ethanol, but insoluble in water and other polar solvents.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do not conduct heat or electricity.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generally have low boiling/melting points.</a:t>
            </a:r>
            <a:endParaRPr lang="en-GB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METALLIC BONDING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Metallic bond is formed by electrostatic force of attraction between the delocalized electrons and the fixed positive lattice points or ions.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formed between atoms of metallic elements.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bonding involves electron clouds around the atoms and the charge on the metal.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depends atomic radius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number of valence electrons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Metallic Bond; Sea of Electrons and Fixed Positive Metal ions  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 4" descr="metallicblu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4953000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PROPERTIES OF METALLIC BONDS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conductors of heat and electricity in all states.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Lustrous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Very high melting/boiling points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Examples: K, Al, Fe, Na, Co, </a:t>
            </a:r>
            <a:r>
              <a:rPr lang="en-GB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  <a:endParaRPr lang="en-GB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ELECTROLYTES &amp; NON-ELECTROLTES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Electrolytes are substances which conduct electricity in the molten states or aqueous solutions and get decomposed in the process.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essentially acids, bases and salts.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 are aqueous solutions of acids, bases and salts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e.g.HCl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HNO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KOH(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CH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etc.</a:t>
            </a:r>
            <a:endParaRPr lang="en-GB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ELECTROLYTES &amp; NON-ELECTROLTES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Non-electrolytes do not conduct electricity.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Examples: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(g),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(l), CH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(g), sugar solution, C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kerosene, ethanol, CHCl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Electrical conductivity in acids, bases and salts is due to the movement of free mobile ions.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Non-electrolytes do not conduct electricity because they lack ions.</a:t>
            </a:r>
            <a:endParaRPr lang="en-GB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TYPES OF ELECTROLYTES</a:t>
            </a:r>
            <a:endParaRPr lang="en-GB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 electrolytes: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They ionize completely in aqueous solutions to give more free mobile ions.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Na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etc.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Weak electrolytes: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They ionize only partially in aqueous solutions to give very few mobile ions.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E.g. 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O, NH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GB" sz="3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COOH, etc.</a:t>
            </a:r>
            <a:endParaRPr lang="en-GB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TYPES OF ELECTROLYTES</a:t>
            </a:r>
            <a:endParaRPr lang="en-GB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Electrolytes are present in the human body.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Balance of electrolytes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our bodies is essential for normal functioning of our cells and our organs.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Common electrolytes that are measured by health care providers with blood testing include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sodium, potassium, chloride, and bicarbonate ions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GB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rgbClr val="00B0F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Henry Moseley (1914) discovered that </a:t>
            </a: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atomic number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was responsible for the basic periodic properties of elements.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Thus the modern periodic table is based on atomic number.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modern periodic law states that properties of elements change regularly according to their atomic number.</a:t>
            </a:r>
          </a:p>
          <a:p>
            <a:pPr>
              <a:buFont typeface="Wingdings" pitchFamily="2" charset="2"/>
              <a:buChar char="v"/>
            </a:pPr>
            <a:endParaRPr lang="en-GB" sz="3600" dirty="0" smtClean="0"/>
          </a:p>
          <a:p>
            <a:pPr>
              <a:buFont typeface="Wingdings" pitchFamily="2" charset="2"/>
              <a:buChar char="v"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E22-7C7D-4385-91C4-8A3C88677C44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49771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PERSPECTIVES OF ELECTROLYTES</a:t>
            </a:r>
            <a:endParaRPr lang="en-GB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 is the main electrolyte fluid in </a:t>
            </a:r>
            <a:r>
              <a:rPr lang="en-GB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intestitial</a:t>
            </a: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extracellular fluid.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involved in fluid balance or blood pressure.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Muscles and neurones are activated by electrolyte activity b/n extracellular fluid and intracellular fluid.</a:t>
            </a:r>
          </a:p>
          <a:p>
            <a:pPr>
              <a:buFont typeface="Wingdings" pitchFamily="2" charset="2"/>
              <a:buChar char="v"/>
            </a:pPr>
            <a:r>
              <a:rPr lang="en-GB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Electrolyte balance is maintained orally (e.g. ORS) or by intravenous infusions in emergency.</a:t>
            </a:r>
            <a:endParaRPr lang="en-GB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ACIDS AND BASES</a:t>
            </a:r>
            <a:endParaRPr lang="en-GB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three conceptual definitions of acids and bases: </a:t>
            </a:r>
            <a:r>
              <a:rPr lang="en-GB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Arrhenius, </a:t>
            </a:r>
            <a:r>
              <a:rPr lang="en-GB" sz="3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GB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Lowry and Lewis.</a:t>
            </a:r>
          </a:p>
          <a:p>
            <a:pPr>
              <a:buFont typeface="Wingdings" pitchFamily="2" charset="2"/>
              <a:buChar char="v"/>
            </a:pPr>
            <a:r>
              <a:rPr lang="en-GB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Arrhenius</a:t>
            </a:r>
            <a:r>
              <a:rPr lang="en-GB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defines:</a:t>
            </a:r>
          </a:p>
          <a:p>
            <a:pPr>
              <a:buFont typeface="Wingdings" pitchFamily="2" charset="2"/>
              <a:buChar char="§"/>
            </a:pP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 acid</a:t>
            </a:r>
            <a:r>
              <a:rPr lang="en-GB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as any substance that dissolves in aqueous solutions to produce excess H</a:t>
            </a:r>
            <a:r>
              <a:rPr lang="en-GB" sz="3300" baseline="30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or H</a:t>
            </a:r>
            <a:r>
              <a:rPr lang="en-GB" sz="3300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300" baseline="30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ions</a:t>
            </a:r>
            <a:r>
              <a:rPr lang="en-GB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 base dissolves in aqueous solutions to produce excess OH</a:t>
            </a:r>
            <a:r>
              <a:rPr lang="en-GB" sz="3300" baseline="30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ions. </a:t>
            </a:r>
            <a:endParaRPr lang="en-GB" sz="33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ACIDS AND BASES</a:t>
            </a:r>
            <a:endParaRPr lang="en-GB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Lowry:</a:t>
            </a:r>
          </a:p>
          <a:p>
            <a:pPr>
              <a:buFont typeface="Wingdings" pitchFamily="2" charset="2"/>
              <a:buChar char="§"/>
            </a:pPr>
            <a:r>
              <a:rPr lang="en-GB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 acid is a proton donor;</a:t>
            </a:r>
          </a:p>
          <a:p>
            <a:pPr>
              <a:buFont typeface="Wingdings" pitchFamily="2" charset="2"/>
              <a:buChar char="§"/>
            </a:pPr>
            <a:r>
              <a:rPr lang="en-GB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 base is a proton acceptor.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Lewis:</a:t>
            </a:r>
          </a:p>
          <a:p>
            <a:pPr>
              <a:buFont typeface="Wingdings" pitchFamily="2" charset="2"/>
              <a:buChar char="§"/>
            </a:pPr>
            <a:r>
              <a:rPr lang="en-GB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 acid is electron pair acceptor;</a:t>
            </a:r>
          </a:p>
          <a:p>
            <a:pPr>
              <a:buFont typeface="Wingdings" pitchFamily="2" charset="2"/>
              <a:buChar char="§"/>
            </a:pPr>
            <a:r>
              <a:rPr lang="en-GB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 base is an electron pair donor.</a:t>
            </a:r>
            <a:endParaRPr lang="en-GB" sz="3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 &amp; WEAK ACIDS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strong acid is one that ionizes/dissociates completely in aqueous solutions.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          H</a:t>
            </a:r>
            <a:r>
              <a:rPr lang="en-GB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weak acid is one that ionizes/dissociates only partially in aqueous solutions.</a:t>
            </a:r>
          </a:p>
          <a:p>
            <a:pPr>
              <a:buNone/>
            </a:pP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3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COOH(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         CH</a:t>
            </a:r>
            <a:r>
              <a:rPr lang="en-GB" sz="3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GB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GB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71800" y="2971800"/>
            <a:ext cx="12954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0" y="4953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48000" y="4876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 &amp; ACIDS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Strong Acids: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 acids ionize or dissociates completely in aqueous solutions e.g.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HI,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HNO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Weak Acids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Weak acids ionize or dissociates only partially in aqueous solution e.g.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COOH, H</a:t>
            </a:r>
            <a:r>
              <a:rPr lang="en-US" sz="4000" b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000" b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4000" b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en-US" sz="4000" b="1" i="1" baseline="-25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  &amp; WEAK BASES</a:t>
            </a:r>
            <a:endParaRPr lang="en-GB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strong base ionizes/dissociates completely in aqueous solutions e.g. </a:t>
            </a:r>
            <a:r>
              <a:rPr lang="en-GB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KOH,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Ca(OH)</a:t>
            </a:r>
            <a:r>
              <a:rPr lang="en-US" sz="4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GB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(OH)</a:t>
            </a:r>
            <a:r>
              <a:rPr lang="en-US" sz="4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	</a:t>
            </a:r>
            <a:endParaRPr lang="en-GB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weak base ionizes /dissociates partially in aqueous solutions e.g. NH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GB" sz="4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/>
          <a:lstStyle/>
          <a:p>
            <a:r>
              <a:rPr lang="en-GB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BASICITY OF ACIDS</a:t>
            </a:r>
            <a:endParaRPr lang="en-GB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refers to the number of replaceable hydrogen atoms in a molecule of an acid.</a:t>
            </a:r>
          </a:p>
          <a:p>
            <a:pPr>
              <a:buFont typeface="Wingdings" pitchFamily="2" charset="2"/>
              <a:buChar char="v"/>
            </a:pP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GB" sz="4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4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GB" sz="4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GB" sz="4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CH</a:t>
            </a:r>
            <a:r>
              <a:rPr lang="en-GB" sz="4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respectively have </a:t>
            </a:r>
            <a:r>
              <a:rPr lang="en-GB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basicity</a:t>
            </a:r>
            <a:r>
              <a:rPr lang="en-GB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1, 2, 3 and 1.</a:t>
            </a:r>
          </a:p>
          <a:p>
            <a:pPr>
              <a:buFont typeface="Wingdings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2060"/>
          </a:solidFill>
        </p:spPr>
        <p:txBody>
          <a:bodyPr/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CONJUGATE ACID-BASE PAIR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refers to a pair of species that differ by a proton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General Equation:</a:t>
            </a:r>
          </a:p>
          <a:p>
            <a:pPr>
              <a:buNone/>
            </a:pP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1" descr="17p507a"/>
          <p:cNvPicPr>
            <a:picLocks noChangeAspect="1" noChangeArrowheads="1"/>
          </p:cNvPicPr>
          <p:nvPr/>
        </p:nvPicPr>
        <p:blipFill>
          <a:blip r:embed="rId2" cstate="print"/>
          <a:srcRect b="4280"/>
          <a:stretch>
            <a:fillRect/>
          </a:stretch>
        </p:blipFill>
        <p:spPr bwMode="auto">
          <a:xfrm>
            <a:off x="88900" y="2743200"/>
            <a:ext cx="8964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2060"/>
          </a:solidFill>
        </p:spPr>
        <p:txBody>
          <a:bodyPr/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CONJUGATE ACID-BASE PAIR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Consider the example below: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  <p:pic>
        <p:nvPicPr>
          <p:cNvPr id="7" name="Picture1" descr="17p507b"/>
          <p:cNvPicPr>
            <a:picLocks noChangeAspect="1" noChangeArrowheads="1"/>
          </p:cNvPicPr>
          <p:nvPr/>
        </p:nvPicPr>
        <p:blipFill>
          <a:blip r:embed="rId3" cstate="print"/>
          <a:srcRect b="8549"/>
          <a:stretch>
            <a:fillRect/>
          </a:stretch>
        </p:blipFill>
        <p:spPr bwMode="auto">
          <a:xfrm>
            <a:off x="88900" y="2509838"/>
            <a:ext cx="89646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CONJUGATE ACD-BASE PAIR</a:t>
            </a:r>
            <a:endParaRPr lang="en-GB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  <a:solidFill>
            <a:srgbClr val="00B0F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GB" sz="4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the conjugate base of the acid H</a:t>
            </a: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O; 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O/OH</a:t>
            </a:r>
            <a:r>
              <a:rPr lang="en-GB" sz="4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constitute conjugate acid-base pair</a:t>
            </a:r>
          </a:p>
          <a:p>
            <a:pPr>
              <a:buFont typeface="Wingdings" pitchFamily="2" charset="2"/>
              <a:buChar char="v"/>
            </a:pPr>
            <a:endParaRPr lang="en-GB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the conjugate acid of the base NH</a:t>
            </a: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/NH</a:t>
            </a:r>
            <a:r>
              <a:rPr lang="en-GB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constitute conjugate base-acid pair. </a:t>
            </a:r>
          </a:p>
          <a:p>
            <a:pPr>
              <a:buNone/>
            </a:pPr>
            <a:endParaRPr lang="en-GB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DEFINITION OF PERIODIC CHEMISTRY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study of the variation of properties of elements with atomic number is known as periodic chemistry.</a:t>
            </a:r>
          </a:p>
          <a:p>
            <a:pPr>
              <a:buFont typeface="Wingdings" pitchFamily="2" charset="2"/>
              <a:buChar char="v"/>
            </a:pPr>
            <a:r>
              <a:rPr lang="en-GB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structural model of the atom reveals that electrons and empty space surround the nucleus and account for almost all the volume occupied by the atom</a:t>
            </a:r>
            <a:r>
              <a:rPr lang="en-GB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2440-9736-40F0-87FC-965022839237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JWA JONATHAN/SONAM/APPLIED CHEM IN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4559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6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en-US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-Lowry Theory of Acids &amp; Bases</a:t>
            </a:r>
            <a:br>
              <a:rPr lang="en-US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67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1" descr="17p50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1752600"/>
            <a:ext cx="9144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828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6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en-US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-Lowry Theory of Acids &amp; Bases</a:t>
            </a:r>
            <a:br>
              <a:rPr lang="en-US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67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pic>
        <p:nvPicPr>
          <p:cNvPr id="6" name="Picture1" descr="17p504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18"/>
          <a:stretch>
            <a:fillRect/>
          </a:stretch>
        </p:blipFill>
        <p:spPr bwMode="auto">
          <a:xfrm>
            <a:off x="0" y="16002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GB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Conjugate</a:t>
            </a:r>
            <a:r>
              <a:rPr lang="en-GB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Acids &amp; Bases</a:t>
            </a:r>
            <a:endParaRPr lang="en-GB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6482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ionizable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proton:</a:t>
            </a:r>
          </a:p>
          <a:p>
            <a:pPr lvl="1">
              <a:buFontTx/>
              <a:buNone/>
              <a:defRPr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ionizable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protons:      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HSO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HSO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SO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ionizable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protons: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HPO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PO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en-US" sz="2800" b="1" i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67200" y="2361962"/>
            <a:ext cx="4876800" cy="1600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Combined: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→ 2H</a:t>
            </a:r>
            <a:r>
              <a:rPr lang="en-US" sz="4000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+ SO</a:t>
            </a:r>
            <a:r>
              <a:rPr lang="en-US" sz="4000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14800" y="4341674"/>
            <a:ext cx="502920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Combined:</a:t>
            </a:r>
          </a:p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H</a:t>
            </a:r>
            <a:r>
              <a:rPr lang="en-US" sz="3600" baseline="-25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600" baseline="-25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→ 3H</a:t>
            </a:r>
            <a:r>
              <a:rPr lang="en-US" sz="3600" baseline="30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+ PO</a:t>
            </a:r>
            <a:r>
              <a:rPr lang="en-US" sz="3600" baseline="-25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aseline="30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STRONG ACIDS &amp; BASES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 Acids and bases are examples of corrosive poisons which react locally on tissue and cells.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Chemicals that are very basic or very acidic are reactive.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Concentrated solutions of certain weak acids or weak bases are also corrosive.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chemicals </a:t>
            </a:r>
            <a:r>
              <a:rPr lang="en-US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 severe burns.</a:t>
            </a:r>
          </a:p>
        </p:txBody>
      </p:sp>
      <p:pic>
        <p:nvPicPr>
          <p:cNvPr id="7" name="Picture 4" descr="C:\Users\user\Desktop\220px-GHS-pictogram-ac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2095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STRONG ACIDS &amp; BASES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Their action on living tissue (e.g. skin, flesh and cornea) is mainly based on acid-base reactions of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amide hydrolysis and ester hydrolysis.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(chemically composed of amide bonds) are destroyed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via amide hydrolysis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(many of which have ester bonds) are decomposed by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ester hydrolysis. 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STRONG ACIDS &amp; BASES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materials act by first dehydrating cellular structures.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Proteins structures are then destroyed by the action of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acid or base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catalyzes the splitting of peptide bonds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Smaller and smaller fragments result, leading to the ultimate disintegration of the tissue.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STRONG ACIDS &amp; BASES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eyes and lungs are particularly sensitive to corrosive poisons.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cornea of the eyes is damaged by acid or base burns.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Pulmonary edema (filling with water) occurs when highly concentrated corrosive pollutants (acute poisoning) reach the lungs. 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STRONG ACIDS &amp; BASES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lining of the nose, sinuses (hollow cavities in the skull) and lungs become irritated and water logged (by dehydration of cells).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occurs in an attempt to dilute the toxic agent.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water logged condition prevents the normal exchange of oxygen and carbon dioxide. 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STRONG ACIDS &amp; BASES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victim may die of immediate suffocation, or a secondary attack of bacteria leading to pneumonia, or suffer permanent lung damage.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Air pollutants such as sulfur oxides, nitrogen oxides, chlorine, and ammonia all have corrosive effects on the respiratory tract.</a:t>
            </a:r>
          </a:p>
          <a:p>
            <a:pPr>
              <a:buFont typeface="Wingdings" pitchFamily="2" charset="2"/>
              <a:buChar char="v"/>
            </a:pPr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STRUCTURE OF THE ATOM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5778-0356-4446-B481-70F9594C15EC}" type="datetime1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JWA JONATHAN/SONAM/APPLIED CHEM IN NURSING</a:t>
            </a:r>
            <a:endParaRPr lang="en-US"/>
          </a:p>
        </p:txBody>
      </p:sp>
      <p:graphicFrame>
        <p:nvGraphicFramePr>
          <p:cNvPr id="149506" name="Object 5"/>
          <p:cNvGraphicFramePr>
            <a:graphicFrameLocks noChangeAspect="1"/>
          </p:cNvGraphicFramePr>
          <p:nvPr>
            <p:ph idx="1"/>
          </p:nvPr>
        </p:nvGraphicFramePr>
        <p:xfrm>
          <a:off x="1066800" y="1600200"/>
          <a:ext cx="6629400" cy="4648200"/>
        </p:xfrm>
        <a:graphic>
          <a:graphicData uri="http://schemas.openxmlformats.org/presentationml/2006/ole">
            <p:oleObj spid="_x0000_s149506" name="Bitmap Image" r:id="rId3" imgW="2952381" imgH="2742857" progId="PBrush">
              <p:embed/>
            </p:oleObj>
          </a:graphicData>
        </a:graphic>
      </p:graphicFrame>
    </p:spTree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3831</Words>
  <Application>Microsoft Office PowerPoint</Application>
  <PresentationFormat>On-screen Show (4:3)</PresentationFormat>
  <Paragraphs>579</Paragraphs>
  <Slides>88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Office Theme</vt:lpstr>
      <vt:lpstr>Presentation</vt:lpstr>
      <vt:lpstr>Bitmap Image</vt:lpstr>
      <vt:lpstr>         UNIVERSITY OF HEALTH          AND ALLIED SCIENCES, HO</vt:lpstr>
      <vt:lpstr>   DISCUSSION</vt:lpstr>
      <vt:lpstr>   OBJECTIVES</vt:lpstr>
      <vt:lpstr>PRE-LECTURE TEST(10 MINS)</vt:lpstr>
      <vt:lpstr>PERIODIC CHEMISTRY</vt:lpstr>
      <vt:lpstr>INTRODUCTION</vt:lpstr>
      <vt:lpstr>INTRODUCTION</vt:lpstr>
      <vt:lpstr>DEFINITION OF PERIODIC CHEMISTRY</vt:lpstr>
      <vt:lpstr>THE STRUCTURE OF THE ATOM</vt:lpstr>
      <vt:lpstr>THE STRUCTURE OF THE ATOM</vt:lpstr>
      <vt:lpstr>THE PERIODIC TABLE</vt:lpstr>
      <vt:lpstr>THE PERIODIC TABLE</vt:lpstr>
      <vt:lpstr>THE PERIODIC TABLE</vt:lpstr>
      <vt:lpstr>THE PERIODIC TABLE</vt:lpstr>
      <vt:lpstr>THE PERIODIC TABLE</vt:lpstr>
      <vt:lpstr>THE PERIODIC TABLE</vt:lpstr>
      <vt:lpstr>SOME MAIN GROUP ELEMENTS</vt:lpstr>
      <vt:lpstr>THE PERIODIC TABLE</vt:lpstr>
      <vt:lpstr>TRANSITION ELEMENTS</vt:lpstr>
      <vt:lpstr>PROPERTIES OFTRANSITION ELEMENTS</vt:lpstr>
      <vt:lpstr>PERIODIC PROPERTIES</vt:lpstr>
      <vt:lpstr>PERIODIC PROPERTIES</vt:lpstr>
      <vt:lpstr>IONIZATION ENERGY</vt:lpstr>
      <vt:lpstr>ELECTRON AFFINITY</vt:lpstr>
      <vt:lpstr>ELECTRONEGATIVITY</vt:lpstr>
      <vt:lpstr>PHYSICAL PROPERTIES OF METALS</vt:lpstr>
      <vt:lpstr>TUTORIALS</vt:lpstr>
      <vt:lpstr>DISCUSSION ON RELEVANCE</vt:lpstr>
      <vt:lpstr>CHEMICAL BONDING</vt:lpstr>
      <vt:lpstr>CHEMICAL BONDING</vt:lpstr>
      <vt:lpstr>CHEMICAL BONDING</vt:lpstr>
      <vt:lpstr>CHEMICAL BONDING</vt:lpstr>
      <vt:lpstr>CHEMICAL BONDING</vt:lpstr>
      <vt:lpstr>IONIC BONDING </vt:lpstr>
      <vt:lpstr>IONIC BONDING </vt:lpstr>
      <vt:lpstr>IONIC BONDING </vt:lpstr>
      <vt:lpstr>ELECTRON DOT STRUCTURES</vt:lpstr>
      <vt:lpstr>Factors that Favour ionic Bonding </vt:lpstr>
      <vt:lpstr>IONIC BONDS B/N SODIUM AND CHLORINE</vt:lpstr>
      <vt:lpstr>FORMATION OF SODIUM ION</vt:lpstr>
      <vt:lpstr>FORMATION OF CHLODRIDE ION</vt:lpstr>
      <vt:lpstr>Formation of Magnesium  Ion</vt:lpstr>
      <vt:lpstr>Some Typical Ions with Positive Charges (Cations)</vt:lpstr>
      <vt:lpstr>Learning Check </vt:lpstr>
      <vt:lpstr>SOLUTION </vt:lpstr>
      <vt:lpstr>SOLUTION </vt:lpstr>
      <vt:lpstr>FORMATION OF SODIUM CHLORIDE</vt:lpstr>
      <vt:lpstr>FORMATION OF SODIUM CHLORIDE</vt:lpstr>
      <vt:lpstr>CRYSTAL LATTICE OF SODIUM CHLORIDE</vt:lpstr>
      <vt:lpstr>EXAMPLES OF COMPOUNDS WITH IONIC BONDS</vt:lpstr>
      <vt:lpstr>PROPERTIES OF IONIC COMPOUNDS</vt:lpstr>
      <vt:lpstr>COVALENT  BONDING</vt:lpstr>
      <vt:lpstr>COVALENT  BONDING</vt:lpstr>
      <vt:lpstr>Slide 54</vt:lpstr>
      <vt:lpstr>COVALENT  BONDING</vt:lpstr>
      <vt:lpstr>Slide 56</vt:lpstr>
      <vt:lpstr>Factors that favour covalent Bonds</vt:lpstr>
      <vt:lpstr>Examples of Covalent Compounds</vt:lpstr>
      <vt:lpstr>Non-Polar and Polar Covalent Bonds</vt:lpstr>
      <vt:lpstr>POLAR COVALENT BONDS</vt:lpstr>
      <vt:lpstr>Coordinate Covalent/Dative Bond</vt:lpstr>
      <vt:lpstr>PROPERTIES OF COVALENT MOLECULES</vt:lpstr>
      <vt:lpstr>METALLIC BONDING</vt:lpstr>
      <vt:lpstr>Metallic Bond; Sea of Electrons and Fixed Positive Metal ions  </vt:lpstr>
      <vt:lpstr>PROPERTIES OF METALLIC BONDS</vt:lpstr>
      <vt:lpstr>ELECTROLYTES &amp; NON-ELECTROLTES</vt:lpstr>
      <vt:lpstr>ELECTROLYTES &amp; NON-ELECTROLTES</vt:lpstr>
      <vt:lpstr>TYPES OF ELECTROLYTES</vt:lpstr>
      <vt:lpstr>TYPES OF ELECTROLYTES</vt:lpstr>
      <vt:lpstr>CLINICAL PERSPECTIVES OF ELECTROLYTES</vt:lpstr>
      <vt:lpstr>ACIDS AND BASES</vt:lpstr>
      <vt:lpstr>ACIDS AND BASES</vt:lpstr>
      <vt:lpstr>STRONG &amp; WEAK ACIDS</vt:lpstr>
      <vt:lpstr>STRONG &amp; ACIDS</vt:lpstr>
      <vt:lpstr>STRONG  &amp; WEAK BASES</vt:lpstr>
      <vt:lpstr>BASICITY OF ACIDS</vt:lpstr>
      <vt:lpstr>CONJUGATE ACID-BASE PAIR</vt:lpstr>
      <vt:lpstr>CONJUGATE ACID-BASE PAIR</vt:lpstr>
      <vt:lpstr>CONJUGATE ACD-BASE PAIR</vt:lpstr>
      <vt:lpstr> Brønsted-Lowry Theory of Acids &amp; Bases </vt:lpstr>
      <vt:lpstr>  Brønsted-Lowry Theory of Acids &amp; Bases </vt:lpstr>
      <vt:lpstr>Conjugate Acids &amp; Bases</vt:lpstr>
      <vt:lpstr>EFFECTS OF STRONG ACIDS &amp; BASES</vt:lpstr>
      <vt:lpstr>EFFECTS OF STRONG ACIDS &amp; BASES</vt:lpstr>
      <vt:lpstr>EFFECTS OF STRONG ACIDS &amp; BASES</vt:lpstr>
      <vt:lpstr>EFFECTS OF STRONG ACIDS &amp; BASES</vt:lpstr>
      <vt:lpstr>EFFECTS OF STRONG ACIDS &amp; BASES</vt:lpstr>
      <vt:lpstr>EFFECTS OF STRONG ACIDS &amp; BASES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HEALTH AND ALLIED SCIENCES, HO</dc:title>
  <dc:creator>JONATHAN</dc:creator>
  <cp:lastModifiedBy>BOAMAH</cp:lastModifiedBy>
  <cp:revision>146</cp:revision>
  <dcterms:created xsi:type="dcterms:W3CDTF">2015-08-28T01:21:00Z</dcterms:created>
  <dcterms:modified xsi:type="dcterms:W3CDTF">2015-09-17T14:06:41Z</dcterms:modified>
</cp:coreProperties>
</file>