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2"/>
  </p:notesMasterIdLst>
  <p:sldIdLst>
    <p:sldId id="259" r:id="rId2"/>
    <p:sldId id="258" r:id="rId3"/>
    <p:sldId id="293" r:id="rId4"/>
    <p:sldId id="291"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5" r:id="rId18"/>
    <p:sldId id="274" r:id="rId19"/>
    <p:sldId id="276" r:id="rId20"/>
    <p:sldId id="277" r:id="rId21"/>
    <p:sldId id="280" r:id="rId22"/>
    <p:sldId id="282" r:id="rId23"/>
    <p:sldId id="283" r:id="rId24"/>
    <p:sldId id="284" r:id="rId25"/>
    <p:sldId id="286" r:id="rId26"/>
    <p:sldId id="285" r:id="rId27"/>
    <p:sldId id="287" r:id="rId28"/>
    <p:sldId id="289" r:id="rId29"/>
    <p:sldId id="288" r:id="rId30"/>
    <p:sldId id="290" r:id="rId31"/>
  </p:sldIdLst>
  <p:sldSz cx="9144000" cy="6858000" type="screen4x3"/>
  <p:notesSz cx="6858000" cy="9144000"/>
  <p:custShowLst>
    <p:custShow name="Custom Show 1" id="0">
      <p:sldLst>
        <p:sld r:id="rId2"/>
      </p:sldLst>
    </p:custShow>
  </p:custShowLst>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FF"/>
    <a:srgbClr val="FF3399"/>
    <a:srgbClr val="FF9900"/>
    <a:srgbClr val="CCECFF"/>
    <a:srgbClr val="CC0000"/>
    <a:srgbClr val="66CCFF"/>
    <a:srgbClr val="81BC5C"/>
    <a:srgbClr val="3333FF"/>
    <a:srgbClr val="FF5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6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96095-76A3-47A3-B20B-6063F9DD7A15}" type="datetimeFigureOut">
              <a:rPr lang="en-US" smtClean="0"/>
              <a:pPr/>
              <a:t>10/2/2013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658D1-2AD3-4DA0-8173-8010E33DF518}" type="slidenum">
              <a:rPr lang="en-US" smtClean="0"/>
              <a:pPr/>
              <a:t>‹#›</a:t>
            </a:fld>
            <a:endParaRPr lang="en-US"/>
          </a:p>
        </p:txBody>
      </p:sp>
    </p:spTree>
    <p:extLst>
      <p:ext uri="{BB962C8B-B14F-4D97-AF65-F5344CB8AC3E}">
        <p14:creationId xmlns="" xmlns:p14="http://schemas.microsoft.com/office/powerpoint/2010/main" val="83533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658D1-2AD3-4DA0-8173-8010E33DF518}" type="slidenum">
              <a:rPr lang="en-US" smtClean="0"/>
              <a:pPr/>
              <a:t>6</a:t>
            </a:fld>
            <a:endParaRPr lang="en-US"/>
          </a:p>
        </p:txBody>
      </p:sp>
    </p:spTree>
    <p:extLst>
      <p:ext uri="{BB962C8B-B14F-4D97-AF65-F5344CB8AC3E}">
        <p14:creationId xmlns="" xmlns:p14="http://schemas.microsoft.com/office/powerpoint/2010/main" val="42838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184385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136199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424399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380717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98365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323132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261734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184673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211340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201281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7744A-FB73-4D61-99A4-2DC80ECC7C0F}" type="datetimeFigureOut">
              <a:rPr lang="id-ID" smtClean="0"/>
              <a:pPr/>
              <a:t>02/10/2013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3775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17744A-FB73-4D61-99A4-2DC80ECC7C0F}" type="datetimeFigureOut">
              <a:rPr lang="id-ID" smtClean="0"/>
              <a:pPr/>
              <a:t>02/10/2013</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BC1A2A-C809-4FE6-BB06-50D65382EC7C}" type="slidenum">
              <a:rPr lang="id-ID" smtClean="0"/>
              <a:pPr/>
              <a:t>‹#›</a:t>
            </a:fld>
            <a:endParaRPr lang="id-ID"/>
          </a:p>
        </p:txBody>
      </p:sp>
    </p:spTree>
    <p:extLst>
      <p:ext uri="{BB962C8B-B14F-4D97-AF65-F5344CB8AC3E}">
        <p14:creationId xmlns="" xmlns:p14="http://schemas.microsoft.com/office/powerpoint/2010/main" val="211174942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437112"/>
            <a:ext cx="6786610" cy="1928826"/>
          </a:xfrm>
        </p:spPr>
        <p:txBody>
          <a:bodyPr>
            <a:normAutofit/>
          </a:bodyPr>
          <a:lstStyle/>
          <a:p>
            <a:r>
              <a:rPr lang="id-ID" sz="2800" dirty="0" smtClean="0">
                <a:solidFill>
                  <a:schemeClr val="bg1"/>
                </a:solidFill>
                <a:effectLst>
                  <a:glow rad="101600">
                    <a:srgbClr val="FF0000">
                      <a:alpha val="60000"/>
                    </a:srgbClr>
                  </a:glow>
                </a:effectLst>
                <a:latin typeface="Arial" pitchFamily="34" charset="0"/>
                <a:cs typeface="Arial" pitchFamily="34" charset="0"/>
              </a:rPr>
              <a:t>Dosen : Dr. Wonny A Ridwan, MM.,SE</a:t>
            </a:r>
            <a:br>
              <a:rPr lang="id-ID" sz="2800" dirty="0" smtClean="0">
                <a:solidFill>
                  <a:schemeClr val="bg1"/>
                </a:solidFill>
                <a:effectLst>
                  <a:glow rad="101600">
                    <a:srgbClr val="FF0000">
                      <a:alpha val="60000"/>
                    </a:srgbClr>
                  </a:glow>
                </a:effectLst>
                <a:latin typeface="Arial" pitchFamily="34" charset="0"/>
                <a:cs typeface="Arial" pitchFamily="34" charset="0"/>
              </a:rPr>
            </a:br>
            <a:r>
              <a:rPr lang="id-ID" sz="2800" dirty="0" smtClean="0">
                <a:solidFill>
                  <a:schemeClr val="bg1"/>
                </a:solidFill>
                <a:effectLst>
                  <a:glow rad="101600">
                    <a:srgbClr val="FF0000">
                      <a:alpha val="60000"/>
                    </a:srgbClr>
                  </a:glow>
                </a:effectLst>
                <a:latin typeface="Arial" pitchFamily="34" charset="0"/>
                <a:cs typeface="Arial" pitchFamily="34" charset="0"/>
              </a:rPr>
              <a:t>KDS : 113</a:t>
            </a:r>
            <a:endParaRPr lang="id-ID" sz="2800" dirty="0">
              <a:solidFill>
                <a:schemeClr val="bg1"/>
              </a:solidFill>
              <a:effectLst>
                <a:glow rad="101600">
                  <a:srgbClr val="FF0000">
                    <a:alpha val="60000"/>
                  </a:srgbClr>
                </a:glow>
              </a:effectLst>
              <a:latin typeface="Arial" pitchFamily="34" charset="0"/>
              <a:cs typeface="Arial" pitchFamily="34" charset="0"/>
            </a:endParaRPr>
          </a:p>
        </p:txBody>
      </p:sp>
      <p:sp>
        <p:nvSpPr>
          <p:cNvPr id="3" name="Text Placeholder 2"/>
          <p:cNvSpPr>
            <a:spLocks noGrp="1"/>
          </p:cNvSpPr>
          <p:nvPr>
            <p:ph type="body" idx="1"/>
          </p:nvPr>
        </p:nvSpPr>
        <p:spPr>
          <a:xfrm>
            <a:off x="1115616" y="620688"/>
            <a:ext cx="6255488" cy="3168352"/>
          </a:xfrm>
        </p:spPr>
        <p:txBody>
          <a:bodyPr>
            <a:normAutofit/>
          </a:bodyPr>
          <a:lstStyle/>
          <a:p>
            <a:r>
              <a:rPr lang="id-ID" sz="2800" b="1" dirty="0" smtClean="0">
                <a:solidFill>
                  <a:schemeClr val="bg1"/>
                </a:solidFill>
                <a:effectLst>
                  <a:glow rad="101600">
                    <a:srgbClr val="FF0000">
                      <a:alpha val="60000"/>
                    </a:srgbClr>
                  </a:glow>
                </a:effectLst>
                <a:latin typeface="Arial" pitchFamily="34" charset="0"/>
                <a:cs typeface="Arial" pitchFamily="34" charset="0"/>
              </a:rPr>
              <a:t>BAGIAN 1 KONSEP-KONSEP DASAR</a:t>
            </a:r>
          </a:p>
          <a:p>
            <a:r>
              <a:rPr lang="id-ID" sz="2800" b="1" dirty="0" smtClean="0">
                <a:solidFill>
                  <a:schemeClr val="bg1"/>
                </a:solidFill>
                <a:effectLst>
                  <a:glow rad="101600">
                    <a:srgbClr val="FF0000">
                      <a:alpha val="60000"/>
                    </a:srgbClr>
                  </a:glow>
                </a:effectLst>
                <a:latin typeface="Arial" pitchFamily="34" charset="0"/>
                <a:cs typeface="Arial" pitchFamily="34" charset="0"/>
              </a:rPr>
              <a:t>Bab 1 Pengantar Sistem Informasi</a:t>
            </a:r>
          </a:p>
          <a:p>
            <a:endParaRPr lang="id-ID" sz="2800" dirty="0" smtClean="0">
              <a:solidFill>
                <a:schemeClr val="bg1"/>
              </a:solidFill>
              <a:effectLst>
                <a:glow rad="101600">
                  <a:srgbClr val="FF0000">
                    <a:alpha val="60000"/>
                  </a:srgbClr>
                </a:glow>
              </a:effectLst>
              <a:latin typeface="Arial" pitchFamily="34" charset="0"/>
              <a:cs typeface="Arial" pitchFamily="34" charset="0"/>
            </a:endParaRPr>
          </a:p>
          <a:p>
            <a:r>
              <a:rPr lang="id-ID" sz="2800" dirty="0" smtClean="0">
                <a:solidFill>
                  <a:schemeClr val="bg1"/>
                </a:solidFill>
                <a:effectLst>
                  <a:glow rad="101600">
                    <a:srgbClr val="FF0000">
                      <a:alpha val="60000"/>
                    </a:srgbClr>
                  </a:glow>
                </a:effectLst>
                <a:latin typeface="Arial" pitchFamily="34" charset="0"/>
                <a:cs typeface="Arial" pitchFamily="34" charset="0"/>
              </a:rPr>
              <a:t>Sistem Informasi Manajemen, Raymond McLeod, George Schell Edisi 10</a:t>
            </a:r>
          </a:p>
          <a:p>
            <a:endParaRPr lang="id-ID" dirty="0">
              <a:solidFill>
                <a:schemeClr val="bg1"/>
              </a:solidFill>
              <a:effectLst>
                <a:glow rad="101600">
                  <a:srgbClr val="FF0000">
                    <a:alpha val="60000"/>
                  </a:srgbClr>
                </a:glow>
              </a:effectLst>
              <a:latin typeface="Arial" pitchFamily="34" charset="0"/>
              <a:cs typeface="Arial"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56" dur="1000" fill="hold"/>
                                        <p:tgtEl>
                                          <p:spTgt spid="2"/>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859216" cy="621704"/>
          </a:xfrm>
          <a:ln w="38100">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txBody>
          <a:bodyPr>
            <a:normAutofit/>
          </a:bodyPr>
          <a:lstStyle/>
          <a:p>
            <a:pPr algn="ctr"/>
            <a:r>
              <a:rPr lang="id-ID" sz="2800" dirty="0" smtClean="0">
                <a:solidFill>
                  <a:schemeClr val="bg1"/>
                </a:solidFill>
                <a:effectLst>
                  <a:glow rad="139700">
                    <a:schemeClr val="accent4">
                      <a:satMod val="175000"/>
                      <a:alpha val="40000"/>
                    </a:schemeClr>
                  </a:glow>
                </a:effectLst>
                <a:latin typeface="Arial" pitchFamily="34" charset="0"/>
                <a:cs typeface="Arial" pitchFamily="34" charset="0"/>
              </a:rPr>
              <a:t>Evolusi di bidang aplikasi komputer</a:t>
            </a:r>
            <a:endParaRPr lang="id-ID" sz="2800" dirty="0">
              <a:solidFill>
                <a:schemeClr val="bg1"/>
              </a:solidFill>
              <a:effectLst>
                <a:glow rad="139700">
                  <a:schemeClr val="accent4">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1484784"/>
            <a:ext cx="7797552" cy="4970952"/>
          </a:xfrm>
          <a:ln w="31750">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txBody>
          <a:bodyPr>
            <a:normAutofit/>
          </a:bodyPr>
          <a:lstStyle/>
          <a:p>
            <a:pPr algn="just"/>
            <a:r>
              <a:rPr lang="id-ID" sz="2400" dirty="0" smtClean="0">
                <a:solidFill>
                  <a:schemeClr val="accent6">
                    <a:lumMod val="60000"/>
                    <a:lumOff val="40000"/>
                  </a:schemeClr>
                </a:solidFill>
                <a:latin typeface="Arial" pitchFamily="34" charset="0"/>
                <a:cs typeface="Arial" pitchFamily="34" charset="0"/>
              </a:rPr>
              <a:t>Sistem informasi adalah suatu sistem virtual yang memungkinkan manajemen mengendalikan operasi sistem fisik perusahaan.</a:t>
            </a:r>
          </a:p>
          <a:p>
            <a:pPr>
              <a:buNone/>
            </a:pPr>
            <a:endParaRPr lang="id-ID" sz="2400" dirty="0" smtClean="0">
              <a:solidFill>
                <a:schemeClr val="accent6">
                  <a:lumMod val="60000"/>
                  <a:lumOff val="40000"/>
                </a:schemeClr>
              </a:solidFill>
              <a:latin typeface="Arial" pitchFamily="34" charset="0"/>
              <a:cs typeface="Arial" pitchFamily="34" charset="0"/>
            </a:endParaRPr>
          </a:p>
          <a:p>
            <a:pPr algn="just"/>
            <a:r>
              <a:rPr lang="id-ID" sz="2400" b="1" dirty="0" smtClean="0">
                <a:solidFill>
                  <a:schemeClr val="accent6">
                    <a:lumMod val="60000"/>
                    <a:lumOff val="40000"/>
                  </a:schemeClr>
                </a:solidFill>
                <a:latin typeface="Arial" pitchFamily="34" charset="0"/>
                <a:cs typeface="Arial" pitchFamily="34" charset="0"/>
              </a:rPr>
              <a:t>Sistem fisik</a:t>
            </a:r>
            <a:r>
              <a:rPr lang="id-ID" sz="2400" dirty="0" smtClean="0">
                <a:solidFill>
                  <a:schemeClr val="accent6">
                    <a:lumMod val="60000"/>
                    <a:lumOff val="40000"/>
                  </a:schemeClr>
                </a:solidFill>
                <a:latin typeface="Arial" pitchFamily="34" charset="0"/>
                <a:cs typeface="Arial" pitchFamily="34" charset="0"/>
              </a:rPr>
              <a:t> (</a:t>
            </a:r>
            <a:r>
              <a:rPr lang="id-ID" sz="2400" b="1" i="1" dirty="0" smtClean="0">
                <a:solidFill>
                  <a:schemeClr val="accent6">
                    <a:lumMod val="60000"/>
                    <a:lumOff val="40000"/>
                  </a:schemeClr>
                </a:solidFill>
                <a:latin typeface="Arial" pitchFamily="34" charset="0"/>
                <a:cs typeface="Arial" pitchFamily="34" charset="0"/>
              </a:rPr>
              <a:t>physical system)</a:t>
            </a:r>
            <a:r>
              <a:rPr lang="id-ID" sz="2400" dirty="0" smtClean="0">
                <a:solidFill>
                  <a:schemeClr val="accent6">
                    <a:lumMod val="60000"/>
                    <a:lumOff val="40000"/>
                  </a:schemeClr>
                </a:solidFill>
                <a:latin typeface="Arial" pitchFamily="34" charset="0"/>
                <a:cs typeface="Arial" pitchFamily="34" charset="0"/>
              </a:rPr>
              <a:t> perusahaan terdiri atas sumber-sumber daya berwujud bahan baku, karyaman, mesin, dan uang. Sedangkan </a:t>
            </a:r>
            <a:r>
              <a:rPr lang="id-ID" sz="2400" b="1" dirty="0" smtClean="0">
                <a:solidFill>
                  <a:schemeClr val="accent6">
                    <a:lumMod val="60000"/>
                    <a:lumOff val="40000"/>
                  </a:schemeClr>
                </a:solidFill>
                <a:latin typeface="Arial" pitchFamily="34" charset="0"/>
                <a:cs typeface="Arial" pitchFamily="34" charset="0"/>
              </a:rPr>
              <a:t>sistem virtual (</a:t>
            </a:r>
            <a:r>
              <a:rPr lang="id-ID" sz="2400" b="1" i="1" dirty="0" smtClean="0">
                <a:solidFill>
                  <a:schemeClr val="accent6">
                    <a:lumMod val="60000"/>
                    <a:lumOff val="40000"/>
                  </a:schemeClr>
                </a:solidFill>
                <a:latin typeface="Arial" pitchFamily="34" charset="0"/>
                <a:cs typeface="Arial" pitchFamily="34" charset="0"/>
              </a:rPr>
              <a:t>virtual system)</a:t>
            </a:r>
            <a:r>
              <a:rPr lang="id-ID" sz="2400" b="1" dirty="0" smtClean="0">
                <a:solidFill>
                  <a:schemeClr val="accent6">
                    <a:lumMod val="60000"/>
                    <a:lumOff val="40000"/>
                  </a:schemeClr>
                </a:solidFill>
                <a:latin typeface="Arial" pitchFamily="34" charset="0"/>
                <a:cs typeface="Arial" pitchFamily="34" charset="0"/>
              </a:rPr>
              <a:t> </a:t>
            </a:r>
            <a:r>
              <a:rPr lang="id-ID" sz="2400" dirty="0" smtClean="0">
                <a:solidFill>
                  <a:schemeClr val="accent6">
                    <a:lumMod val="60000"/>
                    <a:lumOff val="40000"/>
                  </a:schemeClr>
                </a:solidFill>
                <a:latin typeface="Arial" pitchFamily="34" charset="0"/>
                <a:cs typeface="Arial" pitchFamily="34" charset="0"/>
              </a:rPr>
              <a:t>terdiri atas sumber daya informasi yang digunakan untuk mewakili sistem fisik. Sebagai contoh, sebuah ruang penyimpanan persediaan yang menyimpan barang-barang persediaan merupakan sistem fisik, dan file induk persediaan berbasis computer adalah suatu sistem virtual yang mencerminkan sistem fisik</a:t>
            </a:r>
            <a:endParaRPr lang="id-ID" sz="2400" dirty="0">
              <a:solidFill>
                <a:schemeClr val="accent6">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242048" cy="5323538"/>
          </a:xfrm>
          <a:ln w="38100">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Dot"/>
          </a:ln>
        </p:spPr>
        <p:txBody>
          <a:bodyPr>
            <a:normAutofit/>
          </a:bodyPr>
          <a:lstStyle/>
          <a:p>
            <a:pPr algn="ctr"/>
            <a:r>
              <a:rPr lang="id-ID" sz="2400" cap="none" dirty="0" smtClean="0">
                <a:solidFill>
                  <a:schemeClr val="accent6">
                    <a:lumMod val="60000"/>
                    <a:lumOff val="40000"/>
                  </a:schemeClr>
                </a:solidFill>
                <a:latin typeface="Arial" pitchFamily="34" charset="0"/>
                <a:cs typeface="Arial" pitchFamily="34" charset="0"/>
              </a:rPr>
              <a:t>Sistem fisik sebuah perusahaan adalah suatu sistem terbuka (</a:t>
            </a:r>
            <a:r>
              <a:rPr lang="id-ID" sz="2400" i="1" cap="none" dirty="0" smtClean="0">
                <a:solidFill>
                  <a:schemeClr val="accent6">
                    <a:lumMod val="60000"/>
                    <a:lumOff val="40000"/>
                  </a:schemeClr>
                </a:solidFill>
                <a:latin typeface="Arial" pitchFamily="34" charset="0"/>
                <a:cs typeface="Arial" pitchFamily="34" charset="0"/>
              </a:rPr>
              <a:t>open system)</a:t>
            </a:r>
            <a:r>
              <a:rPr lang="id-ID" sz="2400" cap="none" dirty="0" smtClean="0">
                <a:solidFill>
                  <a:schemeClr val="accent6">
                    <a:lumMod val="60000"/>
                    <a:lumOff val="40000"/>
                  </a:schemeClr>
                </a:solidFill>
                <a:latin typeface="Arial" pitchFamily="34" charset="0"/>
                <a:cs typeface="Arial" pitchFamily="34" charset="0"/>
              </a:rPr>
              <a:t> yang berinteraksi dengan lingkungannya melalui aliran sumber daya fisik. Suatu sistem informasi juga merupakan sistem terbuka. Sistem tertutup</a:t>
            </a:r>
            <a:r>
              <a:rPr lang="id-ID" sz="2400" i="1" cap="none" dirty="0" smtClean="0">
                <a:solidFill>
                  <a:schemeClr val="accent6">
                    <a:lumMod val="60000"/>
                    <a:lumOff val="40000"/>
                  </a:schemeClr>
                </a:solidFill>
                <a:latin typeface="Arial" pitchFamily="34" charset="0"/>
                <a:cs typeface="Arial" pitchFamily="34" charset="0"/>
              </a:rPr>
              <a:t> (closed system)</a:t>
            </a:r>
            <a:r>
              <a:rPr lang="id-ID" sz="2400" cap="none" dirty="0" smtClean="0">
                <a:solidFill>
                  <a:schemeClr val="accent6">
                    <a:lumMod val="60000"/>
                    <a:lumOff val="40000"/>
                  </a:schemeClr>
                </a:solidFill>
                <a:latin typeface="Arial" pitchFamily="34" charset="0"/>
                <a:cs typeface="Arial" pitchFamily="34" charset="0"/>
              </a:rPr>
              <a:t> adalah sistem yang tidak berkomunikasi dengan lingkungannya. Sistem yang benar-benar tertutup tidak akan berinteraksi dengan konsumen, manajer, atau siapa pun, dan tidak menjadi perhatian dari pengembang dan pengguna sistem informasi.</a:t>
            </a:r>
            <a:br>
              <a:rPr lang="id-ID" sz="2400" cap="none" dirty="0" smtClean="0">
                <a:solidFill>
                  <a:schemeClr val="accent6">
                    <a:lumMod val="60000"/>
                    <a:lumOff val="40000"/>
                  </a:schemeClr>
                </a:solidFill>
                <a:latin typeface="Arial" pitchFamily="34" charset="0"/>
                <a:cs typeface="Arial" pitchFamily="34" charset="0"/>
              </a:rPr>
            </a:br>
            <a:endParaRPr lang="id-ID" sz="2400" cap="none" dirty="0">
              <a:solidFill>
                <a:schemeClr val="accent6">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239000" cy="698336"/>
          </a:xfrm>
          <a:ln>
            <a:solidFill>
              <a:srgbClr val="0070C0"/>
            </a:solidFill>
          </a:ln>
        </p:spPr>
        <p:txBody>
          <a:bodyPr>
            <a:normAutofit/>
          </a:bodyPr>
          <a:lstStyle/>
          <a:p>
            <a:pPr algn="ctr"/>
            <a:r>
              <a:rPr lang="id-ID" sz="2800" dirty="0" smtClean="0">
                <a:solidFill>
                  <a:schemeClr val="bg1"/>
                </a:solidFill>
                <a:effectLst>
                  <a:glow rad="228600">
                    <a:schemeClr val="accent1">
                      <a:satMod val="175000"/>
                      <a:alpha val="40000"/>
                    </a:schemeClr>
                  </a:glow>
                </a:effectLst>
                <a:latin typeface="Arial" pitchFamily="34" charset="0"/>
                <a:cs typeface="Arial" pitchFamily="34" charset="0"/>
              </a:rPr>
              <a:t>Sistem Pemrosesan Transaksi</a:t>
            </a:r>
            <a:endParaRPr lang="id-ID" sz="2800" dirty="0">
              <a:solidFill>
                <a:schemeClr val="bg1"/>
              </a:solidFill>
              <a:effectLst>
                <a:glow rad="228600">
                  <a:schemeClr val="accent1">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899592" y="1988840"/>
            <a:ext cx="7239000" cy="4081616"/>
          </a:xfrm>
          <a:ln>
            <a:solidFill>
              <a:schemeClr val="accent5">
                <a:lumMod val="75000"/>
              </a:schemeClr>
            </a:solidFill>
          </a:ln>
        </p:spPr>
        <p:txBody>
          <a:bodyPr>
            <a:normAutofit/>
          </a:bodyPr>
          <a:lstStyle/>
          <a:p>
            <a:pPr algn="just">
              <a:buNone/>
            </a:pPr>
            <a:r>
              <a:rPr lang="id-ID" sz="2400" dirty="0" smtClean="0">
                <a:solidFill>
                  <a:schemeClr val="bg1"/>
                </a:solidFill>
                <a:effectLst>
                  <a:glow rad="63500">
                    <a:schemeClr val="accent1">
                      <a:satMod val="175000"/>
                      <a:alpha val="40000"/>
                    </a:schemeClr>
                  </a:glow>
                </a:effectLst>
              </a:rPr>
              <a:t>  </a:t>
            </a:r>
            <a:endParaRPr lang="en-US" sz="2400" dirty="0" smtClean="0">
              <a:solidFill>
                <a:schemeClr val="bg1"/>
              </a:solidFill>
              <a:effectLst>
                <a:glow rad="63500">
                  <a:schemeClr val="accent1">
                    <a:satMod val="175000"/>
                    <a:alpha val="40000"/>
                  </a:schemeClr>
                </a:glow>
              </a:effectLst>
            </a:endParaRPr>
          </a:p>
          <a:p>
            <a:pPr algn="just">
              <a:buNone/>
            </a:pPr>
            <a:endParaRPr lang="en-US" sz="2400" dirty="0">
              <a:solidFill>
                <a:schemeClr val="bg1"/>
              </a:solidFill>
              <a:effectLst>
                <a:glow rad="63500">
                  <a:schemeClr val="accent1">
                    <a:satMod val="175000"/>
                    <a:alpha val="40000"/>
                  </a:schemeClr>
                </a:glow>
              </a:effectLst>
              <a:latin typeface="Arial" pitchFamily="34" charset="0"/>
              <a:cs typeface="Arial" pitchFamily="34" charset="0"/>
            </a:endParaRPr>
          </a:p>
          <a:p>
            <a:pPr algn="just">
              <a:buNone/>
            </a:pP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Sebelum computer ada, sistem</a:t>
            </a:r>
            <a:r>
              <a:rPr lang="id-ID" sz="2400" i="1" dirty="0" smtClean="0">
                <a:solidFill>
                  <a:schemeClr val="bg1"/>
                </a:solidFill>
                <a:effectLst>
                  <a:glow rad="63500">
                    <a:schemeClr val="accent1">
                      <a:satMod val="175000"/>
                      <a:alpha val="40000"/>
                    </a:schemeClr>
                  </a:glow>
                </a:effectLst>
                <a:latin typeface="Arial" pitchFamily="34" charset="0"/>
                <a:cs typeface="Arial" pitchFamily="34" charset="0"/>
              </a:rPr>
              <a:t> virtual </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perusahaan adalah kombinasi dari proses manual, mesin-mesin pembukuan yang digerakkan oleh kunci, dan sistem kartu berlubang (</a:t>
            </a:r>
            <a:r>
              <a:rPr lang="id-ID" sz="2400" i="1" dirty="0" smtClean="0">
                <a:solidFill>
                  <a:schemeClr val="bg1"/>
                </a:solidFill>
                <a:effectLst>
                  <a:glow rad="63500">
                    <a:schemeClr val="accent1">
                      <a:satMod val="175000"/>
                      <a:alpha val="40000"/>
                    </a:schemeClr>
                  </a:glow>
                </a:effectLst>
                <a:latin typeface="Arial" pitchFamily="34" charset="0"/>
                <a:cs typeface="Arial" pitchFamily="34" charset="0"/>
              </a:rPr>
              <a:t>punch card system) </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yang memproses data perusahaan. </a:t>
            </a:r>
            <a:r>
              <a:rPr lang="id-ID" sz="2400" b="1" dirty="0" smtClean="0">
                <a:solidFill>
                  <a:schemeClr val="bg1"/>
                </a:solidFill>
                <a:effectLst>
                  <a:glow rad="63500">
                    <a:schemeClr val="accent1">
                      <a:satMod val="175000"/>
                      <a:alpha val="40000"/>
                    </a:schemeClr>
                  </a:glow>
                </a:effectLst>
                <a:latin typeface="Arial" pitchFamily="34" charset="0"/>
                <a:cs typeface="Arial" pitchFamily="34" charset="0"/>
              </a:rPr>
              <a:t>Data</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 terdiri atas fakta dan angka yang biasanya tidak bermanfaat karena volumenya yang besar dan sifatnya yang masih belum diolah</a:t>
            </a:r>
            <a:r>
              <a:rPr lang="id-ID" sz="2400" dirty="0" smtClean="0">
                <a:solidFill>
                  <a:schemeClr val="bg1"/>
                </a:solidFill>
                <a:effectLst>
                  <a:glow rad="63500">
                    <a:schemeClr val="accent1">
                      <a:satMod val="175000"/>
                      <a:alpha val="40000"/>
                    </a:schemeClr>
                  </a:glow>
                </a:effectLst>
              </a:rPr>
              <a:t>.</a:t>
            </a:r>
            <a:endParaRPr lang="id-ID" sz="2400" dirty="0">
              <a:solidFill>
                <a:schemeClr val="bg1"/>
              </a:solidFill>
              <a:effectLst>
                <a:glow rad="635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7242048" cy="5103524"/>
          </a:xfrm>
          <a:ln>
            <a:solidFill>
              <a:srgbClr val="0070C0"/>
            </a:solidFill>
          </a:ln>
        </p:spPr>
        <p:txBody>
          <a:bodyPr>
            <a:noAutofit/>
          </a:bodyPr>
          <a:lstStyle/>
          <a:p>
            <a:pPr algn="ct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Sistem berbaris computer pertama disebut sistem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pemroresan data elektronik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a:r>
            <a:b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b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electronic data processing system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–EDP). Belakangan istilah sistem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informasi akuntansi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accounting information system</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–AIS) mulai dikenal. Kini sistem pemrosesan transaksi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transaction processing system</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merupakan istilah yang telah umum. Sistem-sistem ini berbagai satu ikatan yang sama di mana mereka memproses data yang mencerminkan aktivitas perusahaan.</a:t>
            </a:r>
            <a:r>
              <a:rPr lang="id-ID" sz="2800" cap="none" dirty="0" smtClean="0">
                <a:solidFill>
                  <a:schemeClr val="bg1"/>
                </a:solidFill>
                <a:effectLst>
                  <a:glow rad="101600">
                    <a:schemeClr val="accent1">
                      <a:satMod val="175000"/>
                      <a:alpha val="40000"/>
                    </a:schemeClr>
                  </a:glow>
                </a:effectLst>
              </a:rPr>
              <a:t/>
            </a:r>
            <a:br>
              <a:rPr lang="id-ID" sz="2800" cap="none" dirty="0" smtClean="0">
                <a:solidFill>
                  <a:schemeClr val="bg1"/>
                </a:solidFill>
                <a:effectLst>
                  <a:glow rad="101600">
                    <a:schemeClr val="accent1">
                      <a:satMod val="175000"/>
                      <a:alpha val="40000"/>
                    </a:schemeClr>
                  </a:glow>
                </a:effectLst>
              </a:rPr>
            </a:br>
            <a:endParaRPr lang="id-ID" sz="2800" cap="none" dirty="0">
              <a:solidFill>
                <a:schemeClr val="bg1"/>
              </a:solidFill>
              <a:effectLst>
                <a:glow rad="1016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286644" y="785794"/>
            <a:ext cx="1571636" cy="1857388"/>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id-ID" altLang="ko-KR" sz="2000" b="1" i="0" u="none" strike="noStrike" cap="none" normalizeH="0" baseline="0" dirty="0" smtClean="0">
                <a:ln>
                  <a:noFill/>
                </a:ln>
                <a:solidFill>
                  <a:schemeClr val="bg1"/>
                </a:solidFill>
                <a:effectLst/>
                <a:latin typeface="Arial" pitchFamily="34" charset="0"/>
                <a:ea typeface="Malgun Gothic" pitchFamily="34" charset="-127"/>
                <a:cs typeface="Arial" pitchFamily="34" charset="0"/>
              </a:rPr>
              <a:t>Figur 1.7</a:t>
            </a:r>
            <a:r>
              <a:rPr kumimoji="0" lang="id-ID" altLang="ko-KR" sz="2000" b="0" i="0" u="none" strike="noStrike" cap="none" normalizeH="0" baseline="0" dirty="0" smtClean="0">
                <a:ln>
                  <a:noFill/>
                </a:ln>
                <a:solidFill>
                  <a:schemeClr val="bg1"/>
                </a:solidFill>
                <a:effectLst/>
                <a:latin typeface="Arial" pitchFamily="34" charset="0"/>
                <a:ea typeface="Malgun Gothic" pitchFamily="34" charset="-127"/>
                <a:cs typeface="Arial" pitchFamily="34" charset="0"/>
              </a:rPr>
              <a:t> Model Sistem Pemrosesan Transaksi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2000" b="0" i="0" u="none" strike="noStrike" cap="none" normalizeH="0" baseline="0" dirty="0" smtClean="0">
              <a:ln>
                <a:noFill/>
              </a:ln>
              <a:solidFill>
                <a:schemeClr val="bg1"/>
              </a:solidFill>
              <a:effectLst/>
              <a:latin typeface="Arial" pitchFamily="34" charset="0"/>
              <a:cs typeface="Arial" pitchFamily="34" charset="0"/>
            </a:endParaRPr>
          </a:p>
        </p:txBody>
      </p:sp>
      <p:pic>
        <p:nvPicPr>
          <p:cNvPr id="4" name="Picture 3" descr="D:\S.I.M\GAMBAR FIGUR HITAM PUTIH\FIGUR1.7.png"/>
          <p:cNvPicPr>
            <a:picLocks noChangeAspect="1" noChangeArrowheads="1"/>
          </p:cNvPicPr>
          <p:nvPr/>
        </p:nvPicPr>
        <p:blipFill>
          <a:blip r:embed="rId2"/>
          <a:srcRect/>
          <a:stretch>
            <a:fillRect/>
          </a:stretch>
        </p:blipFill>
        <p:spPr bwMode="auto">
          <a:xfrm>
            <a:off x="0" y="609600"/>
            <a:ext cx="7010400"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571184" cy="842352"/>
          </a:xfrm>
        </p:spPr>
        <p:txBody>
          <a:bodyPr>
            <a:normAutofit/>
          </a:bodyPr>
          <a:lstStyle/>
          <a:p>
            <a:pPr algn="ctr"/>
            <a:r>
              <a:rPr lang="id-ID" sz="2800" dirty="0" smtClean="0">
                <a:solidFill>
                  <a:schemeClr val="bg1"/>
                </a:solidFill>
                <a:effectLst>
                  <a:glow rad="101600">
                    <a:schemeClr val="accent2">
                      <a:satMod val="175000"/>
                      <a:alpha val="40000"/>
                    </a:schemeClr>
                  </a:glow>
                </a:effectLst>
                <a:latin typeface="Arial" pitchFamily="34" charset="0"/>
                <a:cs typeface="Arial" pitchFamily="34" charset="0"/>
              </a:rPr>
              <a:t> Sistem Informasi Manajemen</a:t>
            </a:r>
            <a:endParaRPr lang="id-ID" sz="2800" dirty="0">
              <a:solidFill>
                <a:schemeClr val="bg1"/>
              </a:solidFill>
              <a:effectLst>
                <a:glow rad="101600">
                  <a:schemeClr val="accent2">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2204864"/>
            <a:ext cx="7239000" cy="2808312"/>
          </a:xfrm>
        </p:spPr>
        <p:txBody>
          <a:bodyPr>
            <a:normAutofit/>
          </a:bodyPr>
          <a:lstStyle/>
          <a:p>
            <a:pPr algn="ctr">
              <a:buNone/>
            </a:pPr>
            <a:r>
              <a:rPr lang="id-ID" sz="2400" dirty="0" smtClean="0">
                <a:solidFill>
                  <a:schemeClr val="bg1"/>
                </a:solidFill>
                <a:effectLst>
                  <a:glow rad="63500">
                    <a:schemeClr val="accent2">
                      <a:satMod val="175000"/>
                      <a:alpha val="40000"/>
                    </a:schemeClr>
                  </a:glow>
                </a:effectLst>
                <a:latin typeface="Arial" pitchFamily="34" charset="0"/>
                <a:cs typeface="Arial" pitchFamily="34" charset="0"/>
              </a:rPr>
              <a:t>Sistem informasi manajemen – SIM (</a:t>
            </a:r>
            <a:r>
              <a:rPr lang="id-ID" sz="2400" i="1" dirty="0" smtClean="0">
                <a:solidFill>
                  <a:schemeClr val="bg1"/>
                </a:solidFill>
                <a:effectLst>
                  <a:glow rad="63500">
                    <a:schemeClr val="accent2">
                      <a:satMod val="175000"/>
                      <a:alpha val="40000"/>
                    </a:schemeClr>
                  </a:glow>
                </a:effectLst>
                <a:latin typeface="Arial" pitchFamily="34" charset="0"/>
                <a:cs typeface="Arial" pitchFamily="34" charset="0"/>
              </a:rPr>
              <a:t>management information system-MIS</a:t>
            </a:r>
            <a:r>
              <a:rPr lang="id-ID" sz="2400" dirty="0" smtClean="0">
                <a:solidFill>
                  <a:schemeClr val="bg1"/>
                </a:solidFill>
                <a:effectLst>
                  <a:glow rad="63500">
                    <a:schemeClr val="accent2">
                      <a:satMod val="175000"/>
                      <a:alpha val="40000"/>
                    </a:schemeClr>
                  </a:glow>
                </a:effectLst>
                <a:latin typeface="Arial" pitchFamily="34" charset="0"/>
                <a:cs typeface="Arial" pitchFamily="34" charset="0"/>
              </a:rPr>
              <a:t>) adalah suatu sistem berbasis computer yang memuat informasi tersedia bagi para pengguna yang memiliki kebutuhan serupa.</a:t>
            </a:r>
          </a:p>
          <a:p>
            <a:endParaRPr lang="id-ID" sz="2400" dirty="0">
              <a:solidFill>
                <a:schemeClr val="bg1"/>
              </a:solidFill>
              <a:effectLst>
                <a:glow rad="63500">
                  <a:schemeClr val="accent2">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428604"/>
            <a:ext cx="7920880" cy="1295631"/>
          </a:xfrm>
        </p:spPr>
        <p:txBody>
          <a:bodyPr>
            <a:noAutofit/>
          </a:bodyPr>
          <a:lstStyle/>
          <a:p>
            <a:pPr algn="ctr"/>
            <a:r>
              <a:rPr lang="id-ID" sz="2800" dirty="0" smtClean="0">
                <a:solidFill>
                  <a:schemeClr val="bg1"/>
                </a:solidFill>
                <a:effectLst>
                  <a:glow rad="101600">
                    <a:srgbClr val="CC0000">
                      <a:alpha val="60000"/>
                    </a:srgbClr>
                  </a:glow>
                </a:effectLst>
                <a:latin typeface="Arial" pitchFamily="34" charset="0"/>
                <a:cs typeface="Arial" pitchFamily="34" charset="0"/>
              </a:rPr>
              <a:t>SIM akan menghasilkan informasi ini melalui penggunaan dua jenis peranti lunak, yaitu : </a:t>
            </a:r>
            <a:endParaRPr lang="id-ID" sz="2800" dirty="0">
              <a:solidFill>
                <a:schemeClr val="bg1"/>
              </a:solidFill>
              <a:effectLst>
                <a:glow rad="101600">
                  <a:srgbClr val="CC0000">
                    <a:alpha val="60000"/>
                  </a:srgbClr>
                </a:glow>
              </a:effectLst>
              <a:latin typeface="Arial" pitchFamily="34" charset="0"/>
              <a:cs typeface="Arial" pitchFamily="34" charset="0"/>
            </a:endParaRPr>
          </a:p>
        </p:txBody>
      </p:sp>
      <p:sp>
        <p:nvSpPr>
          <p:cNvPr id="4" name="Rectangle 3"/>
          <p:cNvSpPr/>
          <p:nvPr/>
        </p:nvSpPr>
        <p:spPr>
          <a:xfrm>
            <a:off x="395536" y="2780928"/>
            <a:ext cx="6624736" cy="936104"/>
          </a:xfrm>
          <a:prstGeom prst="rect">
            <a:avLst/>
          </a:prstGeom>
          <a:solidFill>
            <a:schemeClr val="accent6">
              <a:lumMod val="40000"/>
              <a:lumOff val="60000"/>
            </a:schemeClr>
          </a:solidFill>
          <a:ln>
            <a:solidFill>
              <a:schemeClr val="tx1"/>
            </a:solidFill>
          </a:ln>
          <a:effectLst>
            <a:glow rad="228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400" i="1" dirty="0" smtClean="0">
                <a:solidFill>
                  <a:schemeClr val="tx1"/>
                </a:solidFill>
                <a:latin typeface="Arial" panose="020B0604020202020204" pitchFamily="34" charset="0"/>
                <a:cs typeface="Arial" panose="020B0604020202020204" pitchFamily="34" charset="0"/>
              </a:rPr>
              <a:t>1.</a:t>
            </a:r>
            <a:r>
              <a:rPr lang="id-ID" sz="2400" dirty="0" smtClean="0">
                <a:solidFill>
                  <a:schemeClr val="tx1"/>
                </a:solidFill>
                <a:latin typeface="Arial" panose="020B0604020202020204" pitchFamily="34" charset="0"/>
                <a:cs typeface="Arial" panose="020B0604020202020204" pitchFamily="34" charset="0"/>
              </a:rPr>
              <a:t> Peranti lunak pembuat laporan</a:t>
            </a:r>
            <a:r>
              <a:rPr lang="id-ID" sz="2400" i="1" dirty="0" smtClean="0">
                <a:solidFill>
                  <a:schemeClr val="tx1"/>
                </a:solidFill>
                <a:latin typeface="Arial" panose="020B0604020202020204" pitchFamily="34" charset="0"/>
                <a:cs typeface="Arial" panose="020B0604020202020204" pitchFamily="34" charset="0"/>
              </a:rPr>
              <a:t> (report-writing software)</a:t>
            </a:r>
            <a:r>
              <a:rPr lang="id-ID" sz="2400" dirty="0" smtClean="0">
                <a:solidFill>
                  <a:schemeClr val="tx1"/>
                </a:solidFill>
                <a:latin typeface="Arial" panose="020B0604020202020204" pitchFamily="34" charset="0"/>
                <a:cs typeface="Arial" panose="020B0604020202020204" pitchFamily="34" charset="0"/>
              </a:rPr>
              <a:t> </a:t>
            </a:r>
            <a:endParaRPr lang="id-ID" sz="24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619672" y="4653136"/>
            <a:ext cx="6624736" cy="1008112"/>
          </a:xfrm>
          <a:prstGeom prst="rect">
            <a:avLst/>
          </a:prstGeom>
          <a:solidFill>
            <a:schemeClr val="accent5">
              <a:lumMod val="40000"/>
              <a:lumOff val="60000"/>
            </a:schemeClr>
          </a:solidFill>
          <a:effectLst>
            <a:glow rad="228600">
              <a:schemeClr val="accent1">
                <a:satMod val="175000"/>
                <a:alpha val="40000"/>
              </a:schemeClr>
            </a:glow>
          </a:effectLst>
        </p:spPr>
        <p:style>
          <a:lnRef idx="3">
            <a:schemeClr val="lt1"/>
          </a:lnRef>
          <a:fillRef idx="1">
            <a:schemeClr val="accent5"/>
          </a:fillRef>
          <a:effectRef idx="1">
            <a:schemeClr val="accent5"/>
          </a:effectRef>
          <a:fontRef idx="minor">
            <a:schemeClr val="lt1"/>
          </a:fontRef>
        </p:style>
        <p:txBody>
          <a:bodyPr rtlCol="0" anchor="ctr"/>
          <a:lstStyle/>
          <a:p>
            <a:r>
              <a:rPr lang="id-ID" sz="2400" dirty="0" smtClean="0">
                <a:solidFill>
                  <a:schemeClr val="tx1"/>
                </a:solidFill>
                <a:latin typeface="Arial" panose="020B0604020202020204" pitchFamily="34" charset="0"/>
                <a:cs typeface="Arial" panose="020B0604020202020204" pitchFamily="34" charset="0"/>
              </a:rPr>
              <a:t>2. Model sistematis</a:t>
            </a:r>
            <a:endParaRPr lang="id-ID"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0" fill="hold"/>
                                        <p:tgtEl>
                                          <p:spTgt spid="5"/>
                                        </p:tgtEl>
                                        <p:attrNameLst>
                                          <p:attrName>ppt_x</p:attrName>
                                        </p:attrNameLst>
                                      </p:cBhvr>
                                      <p:tavLst>
                                        <p:tav tm="0">
                                          <p:val>
                                            <p:strVal val="#ppt_x"/>
                                          </p:val>
                                        </p:tav>
                                        <p:tav tm="100000">
                                          <p:val>
                                            <p:strVal val="#ppt_x"/>
                                          </p:val>
                                        </p:tav>
                                      </p:tavLst>
                                    </p:anim>
                                    <p:anim calcmode="lin" valueType="num">
                                      <p:cBhvr additive="base">
                                        <p:cTn id="19"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12360" y="692696"/>
            <a:ext cx="1115616" cy="1872208"/>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dirty="0" smtClean="0"/>
              <a:t>Figur 1.8 Model SIM</a:t>
            </a:r>
            <a:endParaRPr lang="id-ID" dirty="0"/>
          </a:p>
        </p:txBody>
      </p:sp>
      <p:sp>
        <p:nvSpPr>
          <p:cNvPr id="6" name="Content Placeholder 5"/>
          <p:cNvSpPr>
            <a:spLocks noGrp="1"/>
          </p:cNvSpPr>
          <p:nvPr>
            <p:ph idx="1"/>
          </p:nvPr>
        </p:nvSpPr>
        <p:spPr/>
        <p:txBody>
          <a:bodyPr/>
          <a:lstStyle/>
          <a:p>
            <a:endParaRPr lang="id-ID"/>
          </a:p>
        </p:txBody>
      </p:sp>
      <p:pic>
        <p:nvPicPr>
          <p:cNvPr id="7" name="Picture 2" descr="D:\S.I.M\GAMBAR FIGUR HITAM PUTIH\FIGUR1.8.png"/>
          <p:cNvPicPr>
            <a:picLocks noChangeAspect="1" noChangeArrowheads="1"/>
          </p:cNvPicPr>
          <p:nvPr/>
        </p:nvPicPr>
        <p:blipFill>
          <a:blip r:embed="rId2"/>
          <a:srcRect/>
          <a:stretch>
            <a:fillRect/>
          </a:stretch>
        </p:blipFill>
        <p:spPr bwMode="auto">
          <a:xfrm>
            <a:off x="0" y="838200"/>
            <a:ext cx="7696200" cy="556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48171"/>
            <a:ext cx="8784976" cy="5449181"/>
          </a:xfrm>
        </p:spPr>
        <p:txBody>
          <a:bodyPr>
            <a:noAutofit/>
          </a:bodyPr>
          <a:lstStyle/>
          <a:p>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Sistem awalnya sederhana dan bersifat administratif. Namun kini mereka biasanya disebut suatu sistem produktivitas pribadi (</a:t>
            </a:r>
            <a:r>
              <a:rPr lang="id-ID" sz="2300" i="1"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personal productivity system</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Manajer menggunaka</a:t>
            </a:r>
            <a:r>
              <a:rPr lang="en-US"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n</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teknologi untuk melakukan pengolaan sendiri atas sebagian tugas-tugas administratif yang membantu para manajer di tahun1960-an.</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Kemampuan aplikasi otomatisasi kantor dapat dilakukan dimana saja melahirkan konsep kantor virtual </a:t>
            </a:r>
            <a:r>
              <a:rPr lang="id-ID" sz="2300" i="1"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(virtual office) </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yaitu melakukan aktivitas kantor tanpa tergantung pada suatu lokasi fisik tertentu. Misalnya, para manajer dapat melakukan konferensi video tanpa semua pihak harus hadir pada lokasi fisik yang sama. Sistem kantor virtual telah membuat manajer lebih dapat diakses oleh konsumen dan pihak-pihak lain di dalam</a:t>
            </a:r>
            <a:r>
              <a:rPr lang="en-US"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perusahaan.</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endParaRPr lang="id-ID" sz="2300" cap="none" dirty="0">
              <a:solidFill>
                <a:schemeClr val="bg1"/>
              </a:solidFill>
              <a:effectLst>
                <a:glow rad="63500">
                  <a:schemeClr val="accent1">
                    <a:satMod val="175000"/>
                    <a:alpha val="40000"/>
                  </a:schemeClr>
                </a:glow>
              </a:effectLst>
              <a:latin typeface="Arial" pitchFamily="34" charset="0"/>
              <a:cs typeface="Arial" pitchFamily="34" charset="0"/>
            </a:endParaRPr>
          </a:p>
        </p:txBody>
      </p:sp>
      <p:sp>
        <p:nvSpPr>
          <p:cNvPr id="3" name="Text Placeholder 2"/>
          <p:cNvSpPr>
            <a:spLocks noGrp="1"/>
          </p:cNvSpPr>
          <p:nvPr>
            <p:ph type="body" idx="1"/>
          </p:nvPr>
        </p:nvSpPr>
        <p:spPr>
          <a:xfrm>
            <a:off x="1043608" y="404664"/>
            <a:ext cx="6984776" cy="743507"/>
          </a:xfrm>
        </p:spPr>
        <p:txBody>
          <a:bodyPr>
            <a:normAutofit/>
            <a:scene3d>
              <a:camera prst="isometricOffAxis1Right"/>
              <a:lightRig rig="threePt" dir="t"/>
            </a:scene3d>
          </a:bodyPr>
          <a:lstStyle/>
          <a:p>
            <a:pPr algn="ctr"/>
            <a:r>
              <a:rPr lang="id-ID" sz="2800" dirty="0" smtClean="0">
                <a:solidFill>
                  <a:schemeClr val="bg1"/>
                </a:solidFill>
                <a:effectLst>
                  <a:glow rad="101600">
                    <a:srgbClr val="00B0F0">
                      <a:alpha val="60000"/>
                    </a:srgbClr>
                  </a:glow>
                </a:effectLst>
                <a:latin typeface="Arial" pitchFamily="34" charset="0"/>
                <a:cs typeface="Arial" pitchFamily="34" charset="0"/>
              </a:rPr>
              <a:t>Sistem Kantor Virtual</a:t>
            </a:r>
            <a:endParaRPr lang="id-ID" sz="2800" dirty="0">
              <a:solidFill>
                <a:schemeClr val="bg1"/>
              </a:solidFill>
              <a:effectLst>
                <a:glow rad="101600">
                  <a:srgbClr val="00B0F0">
                    <a:alpha val="60000"/>
                  </a:srgb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7632848" cy="4608512"/>
          </a:xfrm>
        </p:spPr>
        <p:txBody>
          <a:bodyPr>
            <a:noAutofit/>
          </a:bodyPr>
          <a:lstStyle/>
          <a:p>
            <a:pPr algn="l"/>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Suatu sistem pendukung pengambilan keputusan (</a:t>
            </a:r>
            <a:r>
              <a:rPr lang="id-ID" sz="2000" i="1"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decision support system-dss)</a:t>
            </a: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adalah suatu sitem yang membantu seorang manajer atau sekelompok kecil manajer memecahkan satu masalah. Salah satu contoh adalah DSS yang dirancang untuk membantu seorang manajer penjualan menentukan tingkat komisi terbaik bagi para tenaga penjualnya. </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Output DSS awalnya dihasilkan data suatu basis data relasional dan mencakup laporan berlaka dan kasus serta output dari model-model matematis. Berikutnya diambahkan kemampuan dukungan keputusan kelompok melalui peranti lunak yang berorientasi pada kelompok yang disebut groupware. Groupware memungkinkan DSS bertindak sebagai suatu system pendukung pengambilan keputusan kelompok ( group decision support system-gdss).</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endParaRPr lang="id-ID" sz="2000" cap="none" dirty="0">
              <a:solidFill>
                <a:schemeClr val="bg1"/>
              </a:solidFill>
              <a:effectLst>
                <a:glow rad="63500">
                  <a:schemeClr val="accent2">
                    <a:satMod val="175000"/>
                    <a:alpha val="40000"/>
                  </a:schemeClr>
                </a:glow>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115616" y="620688"/>
            <a:ext cx="6255488" cy="743507"/>
          </a:xfrm>
        </p:spPr>
        <p:txBody>
          <a:bodyPr>
            <a:prstTxWarp prst="textPlain">
              <a:avLst/>
            </a:prstTxWarp>
            <a:normAutofit lnSpcReduction="10000"/>
          </a:bodyPr>
          <a:lstStyle/>
          <a:p>
            <a:pPr algn="ctr"/>
            <a:r>
              <a:rPr lang="id-ID" sz="2400" b="1" dirty="0" smtClean="0">
                <a:ln w="6600">
                  <a:solidFill>
                    <a:schemeClr val="accent2"/>
                  </a:solidFill>
                  <a:prstDash val="solid"/>
                </a:ln>
                <a:solidFill>
                  <a:srgbClr val="FFFFFF"/>
                </a:solidFill>
                <a:effectLst>
                  <a:outerShdw dist="38100" dir="2700000" algn="tl" rotWithShape="0">
                    <a:schemeClr val="accent2"/>
                  </a:outerShdw>
                </a:effectLst>
                <a:latin typeface="Arial" pitchFamily="34" charset="0"/>
                <a:cs typeface="Arial" pitchFamily="34" charset="0"/>
              </a:rPr>
              <a:t>Sistem Pendukung Pengambilan Keputusan</a:t>
            </a:r>
            <a:endParaRPr lang="id-ID" sz="2400" b="1" dirty="0">
              <a:ln w="6600">
                <a:solidFill>
                  <a:schemeClr val="accent2"/>
                </a:solidFill>
                <a:prstDash val="solid"/>
              </a:ln>
              <a:solidFill>
                <a:srgbClr val="FFFFFF"/>
              </a:solidFill>
              <a:effectLst>
                <a:outerShdw dist="38100" dir="2700000" algn="tl" rotWithShape="0">
                  <a:schemeClr val="accent2"/>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7242048" cy="5000660"/>
          </a:xfrm>
        </p:spPr>
        <p:txBody>
          <a:bodyPr>
            <a:normAutofit/>
          </a:bodyPr>
          <a:lstStyle/>
          <a:p>
            <a:r>
              <a:rPr lang="id-ID" sz="3200" dirty="0" smtClean="0">
                <a:solidFill>
                  <a:schemeClr val="bg1"/>
                </a:solidFill>
                <a:effectLst>
                  <a:glow rad="101600">
                    <a:srgbClr val="7030A0">
                      <a:alpha val="60000"/>
                    </a:srgbClr>
                  </a:glow>
                </a:effectLst>
                <a:latin typeface="Arial" pitchFamily="34" charset="0"/>
                <a:cs typeface="Arial" pitchFamily="34" charset="0"/>
              </a:rPr>
              <a:t>Disusun Oleh:</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Dewi Ratnawati		 021112108</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Yuli Susanti 			 021112109</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Alex Yunius Saputra	 021112112</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Evie Nuraini			 021112122</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I</a:t>
            </a:r>
            <a:r>
              <a:rPr lang="en-US" sz="3200" dirty="0" smtClean="0">
                <a:solidFill>
                  <a:schemeClr val="bg1"/>
                </a:solidFill>
                <a:effectLst>
                  <a:glow rad="101600">
                    <a:srgbClr val="7030A0">
                      <a:alpha val="60000"/>
                    </a:srgbClr>
                  </a:glow>
                </a:effectLst>
                <a:latin typeface="Arial" pitchFamily="34" charset="0"/>
                <a:cs typeface="Arial" pitchFamily="34" charset="0"/>
              </a:rPr>
              <a:t>II</a:t>
            </a:r>
            <a:r>
              <a:rPr lang="id-ID" sz="3200" dirty="0" smtClean="0">
                <a:solidFill>
                  <a:schemeClr val="bg1"/>
                </a:solidFill>
                <a:effectLst>
                  <a:glow rad="101600">
                    <a:srgbClr val="7030A0">
                      <a:alpha val="60000"/>
                    </a:srgbClr>
                  </a:glow>
                </a:effectLst>
                <a:latin typeface="Arial" pitchFamily="34" charset="0"/>
                <a:cs typeface="Arial" pitchFamily="34" charset="0"/>
              </a:rPr>
              <a:t> C Manajemen</a:t>
            </a:r>
            <a:r>
              <a:rPr lang="id-ID" sz="3200" dirty="0" smtClean="0">
                <a:solidFill>
                  <a:schemeClr val="bg1"/>
                </a:solidFill>
                <a:effectLst>
                  <a:glow rad="101600">
                    <a:srgbClr val="7030A0">
                      <a:alpha val="60000"/>
                    </a:srgbClr>
                  </a:glow>
                </a:effectLst>
              </a:rPr>
              <a:t/>
            </a:r>
            <a:br>
              <a:rPr lang="id-ID" sz="3200" dirty="0" smtClean="0">
                <a:solidFill>
                  <a:schemeClr val="bg1"/>
                </a:solidFill>
                <a:effectLst>
                  <a:glow rad="101600">
                    <a:srgbClr val="7030A0">
                      <a:alpha val="60000"/>
                    </a:srgbClr>
                  </a:glow>
                </a:effectLst>
              </a:rPr>
            </a:br>
            <a:endParaRPr lang="id-ID" sz="3200" dirty="0">
              <a:solidFill>
                <a:schemeClr val="bg1"/>
              </a:solidFill>
              <a:effectLst>
                <a:glow rad="101600">
                  <a:srgbClr val="7030A0">
                    <a:alpha val="60000"/>
                  </a:srgb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420888"/>
            <a:ext cx="6255488" cy="2808311"/>
          </a:xfrm>
          <a:ln w="38100">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
          </a:ln>
        </p:spPr>
        <p:txBody>
          <a:bodyPr>
            <a:noAutofit/>
          </a:bodyPr>
          <a:lstStyle/>
          <a:p>
            <a:pPr algn="ctr"/>
            <a:r>
              <a:rPr lang="id-ID" sz="2400" cap="none" dirty="0" smtClean="0">
                <a:solidFill>
                  <a:schemeClr val="bg1"/>
                </a:solidFill>
                <a:effectLst>
                  <a:glow rad="101600">
                    <a:srgbClr val="CC0000">
                      <a:alpha val="60000"/>
                    </a:srgbClr>
                  </a:glow>
                </a:effectLst>
                <a:latin typeface="Arial" pitchFamily="34" charset="0"/>
                <a:cs typeface="Arial" pitchFamily="34" charset="0"/>
              </a:rPr>
              <a:t>Suatu system perencanaan sumber daya perusahan (ERP) adalah system berbasis computer yang memungkinkan manajemen seluruh sumber saya perusahaan salam basis keseluruhan organisasi.</a:t>
            </a:r>
            <a:br>
              <a:rPr lang="id-ID" sz="2400" cap="none" dirty="0" smtClean="0">
                <a:solidFill>
                  <a:schemeClr val="bg1"/>
                </a:solidFill>
                <a:effectLst>
                  <a:glow rad="101600">
                    <a:srgbClr val="CC0000">
                      <a:alpha val="60000"/>
                    </a:srgbClr>
                  </a:glow>
                </a:effectLst>
                <a:latin typeface="Arial" pitchFamily="34" charset="0"/>
                <a:cs typeface="Arial" pitchFamily="34" charset="0"/>
              </a:rPr>
            </a:br>
            <a:r>
              <a:rPr lang="id-ID" sz="2400" cap="none" dirty="0" smtClean="0">
                <a:solidFill>
                  <a:schemeClr val="bg1"/>
                </a:solidFill>
                <a:effectLst>
                  <a:glow rad="101600">
                    <a:srgbClr val="CC0000">
                      <a:alpha val="60000"/>
                    </a:srgbClr>
                  </a:glow>
                </a:effectLst>
                <a:latin typeface="Arial" pitchFamily="34" charset="0"/>
                <a:cs typeface="Arial" pitchFamily="34" charset="0"/>
              </a:rPr>
              <a:t> </a:t>
            </a:r>
            <a:br>
              <a:rPr lang="id-ID" sz="2400" cap="none" dirty="0" smtClean="0">
                <a:solidFill>
                  <a:schemeClr val="bg1"/>
                </a:solidFill>
                <a:effectLst>
                  <a:glow rad="101600">
                    <a:srgbClr val="CC0000">
                      <a:alpha val="60000"/>
                    </a:srgbClr>
                  </a:glow>
                </a:effectLst>
                <a:latin typeface="Arial" pitchFamily="34" charset="0"/>
                <a:cs typeface="Arial" pitchFamily="34" charset="0"/>
              </a:rPr>
            </a:br>
            <a:endParaRPr lang="id-ID" sz="2400" cap="none" dirty="0">
              <a:solidFill>
                <a:schemeClr val="bg1"/>
              </a:solidFill>
              <a:effectLst>
                <a:glow rad="101600">
                  <a:srgbClr val="CC0000">
                    <a:alpha val="60000"/>
                  </a:srgbClr>
                </a:glow>
              </a:effectLst>
              <a:latin typeface="Arial" pitchFamily="34" charset="0"/>
              <a:cs typeface="Arial" pitchFamily="34" charset="0"/>
            </a:endParaRPr>
          </a:p>
        </p:txBody>
      </p:sp>
      <p:sp>
        <p:nvSpPr>
          <p:cNvPr id="3" name="Text Placeholder 2"/>
          <p:cNvSpPr>
            <a:spLocks noGrp="1"/>
          </p:cNvSpPr>
          <p:nvPr>
            <p:ph type="body" idx="1"/>
          </p:nvPr>
        </p:nvSpPr>
        <p:spPr>
          <a:xfrm>
            <a:off x="683568" y="620688"/>
            <a:ext cx="7272808" cy="959531"/>
          </a:xfrm>
          <a:ln w="38100">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
          </a:ln>
        </p:spPr>
        <p:txBody>
          <a:bodyPr>
            <a:normAutofit/>
            <a:scene3d>
              <a:camera prst="perspectiveRelaxedModerately"/>
              <a:lightRig rig="threePt" dir="t"/>
            </a:scene3d>
          </a:bodyPr>
          <a:lstStyle/>
          <a:p>
            <a:pPr algn="ctr"/>
            <a:r>
              <a:rPr lang="id-ID" sz="2800" dirty="0" smtClean="0">
                <a:solidFill>
                  <a:schemeClr val="bg1"/>
                </a:solidFill>
                <a:effectLst>
                  <a:glow rad="101600">
                    <a:srgbClr val="FF0000">
                      <a:alpha val="60000"/>
                    </a:srgbClr>
                  </a:glow>
                </a:effectLst>
                <a:latin typeface="Arial" pitchFamily="34" charset="0"/>
                <a:cs typeface="Arial" pitchFamily="34" charset="0"/>
              </a:rPr>
              <a:t>Sistem Perencanaan Sumber Daya Perusahaan</a:t>
            </a:r>
            <a:endParaRPr lang="id-ID" sz="2800" dirty="0">
              <a:solidFill>
                <a:schemeClr val="bg1"/>
              </a:solidFill>
              <a:effectLst>
                <a:glow rad="101600">
                  <a:srgbClr val="FF0000">
                    <a:alpha val="60000"/>
                  </a:srgb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1"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0" fill="hold"/>
                                        <p:tgtEl>
                                          <p:spTgt spid="2"/>
                                        </p:tgtEl>
                                        <p:attrNameLst>
                                          <p:attrName>ppt_w</p:attrName>
                                        </p:attrNameLst>
                                      </p:cBhvr>
                                      <p:tavLst>
                                        <p:tav tm="0" fmla="#ppt_w*sin(2.5*pi*$)">
                                          <p:val>
                                            <p:fltVal val="0"/>
                                          </p:val>
                                        </p:tav>
                                        <p:tav tm="100000">
                                          <p:val>
                                            <p:fltVal val="1"/>
                                          </p:val>
                                        </p:tav>
                                      </p:tavLst>
                                    </p:anim>
                                    <p:anim calcmode="lin" valueType="num">
                                      <p:cBhvr>
                                        <p:cTn id="1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68344" y="620688"/>
            <a:ext cx="1296144" cy="18002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dirty="0" smtClean="0"/>
              <a:t>Gambar 1.9 </a:t>
            </a:r>
          </a:p>
          <a:p>
            <a:pPr algn="ctr"/>
            <a:r>
              <a:rPr lang="id-ID" dirty="0" smtClean="0"/>
              <a:t>Model DSS</a:t>
            </a:r>
            <a:endParaRPr lang="id-ID" dirty="0"/>
          </a:p>
        </p:txBody>
      </p:sp>
      <p:pic>
        <p:nvPicPr>
          <p:cNvPr id="4" name="Picture 2" descr="D:\S.I.M\GAMBAR FIGUR HITAM PUTIH\FIGUR1.9.png"/>
          <p:cNvPicPr>
            <a:picLocks noChangeAspect="1" noChangeArrowheads="1"/>
          </p:cNvPicPr>
          <p:nvPr/>
        </p:nvPicPr>
        <p:blipFill>
          <a:blip r:embed="rId2"/>
          <a:srcRect/>
          <a:stretch>
            <a:fillRect/>
          </a:stretch>
        </p:blipFill>
        <p:spPr bwMode="auto">
          <a:xfrm>
            <a:off x="0" y="457200"/>
            <a:ext cx="7391399" cy="60959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92896"/>
            <a:ext cx="6601544" cy="3127443"/>
          </a:xfrm>
        </p:spPr>
        <p:txBody>
          <a:bodyPr>
            <a:noAutofit/>
          </a:bodyPr>
          <a:lstStyle/>
          <a:p>
            <a:pPr algn="ctr"/>
            <a:r>
              <a:rPr lang="id-ID" sz="2400" cap="none" dirty="0" smtClean="0">
                <a:solidFill>
                  <a:schemeClr val="bg1"/>
                </a:solidFill>
                <a:effectLst>
                  <a:glow rad="63500">
                    <a:schemeClr val="accent5">
                      <a:satMod val="175000"/>
                      <a:alpha val="40000"/>
                    </a:schemeClr>
                  </a:glow>
                </a:effectLst>
                <a:latin typeface="Arial" pitchFamily="34" charset="0"/>
                <a:cs typeface="Arial" pitchFamily="34" charset="0"/>
              </a:rPr>
              <a:t>Pengguna output computer adalah para karyawan administrasi si bidang akuntansi. Beberapa informasi, seperti yang dihasilkan sebagai produk sampingan dari aplikasi akuntansi, juga tersesia bagi para manajer. Ketika perusahaan menerapkan konsep SIM, penekanana akan bergeser dari data menu ke informasi dan dari karyawan administrasi ke pemecahaan masalah.</a:t>
            </a:r>
            <a:endParaRPr lang="id-ID" sz="2400" cap="none" dirty="0">
              <a:solidFill>
                <a:schemeClr val="bg1"/>
              </a:solidFill>
              <a:effectLst>
                <a:glow rad="63500">
                  <a:schemeClr val="accent5">
                    <a:satMod val="175000"/>
                    <a:alpha val="40000"/>
                  </a:schemeClr>
                </a:glow>
              </a:effectLst>
              <a:latin typeface="Arial" pitchFamily="34" charset="0"/>
              <a:cs typeface="Arial" pitchFamily="34" charset="0"/>
            </a:endParaRPr>
          </a:p>
        </p:txBody>
      </p:sp>
      <p:sp>
        <p:nvSpPr>
          <p:cNvPr id="3" name="Text Placeholder 2"/>
          <p:cNvSpPr>
            <a:spLocks noGrp="1"/>
          </p:cNvSpPr>
          <p:nvPr>
            <p:ph type="body" idx="1"/>
          </p:nvPr>
        </p:nvSpPr>
        <p:spPr>
          <a:xfrm>
            <a:off x="971600" y="836712"/>
            <a:ext cx="6255488" cy="743507"/>
          </a:xfrm>
        </p:spPr>
        <p:txBody>
          <a:bodyPr>
            <a:prstTxWarp prst="textWave2">
              <a:avLst/>
            </a:prstTxWarp>
            <a:normAutofit/>
          </a:bodyPr>
          <a:lstStyle/>
          <a:p>
            <a:pPr algn="ctr"/>
            <a:r>
              <a:rPr lang="id-ID" sz="2800" dirty="0" smtClean="0">
                <a:solidFill>
                  <a:schemeClr val="bg1"/>
                </a:solidFill>
                <a:effectLst>
                  <a:glow rad="101600">
                    <a:schemeClr val="accent1">
                      <a:satMod val="175000"/>
                      <a:alpha val="40000"/>
                    </a:schemeClr>
                  </a:glow>
                </a:effectLst>
                <a:latin typeface="Arial" pitchFamily="34" charset="0"/>
                <a:cs typeface="Arial" pitchFamily="34" charset="0"/>
              </a:rPr>
              <a:t>Pengguna Sistem Informasi</a:t>
            </a:r>
            <a:endParaRPr lang="id-ID" sz="2800" dirty="0">
              <a:solidFill>
                <a:schemeClr val="bg1"/>
              </a:solidFill>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2"/>
                                        </p:tgtEl>
                                        <p:attrNameLst>
                                          <p:attrName>ppt_y</p:attrName>
                                        </p:attrNameLst>
                                      </p:cBhvr>
                                      <p:tavLst>
                                        <p:tav tm="0">
                                          <p:val>
                                            <p:strVal val="#ppt_y"/>
                                          </p:val>
                                        </p:tav>
                                        <p:tav tm="100000">
                                          <p:val>
                                            <p:strVal val="#ppt_y"/>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68960"/>
            <a:ext cx="7416824" cy="2695395"/>
          </a:xfrm>
        </p:spPr>
        <p:txBody>
          <a:bodyPr>
            <a:noAutofit/>
          </a:bodyPr>
          <a:lstStyle/>
          <a:p>
            <a:pPr algn="ctr"/>
            <a:endParaRPr lang="id-ID" sz="2400" cap="none"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1115616" y="908720"/>
            <a:ext cx="6696744" cy="936104"/>
          </a:xfrm>
        </p:spPr>
        <p:txBody>
          <a:bodyPr>
            <a:prstTxWarp prst="textChevronInverted">
              <a:avLst/>
            </a:prstTxWarp>
            <a:noAutofit/>
          </a:bodyPr>
          <a:lstStyle/>
          <a:p>
            <a:pPr algn="ctr"/>
            <a:r>
              <a:rPr lang="id-ID" sz="2800" dirty="0" smtClean="0">
                <a:solidFill>
                  <a:schemeClr val="bg1"/>
                </a:solidFill>
                <a:effectLst>
                  <a:glow rad="228600">
                    <a:schemeClr val="accent2">
                      <a:satMod val="175000"/>
                      <a:alpha val="40000"/>
                    </a:schemeClr>
                  </a:glow>
                </a:effectLst>
                <a:latin typeface="Arial" pitchFamily="34" charset="0"/>
                <a:cs typeface="Arial" pitchFamily="34" charset="0"/>
              </a:rPr>
              <a:t>Manajer Sebagai Pengguna Sistem Informasi</a:t>
            </a:r>
            <a:endParaRPr lang="id-ID" sz="2800" dirty="0">
              <a:solidFill>
                <a:schemeClr val="bg1"/>
              </a:solidFill>
              <a:effectLst>
                <a:glow rad="228600">
                  <a:schemeClr val="accent2">
                    <a:satMod val="175000"/>
                    <a:alpha val="40000"/>
                  </a:schemeClr>
                </a:glow>
              </a:effectLst>
              <a:latin typeface="Arial" pitchFamily="34" charset="0"/>
              <a:cs typeface="Arial" pitchFamily="34" charset="0"/>
            </a:endParaRPr>
          </a:p>
        </p:txBody>
      </p:sp>
      <p:sp>
        <p:nvSpPr>
          <p:cNvPr id="4" name="Flowchart: Alternate Process 3"/>
          <p:cNvSpPr/>
          <p:nvPr/>
        </p:nvSpPr>
        <p:spPr>
          <a:xfrm>
            <a:off x="899592" y="3073896"/>
            <a:ext cx="7056784" cy="2592288"/>
          </a:xfrm>
          <a:prstGeom prst="flowChartAlternateProcess">
            <a:avLst/>
          </a:prstGeom>
          <a:ln>
            <a:solidFill>
              <a:schemeClr val="tx1">
                <a:lumMod val="95000"/>
                <a:lumOff val="5000"/>
              </a:schemeClr>
            </a:solidFill>
          </a:ln>
          <a:effectLst>
            <a:glow rad="228600">
              <a:schemeClr val="accent2">
                <a:satMod val="175000"/>
                <a:alpha val="40000"/>
              </a:schemeClr>
            </a:glo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sz="2400" dirty="0" smtClean="0">
              <a:solidFill>
                <a:schemeClr val="bg1"/>
              </a:solidFill>
              <a:latin typeface="Arial" pitchFamily="34" charset="0"/>
              <a:cs typeface="Arial" pitchFamily="34" charset="0"/>
            </a:endParaRPr>
          </a:p>
          <a:p>
            <a:pPr algn="ctr"/>
            <a:endParaRPr lang="en-US" sz="2400" dirty="0">
              <a:solidFill>
                <a:schemeClr val="bg1"/>
              </a:solidFill>
              <a:latin typeface="Arial" pitchFamily="34" charset="0"/>
              <a:cs typeface="Arial" pitchFamily="34" charset="0"/>
            </a:endParaRPr>
          </a:p>
          <a:p>
            <a:pPr algn="ctr"/>
            <a:r>
              <a:rPr lang="id-ID" sz="2400" dirty="0" smtClean="0">
                <a:solidFill>
                  <a:schemeClr val="bg1"/>
                </a:solidFill>
                <a:latin typeface="Arial" pitchFamily="34" charset="0"/>
                <a:cs typeface="Arial" pitchFamily="34" charset="0"/>
              </a:rPr>
              <a:t>Manajer </a:t>
            </a:r>
            <a:r>
              <a:rPr lang="id-ID" sz="2400" dirty="0">
                <a:solidFill>
                  <a:schemeClr val="bg1"/>
                </a:solidFill>
                <a:latin typeface="Arial" pitchFamily="34" charset="0"/>
                <a:cs typeface="Arial" pitchFamily="34" charset="0"/>
              </a:rPr>
              <a:t>adalah individu, kebutuhan informasi yang mereka miliki sangat beragam. Namun beberapa kerangka bermanfaat telah dikembangkan sehingga memungkinkan kita berfokus pada peranan informasi dalam pemecahan masalah</a:t>
            </a:r>
            <a:br>
              <a:rPr lang="id-ID" sz="2400" dirty="0">
                <a:solidFill>
                  <a:schemeClr val="bg1"/>
                </a:solidFill>
                <a:latin typeface="Arial" pitchFamily="34" charset="0"/>
                <a:cs typeface="Arial" pitchFamily="34" charset="0"/>
              </a:rPr>
            </a:br>
            <a:r>
              <a:rPr lang="id-ID" sz="2400" dirty="0">
                <a:solidFill>
                  <a:schemeClr val="bg1"/>
                </a:solidFill>
                <a:latin typeface="Arial" pitchFamily="34" charset="0"/>
                <a:cs typeface="Arial" pitchFamily="34" charset="0"/>
              </a:rPr>
              <a:t/>
            </a:r>
            <a:br>
              <a:rPr lang="id-ID"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9" presetClass="entr" presetSubtype="0" accel="100000" fill="hold" grpId="0" nodeType="clickEffect" nodePh="1">
                                  <p:stCondLst>
                                    <p:cond delay="0"/>
                                  </p:stCondLst>
                                  <p:endCondLst>
                                    <p:cond evt="begin" delay="0">
                                      <p:tn val="16"/>
                                    </p:cond>
                                  </p:end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68761"/>
            <a:ext cx="6817568" cy="936104"/>
          </a:xfrm>
        </p:spPr>
        <p:txBody>
          <a:bodyPr>
            <a:normAutofit/>
          </a:bodyPr>
          <a:lstStyle/>
          <a:p>
            <a:pPr algn="l"/>
            <a:r>
              <a:rPr lang="id-ID" sz="2800" cap="none" dirty="0" smtClean="0">
                <a:solidFill>
                  <a:schemeClr val="tx1"/>
                </a:solidFill>
                <a:latin typeface="Arial" pitchFamily="34" charset="0"/>
                <a:cs typeface="Arial" pitchFamily="34" charset="0"/>
              </a:rPr>
              <a:t>A. Tingkat-tingkat manajemen</a:t>
            </a:r>
            <a:endParaRPr lang="id-ID" sz="2800" cap="none" dirty="0">
              <a:solidFill>
                <a:schemeClr val="tx1"/>
              </a:solidFill>
              <a:latin typeface="Arial" pitchFamily="34" charset="0"/>
              <a:cs typeface="Arial" pitchFamily="34" charset="0"/>
            </a:endParaRPr>
          </a:p>
        </p:txBody>
      </p:sp>
      <p:sp>
        <p:nvSpPr>
          <p:cNvPr id="3" name="Text Placeholder 2"/>
          <p:cNvSpPr>
            <a:spLocks noGrp="1"/>
          </p:cNvSpPr>
          <p:nvPr>
            <p:ph type="body" idx="1"/>
          </p:nvPr>
        </p:nvSpPr>
        <p:spPr>
          <a:xfrm>
            <a:off x="755576" y="260648"/>
            <a:ext cx="6255488" cy="743507"/>
          </a:xfrm>
        </p:spPr>
        <p:txBody>
          <a:bodyPr>
            <a:normAutofit/>
          </a:bodyPr>
          <a:lstStyle/>
          <a:p>
            <a:pPr algn="l"/>
            <a:r>
              <a:rPr lang="id-ID" sz="3200" dirty="0" smtClean="0">
                <a:solidFill>
                  <a:schemeClr val="bg1"/>
                </a:solidFill>
                <a:latin typeface="Arial" pitchFamily="34" charset="0"/>
                <a:cs typeface="Arial" pitchFamily="34" charset="0"/>
              </a:rPr>
              <a:t>Dimana Manajer Ditemukan </a:t>
            </a:r>
            <a:endParaRPr lang="id-ID" sz="3200" dirty="0">
              <a:solidFill>
                <a:schemeClr val="bg1"/>
              </a:solidFill>
              <a:latin typeface="Arial" pitchFamily="34" charset="0"/>
              <a:cs typeface="Arial" pitchFamily="34" charset="0"/>
            </a:endParaRPr>
          </a:p>
        </p:txBody>
      </p:sp>
      <p:pic>
        <p:nvPicPr>
          <p:cNvPr id="5" name="Picture 3" descr="D:\S.I.M\1.10.png"/>
          <p:cNvPicPr>
            <a:picLocks noChangeAspect="1" noChangeArrowheads="1"/>
          </p:cNvPicPr>
          <p:nvPr/>
        </p:nvPicPr>
        <p:blipFill>
          <a:blip r:embed="rId2"/>
          <a:srcRect/>
          <a:stretch>
            <a:fillRect/>
          </a:stretch>
        </p:blipFill>
        <p:spPr bwMode="auto">
          <a:xfrm>
            <a:off x="533400" y="1752600"/>
            <a:ext cx="8001000" cy="46910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
                                        </p:tgtEl>
                                        <p:attrNameLst>
                                          <p:attrName>ppt_y</p:attrName>
                                        </p:attrNameLst>
                                      </p:cBhvr>
                                      <p:tavLst>
                                        <p:tav tm="0">
                                          <p:val>
                                            <p:strVal val="#ppt_y"/>
                                          </p:val>
                                        </p:tav>
                                        <p:tav tm="100000">
                                          <p:val>
                                            <p:strVal val="#ppt_y"/>
                                          </p:val>
                                        </p:tav>
                                      </p:tavLst>
                                    </p:anim>
                                    <p:anim calcmode="lin" valueType="num">
                                      <p:cBhvr>
                                        <p:cTn id="1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7584" y="476672"/>
            <a:ext cx="6255488" cy="743507"/>
          </a:xfrm>
        </p:spPr>
        <p:txBody>
          <a:bodyPr>
            <a:normAutofit/>
          </a:bodyPr>
          <a:lstStyle/>
          <a:p>
            <a:pPr algn="l"/>
            <a:endParaRPr lang="id-ID" sz="3200" dirty="0">
              <a:latin typeface="Arial" pitchFamily="34" charset="0"/>
              <a:cs typeface="Arial" pitchFamily="34" charset="0"/>
            </a:endParaRPr>
          </a:p>
        </p:txBody>
      </p:sp>
      <p:sp>
        <p:nvSpPr>
          <p:cNvPr id="4" name="Rectangle 3"/>
          <p:cNvSpPr/>
          <p:nvPr/>
        </p:nvSpPr>
        <p:spPr>
          <a:xfrm>
            <a:off x="827584" y="452381"/>
            <a:ext cx="6624736" cy="792088"/>
          </a:xfrm>
          <a:prstGeom prst="rect">
            <a:avLst/>
          </a:prstGeom>
          <a:solidFill>
            <a:schemeClr val="tx1"/>
          </a:solidFill>
          <a:ln>
            <a:solidFill>
              <a:srgbClr val="FF3399"/>
            </a:solidFill>
          </a:ln>
          <a:effectLst>
            <a:glow rad="228600">
              <a:schemeClr val="accent6">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r>
              <a:rPr lang="id-ID" sz="3200" dirty="0">
                <a:solidFill>
                  <a:schemeClr val="bg1"/>
                </a:solidFill>
                <a:latin typeface="Arial" pitchFamily="34" charset="0"/>
                <a:cs typeface="Arial" pitchFamily="34" charset="0"/>
              </a:rPr>
              <a:t>Apa yang Dilakukan oleh Manajer</a:t>
            </a:r>
          </a:p>
        </p:txBody>
      </p:sp>
      <p:sp>
        <p:nvSpPr>
          <p:cNvPr id="5" name="Oval 4"/>
          <p:cNvSpPr/>
          <p:nvPr/>
        </p:nvSpPr>
        <p:spPr>
          <a:xfrm>
            <a:off x="467544" y="2708920"/>
            <a:ext cx="5759608" cy="1351630"/>
          </a:xfrm>
          <a:prstGeom prst="ellipse">
            <a:avLst/>
          </a:prstGeom>
          <a:solidFill>
            <a:schemeClr val="bg2">
              <a:lumMod val="10000"/>
            </a:schemeClr>
          </a:solidFill>
          <a:ln>
            <a:solidFill>
              <a:srgbClr val="FF3399"/>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a:solidFill>
                  <a:schemeClr val="bg1"/>
                </a:solidFill>
                <a:latin typeface="Arial" pitchFamily="34" charset="0"/>
                <a:cs typeface="Arial" pitchFamily="34" charset="0"/>
              </a:rPr>
              <a:t>1. Fungsi-fungsi manajemen</a:t>
            </a:r>
            <a:endParaRPr lang="en-US" sz="2400" dirty="0"/>
          </a:p>
        </p:txBody>
      </p:sp>
      <p:sp>
        <p:nvSpPr>
          <p:cNvPr id="6" name="Oval 5"/>
          <p:cNvSpPr/>
          <p:nvPr/>
        </p:nvSpPr>
        <p:spPr>
          <a:xfrm>
            <a:off x="2699792" y="4876929"/>
            <a:ext cx="5477212" cy="1296144"/>
          </a:xfrm>
          <a:prstGeom prst="ellipse">
            <a:avLst/>
          </a:prstGeom>
          <a:solidFill>
            <a:schemeClr val="bg2">
              <a:lumMod val="10000"/>
            </a:schemeClr>
          </a:solidFill>
          <a:ln>
            <a:solidFill>
              <a:srgbClr val="FF3399"/>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bg1"/>
              </a:solidFill>
              <a:latin typeface="Arial" pitchFamily="34" charset="0"/>
              <a:cs typeface="Arial" pitchFamily="34" charset="0"/>
            </a:endParaRPr>
          </a:p>
          <a:p>
            <a:pPr algn="ctr"/>
            <a:endParaRPr lang="en-US" sz="2400" dirty="0">
              <a:solidFill>
                <a:schemeClr val="bg1"/>
              </a:solidFill>
              <a:latin typeface="Arial" pitchFamily="34" charset="0"/>
              <a:cs typeface="Arial" pitchFamily="34" charset="0"/>
            </a:endParaRPr>
          </a:p>
          <a:p>
            <a:pPr algn="ctr"/>
            <a:r>
              <a:rPr lang="id-ID" sz="2400" dirty="0" smtClean="0">
                <a:solidFill>
                  <a:schemeClr val="bg1"/>
                </a:solidFill>
                <a:latin typeface="Arial" pitchFamily="34" charset="0"/>
                <a:cs typeface="Arial" pitchFamily="34" charset="0"/>
              </a:rPr>
              <a:t>2</a:t>
            </a:r>
            <a:r>
              <a:rPr lang="id-ID" sz="2400" dirty="0">
                <a:solidFill>
                  <a:schemeClr val="bg1"/>
                </a:solidFill>
                <a:latin typeface="Arial" pitchFamily="34" charset="0"/>
                <a:cs typeface="Arial" pitchFamily="34" charset="0"/>
              </a:rPr>
              <a:t>.</a:t>
            </a:r>
            <a:r>
              <a:rPr lang="en-US" sz="2400" dirty="0">
                <a:solidFill>
                  <a:schemeClr val="bg1"/>
                </a:solidFill>
                <a:latin typeface="Arial" pitchFamily="34" charset="0"/>
                <a:cs typeface="Arial" pitchFamily="34" charset="0"/>
              </a:rPr>
              <a:t> </a:t>
            </a:r>
            <a:r>
              <a:rPr lang="id-ID" sz="2400" dirty="0">
                <a:solidFill>
                  <a:schemeClr val="bg1"/>
                </a:solidFill>
                <a:latin typeface="Arial" pitchFamily="34" charset="0"/>
                <a:cs typeface="Arial" pitchFamily="34" charset="0"/>
              </a:rPr>
              <a:t>Peranan manajerial</a:t>
            </a:r>
            <a:r>
              <a:rPr lang="en-US" sz="2400" dirty="0">
                <a:solidFill>
                  <a:schemeClr val="bg1"/>
                </a:solidFill>
                <a:latin typeface="Arial" pitchFamily="34" charset="0"/>
                <a:cs typeface="Arial" pitchFamily="34" charset="0"/>
              </a:rPr>
              <a:t/>
            </a:r>
            <a:br>
              <a:rPr lang="en-US" sz="2400" dirty="0">
                <a:solidFill>
                  <a:schemeClr val="bg1"/>
                </a:solidFill>
                <a:latin typeface="Arial" pitchFamily="34" charset="0"/>
                <a:cs typeface="Arial" pitchFamily="34" charset="0"/>
              </a:rPr>
            </a:br>
            <a:r>
              <a:rPr lang="en-US" sz="2400" dirty="0">
                <a:solidFill>
                  <a:schemeClr val="bg1"/>
                </a:solidFill>
                <a:latin typeface="Arial" pitchFamily="34" charset="0"/>
                <a:cs typeface="Arial" pitchFamily="34" charset="0"/>
              </a:rPr>
              <a:t/>
            </a:r>
            <a:br>
              <a:rPr lang="en-US"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9"/>
            <a:ext cx="6255488" cy="1008112"/>
          </a:xfrm>
        </p:spPr>
        <p:txBody>
          <a:bodyPr>
            <a:normAutofit/>
          </a:bodyPr>
          <a:lstStyle/>
          <a:p>
            <a:pPr algn="l"/>
            <a:r>
              <a:rPr lang="id-ID" sz="2400" cap="none" dirty="0" smtClean="0">
                <a:solidFill>
                  <a:schemeClr val="tx1"/>
                </a:solidFill>
                <a:latin typeface="Arial" pitchFamily="34" charset="0"/>
                <a:cs typeface="Arial" pitchFamily="34" charset="0"/>
              </a:rPr>
              <a:t>B. Area bisnis</a:t>
            </a:r>
            <a:endParaRPr lang="id-ID" sz="2400" cap="none" dirty="0">
              <a:solidFill>
                <a:schemeClr val="tx1"/>
              </a:solidFill>
              <a:latin typeface="Arial" pitchFamily="34" charset="0"/>
              <a:cs typeface="Arial" pitchFamily="34" charset="0"/>
            </a:endParaRPr>
          </a:p>
        </p:txBody>
      </p:sp>
      <p:pic>
        <p:nvPicPr>
          <p:cNvPr id="5" name="Picture 2" descr="D:\S.I.M\1.12.png"/>
          <p:cNvPicPr>
            <a:picLocks noChangeAspect="1" noChangeArrowheads="1"/>
          </p:cNvPicPr>
          <p:nvPr/>
        </p:nvPicPr>
        <p:blipFill>
          <a:blip r:embed="rId2"/>
          <a:srcRect/>
          <a:stretch>
            <a:fillRect/>
          </a:stretch>
        </p:blipFill>
        <p:spPr bwMode="auto">
          <a:xfrm>
            <a:off x="152400" y="2438400"/>
            <a:ext cx="8839200"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32856"/>
            <a:ext cx="7776864" cy="3024335"/>
          </a:xfrm>
        </p:spPr>
        <p:txBody>
          <a:bodyPr>
            <a:noAutofit/>
          </a:bodyPr>
          <a:lstStyle/>
          <a:p>
            <a:pPr algn="l"/>
            <a:r>
              <a:rPr lang="id-ID" sz="2400" cap="none" dirty="0" smtClean="0">
                <a:solidFill>
                  <a:schemeClr val="bg1"/>
                </a:solidFill>
                <a:latin typeface="Arial" pitchFamily="34" charset="0"/>
                <a:cs typeface="Arial" pitchFamily="34" charset="0"/>
              </a:rPr>
              <a:t>1. Pemecahan masalah dan pengambilan keputusan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2. Tahapan-tahapan pemecahan masalah</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menurut simon, pemecah maslah akan terlibat dalam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intelijen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perancangan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pemilihan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peninjauan    </a:t>
            </a:r>
            <a:endParaRPr lang="id-ID" sz="2400" cap="none"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539552" y="476672"/>
            <a:ext cx="7272808" cy="959531"/>
          </a:xfrm>
        </p:spPr>
        <p:txBody>
          <a:bodyPr>
            <a:noAutofit/>
          </a:bodyPr>
          <a:lstStyle/>
          <a:p>
            <a:pPr algn="ctr"/>
            <a:r>
              <a:rPr lang="id-ID" sz="2800" dirty="0" smtClean="0">
                <a:solidFill>
                  <a:schemeClr val="bg1"/>
                </a:solidFill>
                <a:latin typeface="Arial" pitchFamily="34" charset="0"/>
                <a:cs typeface="Arial" pitchFamily="34" charset="0"/>
              </a:rPr>
              <a:t>Peranan Informasi Dalam Pemecahan Masalah Manajemen</a:t>
            </a:r>
            <a:endParaRPr lang="id-ID" sz="28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strVal val="#ppt_w+.3"/>
                                          </p:val>
                                        </p:tav>
                                        <p:tav tm="100000">
                                          <p:val>
                                            <p:strVal val="#ppt_w"/>
                                          </p:val>
                                        </p:tav>
                                      </p:tavLst>
                                    </p:anim>
                                    <p:anim calcmode="lin" valueType="num">
                                      <p:cBhvr>
                                        <p:cTn id="26" dur="1000" fill="hold"/>
                                        <p:tgtEl>
                                          <p:spTgt spid="2"/>
                                        </p:tgtEl>
                                        <p:attrNameLst>
                                          <p:attrName>ppt_h</p:attrName>
                                        </p:attrNameLst>
                                      </p:cBhvr>
                                      <p:tavLst>
                                        <p:tav tm="0">
                                          <p:val>
                                            <p:strVal val="#ppt_h"/>
                                          </p:val>
                                        </p:tav>
                                        <p:tav tm="100000">
                                          <p:val>
                                            <p:strVal val="#ppt_h"/>
                                          </p:val>
                                        </p:tav>
                                      </p:tavLst>
                                    </p:anim>
                                    <p:animEffect transition="in" filter="fade">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08304" y="476672"/>
            <a:ext cx="1619672" cy="2088232"/>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1400" dirty="0" smtClean="0">
                <a:latin typeface="Arial" pitchFamily="34" charset="0"/>
                <a:cs typeface="Arial" pitchFamily="34" charset="0"/>
              </a:rPr>
              <a:t>Figur 1.13 Informasi yang Mendukung Masing-Masing Tahapan Pemecahan Masalah</a:t>
            </a:r>
            <a:endParaRPr lang="id-ID" sz="1400" dirty="0">
              <a:latin typeface="Arial" pitchFamily="34" charset="0"/>
              <a:cs typeface="Arial" pitchFamily="34" charset="0"/>
            </a:endParaRPr>
          </a:p>
        </p:txBody>
      </p:sp>
      <p:pic>
        <p:nvPicPr>
          <p:cNvPr id="6" name="Picture 2" descr="D:\S.I.M\1.13.png"/>
          <p:cNvPicPr>
            <a:picLocks noChangeAspect="1" noChangeArrowheads="1"/>
          </p:cNvPicPr>
          <p:nvPr/>
        </p:nvPicPr>
        <p:blipFill>
          <a:blip r:embed="rId2"/>
          <a:srcRect/>
          <a:stretch>
            <a:fillRect/>
          </a:stretch>
        </p:blipFill>
        <p:spPr bwMode="auto">
          <a:xfrm>
            <a:off x="457200" y="381000"/>
            <a:ext cx="6629400" cy="617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00240" y="214290"/>
            <a:ext cx="6255488" cy="933881"/>
          </a:xfrm>
          <a:ln w="4762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DotDot"/>
          </a:ln>
        </p:spPr>
        <p:txBody>
          <a:bodyPr>
            <a:noAutofit/>
          </a:bodyPr>
          <a:lstStyle/>
          <a:p>
            <a:pPr algn="ctr"/>
            <a:r>
              <a:rPr lang="id-ID" sz="2800" dirty="0" smtClean="0">
                <a:solidFill>
                  <a:schemeClr val="bg1"/>
                </a:solidFill>
                <a:latin typeface="Arial" pitchFamily="34" charset="0"/>
                <a:cs typeface="Arial" pitchFamily="34" charset="0"/>
              </a:rPr>
              <a:t>Masa Depan Teknologi Informasi</a:t>
            </a:r>
            <a:endParaRPr lang="id-ID" sz="2800" dirty="0">
              <a:solidFill>
                <a:schemeClr val="bg1"/>
              </a:solidFill>
              <a:latin typeface="Arial" pitchFamily="34" charset="0"/>
              <a:cs typeface="Arial" pitchFamily="34" charset="0"/>
            </a:endParaRPr>
          </a:p>
        </p:txBody>
      </p:sp>
      <p:sp>
        <p:nvSpPr>
          <p:cNvPr id="5" name="Double Wave 4"/>
          <p:cNvSpPr/>
          <p:nvPr/>
        </p:nvSpPr>
        <p:spPr>
          <a:xfrm>
            <a:off x="1043608" y="1556792"/>
            <a:ext cx="6768752" cy="4824536"/>
          </a:xfrm>
          <a:prstGeom prst="doubleWave">
            <a:avLst/>
          </a:prstGeom>
          <a:solidFill>
            <a:schemeClr val="tx1">
              <a:lumMod val="65000"/>
              <a:lumOff val="35000"/>
            </a:schemeClr>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Arial" pitchFamily="34" charset="0"/>
              <a:cs typeface="Arial" pitchFamily="34" charset="0"/>
            </a:endParaRPr>
          </a:p>
          <a:p>
            <a:pPr algn="ctr"/>
            <a:r>
              <a:rPr lang="id-ID" sz="2400" dirty="0">
                <a:solidFill>
                  <a:schemeClr val="bg1"/>
                </a:solidFill>
                <a:latin typeface="Arial" pitchFamily="34" charset="0"/>
                <a:cs typeface="Arial" pitchFamily="34" charset="0"/>
              </a:rPr>
              <a:t>Masa depan teknologi informasi akan didorong  oleh biaya yang rendah dan meningkatnya kekuatan computer mau</a:t>
            </a:r>
            <a:r>
              <a:rPr lang="en-US" sz="2400" dirty="0">
                <a:solidFill>
                  <a:schemeClr val="bg1"/>
                </a:solidFill>
                <a:latin typeface="Arial" pitchFamily="34" charset="0"/>
                <a:cs typeface="Arial" pitchFamily="34" charset="0"/>
              </a:rPr>
              <a:t>p</a:t>
            </a:r>
            <a:r>
              <a:rPr lang="id-ID" sz="2400" dirty="0">
                <a:solidFill>
                  <a:schemeClr val="bg1"/>
                </a:solidFill>
                <a:latin typeface="Arial" pitchFamily="34" charset="0"/>
                <a:cs typeface="Arial" pitchFamily="34" charset="0"/>
              </a:rPr>
              <a:t>un komunikasi. Kekuatan computer diukur dalam kecepatan pemrosesan, kapasitas penyimpanan data, dan keragaman alat-alat input dan output. Kekuatan komunikasi diukur oleh biaya dan kecepatan transmisi, seperti jumlah data yang dapat dikomunikasikan dalam satu waktu tertentu. </a:t>
            </a:r>
            <a:br>
              <a:rPr lang="id-ID"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spc="50" dirty="0" err="1"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Tujuan</a:t>
            </a:r>
            <a:r>
              <a:rPr lang="en-US" sz="2400" b="1" spc="50" dirty="0"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 </a:t>
            </a:r>
            <a:r>
              <a:rPr lang="en-US" sz="2400" b="1" spc="50" dirty="0" err="1"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Belajar</a:t>
            </a:r>
            <a:r>
              <a:rPr lang="en-US" sz="2400" b="1" spc="50" dirty="0" smtClean="0">
                <a:ln w="9525" cmpd="sng">
                  <a:solidFill>
                    <a:srgbClr val="FF5050"/>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
            </a:r>
            <a:br>
              <a:rPr lang="en-US" sz="2400" b="1" spc="50" dirty="0" smtClean="0">
                <a:ln w="9525" cmpd="sng">
                  <a:solidFill>
                    <a:srgbClr val="FF5050"/>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Setelah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mempelajari bab ini, Anda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diharapkan:</a:t>
            </a:r>
            <a:endParaRPr lang="en-US" sz="2400" dirty="0"/>
          </a:p>
        </p:txBody>
      </p:sp>
      <p:sp>
        <p:nvSpPr>
          <p:cNvPr id="3" name="Content Placeholder 2"/>
          <p:cNvSpPr>
            <a:spLocks noGrp="1"/>
          </p:cNvSpPr>
          <p:nvPr>
            <p:ph idx="1"/>
          </p:nvPr>
        </p:nvSpPr>
        <p:spPr/>
        <p:txBody>
          <a:bodyPr>
            <a:no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Memahami bagaimana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peranti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keras komputer telah mengalami evolusi hingga mencapai kecanggihannya saat ini</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Mengetahui dasar-dasar komputer dan arsitektur komputer.</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Memahami perbedaan antara sistem fisik dan virtual.</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Menjelaskan bagaimana applikasi-aplikasi bisnis telah mengalami evolusi dari yang tadinya menekankan pada data akuntansi hingga ke penekanan yang saat ini diberikan pada informasi untuk memecahkan masalah.</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endParaRPr lang="en-US" sz="2400" dirty="0"/>
          </a:p>
        </p:txBody>
      </p:sp>
    </p:spTree>
    <p:extLst>
      <p:ext uri="{BB962C8B-B14F-4D97-AF65-F5344CB8AC3E}">
        <p14:creationId xmlns="" xmlns:p14="http://schemas.microsoft.com/office/powerpoint/2010/main" val="378956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AutoShape 6" descr="data:image/jpeg;base64,/9j/4AAQSkZJRgABAQAAAQABAAD/2wCEAAkGBhQSEBQUEBQUEBAUFBUUEBUXFBQWFBEQFBUVFhUXFBUYHCcfGBkjGhQVHy8gIycpLCwsFiAxNTAqNSYrLCkBCQoKDgwOGg8PFywkHyUuKSwsKiwsKSwsLywsLCosLCopLCksLCwsLSwsKSwsLCwsKSwpLCwsLCwpLCwpLCwpLP/AABEIAMIBAwMBIgACEQEDEQH/xAAcAAABBAMBAAAAAAAAAAAAAAAAAQIEBgMFBwj/xABCEAABBAADBQQHBAkEAgMBAAABAAIDEQQSIQUxQVFhBhMicQczc4GRobIjMkKxFDRSYnLB0eHwJIKDolNjRJKzQ//EABsBAAEFAQEAAAAAAAAAAAAAAAABAgMEBQcG/8QAMBEAAgECAwYEBgMBAQAAAAAAAAECAxEEITEFEjJBcbEzNFGBE2GRocHRIlLwFCP/2gAMAwEAAhEDEQA/AO4oQhAHJvTL+sYf2TvrXPV0L0y/rGH9k761z5ZFfxGdD2V5On0fdiIS0ilCaQiEtIQAiEqRACISoQA1CUhFIAahD3ACzoFAxTy4Uc7WusAN0dXN5/COnx5CSFNzeRSxmOpYWN568lzM7sVwb4uF3Tb8+PutRZ56FyOzD9lvhHkdbO8b9EB53eECvC4cuA0P9NeajvwB1LdHOdmGoqyNTXuA1uiVdhSjE8fidqYjEZXsvRf67EO0HDeANBQ4NGp/p5ab7pYX45ztL48nGyNCGgEE+8V5Js+Hc28+4EU6v+286VYsjSwmMcNbs6a21wvp1+PuUxmDopqdmkc4G9LdW7h97KB01PkpjcQ0DwPaHnWg4Nb5Zd3zB6rWlxB8LIj5NBIHx1TDiqPiFHjQbXwLT+aHG+o6FSVN70XZm+ZtAaZ6be4hzXDTjobA9ylWtRhcVGLIbrxFNbfWtApEWKAPgBDT+E03xcclnfzG7rzqVKHOJ6XBbad1DEaf2/ZOSIZIHCx/cHkRwKVVND1EZKSutBEIQgURSNneui9pH9YUdSNneui9pH9YQtRs+Fnp2ktIQtw5YFIQhAAhCEAcn9Mn6xB7J31rny6F6Y/1iD2TvrXPqWRX8RnQ9leTp9H3YiE6kUoTSGoS0ikAIhLSKQA2kUlQgBqZNMGizZ4ADe48gE6WQNaXONNAsnotQ6QyHM/w3YDTwZvv5e/yoKalT338jM2jj1hIZZyei/L/ANmZnku1cL5AOAazQ7jvzVxrypRZMZlBa0DkT+EEnreY9NSU/FP018LeA5gc+nTyUCqPLf8Ae35eZ4NHQe/kr8YpKyPDVas6snObu2POKcd7jXwJ9/AeV+d6IExsamrs/E2epH5+WmB7wBz5Dc5x4E/M/BY5Ja030RnPC/2R0G73Hnq+xEbiCdpOU+Gzo2waqjurnfuBUPFsom2gA65gdwzVZ3OHDdenkosU1mzr4id/4QRV8/Fr7lIYT8mt66afm4FJawoyiNzz5OF/ndDqL6rDLHZrLlPDcQ4eQ/lfks1Hw1rz95dTm8nfmlBsaU5prlqRelHcbPS+iUQ17X5Xata08y38rBHvW02cBdhxo639mBd7vCLJ1PL5qFNMfuvJDSdDqMvTnx/zQqOLB1IJ4GybHQcUuomhZwTeZtEkAuYaBNbj0P8Ab3Z45Q7dvG8HeD1CrEW0y3gdOO6r/iJG5bqDEGQZmtpw3G/vjTwn479RfHgq1WjvZrU29nbUlh2oTzh26fonpEMeCARuItKqB7ZNNXQikbO9dF7SP6wo6kbO9dF7SP6whaiT4WenUIQtw5YCEIQAIQhAHKfTF+sQeyd9a5+ugemH9Yg9k761QKWRX8RnQ9leTp9H3YiEtIpQmkIhLSKQAiSk6klIASklJyEAazH+NwadWMpzxzdvaDzAGvmWqCw5ydaYCC53B2ug8tNNd1ne7TFjZ9DWrnuNjpZGvu8PwCfIABlHiANcy9+5xPTMa/2kblqQjuxSOdY2u69eU365dORHnfmcN5b+Hdbjvs1oOg4DU6kBYZZRV7+I/eI41yHC/wA9z3yaG+R+F7h5mlAe/Mbdu1v8tOnD3+akRTZmzEa/jdqDyB5D/NU2Y03KOF5td791eQ/kUzN8fy5f186SwiyBw3N/zl/IFKIZoYiAXb9PD1Jz18w34rM07jwzH5bj/wBAVhkxAqm8QA3fu1+dAf4FlY7wt6Akabwbr5BIKScHhTJJHHGCXvfGyMbvvOY0eRzH81hxDS1xsFpsiRp4Pbvsf5uVk9HGzzLtTDtAsRvMrujIWW0nzkcwfBWH0s9k+6lGJjb9lMalrdHiODumfn+00/tKJ1Ep7o/durnNJjp4hmadetcb576veFDkYOdt4E6e/wA+BUzER0DvBGunkdR1r8jyUJkl76v5HStOvMKZEbMbg5u7UfGltNk4hxa4MzBwBI4sNcDuAWsDeBNfsnly9y2mzZWt++LINgDe46DjoQlloCN1gCcniq8zro2LJs/MlZ1BbKKL2jIQNRejgPwnhZvSvmFPWZWhuyv6nu9k4qNagoLWKSf4f2EWfZ3rovaR/WFgUjZ3rovaR/WFCtTVnws9OIQhbhywEIQgAQhCAOV+mD9Yg9k761QKXQPS+P8AUQeyd9aoNLJr+IzoWyvJ0+j7sbSE6kUoTSG0ik6kUgBtJKTqRSQUZSKTqTZHUCeQJ+AtFgvbMp0UpdPIQaAcQ3kCXENI6jM4+5Tw/g3gK8r0aPOh8uq1ODI7u3cS4/Aa11rMPessWLqzdEnhzqyR5aV5BbFjmDldt+pmxcAvK3cBqeosHhyFe4qA6LU7tDWm4kcug/keqnd7m1B0rhd0K06b/l5prmX1HAe+93E2dfIc0JjTXnpx+Tefmf6LIx5A05UPf/L+nVSGYLeXau3urdW/KOqjYo6nXUiuQutSOlCkuohjjOZ2Vup3N86/ss07/EaPhGg/e3WR8gOin9nOz8mImbDAM0smnEBjCDbnngABfvHGgsuyez/6TtCDCt8TXSkOcOMTXEveP9jCR5ockgszsHoc7Mdzh3Yl4p+IoR8xh26g/wC9xc7yDFedq7MZiIXwyjNHI0tcPyI5EGiOoUmKMNaGtAAAAAG4AaADosjhosuTcnvFlK2R5n7Xdm5MJO+F/wCHWN//AJWalrgeB0o8iCqfO0g6/Hn/AHXqPtr2RZjocppkrbML6vK47w7m00L8gV5w7Tdn5sJMWTxmN3AEaObwcx25zeFhXqFVSyepDUjbM1rJAdHe48is0LufxaaJ9yh2nRyUfz5KzYiuWXBYJrmmg06eFtNAuuJrMD1WywryW0TZaS0nia3E+4haHZ2Py7wN1A79/wDnGlusLMHOJabtjSeurlTxEbxubuxKzhiVBaSuvpn+PuSln2d66L2kf1hYFn2d66L2kf1hUFqe1lws9OIQhbhywEIQgAQhCAOW+l39Yg9k761QqV+9Lnr4PZO+pUOlk1/EZ0HZflKfR92JSKS0ilCaI2kUnUikANpJScikCjKUXaZqGQ/+t/0lTKUPa7f9PLRr7N35J0eJEVd2pS6PsUGOWm+Q/naY+c0K5G/ef6BY82n+dU1oWzY5lckMxJFm6vd/nT+imYfGCtb1rXQ00HU+f9uS1jkubkShoLm7jnBG+jroT1P5/wA1l2Zs180zWQtMs0jssTaGp53uDQASSeA6LV7PwkksrY42l8jiGsaNSSeQ5/3K9Hej3sCzARZ3gOxT2gSO3hjdD3bOmgs8SOQAVerNQ6kkVvGtg7Px7F2TiJAQ/FmM95NWrpn0yNrb1DGucKHGieg0voS7N+KbGPbX/wAfD3+y2u8d8Q1t9HLYel7EvxEuD2bhz9riJRLJxDI2WGud+6Dnd/xqzzbawmy8PFACXOYxrIYWDNLIdQNOBJa4lziBd6qrd7vzfYl59CzNahzwN+l7vcud4/tljZXhmHjjhcdCy3TSh2YBwc5mWNgYA/Mcxois2bwqfsvstiiS+WfuXOANRtYK6OoW48TZIH72pTLWQt7lyez4LV7Z2DDiozHiY2zRng4atPNp3tPUUVqIuwIa/vG4nEB9kuIMbLLtSW5GjKb14g7nAhWLAwyNbUsgmI+67IGOI/fo5S7q0NHQKNpapjk/U84+kT0cv2c8PYe9wshIjf8AiYd+SQbrrcRoaO7cqWvV/bHs8MZg5YfxObcfSVurdeAO49HFeWto4R0byHNLSDRBBBBG8HqONLRw9VzVnqV6kLO6MET6PH3Lf4TaTqFlr8v3aIDuoo7wR+Q0WmwRYD4xe6ta4rZwzRk6Auv8NF9a78oFbuqlmr5WCnNwkpRdmiyNdYBG4ix5FSNneui9rH9YUDAerb0sDyDiB8gFP2d66L2kf1hZLVpWOlQn8Sip+qv9Uem0IQto5gCEIQAIQhAHL/S36+D2TvqColK+elkfbwezd9SotLKr+Iz3+y/KQ6PuxtIpOpFKE0htIpOpFIC4ykUnUikAMpYsTDmY5v7TXN+IIWekyR1AnkCfhqhCSs4tPQ5Y7r5JAU6R2ZxJ3kknzOqYts5eKrbsb0eYmeCOVrDmmeG4VhGsjRrJM8nRkTRXiO8uAHXQ7CwLpZ2Bkfe04Oc3JK9paDZziIF+U7jQvVd6btbaYb9hDDJTS0RmGfDNYGbsgkPj3ZAMzRuNAaqvWqONlEkhFPUn9gfR1Fs9mY1LinCpJSN172x3qG8zvPHgBcXSZQSTQG+9w81Vdn9o8U2v0vDPibp4mhjhZ0pwbK4s1o/i4qyxyB7QR90ix1B6FZsm73epZSRSdmYR/e4jaUzHCacd3hWkEdxgWFrWFxOjHvsONkVd8HBSsD2KaXve6wDXduOYSNZ3UUdNohzHBrXijuMjq63CSAEC+Bsaka+5aXtrtIwYGd7b7zIY4QLLjNL9nHlA1JzOB010T7t5ISyKbt7t5h9nh0ez4Wyyta4kgOLWsaAHFob/APzbkGttbpoXaqpu9KWPxM8UUBfG6Z9Q53MYJA7MxgFMAALxzOraverj2a7FiLDSxy4eWd08RjxEskjIi7M5tiGOiWMGVpt4DvA3w0A0a3YXomEL+8ibJ3zHP7mSV7aicwnK9sYjokubTXEuAzNflNUrK+DFZ5sie+/kP7Ldo9sjFdxjIXOb+09kY1saCZhayyLr72u4cF1WHMR4hR87Wp7Pdl24a3Z5JpTYfI97iX2QQXNvKXUB4q51Qpo3oCrytJ3SsSK6WYxwXHPS/wBhdXYuBvgd+tAC8r70lyjgdziONHiSuyPUDauCbLE+N7czXtLSLq+VHgbrXgmqbhK6FtvKx5M/Q/FRryzAH3XvWxw2HykgNzN03gGhz0dvXco9mRymDC5IZYwZp4swaHOwsRa1kb8zCQRLLkdpqITeriFrdv8Ao+w0ceIlMTWhjJJHujuKOJsbA6OKJl/aOcS23OsA3u+6rn/RfVEXw7HPcAPsmfwj5hT9n+ui9pH9YUWGPK1reQA+ApStn+ui9pH9YVFu8rnSIx3KSj6K32PTSEIW0cwBCEIAEIQgDmPpYH28Hs3fUFRqV69K/r4PZu+pUallV/EZ77ZflIe/diUik6kUoTRG0kpPpJSAG0kpPpJSBRlKNtG+5krf3b688pUtNI9/80qydxs1vRcfU5O4c0ifMfEdK13cuidhh4xyvXyW0cyO87S7SQ7G2ZhmYNglkmYO55SSZWF8kleIkl4036gaUqv257SbVwz8P+kTdwMQ0v7lltEIvKWvljDXOIuyATWmpKnx9hzisJgcdGXPxZGGjMbgO4ysIjc6SmkhuVhJdreYK5YvsxiMWxkePODfFH3ZYGxSSSNogSDvJnHUsBGbLqaJCz4ypQzlmydqb0KT2D7XY5zcRI6f9IZE4NigdHNL+lEiQlsEwzSNfTB94Ob4gXVvXWtnYsPbG9oLGytDw1wLXgkZqc07iBoRzCk4LDCOMMaA1rRTQAAA3gABoAN1dEFniG6h8dx3KvUmpO6jYlimlZslcEx0V7wD5rIEJbXG3I8GBawU35uc74ZiaHRZgxOtCSyC4IQmuKUBHFY5BonpCFG8x6NJsbBMilncSWgPyAuIDKlecRTdNPtMSW1f4WrQ+lzazYsFHFfixGIjZXNjHd46+lhg94U/GdoI4nzYdzc8suIYyJrmnu3yTQtcwOdVD1buug52uF9su28m0MY2QgtjjAZEw8ANXOIJ0c5wur4NFmrNilTc3cSNRQmn813NspGz/XRe0j+sLAVn2f66L2kf1hVkdGnws9MoQhbhywEIQgAQhCAOZ+lb18Hs3fUqPSvPpV9fB7N31BUill1/EZ73ZnlIe/diUiktIpQmgNpFJ1JECjaSUn0kISAMpInkJqBTm/aWAMxUgaKFggfxNBNe8la2M66cj+RVi7b4ItmEleF7QL/eboR8KWhwzLJ8jXmdP5rXpu8EznmNp/DxM425v6PNHpP0W4wSbJw1aOY10bxrYex7t99CD71cGsXMfRvjxBiHYc6MnAfHyE8TA1483RtDv+Jy6gsmSW82WK1KVGTpy1QUmkahZM612Ix4ZiGNfTRJG7uyTVvY4FzbJq8pDgN9Ndy0GiBGzCFhgxLXNDmuDmkW1wIII6EaFa/HbRkdKYMNkEjWh80j7c2FjiQzwAgve7K4gWAA0kncHPTG2JG08Z3Xd0LzzRxEcftDlseX3vJpUolavDbHf3jZJ534gssxNLI42Mc4FpfTBbnZS5oJOgcedrZuNanQc+HxTX8hyAS9dOCW1TsdtPZjZgxk2TEvJysw0kgkc8613cRy5jycNSrDC90UbM7pJi5waD3fjOc+HO1gAFDe6mjQk0kd0LY2CEJHFIIVztHs/vjGyLSb9IZKzLQdngyuzl7muDQ0ZQTld98AAkiuOelT0dPwLm4kOMkc8j+8O/upi4uAz0LDgSQSAfCRrvPZ+yz8+IxUl5iJHRt3+ECWRhA6FsEX/wBVM7bbMbiNnYqN4sGCRw6PjaXsI8nNCsUp7jSK1R3ZwoHQKRs/10XtI/rCjsGg8gpGz/XRe0j+sKvzOnPg9j0yhCFtnLQQhCABCEIA5r6VB9vD7N31BUilePSn6+H2bvqCpKy63iM95szysPfuxEJUKE0BElJyRADSEiemkIFGppTykKQU1m3dniaBzSLcAXM/iaD+eo96ouwos07W8C5nvAe3+VrpapWB2aY8ZKGi3Rfaxji6MkW0dSx/xAVuhO0ZI8/tXDb1alUS52ftn2uXAvc0tfGQJY3NkiJ3CRhzNvoao9CV2HYe2mYmBk0f3XjUfijeNHMd+811g+S48x4cAWmwQCDzB1BVg7DbY7jFd07SHEmujcSBTD/vaMh6tj5qrbIm2tht+CrR5a9PX2OnvnABJNAAkk7gBqSVHxMTJmZZGMkjNHK5oc08QacKWR0LXAh4DmneDqDWuo4rVdpdiTTQFuGxD8M+y4ZcuV4ykZHHKS1pOtgEjqmrPmeayua/G7PwMTyRI7CuP324eaWEOP70cRDb60D1RB2pwWGjcIQQ3Vz3OJ8TqrNJJIS5xoDU3oAuZYHZD/0t0W0pJGYfupCyVrmxhk8YDwXubVtIY9utAlwrgugYPsbs2CaVzyxxjdFiYy+XMWQE5SHB5cHDMx1mrOYDQ6m7HD3XFckk6VN2cX2/31CPtnicU8swMLpKBdn8DIyBX3ZJD4t41aCNVi2hsBwZFidrYkjCgtM8DWzUC+mxse8W94zuAIDWK1bY2+2EjuWMnlPhd4w0MYASLeGusZq8I11tVFuFkxExzvdNK95eG5pO4gNVccRcQ0Acd+p50pt2FMIqpU0W6h3Y/s7A7EslggdBDh2uEWes8rnOkyyyDKCHEPdQNkNq6Og6Co2z8CIowxuvFx4udxJUtrVSnJzlcjlZZLQasU8lA0LoXXE1wCyONLA8WoJMEjUdkcIYe8hec0gZDI883zd6ZCOmdjqW42uf9NPu9TLv3erdv6LVyTCPHxn/AMsDozyJjfnYSOmd4v8A9rVJ7VY3usDiZBvEL65ZnNLW30tw9ycneRUkv5NHB4j4W/wj8gpOz/XRe0j+sLAG1oNw0HkFI2f66L2kf1hHM6bZqnZ+h6YQhC2zlwIQhAAhCEAc29Kfr4fZu+oKlUrt6UvXw+zd9QVKWXW42e72Z5WHv3YlJaQhRGgJSROSFADUhTkiQUaU0pxSFAo0rTbQjyYuCXg8GB56nVnz/JbkqJtPB97E5o0doWHlI020/EBOg7MhxEHOnlqrNdVn99DJHEG3W4kmuROpr32feU4R5nMaHZC+WJjXVeRz5WMDwLFlpcHAcwFjwuIzsa7dmFkcnbnA9QbHuT7p0dXpNAdLG6eI7wDy5IXErjcS1/yzcf6u30OxwYvM5zHtySt1c3UgtJ0cx1AOafkdDRUyCJrWhrAGtAoACgByA4BY9p4MSjK4uaQbY5pyvY7UZmnn52DuIIsLTTbd/RXZca9rWZS6OcaNe1rmNIkZ+B4ztNi2kWfDRAhTzsjwkam9kzX9oOxZe4y4NzIZibfG8HuJTeppusb/AN5oN8QTqtBJsvHsNOwjX/vRztcPm0H4hdKina4AghzSAWkEEEHcQRvHVP7pSxqSXzLcK0oZXKXs7s7iHgZx3I/Fbga5gAb/AJK17M2SyFtMFuP3nHe7+g6KWAsoCdvOWo2pXlPJiBqHlKSomNxbWNc+RwYxoLnucaa1o1JJO4JrdkQJXFkf7gkUbA4kyNz5SxrvVhwIeWcHOadWk6nKdaq6NgTWx81DZsluka3auyhO1oJLHMcHMcLscHDQg05pINEHcQQQCObelvamLgijg7x7oZWyOLyWZpA0NzQuEbG2AHB2Y6u5CjfWXspc+9NWyzJs4SsHiw8rZP8AjdbHfNzD5BTUXaaTIqkU1vHPI5MwBG4gH4i1J2f66L2kf1ha7Zb7gjP7g+Wn8lsdn+ui9pH9bUjVpWOhwnv0lL1V/semEIQto5gCEIQAIQhAHN/Sj6+H2bvqCpSuvpR9fD7N31BUpZdbjZ7vZnlYe/dipaQhRGgIkKUpEANKRKUiQUQppTimlAo0pClKQpBxCjHdyEfgkJc3pLve33gZh1DlnlBo5fvfh5Zhq2/fSdLGHCj/AHBGoI6goTr8yP4a3XB6P86o7Jsva7MVDHNGQWvaDv8Auu/Ew8nNdbSOYVE9J+MBngiB1a1z3jk127/tG35LTbD7TT4Nr2wiOSN785a/N9m8/fczKRd1Zaa1s2LK1+Lxb5pXyzHNI+rrcAAAAPgN2mgHCyxRtJyPK4XZVeGKW8v4xd78nbT6mbZHaKXAW6I3hxbpYDqwje4xcY31Z08JO8cV2PDYnMLogHUXxaRYK4fIywRzBHx0XV+zYE+z8KX3Zw8JsEtc13dBpLXCi079RzSy0uWNr4eFOcZQVr3+qt+ywB4Ts/VQBE8A5Xhx0y523Q4glpF+fnv4aXaOJ2gLbBHA8/he4FrAebrmzV5NPkkTuYrRu9rbYiw8ZkmeGMFCzZtx3NaBq5x4AAkrWYTBSYlzZcSwxxNIfBhydQ4atkxFaGQaFrNQw6m3UWxthdk5O9biNoTfpmKbfdADLBhr/wDDH+1wznXyVqTho1rKTkISCiOKiYvANmifHIM0cjXMeObHCj8ipTm2la2knMOR55ds04dzoH6Ohc6N3XKdD5OaWuHRwWfZ/rovaR/W1X70s9nWfoz8ZGe7xEXd5yNWzRl7WZXt3EjNo7fpW7dzfYmPD5ogfC/vI9OB8bdWniPmpN1v+aPWYHaNOpTVGWUkrden6PUSEIWweFBCEIAEIQgDm/pS9dD7N31BUpXX0pevh9m76gqSsutxs93szysPfuxyLSWi1EaAIKEhQAiRKkSCiFNSlIUCjSkKUppSDhCmps07W/fc1v8AEQPzUOTbkA3ysPkc302lUW9EMlVpw4pJdWiYVGxuNbE3M80NwG8uPIDiVDk7SQ14S555Bjh83AAJ/ZfYjtqY1sch7uGNhkky72xgtGVpP43EgXwANDTWWNJ6yyRnYvalKlD/AMpKUuVs17mbsxFidoT93h42xxt1llfmc2IcLy0C48Gg68wBa7fsrZ4ggihabbFGyMHdYY0Ns9TV+9M2RseLCxNiw7BHG3gN5PFzjvc48SVNUFSak/4qyPN1cRVrWdWVwQhK3eoyIdEsiEKVKxGwQohwj60fWhB0cbJ3k+LoPmg4M1o49bLuVc+eqBCWmvfShyYd3B5B1111+9Vi64jdW7yrF+huu853g73agCt18zaa2OSKf6Ztr5MA2LTNPKwV+5Ge8cfi1g/3LkexJLxEA0P28W8XX2jVufSF2hE+OeLEkUH2MZskEgjvHgm97wRy06rSbJmvEwUAPt4eA4SN/t8FqUIbsFcgk7s9coQhWSuCEIQAIQhAHOPSj6+H2bvqVKpCFl1uNnutmeVh792FJaSIURoBSKSIQAhCCEIQKNISUhCBRpC03aqZzMOSxxYb3gkHceIQhPp8aKuNbWHm16Mp+EaHNtwzOO8nUn3lZ8gG4AIQtM8ItB7Quj+hf12K593D8M8qEKGv4bHx1R1XMeaMx5oQsosBmPNK1xveUIQgMmc8ylznmUIUgwXMeaR7jW9CEMDBnPMrTdtJ3N2diy1xa4YeWiCQQch3EIQmw4kOloeeQ0cgpux2/wCpg9tF/wDo1CFslY9botIhPK4tpEIQB//Z"/>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9704" name="AutoShape 8" descr="data:image/jpeg;base64,/9j/4AAQSkZJRgABAQAAAQABAAD/2wCEAAkGBhQSEBQUEBQUEBAUFBUUEBUXFBQWFBEQFBUVFhUXFBUYHCcfGBkjGhQVHy8gIycpLCwsFiAxNTAqNSYrLCkBCQoKDgwOGg8PFywkHyUuKSwsKiwsKSwsLywsLCosLCopLCksLCwsLSwsKSwsLCwsKSwpLCwsLCwpLCwpLCwpLP/AABEIAMIBAwMBIgACEQEDEQH/xAAcAAABBAMBAAAAAAAAAAAAAAAAAQIEBgMFBwj/xABCEAABBAADBQQHBAkEAgMBAAABAAIDEQQSIQUxQVFhBhMicQczc4GRobIjMkKxFDRSYnLB0eHwJIKDolNjRJKzQ//EABsBAAEFAQEAAAAAAAAAAAAAAAABAgMEBQcG/8QAMBEAAgECAwYEBgMBAQAAAAAAAAECAxEEITEFEjJBcbEzNFGBE2GRocHRIlLwFCP/2gAMAwEAAhEDEQA/AO4oQhAHJvTL+sYf2TvrXPV0L0y/rGH9k761z5ZFfxGdD2V5On0fdiIS0ilCaQiEtIQAiEqRACISoQA1CUhFIAahD3ACzoFAxTy4Uc7WusAN0dXN5/COnx5CSFNzeRSxmOpYWN568lzM7sVwb4uF3Tb8+PutRZ56FyOzD9lvhHkdbO8b9EB53eECvC4cuA0P9NeajvwB1LdHOdmGoqyNTXuA1uiVdhSjE8fidqYjEZXsvRf67EO0HDeANBQ4NGp/p5ab7pYX45ztL48nGyNCGgEE+8V5Js+Hc28+4EU6v+286VYsjSwmMcNbs6a21wvp1+PuUxmDopqdmkc4G9LdW7h97KB01PkpjcQ0DwPaHnWg4Nb5Zd3zB6rWlxB8LIj5NBIHx1TDiqPiFHjQbXwLT+aHG+o6FSVN70XZm+ZtAaZ6be4hzXDTjobA9ylWtRhcVGLIbrxFNbfWtApEWKAPgBDT+E03xcclnfzG7rzqVKHOJ6XBbad1DEaf2/ZOSIZIHCx/cHkRwKVVND1EZKSutBEIQgURSNneui9pH9YUdSNneui9pH9YQtRs+Fnp2ktIQtw5YFIQhAAhCEAcn9Mn6xB7J31rny6F6Y/1iD2TvrXPqWRX8RnQ9leTp9H3YiE6kUoTSGoS0ikAIhLSKQA2kUlQgBqZNMGizZ4ADe48gE6WQNaXONNAsnotQ6QyHM/w3YDTwZvv5e/yoKalT338jM2jj1hIZZyei/L/ANmZnku1cL5AOAazQ7jvzVxrypRZMZlBa0DkT+EEnreY9NSU/FP018LeA5gc+nTyUCqPLf8Ae35eZ4NHQe/kr8YpKyPDVas6snObu2POKcd7jXwJ9/AeV+d6IExsamrs/E2epH5+WmB7wBz5Dc5x4E/M/BY5Ja030RnPC/2R0G73Hnq+xEbiCdpOU+Gzo2waqjurnfuBUPFsom2gA65gdwzVZ3OHDdenkosU1mzr4id/4QRV8/Fr7lIYT8mt66afm4FJawoyiNzz5OF/ndDqL6rDLHZrLlPDcQ4eQ/lfks1Hw1rz95dTm8nfmlBsaU5prlqRelHcbPS+iUQ17X5Xata08y38rBHvW02cBdhxo639mBd7vCLJ1PL5qFNMfuvJDSdDqMvTnx/zQqOLB1IJ4GybHQcUuomhZwTeZtEkAuYaBNbj0P8Ab3Z45Q7dvG8HeD1CrEW0y3gdOO6r/iJG5bqDEGQZmtpw3G/vjTwn479RfHgq1WjvZrU29nbUlh2oTzh26fonpEMeCARuItKqB7ZNNXQikbO9dF7SP6wo6kbO9dF7SP6whaiT4WenUIQtw5YCEIQAIQhAHKfTF+sQeyd9a5+ugemH9Yg9k761QKWRX8RnQ9leTp9H3YiEtIpQmkIhLSKQAiSk6klIASklJyEAazH+NwadWMpzxzdvaDzAGvmWqCw5ydaYCC53B2ug8tNNd1ne7TFjZ9DWrnuNjpZGvu8PwCfIABlHiANcy9+5xPTMa/2kblqQjuxSOdY2u69eU365dORHnfmcN5b+Hdbjvs1oOg4DU6kBYZZRV7+I/eI41yHC/wA9z3yaG+R+F7h5mlAe/Mbdu1v8tOnD3+akRTZmzEa/jdqDyB5D/NU2Y03KOF5td791eQ/kUzN8fy5f186SwiyBw3N/zl/IFKIZoYiAXb9PD1Jz18w34rM07jwzH5bj/wBAVhkxAqm8QA3fu1+dAf4FlY7wt6Akabwbr5BIKScHhTJJHHGCXvfGyMbvvOY0eRzH81hxDS1xsFpsiRp4Pbvsf5uVk9HGzzLtTDtAsRvMrujIWW0nzkcwfBWH0s9k+6lGJjb9lMalrdHiODumfn+00/tKJ1Ep7o/durnNJjp4hmadetcb576veFDkYOdt4E6e/wA+BUzER0DvBGunkdR1r8jyUJkl76v5HStOvMKZEbMbg5u7UfGltNk4hxa4MzBwBI4sNcDuAWsDeBNfsnly9y2mzZWt++LINgDe46DjoQlloCN1gCcniq8zro2LJs/MlZ1BbKKL2jIQNRejgPwnhZvSvmFPWZWhuyv6nu9k4qNagoLWKSf4f2EWfZ3rovaR/WFgUjZ3rovaR/WFCtTVnws9OIQhbhywEIQgAQhCAOV+mD9Yg9k761QKXQPS+P8AUQeyd9aoNLJr+IzoWyvJ0+j7sbSE6kUoTSG0ik6kUgBtJKTqRSQUZSKTqTZHUCeQJ+AtFgvbMp0UpdPIQaAcQ3kCXENI6jM4+5Tw/g3gK8r0aPOh8uq1ODI7u3cS4/Aa11rMPessWLqzdEnhzqyR5aV5BbFjmDldt+pmxcAvK3cBqeosHhyFe4qA6LU7tDWm4kcug/keqnd7m1B0rhd0K06b/l5prmX1HAe+93E2dfIc0JjTXnpx+Tefmf6LIx5A05UPf/L+nVSGYLeXau3urdW/KOqjYo6nXUiuQutSOlCkuohjjOZ2Vup3N86/ss07/EaPhGg/e3WR8gOin9nOz8mImbDAM0smnEBjCDbnngABfvHGgsuyez/6TtCDCt8TXSkOcOMTXEveP9jCR5ockgszsHoc7Mdzh3Yl4p+IoR8xh26g/wC9xc7yDFedq7MZiIXwyjNHI0tcPyI5EGiOoUmKMNaGtAAAAAG4AaADosjhosuTcnvFlK2R5n7Xdm5MJO+F/wCHWN//AJWalrgeB0o8iCqfO0g6/Hn/AHXqPtr2RZjocppkrbML6vK47w7m00L8gV5w7Tdn5sJMWTxmN3AEaObwcx25zeFhXqFVSyepDUjbM1rJAdHe48is0LufxaaJ9yh2nRyUfz5KzYiuWXBYJrmmg06eFtNAuuJrMD1WywryW0TZaS0nia3E+4haHZ2Py7wN1A79/wDnGlusLMHOJabtjSeurlTxEbxubuxKzhiVBaSuvpn+PuSln2d66L2kf1hYFn2d66L2kf1hUFqe1lws9OIQhbhywEIQgAQhCAOW+l39Yg9k761QqV+9Lnr4PZO+pUOlk1/EZ0HZflKfR92JSKS0ilCaI2kUnUikANpJScikCjKUXaZqGQ/+t/0lTKUPa7f9PLRr7N35J0eJEVd2pS6PsUGOWm+Q/naY+c0K5G/ef6BY82n+dU1oWzY5lckMxJFm6vd/nT+imYfGCtb1rXQ00HU+f9uS1jkubkShoLm7jnBG+jroT1P5/wA1l2Zs180zWQtMs0jssTaGp53uDQASSeA6LV7PwkksrY42l8jiGsaNSSeQ5/3K9Hej3sCzARZ3gOxT2gSO3hjdD3bOmgs8SOQAVerNQ6kkVvGtg7Px7F2TiJAQ/FmM95NWrpn0yNrb1DGucKHGieg0voS7N+KbGPbX/wAfD3+y2u8d8Q1t9HLYel7EvxEuD2bhz9riJRLJxDI2WGud+6Dnd/xqzzbawmy8PFACXOYxrIYWDNLIdQNOBJa4lziBd6qrd7vzfYl59CzNahzwN+l7vcud4/tljZXhmHjjhcdCy3TSh2YBwc5mWNgYA/Mcxois2bwqfsvstiiS+WfuXOANRtYK6OoW48TZIH72pTLWQt7lyez4LV7Z2DDiozHiY2zRng4atPNp3tPUUVqIuwIa/vG4nEB9kuIMbLLtSW5GjKb14g7nAhWLAwyNbUsgmI+67IGOI/fo5S7q0NHQKNpapjk/U84+kT0cv2c8PYe9wshIjf8AiYd+SQbrrcRoaO7cqWvV/bHs8MZg5YfxObcfSVurdeAO49HFeWto4R0byHNLSDRBBBBG8HqONLRw9VzVnqV6kLO6MET6PH3Lf4TaTqFlr8v3aIDuoo7wR+Q0WmwRYD4xe6ta4rZwzRk6Auv8NF9a78oFbuqlmr5WCnNwkpRdmiyNdYBG4ix5FSNneui9rH9YUDAerb0sDyDiB8gFP2d66L2kf1hZLVpWOlQn8Sip+qv9Uem0IQto5gCEIQAIQhAHL/S36+D2TvqColK+elkfbwezd9SotLKr+Iz3+y/KQ6PuxtIpOpFKE0htIpOpFIC4ykUnUikAMpYsTDmY5v7TXN+IIWekyR1AnkCfhqhCSs4tPQ5Y7r5JAU6R2ZxJ3kknzOqYts5eKrbsb0eYmeCOVrDmmeG4VhGsjRrJM8nRkTRXiO8uAHXQ7CwLpZ2Bkfe04Oc3JK9paDZziIF+U7jQvVd6btbaYb9hDDJTS0RmGfDNYGbsgkPj3ZAMzRuNAaqvWqONlEkhFPUn9gfR1Fs9mY1LinCpJSN172x3qG8zvPHgBcXSZQSTQG+9w81Vdn9o8U2v0vDPibp4mhjhZ0pwbK4s1o/i4qyxyB7QR90ix1B6FZsm73epZSRSdmYR/e4jaUzHCacd3hWkEdxgWFrWFxOjHvsONkVd8HBSsD2KaXve6wDXduOYSNZ3UUdNohzHBrXijuMjq63CSAEC+Bsaka+5aXtrtIwYGd7b7zIY4QLLjNL9nHlA1JzOB010T7t5ISyKbt7t5h9nh0ez4Wyyta4kgOLWsaAHFob/APzbkGttbpoXaqpu9KWPxM8UUBfG6Z9Q53MYJA7MxgFMAALxzOraverj2a7FiLDSxy4eWd08RjxEskjIi7M5tiGOiWMGVpt4DvA3w0A0a3YXomEL+8ibJ3zHP7mSV7aicwnK9sYjokubTXEuAzNflNUrK+DFZ5sie+/kP7Ldo9sjFdxjIXOb+09kY1saCZhayyLr72u4cF1WHMR4hR87Wp7Pdl24a3Z5JpTYfI97iX2QQXNvKXUB4q51Qpo3oCrytJ3SsSK6WYxwXHPS/wBhdXYuBvgd+tAC8r70lyjgdziONHiSuyPUDauCbLE+N7czXtLSLq+VHgbrXgmqbhK6FtvKx5M/Q/FRryzAH3XvWxw2HykgNzN03gGhz0dvXco9mRymDC5IZYwZp4swaHOwsRa1kb8zCQRLLkdpqITeriFrdv8Ao+w0ceIlMTWhjJJHujuKOJsbA6OKJl/aOcS23OsA3u+6rn/RfVEXw7HPcAPsmfwj5hT9n+ui9pH9YUWGPK1reQA+ApStn+ui9pH9YVFu8rnSIx3KSj6K32PTSEIW0cwBCEIAEIQgDmPpYH28Hs3fUFRqV69K/r4PZu+pUallV/EZ77ZflIe/diUik6kUoTRG0kpPpJSAG0kpPpJSBRlKNtG+5krf3b688pUtNI9/80qydxs1vRcfU5O4c0ifMfEdK13cuidhh4xyvXyW0cyO87S7SQ7G2ZhmYNglkmYO55SSZWF8kleIkl4036gaUqv257SbVwz8P+kTdwMQ0v7lltEIvKWvljDXOIuyATWmpKnx9hzisJgcdGXPxZGGjMbgO4ysIjc6SmkhuVhJdreYK5YvsxiMWxkePODfFH3ZYGxSSSNogSDvJnHUsBGbLqaJCz4ypQzlmydqb0KT2D7XY5zcRI6f9IZE4NigdHNL+lEiQlsEwzSNfTB94Ob4gXVvXWtnYsPbG9oLGytDw1wLXgkZqc07iBoRzCk4LDCOMMaA1rRTQAAA3gABoAN1dEFniG6h8dx3KvUmpO6jYlimlZslcEx0V7wD5rIEJbXG3I8GBawU35uc74ZiaHRZgxOtCSyC4IQmuKUBHFY5BonpCFG8x6NJsbBMilncSWgPyAuIDKlecRTdNPtMSW1f4WrQ+lzazYsFHFfixGIjZXNjHd46+lhg94U/GdoI4nzYdzc8suIYyJrmnu3yTQtcwOdVD1buug52uF9su28m0MY2QgtjjAZEw8ANXOIJ0c5wur4NFmrNilTc3cSNRQmn813NspGz/XRe0j+sLAVn2f66L2kf1hVkdGnws9MoQhbhywEIQgAQhCAOZ+lb18Hs3fUqPSvPpV9fB7N31BUill1/EZ73ZnlIe/diUiktIpQmgNpFJ1JECjaSUn0kISAMpInkJqBTm/aWAMxUgaKFggfxNBNe8la2M66cj+RVi7b4ItmEleF7QL/eboR8KWhwzLJ8jXmdP5rXpu8EznmNp/DxM425v6PNHpP0W4wSbJw1aOY10bxrYex7t99CD71cGsXMfRvjxBiHYc6MnAfHyE8TA1483RtDv+Jy6gsmSW82WK1KVGTpy1QUmkahZM612Ix4ZiGNfTRJG7uyTVvY4FzbJq8pDgN9Ndy0GiBGzCFhgxLXNDmuDmkW1wIII6EaFa/HbRkdKYMNkEjWh80j7c2FjiQzwAgve7K4gWAA0kncHPTG2JG08Z3Xd0LzzRxEcftDlseX3vJpUolavDbHf3jZJ534gssxNLI42Mc4FpfTBbnZS5oJOgcedrZuNanQc+HxTX8hyAS9dOCW1TsdtPZjZgxk2TEvJysw0kgkc8613cRy5jycNSrDC90UbM7pJi5waD3fjOc+HO1gAFDe6mjQk0kd0LY2CEJHFIIVztHs/vjGyLSb9IZKzLQdngyuzl7muDQ0ZQTld98AAkiuOelT0dPwLm4kOMkc8j+8O/upi4uAz0LDgSQSAfCRrvPZ+yz8+IxUl5iJHRt3+ECWRhA6FsEX/wBVM7bbMbiNnYqN4sGCRw6PjaXsI8nNCsUp7jSK1R3ZwoHQKRs/10XtI/rCjsGg8gpGz/XRe0j+sKvzOnPg9j0yhCFtnLQQhCABCEIA5r6VB9vD7N31BUilePSn6+H2bvqCpKy63iM95szysPfuxEJUKE0BElJyRADSEiemkIFGppTykKQU1m3dniaBzSLcAXM/iaD+eo96ouwos07W8C5nvAe3+VrpapWB2aY8ZKGi3Rfaxji6MkW0dSx/xAVuhO0ZI8/tXDb1alUS52ftn2uXAvc0tfGQJY3NkiJ3CRhzNvoao9CV2HYe2mYmBk0f3XjUfijeNHMd+811g+S48x4cAWmwQCDzB1BVg7DbY7jFd07SHEmujcSBTD/vaMh6tj5qrbIm2tht+CrR5a9PX2OnvnABJNAAkk7gBqSVHxMTJmZZGMkjNHK5oc08QacKWR0LXAh4DmneDqDWuo4rVdpdiTTQFuGxD8M+y4ZcuV4ykZHHKS1pOtgEjqmrPmeayua/G7PwMTyRI7CuP324eaWEOP70cRDb60D1RB2pwWGjcIQQ3Vz3OJ8TqrNJJIS5xoDU3oAuZYHZD/0t0W0pJGYfupCyVrmxhk8YDwXubVtIY9utAlwrgugYPsbs2CaVzyxxjdFiYy+XMWQE5SHB5cHDMx1mrOYDQ6m7HD3XFckk6VN2cX2/31CPtnicU8swMLpKBdn8DIyBX3ZJD4t41aCNVi2hsBwZFidrYkjCgtM8DWzUC+mxse8W94zuAIDWK1bY2+2EjuWMnlPhd4w0MYASLeGusZq8I11tVFuFkxExzvdNK95eG5pO4gNVccRcQ0Acd+p50pt2FMIqpU0W6h3Y/s7A7EslggdBDh2uEWes8rnOkyyyDKCHEPdQNkNq6Og6Co2z8CIowxuvFx4udxJUtrVSnJzlcjlZZLQasU8lA0LoXXE1wCyONLA8WoJMEjUdkcIYe8hec0gZDI883zd6ZCOmdjqW42uf9NPu9TLv3erdv6LVyTCPHxn/AMsDozyJjfnYSOmd4v8A9rVJ7VY3usDiZBvEL65ZnNLW30tw9ycneRUkv5NHB4j4W/wj8gpOz/XRe0j+sLAG1oNw0HkFI2f66L2kf1hHM6bZqnZ+h6YQhC2zlwIQhAAhCEAc29Kfr4fZu+oKlUrt6UvXw+zd9QVKWXW42e72Z5WHv3YlJaQhRGgJSROSFADUhTkiQUaU0pxSFAo0rTbQjyYuCXg8GB56nVnz/JbkqJtPB97E5o0doWHlI020/EBOg7MhxEHOnlqrNdVn99DJHEG3W4kmuROpr32feU4R5nMaHZC+WJjXVeRz5WMDwLFlpcHAcwFjwuIzsa7dmFkcnbnA9QbHuT7p0dXpNAdLG6eI7wDy5IXErjcS1/yzcf6u30OxwYvM5zHtySt1c3UgtJ0cx1AOafkdDRUyCJrWhrAGtAoACgByA4BY9p4MSjK4uaQbY5pyvY7UZmnn52DuIIsLTTbd/RXZca9rWZS6OcaNe1rmNIkZ+B4ztNi2kWfDRAhTzsjwkam9kzX9oOxZe4y4NzIZibfG8HuJTeppusb/AN5oN8QTqtBJsvHsNOwjX/vRztcPm0H4hdKina4AghzSAWkEEEHcQRvHVP7pSxqSXzLcK0oZXKXs7s7iHgZx3I/Fbga5gAb/AJK17M2SyFtMFuP3nHe7+g6KWAsoCdvOWo2pXlPJiBqHlKSomNxbWNc+RwYxoLnucaa1o1JJO4JrdkQJXFkf7gkUbA4kyNz5SxrvVhwIeWcHOadWk6nKdaq6NgTWx81DZsluka3auyhO1oJLHMcHMcLscHDQg05pINEHcQQQCObelvamLgijg7x7oZWyOLyWZpA0NzQuEbG2AHB2Y6u5CjfWXspc+9NWyzJs4SsHiw8rZP8AjdbHfNzD5BTUXaaTIqkU1vHPI5MwBG4gH4i1J2f66L2kf1ha7Zb7gjP7g+Wn8lsdn+ui9pH9bUjVpWOhwnv0lL1V/semEIQto5gCEIQAIQhAHN/Sj6+H2bvqCpSuvpR9fD7N31BUpZdbjZ7vZnlYe/dipaQhRGgIkKUpEANKRKUiQUQppTimlAo0pClKQpBxCjHdyEfgkJc3pLve33gZh1DlnlBo5fvfh5Zhq2/fSdLGHCj/AHBGoI6goTr8yP4a3XB6P86o7Jsva7MVDHNGQWvaDv8Auu/Ew8nNdbSOYVE9J+MBngiB1a1z3jk127/tG35LTbD7TT4Nr2wiOSN785a/N9m8/fczKRd1Zaa1s2LK1+Lxb5pXyzHNI+rrcAAAAPgN2mgHCyxRtJyPK4XZVeGKW8v4xd78nbT6mbZHaKXAW6I3hxbpYDqwje4xcY31Z08JO8cV2PDYnMLogHUXxaRYK4fIywRzBHx0XV+zYE+z8KX3Zw8JsEtc13dBpLXCi079RzSy0uWNr4eFOcZQVr3+qt+ywB4Ts/VQBE8A5Xhx0y523Q4glpF+fnv4aXaOJ2gLbBHA8/he4FrAebrmzV5NPkkTuYrRu9rbYiw8ZkmeGMFCzZtx3NaBq5x4AAkrWYTBSYlzZcSwxxNIfBhydQ4atkxFaGQaFrNQw6m3UWxthdk5O9biNoTfpmKbfdADLBhr/wDDH+1wznXyVqTho1rKTkISCiOKiYvANmifHIM0cjXMeObHCj8ipTm2la2knMOR55ds04dzoH6Ohc6N3XKdD5OaWuHRwWfZ/rovaR/W1X70s9nWfoz8ZGe7xEXd5yNWzRl7WZXt3EjNo7fpW7dzfYmPD5ogfC/vI9OB8bdWniPmpN1v+aPWYHaNOpTVGWUkrden6PUSEIWweFBCEIAEIQgDm/pS9dD7N31BUpXX0pevh9m76gqSsutxs93szysPfuxyLSWi1EaAIKEhQAiRKkSCiFNSlIUCjSkKUppSDhCmps07W/fc1v8AEQPzUOTbkA3ysPkc302lUW9EMlVpw4pJdWiYVGxuNbE3M80NwG8uPIDiVDk7SQ14S555Bjh83AAJ/ZfYjtqY1sch7uGNhkky72xgtGVpP43EgXwANDTWWNJ6yyRnYvalKlD/AMpKUuVs17mbsxFidoT93h42xxt1llfmc2IcLy0C48Gg68wBa7fsrZ4ggihabbFGyMHdYY0Ns9TV+9M2RseLCxNiw7BHG3gN5PFzjvc48SVNUFSak/4qyPN1cRVrWdWVwQhK3eoyIdEsiEKVKxGwQohwj60fWhB0cbJ3k+LoPmg4M1o49bLuVc+eqBCWmvfShyYd3B5B1111+9Vi64jdW7yrF+huu853g73agCt18zaa2OSKf6Ztr5MA2LTNPKwV+5Ge8cfi1g/3LkexJLxEA0P28W8XX2jVufSF2hE+OeLEkUH2MZskEgjvHgm97wRy06rSbJmvEwUAPt4eA4SN/t8FqUIbsFcgk7s9coQhWSuCEIQAIQhAHOPSj6+H2bvqVKpCFl1uNnutmeVh792FJaSIURoBSKSIQAhCCEIQKNISUhCBRpC03aqZzMOSxxYb3gkHceIQhPp8aKuNbWHm16Mp+EaHNtwzOO8nUn3lZ8gG4AIQtM8ItB7Quj+hf12K593D8M8qEKGv4bHx1R1XMeaMx5oQsosBmPNK1xveUIQgMmc8ylznmUIUgwXMeaR7jW9CEMDBnPMrTdtJ3N2diy1xa4YeWiCQQch3EIQmw4kOloeeQ0cgpux2/wCpg9tF/wDo1CFslY9botIhPK4tpEIQB//Z"/>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9706" name="AutoShape 10" descr="http://cartoonized.net/img/nia_ramadhani_105.jpg"/>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9" name="Cloud 8"/>
          <p:cNvSpPr/>
          <p:nvPr/>
        </p:nvSpPr>
        <p:spPr>
          <a:xfrm rot="21306982">
            <a:off x="2051720" y="1916832"/>
            <a:ext cx="4608512" cy="244827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3600" dirty="0" smtClean="0">
                <a:effectLst>
                  <a:glow rad="228600">
                    <a:schemeClr val="accent6">
                      <a:satMod val="175000"/>
                      <a:alpha val="40000"/>
                    </a:schemeClr>
                  </a:glow>
                </a:effectLst>
                <a:latin typeface="Arial" pitchFamily="34" charset="0"/>
                <a:cs typeface="Arial" pitchFamily="34" charset="0"/>
              </a:rPr>
              <a:t>THANK YOU</a:t>
            </a:r>
            <a:endParaRPr lang="id-ID" sz="3600" dirty="0">
              <a:effectLst>
                <a:glow rad="228600">
                  <a:schemeClr val="accent6">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p:cTn id="7" dur="15000" fill="hold"/>
                                        <p:tgtEl>
                                          <p:spTgt spid="9">
                                            <p:bg/>
                                          </p:spTgt>
                                        </p:tgtEl>
                                        <p:attrNameLst>
                                          <p:attrName>ppt_x</p:attrName>
                                        </p:attrNameLst>
                                      </p:cBhvr>
                                      <p:tavLst>
                                        <p:tav tm="0">
                                          <p:val>
                                            <p:strVal val="#ppt_x"/>
                                          </p:val>
                                        </p:tav>
                                        <p:tav tm="100000">
                                          <p:val>
                                            <p:strVal val="#ppt_x"/>
                                          </p:val>
                                        </p:tav>
                                      </p:tavLst>
                                    </p:anim>
                                    <p:anim calcmode="lin" valueType="num">
                                      <p:cBhvr>
                                        <p:cTn id="8" dur="15000" fill="hold"/>
                                        <p:tgtEl>
                                          <p:spTgt spid="9">
                                            <p:bg/>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p:cTn id="11" dur="15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9">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800178"/>
          </a:xfrm>
        </p:spPr>
        <p:txBody>
          <a:bodyPr>
            <a:noAutofit/>
          </a:bodyPr>
          <a:lstStyle/>
          <a:p>
            <a:pPr lvl="1"/>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5.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Memahami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apa yang dimaksud dengan sistem perencanaan sumber daya usaha </a:t>
            </a:r>
            <a:r>
              <a:rPr lang="id-ID" sz="2400" b="1" i="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(enterprise resource planning system)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dan alasan dibalik kepopulerannya.</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6.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Mengetahui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bagaimana cara membuat sendiri sistem informasi untuk manajer yang didasarkan pada posisi mereka di dalam struktur organisasi dan apa yang meareka lakukan.</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7.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Memahami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hubungan antara perbedaan masalah dan pengambilan keputusan serta mengetahui langkah-langkah dasar pemecahan masalah.</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8.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Mengetahui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inovasi-inovasi apa yang diharapkan dalam teknologi informasi.</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endPar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Tree>
    <p:extLst>
      <p:ext uri="{BB962C8B-B14F-4D97-AF65-F5344CB8AC3E}">
        <p14:creationId xmlns="" xmlns:p14="http://schemas.microsoft.com/office/powerpoint/2010/main" val="70024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966480"/>
          </a:xfrm>
          <a:ln>
            <a:solidFill>
              <a:schemeClr val="accent6">
                <a:lumMod val="60000"/>
                <a:lumOff val="40000"/>
              </a:schemeClr>
            </a:solidFill>
          </a:ln>
          <a:effectLst>
            <a:glow rad="101600">
              <a:schemeClr val="accent4">
                <a:satMod val="175000"/>
                <a:alpha val="40000"/>
              </a:schemeClr>
            </a:glow>
          </a:effectLst>
        </p:spPr>
        <p:txBody>
          <a:bodyPr>
            <a:noAutofit/>
          </a:bodyPr>
          <a:lstStyle/>
          <a:p>
            <a:pPr algn="ct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r>
              <a:rPr lang="id-ID"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Sejarah </a:t>
            </a:r>
            <a:r>
              <a:rPr lang="en-US"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S</a:t>
            </a:r>
            <a:r>
              <a:rPr lang="id-ID"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istem Informasi</a:t>
            </a:r>
            <a: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
            </a:r>
            <a:b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br>
            <a: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
            </a:r>
            <a:b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b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Dalam kurun waktu setengah abad sejak komputer digital untuk tujuan umum pertama kali dipasang di sebuah organisasi bisnis, peranti keras telah mengalami berlipat-lipat kali kenaikan kecepatan dan kapasitas yang juga disertai dengan pengurangan ukuran secara dramatis. Dalam waktu yang sama, aplikasi komputer juga telah mengalami evolusi dari yang sebelumnya digunakan untuk mengolah transaksi akuntansi secara sederhana, menjadi sistem  yang dirancang untuk mendukung manajer dan para pemecah masalah lainnya.</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endParaRPr lang="id-ID" sz="2400" b="1" spc="50" dirty="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23528" y="1412776"/>
            <a:ext cx="2808312" cy="1872208"/>
          </a:xfrm>
          <a:prstGeom prst="ellipse">
            <a:avLst/>
          </a:prstGeom>
          <a:solidFill>
            <a:schemeClr val="tx1"/>
          </a:solidFill>
          <a:effectLst>
            <a:glow rad="228600">
              <a:schemeClr val="accent5">
                <a:satMod val="175000"/>
                <a:alpha val="40000"/>
              </a:schemeClr>
            </a:glow>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dirty="0" smtClean="0">
                <a:solidFill>
                  <a:schemeClr val="bg1"/>
                </a:solidFill>
              </a:rPr>
              <a:t>1</a:t>
            </a:r>
            <a:r>
              <a:rPr lang="id-ID" sz="2400" dirty="0" smtClean="0">
                <a:solidFill>
                  <a:schemeClr val="bg1"/>
                </a:solidFill>
                <a:latin typeface="Arial" pitchFamily="34" charset="0"/>
                <a:cs typeface="Arial" pitchFamily="34" charset="0"/>
              </a:rPr>
              <a:t>. Evolusi Peranti Keras Komputer</a:t>
            </a:r>
            <a:endParaRPr lang="id-ID" sz="2400" dirty="0">
              <a:solidFill>
                <a:schemeClr val="bg1"/>
              </a:solidFill>
              <a:latin typeface="Arial" pitchFamily="34" charset="0"/>
              <a:cs typeface="Arial" pitchFamily="34" charset="0"/>
            </a:endParaRPr>
          </a:p>
        </p:txBody>
      </p:sp>
      <p:sp>
        <p:nvSpPr>
          <p:cNvPr id="4" name="Oval 3"/>
          <p:cNvSpPr/>
          <p:nvPr/>
        </p:nvSpPr>
        <p:spPr>
          <a:xfrm>
            <a:off x="3275856" y="3717032"/>
            <a:ext cx="2376264" cy="2160240"/>
          </a:xfrm>
          <a:prstGeom prst="ellipse">
            <a:avLst/>
          </a:prstGeom>
          <a:solidFill>
            <a:schemeClr val="tx1"/>
          </a:solidFill>
          <a:ln>
            <a:solidFill>
              <a:schemeClr val="bg1"/>
            </a:solidFill>
          </a:ln>
          <a:effectLst>
            <a:glow rad="228600">
              <a:schemeClr val="accent5">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smtClean="0">
                <a:solidFill>
                  <a:schemeClr val="bg1"/>
                </a:solidFill>
                <a:latin typeface="Arial" pitchFamily="34" charset="0"/>
                <a:cs typeface="Arial" pitchFamily="34" charset="0"/>
              </a:rPr>
              <a:t>2. Komputer berukuran lebih kecil</a:t>
            </a:r>
            <a:endParaRPr lang="id-ID" sz="2400" dirty="0">
              <a:solidFill>
                <a:schemeClr val="bg1"/>
              </a:solidFill>
              <a:latin typeface="Arial" pitchFamily="34" charset="0"/>
              <a:cs typeface="Arial" pitchFamily="34" charset="0"/>
            </a:endParaRPr>
          </a:p>
        </p:txBody>
      </p:sp>
      <p:sp>
        <p:nvSpPr>
          <p:cNvPr id="5" name="Oval 4"/>
          <p:cNvSpPr/>
          <p:nvPr/>
        </p:nvSpPr>
        <p:spPr>
          <a:xfrm>
            <a:off x="5652120" y="1556792"/>
            <a:ext cx="2699792" cy="1899592"/>
          </a:xfrm>
          <a:prstGeom prst="ellipse">
            <a:avLst/>
          </a:prstGeom>
          <a:solidFill>
            <a:schemeClr val="tx1"/>
          </a:solidFill>
          <a:effectLst>
            <a:glow rad="228600">
              <a:schemeClr val="accent5">
                <a:satMod val="175000"/>
                <a:alpha val="40000"/>
              </a:schemeClr>
            </a:glow>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3. Hukum Moore (Moore’s Law)</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1" nodeType="click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p:cTn id="16" dur="500" fill="hold"/>
                                        <p:tgtEl>
                                          <p:spTgt spid="4">
                                            <p:bg/>
                                          </p:spTgt>
                                        </p:tgtEl>
                                        <p:attrNameLst>
                                          <p:attrName>ppt_w</p:attrName>
                                        </p:attrNameLst>
                                      </p:cBhvr>
                                      <p:tavLst>
                                        <p:tav tm="0">
                                          <p:val>
                                            <p:fltVal val="0"/>
                                          </p:val>
                                        </p:tav>
                                        <p:tav tm="100000">
                                          <p:val>
                                            <p:strVal val="#ppt_w"/>
                                          </p:val>
                                        </p:tav>
                                      </p:tavLst>
                                    </p:anim>
                                    <p:anim calcmode="lin" valueType="num">
                                      <p:cBhvr>
                                        <p:cTn id="17" dur="500" fill="hold"/>
                                        <p:tgtEl>
                                          <p:spTgt spid="4">
                                            <p:bg/>
                                          </p:spTgt>
                                        </p:tgtEl>
                                        <p:attrNameLst>
                                          <p:attrName>ppt_h</p:attrName>
                                        </p:attrNameLst>
                                      </p:cBhvr>
                                      <p:tavLst>
                                        <p:tav tm="0">
                                          <p:val>
                                            <p:fltVal val="0"/>
                                          </p:val>
                                        </p:tav>
                                        <p:tav tm="100000">
                                          <p:val>
                                            <p:strVal val="#ppt_h"/>
                                          </p:val>
                                        </p:tav>
                                      </p:tavLst>
                                    </p:anim>
                                    <p:anim calcmode="lin" valueType="num">
                                      <p:cBhvr>
                                        <p:cTn id="18" dur="500" fill="hold"/>
                                        <p:tgtEl>
                                          <p:spTgt spid="4">
                                            <p:bg/>
                                          </p:spTgt>
                                        </p:tgtEl>
                                        <p:attrNameLst>
                                          <p:attrName>style.rotation</p:attrName>
                                        </p:attrNameLst>
                                      </p:cBhvr>
                                      <p:tavLst>
                                        <p:tav tm="0">
                                          <p:val>
                                            <p:fltVal val="360"/>
                                          </p:val>
                                        </p:tav>
                                        <p:tav tm="100000">
                                          <p:val>
                                            <p:fltVal val="0"/>
                                          </p:val>
                                        </p:tav>
                                      </p:tavLst>
                                    </p:anim>
                                    <p:animEffect transition="in" filter="fade">
                                      <p:cBhvr>
                                        <p:cTn id="19" dur="500"/>
                                        <p:tgtEl>
                                          <p:spTgt spid="4">
                                            <p:bg/>
                                          </p:spTgt>
                                        </p:tgtEl>
                                      </p:cBhvr>
                                    </p:animEffect>
                                  </p:childTnLst>
                                </p:cTn>
                              </p:par>
                              <p:par>
                                <p:cTn id="20" presetID="49" presetClass="entr" presetSubtype="0" decel="100000" fill="hold" grpId="1"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4"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900" decel="100000" fill="hold"/>
                                        <p:tgtEl>
                                          <p:spTgt spid="5"/>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1" build="allAtOnce"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848872" cy="720080"/>
          </a:xfrm>
          <a:ln w="50800">
            <a:solidFill>
              <a:srgbClr val="CCECFF"/>
            </a:solidFill>
            <a:prstDash val="sysDot"/>
          </a:ln>
        </p:spPr>
        <p:txBody>
          <a:bodyPr>
            <a:normAutofit/>
          </a:bodyPr>
          <a:lstStyle/>
          <a:p>
            <a:pPr algn="ctr"/>
            <a:r>
              <a:rPr lang="id-ID" sz="2800" dirty="0" smtClean="0">
                <a:solidFill>
                  <a:schemeClr val="bg1"/>
                </a:solidFill>
                <a:effectLst>
                  <a:glow rad="228600">
                    <a:schemeClr val="accent1">
                      <a:satMod val="175000"/>
                      <a:alpha val="40000"/>
                    </a:schemeClr>
                  </a:glow>
                </a:effectLst>
                <a:latin typeface="Arial" pitchFamily="34" charset="0"/>
                <a:cs typeface="Arial" pitchFamily="34" charset="0"/>
              </a:rPr>
              <a:t>Pengantar arsitektur komputer</a:t>
            </a:r>
            <a:endParaRPr lang="id-ID" sz="2800" dirty="0">
              <a:solidFill>
                <a:schemeClr val="bg1"/>
              </a:solidFill>
              <a:effectLst>
                <a:glow rad="228600">
                  <a:schemeClr val="accent1">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ln w="50800">
            <a:solidFill>
              <a:srgbClr val="CCECFF"/>
            </a:solidFill>
            <a:prstDash val="sysDot"/>
          </a:ln>
        </p:spPr>
        <p:txBody>
          <a:bodyPr numCol="1">
            <a:normAutofit/>
          </a:bodyPr>
          <a:lstStyle/>
          <a:p>
            <a:pPr algn="just">
              <a:buNone/>
            </a:pP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endPar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just">
              <a:buNone/>
            </a:pP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Inti dari sebuah computer adalah prosesornya. Prosesor, yang dikendalikan oleh sebuah system operasi seperti Windows XP, mengelola alat input dan output, alat penyimpanan data, dan operasi atas data. Unit Pemroses Sentral (</a:t>
            </a:r>
            <a:r>
              <a:rPr lang="id-ID" sz="2400" i="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Cetral processing Unit –</a:t>
            </a: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CPU) mengendalikan seluruh komponen lain. Memori Akses Acak (</a:t>
            </a:r>
            <a:r>
              <a:rPr lang="id-ID" sz="2400" i="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Random Acces Memory</a:t>
            </a: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-RAM) bertindak sebagai tempat kerja sementara bagi CPU, semakin besar area kerja, maka akan semakin cepat CPU menyelesaikan tugas-tugasnya</a:t>
            </a:r>
            <a:endParaRPr lang="id-ID" sz="24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up)">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p:spPr>
        <p:txBody>
          <a:bodyPr>
            <a:normAutofit/>
          </a:bodyPr>
          <a:lstStyle/>
          <a:p>
            <a:pPr algn="ctr"/>
            <a:r>
              <a:rPr lang="id-ID" sz="2800" dirty="0" smtClean="0">
                <a:solidFill>
                  <a:schemeClr val="bg1"/>
                </a:solidFill>
                <a:effectLst>
                  <a:glow rad="228600">
                    <a:schemeClr val="accent2">
                      <a:satMod val="175000"/>
                      <a:alpha val="40000"/>
                    </a:schemeClr>
                  </a:glow>
                </a:effectLst>
                <a:latin typeface="Arial" pitchFamily="34" charset="0"/>
                <a:cs typeface="Arial" pitchFamily="34" charset="0"/>
              </a:rPr>
              <a:t>Pengantar arsitektur komunikasi</a:t>
            </a:r>
            <a:endParaRPr lang="id-ID" sz="2800" dirty="0">
              <a:solidFill>
                <a:schemeClr val="bg1"/>
              </a:solidFill>
              <a:effectLst>
                <a:glow rad="228600">
                  <a:schemeClr val="accent2">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2420888"/>
            <a:ext cx="8058150" cy="4034848"/>
          </a:xfrm>
          <a:ln w="38100">
            <a:gradFill>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p:spPr>
        <p:txBody>
          <a:bodyPr>
            <a:normAutofit/>
          </a:bodyPr>
          <a:lstStyle/>
          <a:p>
            <a:pPr algn="ctr">
              <a:buNone/>
            </a:pPr>
            <a:endPar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a:p>
            <a:pPr algn="ctr">
              <a:buNone/>
            </a:pPr>
            <a:endPar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a:p>
            <a:pPr algn="ctr">
              <a:buNone/>
            </a:pPr>
            <a:r>
              <a:rPr lang="id-ID"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Komunikasi antarkomputer dibatasi oleh adanya fakta diprioritaskannya komunikasi telepon anatara manusia. Standar </a:t>
            </a:r>
            <a:r>
              <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d</a:t>
            </a:r>
            <a:r>
              <a:rPr lang="id-ID"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an prosedur komunikasi telepon tidak pernah dimaksudkan untuk mengakomodasikan komunikasi digital yang sangat cepat yang dibutuhkan antarkomputer</a:t>
            </a:r>
            <a:endParaRPr lang="id-ID" sz="2400" dirty="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D:\S.I.M\GAMBAR FIGUR HITAM PUTIH\FIGUR1.5.png"/>
          <p:cNvPicPr>
            <a:picLocks noChangeAspect="1" noChangeArrowheads="1"/>
          </p:cNvPicPr>
          <p:nvPr/>
        </p:nvPicPr>
        <p:blipFill>
          <a:blip r:embed="rId2"/>
          <a:srcRect/>
          <a:stretch>
            <a:fillRect/>
          </a:stretch>
        </p:blipFill>
        <p:spPr bwMode="auto">
          <a:xfrm>
            <a:off x="0" y="685800"/>
            <a:ext cx="9144000" cy="5943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586</TotalTime>
  <Words>772</Words>
  <Application>Microsoft Office PowerPoint</Application>
  <PresentationFormat>On-screen Show (4:3)</PresentationFormat>
  <Paragraphs>67</Paragraphs>
  <Slides>30</Slides>
  <Notes>1</Notes>
  <HiddenSlides>0</HiddenSlides>
  <MMClips>0</MMClips>
  <ScaleCrop>false</ScaleCrop>
  <HeadingPairs>
    <vt:vector size="6" baseType="variant">
      <vt:variant>
        <vt:lpstr>Theme</vt:lpstr>
      </vt:variant>
      <vt:variant>
        <vt:i4>1</vt:i4>
      </vt:variant>
      <vt:variant>
        <vt:lpstr>Slide Titles</vt:lpstr>
      </vt:variant>
      <vt:variant>
        <vt:i4>30</vt:i4>
      </vt:variant>
      <vt:variant>
        <vt:lpstr>Custom Shows</vt:lpstr>
      </vt:variant>
      <vt:variant>
        <vt:i4>1</vt:i4>
      </vt:variant>
    </vt:vector>
  </HeadingPairs>
  <TitlesOfParts>
    <vt:vector size="32" baseType="lpstr">
      <vt:lpstr>Office Theme</vt:lpstr>
      <vt:lpstr>Dosen : Dr. Wonny A Ridwan, MM.,SE KDS : 113</vt:lpstr>
      <vt:lpstr>Disusun Oleh:  Dewi Ratnawati   021112108 Yuli Susanti     021112109 Alex Yunius Saputra  021112112 Evie Nuraini    021112122  III C Manajemen </vt:lpstr>
      <vt:lpstr>Tujuan Belajar  Setelah mempelajari bab ini, Anda diharapkan:</vt:lpstr>
      <vt:lpstr>  5. Memahami apa yang dimaksud dengan sistem perencanaan sumber daya usaha (enterprise resource planning system) dan alasan dibalik kepopulerannya. 6. Mengetahui bagaimana cara membuat sendiri sistem informasi untuk manajer yang didasarkan pada posisi mereka di dalam struktur organisasi dan apa yang meareka lakukan. 7. Memahami hubungan antara perbedaan masalah dan pengambilan keputusan serta mengetahui langkah-langkah dasar pemecahan masalah. 8. Mengetahui inovasi-inovasi apa yang diharapkan dalam teknologi informasi.   </vt:lpstr>
      <vt:lpstr> Sejarah Sistem Informasi   Dalam kurun waktu setengah abad sejak komputer digital untuk tujuan umum pertama kali dipasang di sebuah organisasi bisnis, peranti keras telah mengalami berlipat-lipat kali kenaikan kecepatan dan kapasitas yang juga disertai dengan pengurangan ukuran secara dramatis. Dalam waktu yang sama, aplikasi komputer juga telah mengalami evolusi dari yang sebelumnya digunakan untuk mengolah transaksi akuntansi secara sederhana, menjadi sistem  yang dirancang untuk mendukung manajer dan para pemecah masalah lainnya. </vt:lpstr>
      <vt:lpstr>Slide 6</vt:lpstr>
      <vt:lpstr>Pengantar arsitektur komputer</vt:lpstr>
      <vt:lpstr>Pengantar arsitektur komunikasi</vt:lpstr>
      <vt:lpstr>Slide 9</vt:lpstr>
      <vt:lpstr>Evolusi di bidang aplikasi komputer</vt:lpstr>
      <vt:lpstr>Sistem fisik sebuah perusahaan adalah suatu sistem terbuka (open system) yang berinteraksi dengan lingkungannya melalui aliran sumber daya fisik. Suatu sistem informasi juga merupakan sistem terbuka. Sistem tertutup (closed system) adalah sistem yang tidak berkomunikasi dengan lingkungannya. Sistem yang benar-benar tertutup tidak akan berinteraksi dengan konsumen, manajer, atau siapa pun, dan tidak menjadi perhatian dari pengembang dan pengguna sistem informasi. </vt:lpstr>
      <vt:lpstr>Sistem Pemrosesan Transaksi</vt:lpstr>
      <vt:lpstr>Sistem berbaris computer pertama disebut sistem pemroresan data elektronik  (electronic data processing system –EDP). Belakangan istilah sistem informasi akuntansi (accounting information system –AIS) mulai dikenal. Kini sistem pemrosesan transaksi  (transaction processing system) merupakan istilah yang telah umum. Sistem-sistem ini berbagai satu ikatan yang sama di mana mereka memproses data yang mencerminkan aktivitas perusahaan. </vt:lpstr>
      <vt:lpstr>Slide 14</vt:lpstr>
      <vt:lpstr> Sistem Informasi Manajemen</vt:lpstr>
      <vt:lpstr>Slide 16</vt:lpstr>
      <vt:lpstr>Slide 17</vt:lpstr>
      <vt:lpstr> Sistem awalnya sederhana dan bersifat administratif. Namun kini mereka biasanya disebut suatu sistem produktivitas pribadi (personal productivity system). Manajer menggunakan teknologi untuk melakukan pengolaan sendiri atas sebagian tugas-tugas administratif yang membantu para manajer di tahun1960-an.   Kemampuan aplikasi otomatisasi kantor dapat dilakukan dimana saja melahirkan konsep kantor virtual (virtual office) , yaitu melakukan aktivitas kantor tanpa tergantung pada suatu lokasi fisik tertentu. Misalnya, para manajer dapat melakukan konferensi video tanpa semua pihak harus hadir pada lokasi fisik yang sama. Sistem kantor virtual telah membuat manajer lebih dapat diakses oleh konsumen dan pihak-pihak lain di dalam perusahaan.   </vt:lpstr>
      <vt:lpstr>- Suatu sistem pendukung pengambilan keputusan (decision support system-dss) adalah suatu sitem yang membantu seorang manajer atau sekelompok kecil manajer memecahkan satu masalah. Salah satu contoh adalah DSS yang dirancang untuk membantu seorang manajer penjualan menentukan tingkat komisi terbaik bagi para tenaga penjualnya.   - Output DSS awalnya dihasilkan data suatu basis data relasional dan mencakup laporan berlaka dan kasus serta output dari model-model matematis. Berikutnya diambahkan kemampuan dukungan keputusan kelompok melalui peranti lunak yang berorientasi pada kelompok yang disebut groupware. Groupware memungkinkan DSS bertindak sebagai suatu system pendukung pengambilan keputusan kelompok ( group decision support system-gdss). </vt:lpstr>
      <vt:lpstr>Suatu system perencanaan sumber daya perusahan (ERP) adalah system berbasis computer yang memungkinkan manajemen seluruh sumber saya perusahaan salam basis keseluruhan organisasi.   </vt:lpstr>
      <vt:lpstr>Slide 21</vt:lpstr>
      <vt:lpstr>Pengguna output computer adalah para karyawan administrasi si bidang akuntansi. Beberapa informasi, seperti yang dihasilkan sebagai produk sampingan dari aplikasi akuntansi, juga tersesia bagi para manajer. Ketika perusahaan menerapkan konsep SIM, penekanana akan bergeser dari data menu ke informasi dan dari karyawan administrasi ke pemecahaan masalah.</vt:lpstr>
      <vt:lpstr>Slide 23</vt:lpstr>
      <vt:lpstr>A. Tingkat-tingkat manajemen</vt:lpstr>
      <vt:lpstr>Slide 25</vt:lpstr>
      <vt:lpstr>B. Area bisnis</vt:lpstr>
      <vt:lpstr>1. Pemecahan masalah dan pengambilan keputusan  2. Tahapan-tahapan pemecahan masalah      menurut simon, pemecah maslah akan terlibat dalam :        - aktivitas intelijen       - aktivitas perancangan       - aktivitas pemilihan       - aktivitas peninjauan    </vt:lpstr>
      <vt:lpstr>Slide 28</vt:lpstr>
      <vt:lpstr>Slide 29</vt:lpstr>
      <vt:lpstr>Slide 30</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Dosen : Dr. Wonny A Ridwan, MM.,SE KDS : 113</dc:title>
  <dc:creator>marwii</dc:creator>
  <cp:lastModifiedBy>AJLS</cp:lastModifiedBy>
  <cp:revision>52</cp:revision>
  <dcterms:created xsi:type="dcterms:W3CDTF">2013-09-27T12:05:50Z</dcterms:created>
  <dcterms:modified xsi:type="dcterms:W3CDTF">2013-10-02T03:47:49Z</dcterms:modified>
</cp:coreProperties>
</file>