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99"/>
    <a:srgbClr val="CCFF66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ACC4-F07C-42F0-8F0D-6BB23BADA54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CAC3-F759-4BDA-9250-9815A3F01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ACC4-F07C-42F0-8F0D-6BB23BADA54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CAC3-F759-4BDA-9250-9815A3F01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ACC4-F07C-42F0-8F0D-6BB23BADA54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CAC3-F759-4BDA-9250-9815A3F01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ACC4-F07C-42F0-8F0D-6BB23BADA54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CAC3-F759-4BDA-9250-9815A3F01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ACC4-F07C-42F0-8F0D-6BB23BADA54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CAC3-F759-4BDA-9250-9815A3F01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ACC4-F07C-42F0-8F0D-6BB23BADA54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CAC3-F759-4BDA-9250-9815A3F01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ACC4-F07C-42F0-8F0D-6BB23BADA54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CAC3-F759-4BDA-9250-9815A3F01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ACC4-F07C-42F0-8F0D-6BB23BADA54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CAC3-F759-4BDA-9250-9815A3F01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ACC4-F07C-42F0-8F0D-6BB23BADA54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CAC3-F759-4BDA-9250-9815A3F01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ACC4-F07C-42F0-8F0D-6BB23BADA54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CAC3-F759-4BDA-9250-9815A3F01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ACC4-F07C-42F0-8F0D-6BB23BADA54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CAC3-F759-4BDA-9250-9815A3F01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ACC4-F07C-42F0-8F0D-6BB23BADA54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BCAC3-F759-4BDA-9250-9815A3F01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hatkasim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>
            <a:normAutofit/>
          </a:bodyPr>
          <a:lstStyle/>
          <a:p>
            <a:r>
              <a:rPr lang="tr-TR" sz="8000" b="1" spc="50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SOME AND ANY</a:t>
            </a:r>
            <a:endParaRPr lang="en-US" sz="8000" b="1" spc="50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VASE.jpg"/>
          <p:cNvPicPr>
            <a:picLocks noChangeAspect="1"/>
          </p:cNvPicPr>
          <p:nvPr/>
        </p:nvPicPr>
        <p:blipFill>
          <a:blip r:embed="rId2" cstate="print"/>
          <a:srcRect t="6726"/>
          <a:stretch>
            <a:fillRect/>
          </a:stretch>
        </p:blipFill>
        <p:spPr>
          <a:xfrm>
            <a:off x="2771800" y="1556792"/>
            <a:ext cx="3211835" cy="299581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5496" y="-99392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50" normalizeH="0" baseline="0" noProof="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SOME AND ANY</a:t>
            </a:r>
            <a:endParaRPr kumimoji="0" lang="en-US" sz="4400" b="1" i="0" u="none" strike="noStrike" kern="1200" cap="none" spc="50" normalizeH="0" baseline="0" noProof="0" dirty="0" smtClean="0">
              <a:ln w="1270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156176" y="1340768"/>
            <a:ext cx="3168352" cy="720080"/>
          </a:xfrm>
          <a:prstGeom prst="roundRect">
            <a:avLst/>
          </a:prstGeom>
          <a:solidFill>
            <a:srgbClr val="FF669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EXERCISES: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7664" y="4581128"/>
            <a:ext cx="6219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There are </a:t>
            </a:r>
            <a:r>
              <a:rPr lang="tr-TR" sz="3200" b="1" dirty="0" smtClean="0">
                <a:solidFill>
                  <a:srgbClr val="FF0000"/>
                </a:solidFill>
              </a:rPr>
              <a:t>some</a:t>
            </a:r>
            <a:r>
              <a:rPr lang="tr-TR" sz="3200" b="1" dirty="0" smtClean="0"/>
              <a:t> flowers in the vase.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496" y="-99392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50" normalizeH="0" baseline="0" noProof="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SOME AND ANY</a:t>
            </a:r>
            <a:endParaRPr kumimoji="0" lang="en-US" sz="4400" b="1" i="0" u="none" strike="noStrike" kern="1200" cap="none" spc="50" normalizeH="0" baseline="0" noProof="0" dirty="0" smtClean="0">
              <a:ln w="1270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156176" y="1340768"/>
            <a:ext cx="3168352" cy="720080"/>
          </a:xfrm>
          <a:prstGeom prst="roundRect">
            <a:avLst/>
          </a:prstGeom>
          <a:solidFill>
            <a:srgbClr val="FF669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EXERCISES: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7664" y="4293096"/>
            <a:ext cx="63709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There </a:t>
            </a:r>
            <a:r>
              <a:rPr lang="tr-TR" sz="3200" b="1" dirty="0" smtClean="0"/>
              <a:t>aren’t </a:t>
            </a:r>
            <a:r>
              <a:rPr lang="tr-TR" sz="3200" b="1" dirty="0" smtClean="0">
                <a:solidFill>
                  <a:srgbClr val="FF0000"/>
                </a:solidFill>
              </a:rPr>
              <a:t>any</a:t>
            </a:r>
            <a:r>
              <a:rPr lang="tr-TR" sz="3200" b="1" dirty="0" smtClean="0"/>
              <a:t> flowers in the vase.</a:t>
            </a:r>
          </a:p>
          <a:p>
            <a:r>
              <a:rPr lang="tr-TR" sz="3200" b="1" dirty="0" smtClean="0"/>
              <a:t>Are there </a:t>
            </a:r>
            <a:r>
              <a:rPr lang="tr-TR" sz="3200" b="1" dirty="0" smtClean="0">
                <a:solidFill>
                  <a:srgbClr val="FF0000"/>
                </a:solidFill>
              </a:rPr>
              <a:t>any</a:t>
            </a:r>
            <a:r>
              <a:rPr lang="tr-TR" sz="3200" b="1" dirty="0" smtClean="0"/>
              <a:t> flowers in the vase?</a:t>
            </a:r>
            <a:endParaRPr lang="en-US" sz="3200" b="1" dirty="0"/>
          </a:p>
        </p:txBody>
      </p:sp>
      <p:pic>
        <p:nvPicPr>
          <p:cNvPr id="6" name="Picture 5" descr="VASEE.jpg"/>
          <p:cNvPicPr>
            <a:picLocks noChangeAspect="1"/>
          </p:cNvPicPr>
          <p:nvPr/>
        </p:nvPicPr>
        <p:blipFill>
          <a:blip r:embed="rId2" cstate="print"/>
          <a:srcRect t="16589"/>
          <a:stretch>
            <a:fillRect/>
          </a:stretch>
        </p:blipFill>
        <p:spPr>
          <a:xfrm>
            <a:off x="3419873" y="1484785"/>
            <a:ext cx="2183022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496" y="-99392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50" normalizeH="0" baseline="0" noProof="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SOME AND ANY</a:t>
            </a:r>
            <a:endParaRPr kumimoji="0" lang="en-US" sz="4400" b="1" i="0" u="none" strike="noStrike" kern="1200" cap="none" spc="50" normalizeH="0" baseline="0" noProof="0" dirty="0" smtClean="0">
              <a:ln w="1270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3615" y="1268760"/>
            <a:ext cx="17082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8000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</a:t>
            </a:r>
            <a:endParaRPr lang="en-US" sz="8000" b="1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6164" y="1268760"/>
            <a:ext cx="26402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</a:t>
            </a:r>
            <a:endParaRPr lang="en-US" sz="8000" b="1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95536" y="2780928"/>
            <a:ext cx="3960440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ANYBODY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95536" y="3645024"/>
            <a:ext cx="3960440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ANYTHING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5536" y="4509120"/>
            <a:ext cx="3960440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ANYONE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16016" y="2780928"/>
            <a:ext cx="3960440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SOMEBODY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16016" y="3645024"/>
            <a:ext cx="3960440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SOMETHING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716016" y="4509120"/>
            <a:ext cx="3960440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SOMEONE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779912" y="836712"/>
            <a:ext cx="5688632" cy="720080"/>
          </a:xfrm>
          <a:prstGeom prst="roundRect">
            <a:avLst/>
          </a:prstGeom>
          <a:solidFill>
            <a:srgbClr val="FF669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expressions with some and any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-36512" y="1988840"/>
            <a:ext cx="720080" cy="2448272"/>
          </a:xfrm>
          <a:prstGeom prst="roundRect">
            <a:avLst/>
          </a:prstGeom>
          <a:solidFill>
            <a:srgbClr val="FF669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EXERCISES: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496" y="-99392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50" normalizeH="0" baseline="0" noProof="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SOME AND ANY</a:t>
            </a:r>
            <a:endParaRPr kumimoji="0" lang="en-US" sz="4400" b="1" i="0" u="none" strike="noStrike" kern="1200" cap="none" spc="50" normalizeH="0" baseline="0" noProof="0" dirty="0" smtClean="0">
              <a:ln w="1270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484784"/>
            <a:ext cx="76535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Are there __________ students in the class?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I have got ____________  books on the table.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Have you got ___________ friends from Gebze?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There is ____________ cola in the bottle.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There isn’t __________ milk to drink.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__________ students are good at English.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I eat </a:t>
            </a:r>
            <a:r>
              <a:rPr lang="tr-TR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________ fruit everyday</a:t>
            </a:r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..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6208" y="1628801"/>
            <a:ext cx="927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</a:t>
            </a:r>
            <a:endParaRPr lang="en-US" sz="2800" b="1" dirty="0">
              <a:ln w="12700">
                <a:solidFill>
                  <a:srgbClr val="FF0066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872" y="2852936"/>
            <a:ext cx="927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</a:t>
            </a:r>
            <a:endParaRPr lang="en-US" sz="2800" b="1" dirty="0">
              <a:ln w="12700">
                <a:solidFill>
                  <a:srgbClr val="FF0066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824" y="4149080"/>
            <a:ext cx="927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</a:t>
            </a:r>
            <a:endParaRPr lang="en-US" sz="2800" b="1" dirty="0">
              <a:ln w="12700">
                <a:solidFill>
                  <a:srgbClr val="FF0066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544522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</a:t>
            </a:r>
            <a:endParaRPr lang="en-US" sz="2800" b="1" dirty="0">
              <a:ln w="12700">
                <a:solidFill>
                  <a:srgbClr val="FF0066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220486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</a:t>
            </a:r>
            <a:endParaRPr lang="en-US" sz="2800" b="1" dirty="0">
              <a:ln w="12700">
                <a:solidFill>
                  <a:srgbClr val="FF0066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355385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</a:t>
            </a:r>
            <a:endParaRPr lang="en-US" sz="2800" b="1" dirty="0">
              <a:ln w="12700">
                <a:solidFill>
                  <a:srgbClr val="FF0066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1640" y="47779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</a:t>
            </a:r>
            <a:endParaRPr lang="en-US" sz="2800" b="1" dirty="0">
              <a:ln w="12700">
                <a:solidFill>
                  <a:srgbClr val="FF0066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uiExpand="1" build="allAtOnce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tr-TR" b="1" dirty="0" smtClean="0"/>
              <a:t>THANKS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72200" y="260648"/>
            <a:ext cx="2484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/>
              <a:t>Please visit</a:t>
            </a:r>
          </a:p>
          <a:p>
            <a:pPr algn="ctr"/>
            <a:r>
              <a:rPr lang="tr-TR" dirty="0" smtClean="0">
                <a:hlinkClick r:id="rId3"/>
              </a:rPr>
              <a:t>www.nihatkasim.org</a:t>
            </a:r>
            <a:endParaRPr lang="tr-TR" dirty="0" smtClean="0"/>
          </a:p>
          <a:p>
            <a:pPr algn="ctr"/>
            <a:r>
              <a:rPr lang="tr-TR" dirty="0" smtClean="0"/>
              <a:t>To download this lesson.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496" y="-99392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50" normalizeH="0" baseline="0" noProof="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SOME AND ANY</a:t>
            </a:r>
            <a:endParaRPr kumimoji="0" lang="en-US" sz="4400" b="1" i="0" u="none" strike="noStrike" kern="1200" cap="none" spc="50" normalizeH="0" baseline="0" noProof="0" dirty="0" smtClean="0">
              <a:ln w="1270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412776"/>
            <a:ext cx="29594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600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</a:t>
            </a:r>
            <a:endParaRPr lang="en-US" sz="9600" b="1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3848" y="1539949"/>
            <a:ext cx="57961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We use "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some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" in 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positive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sentences. We use 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some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for both 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countable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and 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uncountable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nouns.</a:t>
            </a:r>
          </a:p>
        </p:txBody>
      </p:sp>
      <p:pic>
        <p:nvPicPr>
          <p:cNvPr id="9" name="Picture 8" descr="indir (1).jpg"/>
          <p:cNvPicPr>
            <a:picLocks noChangeAspect="1"/>
          </p:cNvPicPr>
          <p:nvPr/>
        </p:nvPicPr>
        <p:blipFill>
          <a:blip r:embed="rId2" cstate="print"/>
          <a:srcRect t="7143" b="11905"/>
          <a:stretch>
            <a:fillRect/>
          </a:stretch>
        </p:blipFill>
        <p:spPr>
          <a:xfrm>
            <a:off x="5941762" y="2780928"/>
            <a:ext cx="2757483" cy="2232248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899592" y="3068960"/>
            <a:ext cx="6341186" cy="1080120"/>
          </a:xfrm>
          <a:prstGeom prst="rightArrow">
            <a:avLst>
              <a:gd name="adj1" fmla="val 63226"/>
              <a:gd name="adj2" fmla="val 48851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Oranges (</a:t>
            </a:r>
            <a:r>
              <a:rPr lang="tr-TR" sz="2400" b="1" dirty="0" smtClean="0">
                <a:solidFill>
                  <a:srgbClr val="FF0000"/>
                </a:solidFill>
              </a:rPr>
              <a:t>countable and more than one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5027" y="4941168"/>
            <a:ext cx="6651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are </a:t>
            </a:r>
            <a:r>
              <a:rPr lang="tr-TR" sz="3200" b="1" dirty="0" smtClean="0">
                <a:solidFill>
                  <a:srgbClr val="FF0000"/>
                </a:solidFill>
              </a:rPr>
              <a:t>some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orange</a:t>
            </a:r>
            <a:r>
              <a:rPr lang="tr-TR" sz="3200" b="1" dirty="0" smtClean="0">
                <a:solidFill>
                  <a:srgbClr val="FF0000"/>
                </a:solidFill>
              </a:rPr>
              <a:t>s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the basket.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924944"/>
            <a:ext cx="2066111" cy="203868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5496" y="-99392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50" normalizeH="0" baseline="0" noProof="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SOME AND ANY</a:t>
            </a:r>
            <a:endParaRPr kumimoji="0" lang="en-US" sz="4400" b="1" i="0" u="none" strike="noStrike" kern="1200" cap="none" spc="50" normalizeH="0" baseline="0" noProof="0" dirty="0" smtClean="0">
              <a:ln w="1270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412776"/>
            <a:ext cx="29594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600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</a:t>
            </a:r>
            <a:endParaRPr lang="en-US" sz="9600" b="1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3848" y="1539949"/>
            <a:ext cx="57961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We use "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some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" in 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positive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sentences. We use 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some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for both 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countable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and 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uncountable</a:t>
            </a:r>
            <a:r>
              <a:rPr lang="en-US" sz="2800" b="1" dirty="0"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nouns.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835696" y="3429000"/>
            <a:ext cx="4036930" cy="1080120"/>
          </a:xfrm>
          <a:prstGeom prst="rightArrow">
            <a:avLst>
              <a:gd name="adj1" fmla="val 63226"/>
              <a:gd name="adj2" fmla="val 48851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water (</a:t>
            </a:r>
            <a:r>
              <a:rPr lang="tr-TR" sz="2400" b="1" dirty="0" smtClean="0">
                <a:solidFill>
                  <a:srgbClr val="FF0000"/>
                </a:solidFill>
              </a:rPr>
              <a:t>uncountable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09259" y="4941168"/>
            <a:ext cx="5722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is </a:t>
            </a:r>
            <a:r>
              <a:rPr lang="tr-TR" sz="3200" b="1" dirty="0" smtClean="0">
                <a:solidFill>
                  <a:srgbClr val="FF0000"/>
                </a:solidFill>
              </a:rPr>
              <a:t>some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water in the glass.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496" y="-99392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50" normalizeH="0" baseline="0" noProof="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SOME AND ANY</a:t>
            </a:r>
            <a:endParaRPr kumimoji="0" lang="en-US" sz="4400" b="1" i="0" u="none" strike="noStrike" kern="1200" cap="none" spc="50" normalizeH="0" baseline="0" noProof="0" dirty="0" smtClean="0">
              <a:ln w="1270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875" y="1412776"/>
            <a:ext cx="20138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600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</a:t>
            </a:r>
            <a:endParaRPr lang="en-US" sz="9600" b="1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5776" y="1539949"/>
            <a:ext cx="64442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"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in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sentences or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 We use any for both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countable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uncountable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nouns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835696" y="3429000"/>
            <a:ext cx="4036930" cy="1080120"/>
          </a:xfrm>
          <a:prstGeom prst="rightArrow">
            <a:avLst>
              <a:gd name="adj1" fmla="val 63226"/>
              <a:gd name="adj2" fmla="val 48851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oranges (</a:t>
            </a:r>
            <a:r>
              <a:rPr lang="tr-TR" sz="2400" b="1" dirty="0" smtClean="0">
                <a:solidFill>
                  <a:srgbClr val="FF0000"/>
                </a:solidFill>
              </a:rPr>
              <a:t>countable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9403" y="4941168"/>
            <a:ext cx="68025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aren’t </a:t>
            </a:r>
            <a:r>
              <a:rPr lang="tr-TR" sz="3200" b="1" dirty="0" smtClean="0">
                <a:solidFill>
                  <a:srgbClr val="FF0000"/>
                </a:solidFill>
              </a:rPr>
              <a:t>any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oranges in the basket.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Picture 8" descr="bask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492896"/>
            <a:ext cx="2852539" cy="251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496" y="-99392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50" normalizeH="0" baseline="0" noProof="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SOME AND ANY</a:t>
            </a:r>
            <a:endParaRPr kumimoji="0" lang="en-US" sz="4400" b="1" i="0" u="none" strike="noStrike" kern="1200" cap="none" spc="50" normalizeH="0" baseline="0" noProof="0" dirty="0" smtClean="0">
              <a:ln w="1270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875" y="1412776"/>
            <a:ext cx="20138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600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</a:t>
            </a:r>
            <a:endParaRPr lang="en-US" sz="9600" b="1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5776" y="1539949"/>
            <a:ext cx="64442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"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in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sentences or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 We use any for both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countable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uncountable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nouns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835696" y="3429000"/>
            <a:ext cx="4036930" cy="1080120"/>
          </a:xfrm>
          <a:prstGeom prst="rightArrow">
            <a:avLst>
              <a:gd name="adj1" fmla="val 63226"/>
              <a:gd name="adj2" fmla="val 48851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oranges (</a:t>
            </a:r>
            <a:r>
              <a:rPr lang="tr-TR" sz="2400" b="1" dirty="0" smtClean="0">
                <a:solidFill>
                  <a:srgbClr val="FF0000"/>
                </a:solidFill>
              </a:rPr>
              <a:t>countable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08069" y="4941168"/>
            <a:ext cx="6525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Are there </a:t>
            </a:r>
            <a:r>
              <a:rPr lang="tr-TR" sz="3200" b="1" dirty="0" smtClean="0">
                <a:solidFill>
                  <a:srgbClr val="FF0000"/>
                </a:solidFill>
              </a:rPr>
              <a:t>any 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oranges in the basket?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Picture 8" descr="bask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492896"/>
            <a:ext cx="2852539" cy="251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496" y="-99392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50" normalizeH="0" baseline="0" noProof="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SOME AND ANY</a:t>
            </a:r>
            <a:endParaRPr kumimoji="0" lang="en-US" sz="4400" b="1" i="0" u="none" strike="noStrike" kern="1200" cap="none" spc="50" normalizeH="0" baseline="0" noProof="0" dirty="0" smtClean="0">
              <a:ln w="1270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875" y="1412776"/>
            <a:ext cx="20138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600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</a:t>
            </a:r>
            <a:endParaRPr lang="en-US" sz="9600" b="1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5776" y="1539949"/>
            <a:ext cx="64442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"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in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sentences or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 We use any for both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countable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uncountable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nouns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835696" y="3429000"/>
            <a:ext cx="4036930" cy="1080120"/>
          </a:xfrm>
          <a:prstGeom prst="rightArrow">
            <a:avLst>
              <a:gd name="adj1" fmla="val 63226"/>
              <a:gd name="adj2" fmla="val 48851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water (un</a:t>
            </a:r>
            <a:r>
              <a:rPr lang="tr-TR" sz="2400" b="1" dirty="0" smtClean="0">
                <a:solidFill>
                  <a:srgbClr val="FF0000"/>
                </a:solidFill>
              </a:rPr>
              <a:t>countable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2769" y="4941168"/>
            <a:ext cx="59558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isn’t </a:t>
            </a:r>
            <a:r>
              <a:rPr lang="tr-TR" sz="3200" b="1" dirty="0" smtClean="0">
                <a:solidFill>
                  <a:srgbClr val="FF0000"/>
                </a:solidFill>
              </a:rPr>
              <a:t>any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water in the glass.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Picture 7" descr="glasss.jpg"/>
          <p:cNvPicPr>
            <a:picLocks noChangeAspect="1"/>
          </p:cNvPicPr>
          <p:nvPr/>
        </p:nvPicPr>
        <p:blipFill>
          <a:blip r:embed="rId2" cstate="print"/>
          <a:srcRect b="11451"/>
          <a:stretch>
            <a:fillRect/>
          </a:stretch>
        </p:blipFill>
        <p:spPr>
          <a:xfrm>
            <a:off x="6084168" y="2780928"/>
            <a:ext cx="1765548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496" y="-99392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50" normalizeH="0" baseline="0" noProof="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SOME AND ANY</a:t>
            </a:r>
            <a:endParaRPr kumimoji="0" lang="en-US" sz="4400" b="1" i="0" u="none" strike="noStrike" kern="1200" cap="none" spc="50" normalizeH="0" baseline="0" noProof="0" dirty="0" smtClean="0">
              <a:ln w="1270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875" y="1412776"/>
            <a:ext cx="20138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600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</a:t>
            </a:r>
            <a:endParaRPr lang="en-US" sz="9600" b="1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5776" y="1539949"/>
            <a:ext cx="64442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"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in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sentences or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 We use any for both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countable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uncountable</a:t>
            </a:r>
            <a:r>
              <a:rPr lang="en-US" sz="28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nouns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835696" y="3429000"/>
            <a:ext cx="4036930" cy="1080120"/>
          </a:xfrm>
          <a:prstGeom prst="rightArrow">
            <a:avLst>
              <a:gd name="adj1" fmla="val 63226"/>
              <a:gd name="adj2" fmla="val 48851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water (un</a:t>
            </a:r>
            <a:r>
              <a:rPr lang="tr-TR" sz="2400" b="1" dirty="0" smtClean="0">
                <a:solidFill>
                  <a:srgbClr val="FF0000"/>
                </a:solidFill>
              </a:rPr>
              <a:t>countable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53262" y="4941168"/>
            <a:ext cx="54348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 there </a:t>
            </a:r>
            <a:r>
              <a:rPr lang="tr-TR" sz="3200" b="1" dirty="0" smtClean="0">
                <a:solidFill>
                  <a:srgbClr val="FF0000"/>
                </a:solidFill>
              </a:rPr>
              <a:t>any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water in the glass?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Picture 7" descr="glasss.jpg"/>
          <p:cNvPicPr>
            <a:picLocks noChangeAspect="1"/>
          </p:cNvPicPr>
          <p:nvPr/>
        </p:nvPicPr>
        <p:blipFill>
          <a:blip r:embed="rId2" cstate="print"/>
          <a:srcRect b="11451"/>
          <a:stretch>
            <a:fillRect/>
          </a:stretch>
        </p:blipFill>
        <p:spPr>
          <a:xfrm>
            <a:off x="6084168" y="2780928"/>
            <a:ext cx="1765548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496" y="-99392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50" normalizeH="0" baseline="0" noProof="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SOME AND ANY</a:t>
            </a:r>
            <a:endParaRPr kumimoji="0" lang="en-US" sz="4400" b="1" i="0" u="none" strike="noStrike" kern="1200" cap="none" spc="50" normalizeH="0" baseline="0" noProof="0" dirty="0" smtClean="0">
              <a:ln w="1270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9963" y="1268760"/>
            <a:ext cx="20138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600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</a:t>
            </a:r>
            <a:endParaRPr lang="en-US" sz="9600" b="1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1268760"/>
            <a:ext cx="29594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600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</a:t>
            </a:r>
            <a:endParaRPr lang="en-US" sz="9600" b="1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95536" y="2780928"/>
            <a:ext cx="3960440" cy="720080"/>
          </a:xfrm>
          <a:prstGeom prst="roundRect">
            <a:avLst/>
          </a:prstGeom>
          <a:solidFill>
            <a:srgbClr val="CCFF6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COUNTABLE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95536" y="3645024"/>
            <a:ext cx="3960440" cy="720080"/>
          </a:xfrm>
          <a:prstGeom prst="roundRect">
            <a:avLst/>
          </a:prstGeom>
          <a:solidFill>
            <a:srgbClr val="CCFF6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UNCOUNTABLE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5536" y="4509120"/>
            <a:ext cx="3960440" cy="720080"/>
          </a:xfrm>
          <a:prstGeom prst="roundRect">
            <a:avLst/>
          </a:prstGeom>
          <a:solidFill>
            <a:srgbClr val="CCFF6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NEGATIVE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95536" y="5373216"/>
            <a:ext cx="3960440" cy="720080"/>
          </a:xfrm>
          <a:prstGeom prst="roundRect">
            <a:avLst/>
          </a:prstGeom>
          <a:solidFill>
            <a:srgbClr val="CCFF6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16016" y="2780928"/>
            <a:ext cx="3960440" cy="720080"/>
          </a:xfrm>
          <a:prstGeom prst="roundRect">
            <a:avLst/>
          </a:prstGeom>
          <a:solidFill>
            <a:srgbClr val="FF669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COUNTABLE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16016" y="3645024"/>
            <a:ext cx="3960440" cy="720080"/>
          </a:xfrm>
          <a:prstGeom prst="roundRect">
            <a:avLst/>
          </a:prstGeom>
          <a:solidFill>
            <a:srgbClr val="FF669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UNCOUNTABLE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716016" y="4509120"/>
            <a:ext cx="3960440" cy="720080"/>
          </a:xfrm>
          <a:prstGeom prst="roundRect">
            <a:avLst/>
          </a:prstGeom>
          <a:solidFill>
            <a:srgbClr val="FF669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POSITIVE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ruit-Bask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700808"/>
            <a:ext cx="3974841" cy="28983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5496" y="-99392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50" normalizeH="0" baseline="0" noProof="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SOME AND ANY</a:t>
            </a:r>
            <a:endParaRPr kumimoji="0" lang="en-US" sz="4400" b="1" i="0" u="none" strike="noStrike" kern="1200" cap="none" spc="50" normalizeH="0" baseline="0" noProof="0" dirty="0" smtClean="0">
              <a:ln w="1270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156176" y="1340768"/>
            <a:ext cx="3168352" cy="720080"/>
          </a:xfrm>
          <a:prstGeom prst="roundRect">
            <a:avLst/>
          </a:prstGeom>
          <a:solidFill>
            <a:srgbClr val="FF669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EXERCISES: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7664" y="4581128"/>
            <a:ext cx="5928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There is </a:t>
            </a:r>
            <a:r>
              <a:rPr lang="tr-TR" sz="3200" b="1" dirty="0" smtClean="0">
                <a:solidFill>
                  <a:srgbClr val="FF0000"/>
                </a:solidFill>
              </a:rPr>
              <a:t>some</a:t>
            </a:r>
            <a:r>
              <a:rPr lang="tr-TR" sz="3200" b="1" dirty="0" smtClean="0"/>
              <a:t> fruit in the basket.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374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SOME AND ANY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AND ANY</dc:title>
  <dc:creator>Nihat</dc:creator>
  <cp:lastModifiedBy>Nihat</cp:lastModifiedBy>
  <cp:revision>15</cp:revision>
  <dcterms:created xsi:type="dcterms:W3CDTF">2012-11-11T17:15:17Z</dcterms:created>
  <dcterms:modified xsi:type="dcterms:W3CDTF">2012-11-12T08:27:29Z</dcterms:modified>
</cp:coreProperties>
</file>