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722" r:id="rId6"/>
    <p:sldMasterId id="2147483735" r:id="rId7"/>
    <p:sldMasterId id="2147483747" r:id="rId8"/>
    <p:sldMasterId id="2147483760" r:id="rId9"/>
    <p:sldMasterId id="2147483816" r:id="rId10"/>
    <p:sldMasterId id="2147483833" r:id="rId11"/>
    <p:sldMasterId id="2147483847" r:id="rId12"/>
  </p:sldMasterIdLst>
  <p:notesMasterIdLst>
    <p:notesMasterId r:id="rId52"/>
  </p:notesMasterIdLst>
  <p:sldIdLst>
    <p:sldId id="256" r:id="rId13"/>
    <p:sldId id="257" r:id="rId14"/>
    <p:sldId id="264" r:id="rId15"/>
    <p:sldId id="263" r:id="rId16"/>
    <p:sldId id="261" r:id="rId17"/>
    <p:sldId id="262" r:id="rId18"/>
    <p:sldId id="265" r:id="rId19"/>
    <p:sldId id="298" r:id="rId20"/>
    <p:sldId id="266" r:id="rId21"/>
    <p:sldId id="267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62" d="100"/>
          <a:sy n="62" d="100"/>
        </p:scale>
        <p:origin x="-73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B6394-6586-457C-8677-D901B50CD697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5648E-1115-4B84-931D-36BAC275B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A3BE2-C289-4AAB-BC8B-6EAC116297D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F6DFF6-8F08-4FBA-A59C-03C505A3F33E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92DFB2-C984-41C8-ADE3-59989A702A65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90CD-26FD-469C-8C99-481278046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3EB1-EBC9-45E3-9FD7-7447360FC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2EF2F-4EAD-4A86-BB52-00FD020C00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3C9-B3BD-41FD-95EB-31946C399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3B9D-774B-4BBD-8D58-F62A3422B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000"/>
              </a:schemeClr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latin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latin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latin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latin typeface="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latin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latin typeface="Arial" pitchFamily="34" charset="0"/>
            </a:endParaRPr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latin typeface="Arial" pitchFamily="34" charset="0"/>
            </a:endParaRPr>
          </a:p>
        </p:txBody>
      </p:sp>
      <p:sp>
        <p:nvSpPr>
          <p:cNvPr id="4105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692150"/>
            <a:ext cx="1789113" cy="6384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92150"/>
            <a:ext cx="5219700" cy="6384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767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338CB-CDEB-4B92-A027-D294CF076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ondershare\营销二组-赵翠\PPT模板\psd\070416\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475" y="4714876"/>
            <a:ext cx="2041525" cy="21431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342879"/>
            <a:ext cx="6643734" cy="642918"/>
          </a:xfrm>
        </p:spPr>
        <p:txBody>
          <a:bodyPr>
            <a:normAutofit/>
          </a:bodyPr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ds/biologi/smasa 2013</a:t>
            </a: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39611-D049-4833-8ADD-558BF6F81A2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ondershare\营销二组-赵翠\PPT模板\psd\070416\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475" y="4714876"/>
            <a:ext cx="2041525" cy="21431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342879"/>
            <a:ext cx="6643734" cy="642918"/>
          </a:xfrm>
        </p:spPr>
        <p:txBody>
          <a:bodyPr>
            <a:normAutofit/>
          </a:bodyPr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ds/biologi/smasa 2013</a:t>
            </a: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39611-D049-4833-8ADD-558BF6F81A2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ondershare\营销二组-赵翠\PPT模板\psd\070416\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475" y="4714876"/>
            <a:ext cx="2041525" cy="21431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342879"/>
            <a:ext cx="6643734" cy="642918"/>
          </a:xfrm>
        </p:spPr>
        <p:txBody>
          <a:bodyPr>
            <a:normAutofit/>
          </a:bodyPr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ds/biologi/smasa 2013</a:t>
            </a: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39611-D049-4833-8ADD-558BF6F81A2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F01C-3683-4BA9-9A0B-399238704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F491-A0BC-4F9A-ACF9-68275F2F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0BCEF-2C4E-42D3-BD5D-69E1BAEA8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5E5F9-4A32-4CCE-9862-C860B3B26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1621-610E-4D95-9994-9F5962FF8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C11D9-591D-4764-BBCA-012592F4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E6F0-2832-4E26-B1B7-250800BCD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FF670-AF9C-447D-A167-0FFB2E429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8B3293-6BBD-4CF0-9FA5-264225485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3D73-BF12-4495-9FD8-7EC12DEAC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3028-BB30-4564-BEF2-77BA2CBC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AF1A-057C-4B00-A181-0C8BE6FC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ondershare\营销二组-赵翠\PPT模板\psd\070416\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475" y="4714876"/>
            <a:ext cx="2041525" cy="21431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342879"/>
            <a:ext cx="6643734" cy="642918"/>
          </a:xfrm>
        </p:spPr>
        <p:txBody>
          <a:bodyPr>
            <a:normAutofit/>
          </a:bodyPr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ds/biologi/smasa 2013</a:t>
            </a: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39611-D049-4833-8ADD-558BF6F81A2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338CB-CDEB-4B92-A027-D294CF076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6F01C-3683-4BA9-9A0B-399238704C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BF491-A0BC-4F9A-ACF9-68275F2F4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0BCEF-2C4E-42D3-BD5D-69E1BAEA85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E5F9-4A32-4CCE-9862-C860B3B26C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11621-610E-4D95-9994-9F5962FF85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32BAB4-140B-4638-B191-D47EB107C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C11D9-591D-4764-BBCA-012592F45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E6F0-2832-4E26-B1B7-250800BCD9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FF670-AF9C-447D-A167-0FFB2E429F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E3D73-BF12-4495-9FD8-7EC12DEACE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D3028-BB30-4564-BEF2-77BA2CBCD5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DAF1A-057C-4B00-A181-0C8BE6FC8D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ondershare\营销二组-赵翠\PPT模板\psd\070416\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475" y="4714876"/>
            <a:ext cx="2041525" cy="21431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342879"/>
            <a:ext cx="6643734" cy="642918"/>
          </a:xfrm>
        </p:spPr>
        <p:txBody>
          <a:bodyPr>
            <a:normAutofit/>
          </a:bodyPr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ds/biologi/smasa 2013</a:t>
            </a: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39611-D049-4833-8ADD-558BF6F81A2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4AA4F8-50AE-4C11-8764-FFE5352DB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549EB0-AB54-43FE-B557-F5374553D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62D04B-F1AB-4FAE-8311-46F93DDD8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821875-6FC7-4677-9CC7-55DF094A8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3D3464-8625-4273-83AF-42E4072D96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69E876-7FA1-4168-948A-035FC320C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660792-1E8F-4886-B4CD-1771E25B4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A6A0E3-15F1-4ECB-B488-AEE2C7DD0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5813" cy="491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1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A1DE78-014B-4DEE-81E0-9A561CE9F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6932613" cy="2589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7199B6D8-24C5-430B-AD5F-F6D5A2A10C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275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447800"/>
            <a:ext cx="42291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1063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427413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133600"/>
            <a:ext cx="34290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0113" cy="6129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9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494213" cy="274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275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447800"/>
            <a:ext cx="42291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1063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0113" cy="6129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9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494213" cy="2741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4D509E-042C-4233-897F-46C4DDFDF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2A2328-AC83-435D-B37B-35D0B1D4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409CFC-E2E5-41D5-AECE-1BF9A10DD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32499F-4054-4D57-AB3A-9EF42390D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7FC96A-2B90-47DA-BFAF-C24B4E46A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89B3C1-BEDA-42FA-B839-62593695B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3690CD-26FD-469C-8C99-481278046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3B3EB1-EBC9-45E3-9FD7-7447360FC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82EF2F-4EAD-4A86-BB52-00FD020C0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4FF3C9-B3BD-41FD-95EB-31946C399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4E3B9D-774B-4BBD-8D58-F62A3422B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77889A-398F-4B67-A304-EF34F473F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404D0E-0DB5-4918-BAAF-9845D3352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01F900-64C1-4650-A663-1BCA54A9F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491A53-3288-412C-8D03-899E76E0D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5D80D9-5C39-4BE4-8454-16335C23C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AD0F16-85DF-481C-B59C-176215F72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E0C52C-91A6-4A8A-B7AC-5DF168610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DD31A9-849A-4FED-9C2B-DFCF45605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80094F-5C3D-4819-AAE8-6A2066387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320BE9-8276-4074-878E-0BED42BFB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01F475-F51B-4487-B3F8-99A3BA993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0" y="6613525"/>
            <a:ext cx="213201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2286000" y="6553200"/>
            <a:ext cx="4646613" cy="3032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010400" y="6613525"/>
            <a:ext cx="2132013" cy="244475"/>
          </a:xfrm>
        </p:spPr>
        <p:txBody>
          <a:bodyPr/>
          <a:lstStyle>
            <a:lvl1pPr>
              <a:defRPr/>
            </a:lvl1pPr>
          </a:lstStyle>
          <a:p>
            <a:fld id="{60BDA756-73E3-4F5B-BDEC-54DE81534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509E-042C-4233-897F-46C4DDFDF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2328-AC83-435D-B37B-35D0B1D4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9CFC-E2E5-41D5-AECE-1BF9A10DD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499F-4054-4D57-AB3A-9EF42390D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96A-2B90-47DA-BFAF-C24B4E46A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C1-BEDA-42FA-B839-62593695B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92150"/>
            <a:ext cx="71612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008813" cy="494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</p:sldLayoutIdLst>
  <p:transition>
    <p:fade/>
  </p:transition>
  <p:hf sldNum="0"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latin typeface="Arial" pitchFamily="34" charset="0"/>
            </a:endParaRPr>
          </a:p>
        </p:txBody>
      </p:sp>
      <p:sp>
        <p:nvSpPr>
          <p:cNvPr id="3079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latin typeface="Arial" pitchFamily="34" charset="0"/>
            </a:endParaRPr>
          </a:p>
        </p:txBody>
      </p:sp>
      <p:sp>
        <p:nvSpPr>
          <p:cNvPr id="3081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785" r:id="rId17"/>
  </p:sldLayoutIdLst>
  <p:transition spd="med">
    <p:wipe dir="d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20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3080" name="Picture 3" descr="Expbanna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4" name="Rectangle 4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29E07D3-A540-4C9C-8DBA-5D962042E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ransition spd="med">
    <p:wipe dir="d"/>
  </p:transition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3DEB0-2272-4C17-8785-A60D96396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ransition spd="med">
    <p:wipe dir="d"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6932613" cy="258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511FA34C-7EEE-447C-8994-A52E0B10E2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hf sldNum="0"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0000"/>
          </a:solidFill>
          <a:latin typeface="Andy" pitchFamily="64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09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09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228600" y="6324600"/>
            <a:ext cx="21320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28600" y="6629400"/>
            <a:ext cx="58658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629400"/>
            <a:ext cx="7604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hf sldNum="0" hdr="0" ftr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8200" y="0"/>
            <a:ext cx="4494213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fade/>
  </p:transition>
  <p:hf sldNum="0" hdr="0" ftr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09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09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228600" y="6324600"/>
            <a:ext cx="21320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28600" y="6629400"/>
            <a:ext cx="58658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629400"/>
            <a:ext cx="7604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hf sldNum="0" hdr="0" ftr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8200" y="0"/>
            <a:ext cx="4494213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fade/>
  </p:transition>
  <p:hf sldNum="0" hdr="0" ftr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3525"/>
            <a:ext cx="21320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286000" y="6553200"/>
            <a:ext cx="46466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613525"/>
            <a:ext cx="21320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6613525"/>
            <a:ext cx="21320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2286000" y="6553200"/>
            <a:ext cx="46466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613525"/>
            <a:ext cx="21320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B00A7D74-CF5C-4683-9A08-EABA903A79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>
    <p:fade/>
  </p:transition>
  <p:hf sldNum="0"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B7F57E9-4CAB-44FB-8221-421A3282A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ds/biologi/smasa 2013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" Target="slide13.xml"/><Relationship Id="rId7" Type="http://schemas.openxmlformats.org/officeDocument/2006/relationships/slide" Target="slide1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23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E:\KK-PPL\1st\animal%20tissue\animal%20tissue_files\Animal4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54.gif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67.jpeg"/><Relationship Id="rId5" Type="http://schemas.openxmlformats.org/officeDocument/2006/relationships/image" Target="../media/image15.png"/><Relationship Id="rId10" Type="http://schemas.openxmlformats.org/officeDocument/2006/relationships/image" Target="../media/image71.gif"/><Relationship Id="rId4" Type="http://schemas.openxmlformats.org/officeDocument/2006/relationships/image" Target="../media/image66.jpeg"/><Relationship Id="rId9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33400"/>
            <a:ext cx="6400800" cy="2514600"/>
          </a:xfrm>
        </p:spPr>
        <p:txBody>
          <a:bodyPr/>
          <a:lstStyle/>
          <a:p>
            <a:r>
              <a:rPr lang="en-US" sz="6600" dirty="0" smtClean="0">
                <a:latin typeface="Andalus" pitchFamily="18" charset="-78"/>
                <a:cs typeface="Andalus" pitchFamily="18" charset="-78"/>
              </a:rPr>
              <a:t>Animal Tissue</a:t>
            </a:r>
            <a:endParaRPr lang="en-US" sz="6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</a:t>
            </a:r>
            <a:endParaRPr lang="en-US" dirty="0"/>
          </a:p>
          <a:p>
            <a:r>
              <a:rPr lang="en-US" dirty="0" smtClean="0"/>
              <a:t>DORA </a:t>
            </a:r>
            <a:r>
              <a:rPr lang="en-US" dirty="0" err="1" smtClean="0"/>
              <a:t>INDRIANA,S.Pd.M.Pd</a:t>
            </a:r>
            <a:endParaRPr lang="en-US" dirty="0" smtClean="0"/>
          </a:p>
          <a:p>
            <a:r>
              <a:rPr lang="en-US" dirty="0" smtClean="0"/>
              <a:t>SMA NEGERI 1 JEMBER.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1026" name="Picture 2" descr="E:\99px-Lambang_Jemb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942975" cy="1143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1447799" cy="217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i="0" dirty="0" smtClean="0">
                <a:solidFill>
                  <a:srgbClr val="FF0000"/>
                </a:solidFill>
                <a:latin typeface="Ravie" pitchFamily="82" charset="0"/>
                <a:ea typeface="宋体" pitchFamily="2" charset="-122"/>
              </a:rPr>
              <a:t>a. </a:t>
            </a:r>
            <a:r>
              <a:rPr lang="en-US" sz="3600" i="0" dirty="0" err="1" smtClean="0">
                <a:solidFill>
                  <a:srgbClr val="FF0000"/>
                </a:solidFill>
                <a:latin typeface="Ravie" pitchFamily="82" charset="0"/>
                <a:ea typeface="宋体" pitchFamily="2" charset="-122"/>
              </a:rPr>
              <a:t>Squamous</a:t>
            </a:r>
            <a:r>
              <a:rPr lang="en-US" sz="3600" i="0" dirty="0" smtClean="0">
                <a:solidFill>
                  <a:srgbClr val="FF0000"/>
                </a:solidFill>
                <a:latin typeface="Ravie" pitchFamily="82" charset="0"/>
                <a:ea typeface="宋体" pitchFamily="2" charset="-122"/>
              </a:rPr>
              <a:t> Epithelium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120"/>
            <a:ext cx="8229600" cy="4526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宋体" pitchFamily="2" charset="-122"/>
              </a:rPr>
              <a:t>Cells very thin, much wider than they are thick.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2" action="ppaction://hlinksldjump"/>
              </a:rPr>
              <a:t>Simple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2" action="ppaction://hlinksldjump"/>
              </a:rPr>
              <a:t>Squamous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2" action="ppaction://hlinksldjump"/>
              </a:rPr>
              <a:t> Epithelium</a:t>
            </a:r>
            <a:endParaRPr lang="en-US" dirty="0" smtClean="0">
              <a:ea typeface="宋体" pitchFamily="2" charset="-12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宋体" pitchFamily="2" charset="-122"/>
              </a:rPr>
              <a:t>Air sacs of respiratory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宋体" pitchFamily="2" charset="-122"/>
              </a:rPr>
              <a:t>Lining of blood vessels, heart and lymphatic tubes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3" action="ppaction://hlinksldjump"/>
              </a:rPr>
              <a:t>Stratified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3" action="ppaction://hlinksldjump"/>
              </a:rPr>
              <a:t>Squamous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3" action="ppaction://hlinksldjump"/>
              </a:rPr>
              <a:t> Epithelium</a:t>
            </a:r>
            <a:endParaRPr lang="en-US" dirty="0" smtClean="0">
              <a:ea typeface="宋体" pitchFamily="2" charset="-12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宋体" pitchFamily="2" charset="-122"/>
              </a:rPr>
              <a:t>Skin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宋体" pitchFamily="2" charset="-122"/>
              </a:rPr>
              <a:t>Vagina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宋体" pitchFamily="2" charset="-122"/>
              </a:rPr>
              <a:t>Esophagus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宋体" pitchFamily="2" charset="-122"/>
              </a:rPr>
              <a:t>Mouth</a:t>
            </a:r>
            <a:endParaRPr lang="en-US" sz="2000" dirty="0" smtClean="0">
              <a:ea typeface="宋体" pitchFamily="2" charset="-122"/>
            </a:endParaRPr>
          </a:p>
        </p:txBody>
      </p:sp>
      <p:pic>
        <p:nvPicPr>
          <p:cNvPr id="16388" name="Picture 4" descr="C:\Documents and Settings\SITI JAIDATUL\My Documents\mikro\animatiion_files\peanu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4543426"/>
            <a:ext cx="1238250" cy="2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590800" cy="53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宋体" pitchFamily="2" charset="-122"/>
              </a:rPr>
              <a:t>Stratified </a:t>
            </a:r>
            <a:r>
              <a:rPr lang="en-US" dirty="0" err="1" smtClean="0">
                <a:ea typeface="宋体" pitchFamily="2" charset="-122"/>
              </a:rPr>
              <a:t>Squamous</a:t>
            </a:r>
            <a:r>
              <a:rPr lang="en-US" dirty="0" smtClean="0">
                <a:ea typeface="宋体" pitchFamily="2" charset="-122"/>
              </a:rPr>
              <a:t> Epithelium</a:t>
            </a:r>
          </a:p>
        </p:txBody>
      </p:sp>
      <p:pic>
        <p:nvPicPr>
          <p:cNvPr id="18435" name="Picture 4" descr="StratifiedSqua.jpg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3581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stratifiedsq3.jpg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3886200"/>
            <a:ext cx="3825875" cy="253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Documents and Settings\SITI JAIDATUL\My Documents\mikro\animatiion_files\ann_aya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1" y="5743576"/>
            <a:ext cx="2214563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325" y="1457326"/>
            <a:ext cx="3571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572000" y="4714876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the human skin shown below contains stratified epithelium</a:t>
            </a:r>
            <a:endParaRPr lang="id-ID" sz="1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819400" cy="53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467600" cy="1066800"/>
          </a:xfrm>
        </p:spPr>
        <p:txBody>
          <a:bodyPr/>
          <a:lstStyle/>
          <a:p>
            <a:pPr eaLnBrk="1" hangingPunct="1"/>
            <a:r>
              <a:rPr lang="en-US" sz="4000" i="0" dirty="0" smtClean="0">
                <a:solidFill>
                  <a:srgbClr val="FF0000"/>
                </a:solidFill>
                <a:latin typeface="Snap ITC" pitchFamily="82" charset="0"/>
                <a:ea typeface="宋体" pitchFamily="2" charset="-122"/>
              </a:rPr>
              <a:t>b. </a:t>
            </a:r>
            <a:r>
              <a:rPr lang="en-US" sz="4000" i="0" dirty="0" err="1" smtClean="0">
                <a:solidFill>
                  <a:srgbClr val="FF0000"/>
                </a:solidFill>
                <a:latin typeface="Ravie" pitchFamily="82" charset="0"/>
                <a:ea typeface="宋体" pitchFamily="2" charset="-122"/>
              </a:rPr>
              <a:t>Cuboidal</a:t>
            </a:r>
            <a:r>
              <a:rPr lang="en-US" sz="4000" i="0" dirty="0" smtClean="0">
                <a:solidFill>
                  <a:srgbClr val="FF0000"/>
                </a:solidFill>
                <a:latin typeface="Snap ITC" pitchFamily="82" charset="0"/>
                <a:ea typeface="宋体" pitchFamily="2" charset="-122"/>
              </a:rPr>
              <a:t> Epithelium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45720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宋体" pitchFamily="2" charset="-122"/>
              </a:rPr>
              <a:t>Cells cube shaped- secretion and absorption.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宋体" pitchFamily="2" charset="-122"/>
              </a:rPr>
              <a:t>Kidney tubules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宋体" pitchFamily="2" charset="-122"/>
              </a:rPr>
              <a:t>Duct and small glands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宋体" pitchFamily="2" charset="-122"/>
              </a:rPr>
              <a:t>Surface of ovary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14600" cy="457200"/>
          </a:xfrm>
        </p:spPr>
        <p:txBody>
          <a:bodyPr/>
          <a:lstStyle/>
          <a:p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sz="1400" dirty="0"/>
          </a:p>
        </p:txBody>
      </p:sp>
      <p:pic>
        <p:nvPicPr>
          <p:cNvPr id="10244" name="Picture 4" descr="&#10;Cuboidal1.jpg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81400"/>
            <a:ext cx="3589338" cy="263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&#10;Cuboidal2.jpg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95400"/>
            <a:ext cx="2743200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C:\Documents and Settings\SITI JAIDATUL\My Documents\mikro\animatiion_files\kupu3_0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3" y="171450"/>
            <a:ext cx="6905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733800"/>
            <a:ext cx="3048000" cy="273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28600"/>
            <a:ext cx="8210550" cy="895349"/>
          </a:xfrm>
        </p:spPr>
        <p:txBody>
          <a:bodyPr/>
          <a:lstStyle/>
          <a:p>
            <a:pPr eaLnBrk="1" hangingPunct="1"/>
            <a:r>
              <a:rPr lang="en-US" sz="3600" i="0" dirty="0" smtClean="0">
                <a:solidFill>
                  <a:srgbClr val="FF0000"/>
                </a:solidFill>
                <a:latin typeface="Ravie" pitchFamily="82" charset="0"/>
                <a:ea typeface="宋体" pitchFamily="2" charset="-122"/>
              </a:rPr>
              <a:t>c. Columnar Epithelium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028700"/>
            <a:ext cx="8077200" cy="4648200"/>
          </a:xfrm>
        </p:spPr>
        <p:txBody>
          <a:bodyPr/>
          <a:lstStyle/>
          <a:p>
            <a:pPr eaLnBrk="1" hangingPunct="1"/>
            <a:r>
              <a:rPr lang="en-US" sz="2000" smtClean="0">
                <a:ea typeface="宋体" pitchFamily="2" charset="-122"/>
              </a:rPr>
              <a:t>Elongated cells, much longer than they are wide.</a:t>
            </a:r>
          </a:p>
          <a:p>
            <a:pPr lvl="1" eaLnBrk="1" hangingPunct="1"/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2" action="ppaction://hlinksldjump"/>
              </a:rPr>
              <a:t>Simple Columnar Epithelium</a:t>
            </a:r>
            <a:endParaRPr lang="en-US" sz="2000" smtClean="0">
              <a:ea typeface="宋体" pitchFamily="2" charset="-122"/>
            </a:endParaRPr>
          </a:p>
          <a:p>
            <a:pPr lvl="2" eaLnBrk="1" hangingPunct="1"/>
            <a:r>
              <a:rPr lang="en-US" sz="2000" smtClean="0">
                <a:ea typeface="宋体" pitchFamily="2" charset="-122"/>
              </a:rPr>
              <a:t>A single layer of cells that line the digestive tract, gallbladder and excretory ducts of some glands.  Has microvilli at surface for absorption.</a:t>
            </a:r>
          </a:p>
          <a:p>
            <a:pPr lvl="1" eaLnBrk="1" hangingPunct="1"/>
            <a:r>
              <a:rPr lang="id-ID" sz="20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Stratified Columnar</a:t>
            </a:r>
            <a:endParaRPr lang="id-ID" sz="200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lvl="1" eaLnBrk="1" hangingPunct="1">
              <a:buFont typeface="Arial" charset="0"/>
              <a:buNone/>
            </a:pPr>
            <a:r>
              <a:rPr lang="id-ID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</a:t>
            </a:r>
            <a:r>
              <a:rPr lang="id-ID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Has secretion and movement funtion. In nose, </a:t>
            </a:r>
            <a:r>
              <a:rPr lang="id-ID" sz="2000" smtClean="0">
                <a:ea typeface="宋体" pitchFamily="2" charset="-122"/>
              </a:rPr>
              <a:t>the surface of larynx, urethra</a:t>
            </a:r>
            <a:endParaRPr lang="id-ID" sz="2000" smtClean="0">
              <a:ea typeface="宋体" pitchFamily="2" charset="-122"/>
              <a:hlinkClick r:id="rId3" action="ppaction://hlinksldjump"/>
            </a:endParaRPr>
          </a:p>
          <a:p>
            <a:pPr lvl="1" eaLnBrk="1" hangingPunct="1"/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3" action="ppaction://hlinksldjump"/>
              </a:rPr>
              <a:t>Pseudostratified ciliated columnar epithelium</a:t>
            </a:r>
            <a:endParaRPr lang="id-ID" sz="20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lvl="2" eaLnBrk="1" hangingPunct="1"/>
            <a:r>
              <a:rPr lang="en-US" sz="2000" smtClean="0">
                <a:ea typeface="宋体" pitchFamily="2" charset="-122"/>
              </a:rPr>
              <a:t>Lines the bronchi, trachea, uterine tubes and some of the uterus.  Propels mucus or reproductive cells by ciliary action.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590800" cy="53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9342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宋体" pitchFamily="2" charset="-122"/>
              </a:rPr>
              <a:t>Simple Columnar epithelium</a:t>
            </a:r>
          </a:p>
        </p:txBody>
      </p:sp>
      <p:pic>
        <p:nvPicPr>
          <p:cNvPr id="12293" name="Picture 5" descr="&#10;columnar2.jpg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00200"/>
            <a:ext cx="2881311" cy="179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&#10;Columnar4.jpg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572000"/>
            <a:ext cx="2743200" cy="13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columnarMivilli.jpg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819400"/>
            <a:ext cx="2211386" cy="27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981200"/>
            <a:ext cx="2846076" cy="255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990600" y="6019800"/>
            <a:ext cx="3130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Small Intestine (Jejunum) X 200</a:t>
            </a:r>
            <a:endParaRPr lang="id-ID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514600" cy="53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a typeface="宋体" pitchFamily="2" charset="-122"/>
              </a:rPr>
              <a:t>Stratified Columnar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00063" y="4886326"/>
            <a:ext cx="8229600" cy="1497330"/>
          </a:xfrm>
        </p:spPr>
        <p:txBody>
          <a:bodyPr/>
          <a:lstStyle/>
          <a:p>
            <a:pPr algn="ctr"/>
            <a:r>
              <a:rPr lang="id-ID" sz="2400" smtClean="0">
                <a:ea typeface="宋体" pitchFamily="2" charset="-122"/>
              </a:rPr>
              <a:t>In trachea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4" y="1200151"/>
            <a:ext cx="6429375" cy="362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590800" cy="53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i="0" dirty="0" smtClean="0">
                <a:solidFill>
                  <a:srgbClr val="FF0000"/>
                </a:solidFill>
                <a:latin typeface="Ravie" pitchFamily="82" charset="0"/>
                <a:ea typeface="宋体" pitchFamily="2" charset="-122"/>
              </a:rPr>
              <a:t>d. </a:t>
            </a:r>
            <a:r>
              <a:rPr lang="en-US" sz="2800" i="0" dirty="0" err="1" smtClean="0">
                <a:solidFill>
                  <a:srgbClr val="FF0000"/>
                </a:solidFill>
                <a:latin typeface="Ravie" pitchFamily="82" charset="0"/>
                <a:ea typeface="宋体" pitchFamily="2" charset="-122"/>
              </a:rPr>
              <a:t>Pseudostratified</a:t>
            </a:r>
            <a:r>
              <a:rPr lang="en-US" sz="2800" i="0" dirty="0" smtClean="0">
                <a:solidFill>
                  <a:srgbClr val="FF0000"/>
                </a:solidFill>
                <a:latin typeface="Ravie" pitchFamily="82" charset="0"/>
                <a:ea typeface="宋体" pitchFamily="2" charset="-122"/>
              </a:rPr>
              <a:t> Ciliated Columnar Epithelium</a:t>
            </a:r>
          </a:p>
        </p:txBody>
      </p:sp>
      <p:pic>
        <p:nvPicPr>
          <p:cNvPr id="13318" name="Picture 6" descr="pseudostrat3.jpg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3733800"/>
            <a:ext cx="2912661" cy="260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Pseudostrat4.jpg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291465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Pseudostrat5.jpg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114800"/>
            <a:ext cx="336587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1" y="1447800"/>
            <a:ext cx="279171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  <a:ea typeface="宋体" pitchFamily="2" charset="-122"/>
              </a:rPr>
              <a:t>2. Connective tissue</a:t>
            </a:r>
            <a:b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  <a:ea typeface="宋体" pitchFamily="2" charset="-122"/>
              </a:rPr>
            </a:br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  <a:ea typeface="宋体" pitchFamily="2" charset="-122"/>
              </a:rPr>
              <a:t>(Framework)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2895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ea typeface="宋体" pitchFamily="2" charset="-122"/>
              </a:rPr>
              <a:t>Main function: binding and support other tissues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ea typeface="宋体" pitchFamily="2" charset="-122"/>
              </a:rPr>
              <a:t>Large amount of extra-cellular matrix with fewer cells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ea typeface="宋体" pitchFamily="2" charset="-122"/>
              </a:rPr>
              <a:t>Connective tissue cells secrete the extra-cellular matrix 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ea typeface="宋体" pitchFamily="2" charset="-122"/>
              </a:rPr>
              <a:t>Extracellular matrix consists of network of fibers in liquid, jelly-like or solid matrix</a:t>
            </a:r>
          </a:p>
          <a:p>
            <a:pPr eaLnBrk="1" hangingPunct="1">
              <a:lnSpc>
                <a:spcPct val="70000"/>
              </a:lnSpc>
            </a:pPr>
            <a:endParaRPr lang="en-US" sz="2400" dirty="0" smtClean="0">
              <a:ea typeface="宋体" pitchFamily="2" charset="-122"/>
            </a:endParaRPr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4018"/>
          <a:stretch>
            <a:fillRect/>
          </a:stretch>
        </p:blipFill>
        <p:spPr>
          <a:xfrm>
            <a:off x="3581400" y="1524000"/>
            <a:ext cx="5181600" cy="4800600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14600" cy="457200"/>
          </a:xfrm>
        </p:spPr>
        <p:txBody>
          <a:bodyPr/>
          <a:lstStyle/>
          <a:p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id-ID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onnective tiss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790" y="304800"/>
            <a:ext cx="79694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4384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6076950" cy="64389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ea typeface="宋体" pitchFamily="2" charset="-122"/>
              </a:rPr>
              <a:t>Connective Tissue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881938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宋体" pitchFamily="2" charset="-122"/>
              </a:rPr>
              <a:t>Characterized by the cells widely separated from each other in a matrix that is produced by the cells.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宋体" pitchFamily="2" charset="-122"/>
              </a:rPr>
              <a:t>Tissue protects and supports.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宋体" pitchFamily="2" charset="-122"/>
              </a:rPr>
              <a:t>Cell Matrix composed of two regions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宋体" pitchFamily="2" charset="-122"/>
              </a:rPr>
              <a:t>Ground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Liquid (sol), Gel, Gum or solid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宋体" pitchFamily="2" charset="-122"/>
              </a:rPr>
              <a:t>Fibers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Non-elastic (= white or Collagen)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Elastic (= yellow fibers)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514600" cy="53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400801" cy="1143000"/>
          </a:xfrm>
        </p:spPr>
        <p:txBody>
          <a:bodyPr/>
          <a:lstStyle/>
          <a:p>
            <a:pPr lvl="0"/>
            <a:r>
              <a:rPr lang="id-ID" b="1" i="0" dirty="0" smtClean="0">
                <a:latin typeface="Andalus" pitchFamily="18" charset="-78"/>
                <a:cs typeface="Andalus" pitchFamily="18" charset="-78"/>
              </a:rPr>
              <a:t>Development Stages of Animal’s Embryo</a:t>
            </a:r>
            <a:endParaRPr lang="en-US" i="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932613" cy="4562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d-ID" sz="3200" dirty="0" smtClean="0">
                <a:latin typeface="Cambria Math" pitchFamily="18" charset="0"/>
                <a:ea typeface="Cambria Math" pitchFamily="18" charset="0"/>
              </a:rPr>
              <a:t>- Cleavage (Division/segmentation)</a:t>
            </a:r>
            <a:endParaRPr lang="en-US" sz="3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d-ID" sz="3200" dirty="0" smtClean="0">
                <a:latin typeface="Cambria Math" pitchFamily="18" charset="0"/>
                <a:ea typeface="Cambria Math" pitchFamily="18" charset="0"/>
              </a:rPr>
              <a:t>- Morphogenesis</a:t>
            </a:r>
            <a:endParaRPr lang="en-US" sz="3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d-ID" sz="3200" dirty="0" smtClean="0">
                <a:latin typeface="Cambria Math" pitchFamily="18" charset="0"/>
                <a:ea typeface="Cambria Math" pitchFamily="18" charset="0"/>
              </a:rPr>
              <a:t>- Differentiation (embryonic tissue)</a:t>
            </a:r>
            <a:endParaRPr lang="en-US" sz="32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宋体" pitchFamily="2" charset="-122"/>
              </a:rPr>
              <a:t>Types of Connective Tissue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2" action="ppaction://hlinksldjump"/>
              </a:rPr>
              <a:t>Loose (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2" action="ppaction://hlinksldjump"/>
              </a:rPr>
              <a:t>Areolar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2" action="ppaction://hlinksldjump"/>
              </a:rPr>
              <a:t>) Connective Tissue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3" action="ppaction://hlinksldjump"/>
              </a:rPr>
              <a:t>Dense Connective Tissue</a:t>
            </a:r>
            <a:endParaRPr lang="en-US" dirty="0" smtClean="0">
              <a:ea typeface="宋体" pitchFamily="2" charset="-122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4" action="ppaction://hlinksldjump"/>
              </a:rPr>
              <a:t>Adipose</a:t>
            </a:r>
            <a:endParaRPr lang="en-US" dirty="0" smtClean="0">
              <a:ea typeface="宋体" pitchFamily="2" charset="-122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5" action="ppaction://hlinksldjump"/>
              </a:rPr>
              <a:t>Cartilage</a:t>
            </a:r>
            <a:endParaRPr lang="en-US" dirty="0" smtClean="0">
              <a:ea typeface="宋体" pitchFamily="2" charset="-122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6" action="ppaction://hlinksldjump"/>
              </a:rPr>
              <a:t>Bone</a:t>
            </a:r>
            <a:endParaRPr lang="en-US" dirty="0" smtClean="0">
              <a:ea typeface="宋体" pitchFamily="2" charset="-122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7" action="ppaction://hlinksldjump"/>
              </a:rPr>
              <a:t>Blood</a:t>
            </a:r>
            <a:endParaRPr lang="en-US" dirty="0" smtClean="0">
              <a:ea typeface="宋体" pitchFamily="2" charset="-122"/>
            </a:endParaRPr>
          </a:p>
        </p:txBody>
      </p:sp>
      <p:pic>
        <p:nvPicPr>
          <p:cNvPr id="27652" name="Picture 4" descr="C:\Documents and Settings\SITI JAIDATUL\My Documents\mikro\animatiion_files\do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1" y="4371976"/>
            <a:ext cx="1776413" cy="18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77000"/>
            <a:ext cx="2743200" cy="381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宋体" pitchFamily="2" charset="-122"/>
              </a:rPr>
              <a:t>Loose Connective Tissue (Areolar)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620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宋体" pitchFamily="2" charset="-122"/>
              </a:rPr>
              <a:t>Gel like ground with both elastic and non-elastic fibers running though the ground in many directions.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宋体" pitchFamily="2" charset="-122"/>
              </a:rPr>
              <a:t>Wraps and cushions organs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宋体" pitchFamily="2" charset="-122"/>
              </a:rPr>
              <a:t>Under the skin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宋体" pitchFamily="2" charset="-122"/>
            </a:endParaRPr>
          </a:p>
        </p:txBody>
      </p:sp>
      <p:pic>
        <p:nvPicPr>
          <p:cNvPr id="16388" name="Picture 4" descr="Areolar.jpg 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14800"/>
            <a:ext cx="4343400" cy="22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Areolar2.jpg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814" y="2624470"/>
            <a:ext cx="2362200" cy="17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Areolar3.jpg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495800"/>
            <a:ext cx="2514600" cy="18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宋体" pitchFamily="2" charset="-122"/>
              </a:rPr>
              <a:t>Dense </a:t>
            </a:r>
            <a:r>
              <a:rPr lang="id-ID" dirty="0" smtClean="0">
                <a:ea typeface="宋体" pitchFamily="2" charset="-122"/>
              </a:rPr>
              <a:t>(fiber)</a:t>
            </a:r>
            <a:r>
              <a:rPr lang="en-US" dirty="0" smtClean="0">
                <a:ea typeface="宋体" pitchFamily="2" charset="-122"/>
              </a:rPr>
              <a:t>Regular Connective Tissue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90599" y="1457326"/>
            <a:ext cx="7339013" cy="1676400"/>
          </a:xfrm>
        </p:spPr>
        <p:txBody>
          <a:bodyPr/>
          <a:lstStyle/>
          <a:p>
            <a:r>
              <a:rPr lang="en-US" sz="2800" dirty="0" smtClean="0">
                <a:ea typeface="宋体" pitchFamily="2" charset="-122"/>
              </a:rPr>
              <a:t>Nuclei and fibers arranged in parallel rows.</a:t>
            </a:r>
          </a:p>
          <a:p>
            <a:pPr lvl="1"/>
            <a:r>
              <a:rPr lang="en-US" sz="2400" dirty="0" smtClean="0">
                <a:ea typeface="宋体" pitchFamily="2" charset="-122"/>
              </a:rPr>
              <a:t>Tendons and ligaments</a:t>
            </a:r>
          </a:p>
          <a:p>
            <a:pPr lvl="1"/>
            <a:r>
              <a:rPr lang="en-US" sz="2400" dirty="0" smtClean="0">
                <a:ea typeface="宋体" pitchFamily="2" charset="-122"/>
              </a:rPr>
              <a:t>Fibers mostly non-elastic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895600"/>
            <a:ext cx="3886200" cy="348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667000" cy="53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599" y="171451"/>
            <a:ext cx="7453313" cy="643890"/>
          </a:xfrm>
        </p:spPr>
        <p:txBody>
          <a:bodyPr/>
          <a:lstStyle/>
          <a:p>
            <a:r>
              <a:rPr lang="en-US" dirty="0" smtClean="0">
                <a:ea typeface="宋体" pitchFamily="2" charset="-122"/>
              </a:rPr>
              <a:t>Adipose (Fat)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90599" y="1028700"/>
            <a:ext cx="7772401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ekton Pro Cond" pitchFamily="34" charset="0"/>
                <a:ea typeface="宋体" pitchFamily="2" charset="-122"/>
              </a:rPr>
              <a:t>Function as </a:t>
            </a:r>
            <a:r>
              <a:rPr lang="en-US" sz="2800" b="1" dirty="0" smtClean="0">
                <a:latin typeface="Tekton Pro Cond" pitchFamily="34" charset="0"/>
                <a:ea typeface="宋体" pitchFamily="2" charset="-122"/>
              </a:rPr>
              <a:t>storage cells for adipose</a:t>
            </a:r>
            <a:r>
              <a:rPr lang="en-US" sz="2800" dirty="0" smtClean="0">
                <a:latin typeface="Tekton Pro Cond" pitchFamily="34" charset="0"/>
                <a:ea typeface="宋体" pitchFamily="2" charset="-122"/>
              </a:rPr>
              <a:t> (lipids)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ekton Pro Cond" pitchFamily="34" charset="0"/>
                <a:ea typeface="宋体" pitchFamily="2" charset="-122"/>
              </a:rPr>
              <a:t>Adipose cells contain a </a:t>
            </a:r>
            <a:r>
              <a:rPr lang="en-US" sz="2800" b="1" dirty="0" smtClean="0">
                <a:latin typeface="Tekton Pro Cond" pitchFamily="34" charset="0"/>
                <a:ea typeface="宋体" pitchFamily="2" charset="-122"/>
              </a:rPr>
              <a:t>large vacuole</a:t>
            </a:r>
            <a:r>
              <a:rPr lang="en-US" sz="2800" dirty="0" smtClean="0">
                <a:latin typeface="Tekton Pro Cond" pitchFamily="34" charset="0"/>
                <a:ea typeface="宋体" pitchFamily="2" charset="-122"/>
              </a:rPr>
              <a:t> which in the live cell contains lipids.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ekton Pro Cond" pitchFamily="34" charset="0"/>
                <a:ea typeface="宋体" pitchFamily="2" charset="-122"/>
              </a:rPr>
              <a:t>Cell </a:t>
            </a:r>
            <a:r>
              <a:rPr lang="en-US" sz="2800" b="1" dirty="0" smtClean="0">
                <a:latin typeface="Tekton Pro Cond" pitchFamily="34" charset="0"/>
                <a:ea typeface="宋体" pitchFamily="2" charset="-122"/>
              </a:rPr>
              <a:t>nucleus and cytoplasm are pushed out to edge</a:t>
            </a:r>
            <a:r>
              <a:rPr lang="en-US" sz="2800" dirty="0" smtClean="0">
                <a:latin typeface="Tekton Pro Cond" pitchFamily="34" charset="0"/>
                <a:ea typeface="宋体" pitchFamily="2" charset="-122"/>
              </a:rPr>
              <a:t> of cell membrane.</a:t>
            </a:r>
          </a:p>
        </p:txBody>
      </p:sp>
      <p:pic>
        <p:nvPicPr>
          <p:cNvPr id="18436" name="Picture 4" descr="1Adipose.jpg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09999"/>
            <a:ext cx="3505200" cy="234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657601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71451"/>
            <a:ext cx="5772150" cy="643890"/>
          </a:xfrm>
        </p:spPr>
        <p:txBody>
          <a:bodyPr/>
          <a:lstStyle/>
          <a:p>
            <a:r>
              <a:rPr lang="en-US" dirty="0" smtClean="0">
                <a:ea typeface="宋体" pitchFamily="2" charset="-122"/>
              </a:rPr>
              <a:t>Cartilage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90599" y="1028700"/>
            <a:ext cx="7739063" cy="4526280"/>
          </a:xfrm>
        </p:spPr>
        <p:txBody>
          <a:bodyPr/>
          <a:lstStyle/>
          <a:p>
            <a:r>
              <a:rPr lang="en-US" sz="2400" dirty="0" smtClean="0">
                <a:ea typeface="宋体" pitchFamily="2" charset="-122"/>
              </a:rPr>
              <a:t>Ground of </a:t>
            </a:r>
            <a:r>
              <a:rPr lang="en-US" sz="2400" b="1" dirty="0" smtClean="0">
                <a:ea typeface="宋体" pitchFamily="2" charset="-122"/>
              </a:rPr>
              <a:t>matrix is gum</a:t>
            </a:r>
            <a:r>
              <a:rPr lang="en-US" sz="2400" dirty="0" smtClean="0">
                <a:ea typeface="宋体" pitchFamily="2" charset="-122"/>
              </a:rPr>
              <a:t> like.</a:t>
            </a:r>
          </a:p>
          <a:p>
            <a:r>
              <a:rPr lang="en-US" sz="2400" dirty="0" smtClean="0">
                <a:ea typeface="宋体" pitchFamily="2" charset="-122"/>
              </a:rPr>
              <a:t>Cells are found in </a:t>
            </a:r>
            <a:r>
              <a:rPr lang="en-US" sz="2400" b="1" dirty="0" smtClean="0">
                <a:ea typeface="宋体" pitchFamily="2" charset="-122"/>
              </a:rPr>
              <a:t>Lacunae</a:t>
            </a:r>
            <a:r>
              <a:rPr lang="en-US" sz="2400" dirty="0" smtClean="0">
                <a:ea typeface="宋体" pitchFamily="2" charset="-122"/>
              </a:rPr>
              <a:t> within the matrix.</a:t>
            </a:r>
          </a:p>
          <a:p>
            <a:r>
              <a:rPr lang="en-US" sz="2400" dirty="0" smtClean="0">
                <a:ea typeface="宋体" pitchFamily="2" charset="-122"/>
              </a:rPr>
              <a:t>Fibers may be </a:t>
            </a:r>
            <a:r>
              <a:rPr lang="en-US" sz="2400" b="1" dirty="0" smtClean="0">
                <a:ea typeface="宋体" pitchFamily="2" charset="-122"/>
              </a:rPr>
              <a:t>elastic or non-elastic</a:t>
            </a:r>
            <a:r>
              <a:rPr lang="en-US" sz="2400" dirty="0" smtClean="0">
                <a:ea typeface="宋体" pitchFamily="2" charset="-122"/>
              </a:rPr>
              <a:t>, or a form of non-elastic called </a:t>
            </a:r>
            <a:r>
              <a:rPr lang="en-US" sz="2400" b="1" dirty="0" smtClean="0">
                <a:ea typeface="宋体" pitchFamily="2" charset="-122"/>
              </a:rPr>
              <a:t>reticular</a:t>
            </a:r>
            <a:r>
              <a:rPr lang="en-US" sz="2400" dirty="0" smtClean="0">
                <a:ea typeface="宋体" pitchFamily="2" charset="-122"/>
              </a:rPr>
              <a:t>(where the non-elastic fibers of very thin)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2" action="ppaction://hlinksldjump"/>
              </a:rPr>
              <a:t>Hyaline Cartilage</a:t>
            </a:r>
            <a:r>
              <a:rPr lang="en-US" sz="2400" dirty="0" smtClean="0">
                <a:ea typeface="宋体" pitchFamily="2" charset="-122"/>
              </a:rPr>
              <a:t>-example on the ends of bones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3" action="ppaction://hlinksldjump"/>
              </a:rPr>
              <a:t>Elastic Cartilage</a:t>
            </a:r>
            <a:r>
              <a:rPr lang="en-US" sz="2400" dirty="0" smtClean="0">
                <a:ea typeface="宋体" pitchFamily="2" charset="-122"/>
              </a:rPr>
              <a:t>- example ear cartilage</a:t>
            </a:r>
          </a:p>
          <a:p>
            <a:pPr lvl="1"/>
            <a:r>
              <a:rPr lang="en-US" sz="2400" b="1" dirty="0" smtClean="0">
                <a:ea typeface="宋体" pitchFamily="2" charset="-122"/>
              </a:rPr>
              <a:t>Non-elastic Cartilage</a:t>
            </a:r>
            <a:r>
              <a:rPr lang="en-US" sz="2400" dirty="0" smtClean="0">
                <a:ea typeface="宋体" pitchFamily="2" charset="-122"/>
              </a:rPr>
              <a:t>- example nose cartilage.</a:t>
            </a:r>
          </a:p>
          <a:p>
            <a:endParaRPr lang="en-US" sz="2400" dirty="0" smtClean="0">
              <a:ea typeface="宋体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5791200" cy="1066800"/>
          </a:xfrm>
        </p:spPr>
        <p:txBody>
          <a:bodyPr/>
          <a:lstStyle/>
          <a:p>
            <a:r>
              <a:rPr lang="en-US" sz="5400" dirty="0" smtClean="0">
                <a:ea typeface="宋体" pitchFamily="2" charset="-122"/>
              </a:rPr>
              <a:t>Hyaline cartilage</a:t>
            </a:r>
            <a:endParaRPr lang="en-US" dirty="0" smtClean="0">
              <a:ea typeface="宋体" pitchFamily="2" charset="-122"/>
            </a:endParaRPr>
          </a:p>
        </p:txBody>
      </p:sp>
      <p:pic>
        <p:nvPicPr>
          <p:cNvPr id="20485" name="Picture 5" descr="Hyaline2.jpg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00400"/>
            <a:ext cx="460675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95400"/>
            <a:ext cx="335756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096000" cy="1143000"/>
          </a:xfrm>
        </p:spPr>
        <p:txBody>
          <a:bodyPr/>
          <a:lstStyle/>
          <a:p>
            <a:r>
              <a:rPr lang="en-US" dirty="0" smtClean="0">
                <a:ea typeface="宋体" pitchFamily="2" charset="-122"/>
              </a:rPr>
              <a:t>Elastic Cartilage</a:t>
            </a:r>
          </a:p>
        </p:txBody>
      </p:sp>
      <p:pic>
        <p:nvPicPr>
          <p:cNvPr id="33795" name="Picture 4" descr="CartilageElastic.jpg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1295400"/>
            <a:ext cx="6674747" cy="49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4800600" cy="1143000"/>
          </a:xfrm>
        </p:spPr>
        <p:txBody>
          <a:bodyPr/>
          <a:lstStyle/>
          <a:p>
            <a:r>
              <a:rPr lang="en-US" sz="6000" dirty="0" smtClean="0">
                <a:ea typeface="宋体" pitchFamily="2" charset="-122"/>
              </a:rPr>
              <a:t>Bone</a:t>
            </a:r>
            <a:endParaRPr lang="en-US" dirty="0" smtClean="0">
              <a:ea typeface="宋体" pitchFamily="2" charset="-12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772400" cy="1600200"/>
          </a:xfrm>
        </p:spPr>
        <p:txBody>
          <a:bodyPr/>
          <a:lstStyle/>
          <a:p>
            <a:pPr lvl="1"/>
            <a:r>
              <a:rPr lang="en-US" dirty="0" smtClean="0">
                <a:ea typeface="宋体" pitchFamily="2" charset="-122"/>
              </a:rPr>
              <a:t>Ground of matrix is Solid (Calcium carbonate).</a:t>
            </a:r>
          </a:p>
          <a:p>
            <a:pPr lvl="1"/>
            <a:r>
              <a:rPr lang="en-US" dirty="0" smtClean="0">
                <a:ea typeface="宋体" pitchFamily="2" charset="-122"/>
              </a:rPr>
              <a:t>Has blood supply and nerves running through the </a:t>
            </a:r>
            <a:r>
              <a:rPr lang="en-US" dirty="0" err="1" smtClean="0">
                <a:ea typeface="宋体" pitchFamily="2" charset="-122"/>
              </a:rPr>
              <a:t>Haversian</a:t>
            </a:r>
            <a:r>
              <a:rPr lang="en-US" dirty="0" smtClean="0">
                <a:ea typeface="宋体" pitchFamily="2" charset="-122"/>
              </a:rPr>
              <a:t> canal systems.</a:t>
            </a:r>
          </a:p>
        </p:txBody>
      </p:sp>
      <p:pic>
        <p:nvPicPr>
          <p:cNvPr id="22533" name="Picture 5" descr="Haversiansyst.jpg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343276"/>
            <a:ext cx="4572000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2" y="3347545"/>
            <a:ext cx="3043237" cy="27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857251" y="6086476"/>
            <a:ext cx="3458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Bone, dry ground human c.s. X 100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2901"/>
            <a:ext cx="7448550" cy="643890"/>
          </a:xfrm>
        </p:spPr>
        <p:txBody>
          <a:bodyPr/>
          <a:lstStyle/>
          <a:p>
            <a:r>
              <a:rPr lang="en-US" b="1" smtClean="0">
                <a:ea typeface="宋体" pitchFamily="2" charset="-122"/>
              </a:rPr>
              <a:t>Vascular Tissue (Blood)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90599" y="1200150"/>
            <a:ext cx="7739063" cy="452628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Liquid matrix = plasma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90% water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10%Plasma proteins, electrolytes, hormones, oxygen, glucose etc.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Formed elements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Erythrocytes</a:t>
            </a:r>
            <a:r>
              <a:rPr lang="en-US" sz="2400" dirty="0">
                <a:hlinkClick r:id="rId2" action="ppaction://hlinksldjump"/>
              </a:rPr>
              <a:t> </a:t>
            </a:r>
            <a:r>
              <a:rPr lang="en-US" sz="2400" dirty="0"/>
              <a:t>-48billion(female) to 54 billion (male) cell / ml of blood in humans.  Mammals are enucleated while rest of the vertebrates they have nuclei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Leukocytes</a:t>
            </a:r>
            <a:r>
              <a:rPr lang="en-US" sz="2400" dirty="0">
                <a:hlinkClick r:id="rId2" action="ppaction://hlinksldjump"/>
              </a:rPr>
              <a:t> </a:t>
            </a:r>
            <a:r>
              <a:rPr lang="en-US" sz="2400" dirty="0"/>
              <a:t>-about 7.5 million / ml of blood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Platelets</a:t>
            </a:r>
            <a:r>
              <a:rPr lang="en-US" sz="2400" dirty="0">
                <a:hlinkClick r:id="rId2" action="ppaction://hlinksldjump"/>
              </a:rPr>
              <a:t> </a:t>
            </a:r>
            <a:r>
              <a:rPr lang="en-US" sz="2400" dirty="0"/>
              <a:t>-blood clotting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400800" cy="1143000"/>
          </a:xfrm>
        </p:spPr>
        <p:txBody>
          <a:bodyPr/>
          <a:lstStyle/>
          <a:p>
            <a:r>
              <a:rPr lang="en-US" dirty="0" smtClean="0">
                <a:ea typeface="宋体" pitchFamily="2" charset="-122"/>
              </a:rPr>
              <a:t>Blood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90800" cy="457200"/>
          </a:xfrm>
        </p:spPr>
        <p:txBody>
          <a:bodyPr/>
          <a:lstStyle/>
          <a:p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sz="1400" dirty="0"/>
          </a:p>
        </p:txBody>
      </p:sp>
      <p:pic>
        <p:nvPicPr>
          <p:cNvPr id="24580" name="Picture 4" descr="&#10;Blood1.jpg  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5029200" cy="268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&#10;blood5.jpg  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657600"/>
            <a:ext cx="3810000" cy="255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&#10;platelets.jpg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90800"/>
            <a:ext cx="3733800" cy="23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1"/>
            <a:ext cx="6172200" cy="1219200"/>
          </a:xfrm>
        </p:spPr>
        <p:txBody>
          <a:bodyPr/>
          <a:lstStyle/>
          <a:p>
            <a:r>
              <a:rPr lang="id-ID" sz="5400" i="0" dirty="0" smtClean="0">
                <a:latin typeface="Andalus" pitchFamily="18" charset="-78"/>
                <a:cs typeface="Andalus" pitchFamily="18" charset="-78"/>
              </a:rPr>
              <a:t>Embryonic Tissues </a:t>
            </a:r>
            <a:endParaRPr lang="en-US" sz="5400" i="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Content Placeholder 3" descr="E:\KK-PPL\1st\animal tissue\animal tissue_files\Animal4.gif"/>
          <p:cNvPicPr>
            <a:picLocks noGrp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 bwMode="auto">
          <a:xfrm>
            <a:off x="2057401" y="3657600"/>
            <a:ext cx="54101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66800" y="1676400"/>
            <a:ext cx="701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Ectoderm, mesoderm, and endoderm are embryonic tissues that give rise to all of the tissues, organs, and organ systems in the body.</a:t>
            </a:r>
            <a:endParaRPr lang="id-ID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84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Muscle Tissue</a:t>
            </a:r>
            <a:br>
              <a:rPr lang="en-US" b="1" dirty="0" smtClean="0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(Movement)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381000"/>
            <a:ext cx="38100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latin typeface="Tahoma" pitchFamily="34" charset="0"/>
                <a:ea typeface="宋体" pitchFamily="2" charset="-122"/>
              </a:rPr>
              <a:t>Composed of long cells called muscle fibers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latin typeface="Tahoma" pitchFamily="34" charset="0"/>
                <a:ea typeface="宋体" pitchFamily="2" charset="-122"/>
                <a:cs typeface="Times New Roman" pitchFamily="18" charset="0"/>
              </a:rPr>
              <a:t>Contraction </a:t>
            </a:r>
            <a:r>
              <a:rPr lang="en-US" sz="2300" dirty="0" smtClean="0">
                <a:latin typeface="Tahoma" pitchFamily="34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 movement</a:t>
            </a:r>
          </a:p>
        </p:txBody>
      </p:sp>
      <p:pic>
        <p:nvPicPr>
          <p:cNvPr id="37892" name="Picture 6" descr="muscul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1824844"/>
            <a:ext cx="7577137" cy="45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14600" cy="457200"/>
          </a:xfrm>
        </p:spPr>
        <p:txBody>
          <a:bodyPr/>
          <a:lstStyle/>
          <a:p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id-ID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409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5824538" cy="838200"/>
          </a:xfrm>
        </p:spPr>
        <p:txBody>
          <a:bodyPr/>
          <a:lstStyle/>
          <a:p>
            <a:r>
              <a:rPr lang="en-US" dirty="0" smtClean="0">
                <a:ea typeface="宋体" pitchFamily="2" charset="-122"/>
              </a:rPr>
              <a:t>Muscle Tissue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19199" y="1219200"/>
            <a:ext cx="7186613" cy="4838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Tissue with cells having fibers specialized for contraction.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2" action="ppaction://hlinksldjump"/>
              </a:rPr>
              <a:t>Skeletal Muscle</a:t>
            </a:r>
            <a:r>
              <a:rPr lang="en-US" sz="2000" dirty="0" smtClean="0">
                <a:ea typeface="宋体" pitchFamily="2" charset="-122"/>
                <a:hlinkClick r:id="rId2" action="ppaction://hlinksldjump"/>
              </a:rPr>
              <a:t> </a:t>
            </a:r>
            <a:r>
              <a:rPr lang="en-US" sz="2000" dirty="0" smtClean="0">
                <a:ea typeface="宋体" pitchFamily="2" charset="-122"/>
              </a:rPr>
              <a:t>(Striated, voluntary)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Parallel elongated cells (fibers)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 multinucleated and each cell is the length of the muscle.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Light meat, Dark meat—Slow twitch, fast twitch muscle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3" action="ppaction://hlinksldjump"/>
              </a:rPr>
              <a:t>Smooth Muscle</a:t>
            </a:r>
            <a:r>
              <a:rPr lang="en-US" sz="2000" dirty="0" smtClean="0">
                <a:ea typeface="宋体" pitchFamily="2" charset="-122"/>
                <a:hlinkClick r:id="rId3" action="ppaction://hlinksldjump"/>
              </a:rPr>
              <a:t> </a:t>
            </a:r>
            <a:r>
              <a:rPr lang="en-US" sz="2000" dirty="0" smtClean="0">
                <a:ea typeface="宋体" pitchFamily="2" charset="-122"/>
              </a:rPr>
              <a:t>(Visceral, involuntary)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Cells are long and tapered.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Organized into sheets of muscle.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hlinkClick r:id="rId4" action="ppaction://hlinksldjump"/>
              </a:rPr>
              <a:t>Cardiac Muscle</a:t>
            </a:r>
            <a:endParaRPr lang="en-US" sz="2000" dirty="0" smtClean="0">
              <a:ea typeface="宋体" pitchFamily="2" charset="-122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Intercalated disc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>
                <a:ea typeface="宋体" pitchFamily="2" charset="-122"/>
              </a:rPr>
              <a:t>Myogenic</a:t>
            </a:r>
            <a:endParaRPr lang="en-US" sz="2000" dirty="0" smtClean="0">
              <a:ea typeface="宋体" pitchFamily="2" charset="-122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ea typeface="宋体" pitchFamily="2" charset="-122"/>
              </a:rPr>
              <a:t>branched</a:t>
            </a:r>
          </a:p>
        </p:txBody>
      </p:sp>
      <p:pic>
        <p:nvPicPr>
          <p:cNvPr id="38916" name="Picture 4" descr="C:\Documents and Settings\SITI JAIDATUL\My Documents\mikro\animatiion_files\tired1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4886326"/>
            <a:ext cx="1895475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4114800" cy="1143000"/>
          </a:xfrm>
        </p:spPr>
        <p:txBody>
          <a:bodyPr/>
          <a:lstStyle/>
          <a:p>
            <a:r>
              <a:rPr lang="en-US" dirty="0" smtClean="0">
                <a:ea typeface="宋体" pitchFamily="2" charset="-122"/>
              </a:rPr>
              <a:t>Skeletal Muscle</a:t>
            </a:r>
          </a:p>
        </p:txBody>
      </p:sp>
      <p:pic>
        <p:nvPicPr>
          <p:cNvPr id="26628" name="Picture 4" descr="&#10;Skeletalm.jpg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86200"/>
            <a:ext cx="2895600" cy="23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Skeletalm3.jpg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971800"/>
            <a:ext cx="4495800" cy="30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81000"/>
            <a:ext cx="355033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宋体" pitchFamily="2" charset="-122"/>
              </a:rPr>
              <a:t>Smooth Muscle</a:t>
            </a:r>
          </a:p>
        </p:txBody>
      </p:sp>
      <p:pic>
        <p:nvPicPr>
          <p:cNvPr id="27652" name="Picture 4" descr="smoothM.jpg 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3429000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smomuscle7.jpg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3000"/>
            <a:ext cx="4305300" cy="419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6670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3886200" cy="1143000"/>
          </a:xfrm>
        </p:spPr>
        <p:txBody>
          <a:bodyPr/>
          <a:lstStyle/>
          <a:p>
            <a:r>
              <a:rPr lang="en-US" dirty="0" smtClean="0">
                <a:ea typeface="宋体" pitchFamily="2" charset="-122"/>
              </a:rPr>
              <a:t>Cardiac Muscle</a:t>
            </a:r>
          </a:p>
        </p:txBody>
      </p:sp>
      <p:pic>
        <p:nvPicPr>
          <p:cNvPr id="28676" name="Picture 4" descr="cardiac1.jpg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3887788" cy="272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ardiac3.jpg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86200"/>
            <a:ext cx="4114800" cy="241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81000"/>
            <a:ext cx="3635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00034" y="0"/>
            <a:ext cx="8153400" cy="120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  <a:ea typeface="+mj-ea"/>
                <a:cs typeface="+mj-cs"/>
              </a:rPr>
              <a:t>Nervous tissue</a:t>
            </a:r>
            <a:r>
              <a:rPr lang="id-ID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  <a:ea typeface="+mj-ea"/>
                <a:cs typeface="+mj-cs"/>
              </a:rPr>
              <a:t> 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  <a:ea typeface="+mj-ea"/>
                <a:cs typeface="+mj-cs"/>
              </a:rPr>
              <a:t>(Control)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61999" y="1188720"/>
            <a:ext cx="2438401" cy="5135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altLang="en-US" sz="2000" dirty="0">
                <a:latin typeface="Verdana" pitchFamily="34" charset="0"/>
              </a:rPr>
              <a:t>Senses stimuli and transmits signals called nerve impulses from one part of an animal to another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altLang="en-US" sz="2000" dirty="0">
                <a:latin typeface="Verdana" pitchFamily="34" charset="0"/>
              </a:rPr>
              <a:t>Consists of a cell body and long extensions called dendrites (towards cell body) and axons (towards another cell or an </a:t>
            </a:r>
            <a:r>
              <a:rPr lang="en-US" altLang="en-US" sz="2000" dirty="0" smtClean="0">
                <a:latin typeface="Verdana" pitchFamily="34" charset="0"/>
              </a:rPr>
              <a:t>effectors)</a:t>
            </a:r>
            <a:endParaRPr lang="en-US" altLang="en-US" sz="2000" dirty="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altLang="en-US" sz="1700" dirty="0">
              <a:latin typeface="Verdana" pitchFamily="34" charset="0"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76400"/>
            <a:ext cx="358140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Line 4"/>
          <p:cNvSpPr>
            <a:spLocks noChangeShapeType="1"/>
          </p:cNvSpPr>
          <p:nvPr/>
        </p:nvSpPr>
        <p:spPr bwMode="auto">
          <a:xfrm flipV="1">
            <a:off x="4714875" y="2486026"/>
            <a:ext cx="2819400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7500938" y="222885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CC"/>
                </a:solidFill>
              </a:rPr>
              <a:t>Axon</a:t>
            </a:r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>
            <a:off x="6000750" y="3343276"/>
            <a:ext cx="990600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7000875" y="30861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CC"/>
                </a:solidFill>
              </a:rPr>
              <a:t>Dendrite</a:t>
            </a: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5357813" y="4457700"/>
            <a:ext cx="1828800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7143750" y="4200526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CC"/>
                </a:solidFill>
              </a:rPr>
              <a:t>Cell body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14600" cy="457200"/>
          </a:xfrm>
        </p:spPr>
        <p:txBody>
          <a:bodyPr/>
          <a:lstStyle/>
          <a:p>
            <a:r>
              <a:rPr lang="en-US" altLang="zh-CN" dirty="0" err="1" smtClean="0"/>
              <a:t>ds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biologi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smasa</a:t>
            </a:r>
            <a:r>
              <a:rPr lang="en-US" altLang="zh-CN" dirty="0" smtClean="0"/>
              <a:t> 2013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5638800" cy="1143000"/>
          </a:xfrm>
        </p:spPr>
        <p:txBody>
          <a:bodyPr/>
          <a:lstStyle/>
          <a:p>
            <a:r>
              <a:rPr lang="en-US" dirty="0" smtClean="0">
                <a:ea typeface="宋体" pitchFamily="2" charset="-122"/>
              </a:rPr>
              <a:t>Nervous Tissue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391400" cy="1905000"/>
          </a:xfrm>
        </p:spPr>
        <p:txBody>
          <a:bodyPr/>
          <a:lstStyle/>
          <a:p>
            <a:r>
              <a:rPr lang="en-US" dirty="0" smtClean="0">
                <a:ea typeface="宋体" pitchFamily="2" charset="-122"/>
              </a:rPr>
              <a:t>Cells specialized to polarize and depolarize.</a:t>
            </a:r>
          </a:p>
          <a:p>
            <a:r>
              <a:rPr lang="en-US" dirty="0" smtClean="0">
                <a:ea typeface="宋体" pitchFamily="2" charset="-122"/>
              </a:rPr>
              <a:t>Cell is a neuron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62200"/>
            <a:ext cx="4052887" cy="36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2500314" y="3857626"/>
            <a:ext cx="2116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Motor Neuron X 200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6670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304800"/>
          <a:ext cx="8077200" cy="6173460"/>
        </p:xfrm>
        <a:graphic>
          <a:graphicData uri="http://schemas.openxmlformats.org/drawingml/2006/table">
            <a:tbl>
              <a:tblPr/>
              <a:tblGrid>
                <a:gridCol w="1615752"/>
                <a:gridCol w="1615751"/>
                <a:gridCol w="1614194"/>
                <a:gridCol w="1615752"/>
                <a:gridCol w="1615751"/>
              </a:tblGrid>
              <a:tr h="418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Tissue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Epithelial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Connective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Cell Shape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Flattened, cuboidal, columnar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Irregular or round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Elongated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Cell appendages branched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Cell Arrangement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Single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Wingdings" pitchFamily="2" charset="2"/>
                        </a:rPr>
                        <a:t> multilayered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Scattered in matrix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 sheets or bundles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Isolated or networked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Body covering or lining organs or cavities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Supports other 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Lining internal organs, make skeletal muscles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Concentrated in brain and spinal cord + all over the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Surface Feature of Cells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Cilia, microvilli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Matrix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Basement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Varied – protein fibers + liquid, gelatinous, firm to calcified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Matrix Amount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Minimal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Extensive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Unique Feature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No direct blood supply, except for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Cartilage has no blood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Can generate electrical signals, force and movement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Can generate electrical signal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0600" y="182880"/>
            <a:ext cx="8077200" cy="771502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altLang="zh-CN" sz="3000" spc="-150" dirty="0" smtClean="0">
                <a:solidFill>
                  <a:srgbClr val="0070C0"/>
                </a:solidFill>
              </a:rPr>
              <a:t>Make Your CONCLUSION!!</a:t>
            </a:r>
            <a:endParaRPr lang="zh-CN" altLang="en-US" sz="3000" spc="-150" dirty="0">
              <a:solidFill>
                <a:srgbClr val="0070C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2438400" y="1295400"/>
            <a:ext cx="381000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895600" y="1066800"/>
            <a:ext cx="5943600" cy="20574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zh-CN" altLang="en-US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2362200" y="5257800"/>
            <a:ext cx="381000" cy="914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2743200" y="4800600"/>
            <a:ext cx="5867400" cy="173736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2438400" y="3581400"/>
            <a:ext cx="533400" cy="914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2971800" y="3276600"/>
            <a:ext cx="5854892" cy="1455976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96" name="TextBox 18"/>
          <p:cNvSpPr txBox="1">
            <a:spLocks noChangeArrowheads="1"/>
          </p:cNvSpPr>
          <p:nvPr/>
        </p:nvSpPr>
        <p:spPr bwMode="auto">
          <a:xfrm>
            <a:off x="5562600" y="3665220"/>
            <a:ext cx="30813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zh-CN" sz="2300" b="1" dirty="0">
                <a:solidFill>
                  <a:srgbClr val="FFC000"/>
                </a:solidFill>
                <a:latin typeface="Calibri" pitchFamily="34" charset="0"/>
              </a:rPr>
              <a:t>The Function of Animal Tissues</a:t>
            </a:r>
            <a:endParaRPr lang="zh-CN" altLang="en-US" sz="23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6097" name="TextBox 13"/>
          <p:cNvSpPr txBox="1">
            <a:spLocks noChangeArrowheads="1"/>
          </p:cNvSpPr>
          <p:nvPr/>
        </p:nvSpPr>
        <p:spPr bwMode="auto">
          <a:xfrm>
            <a:off x="4405312" y="5334000"/>
            <a:ext cx="473868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zh-CN" sz="2300" b="1">
                <a:solidFill>
                  <a:schemeClr val="bg1"/>
                </a:solidFill>
                <a:latin typeface="Calibri" pitchFamily="34" charset="0"/>
              </a:rPr>
              <a:t>Differences of Animal Tissues</a:t>
            </a:r>
            <a:endParaRPr lang="zh-CN" altLang="en-US" sz="23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8938" y="1457326"/>
            <a:ext cx="364331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accent5">
                    <a:lumMod val="60000"/>
                    <a:lumOff val="40000"/>
                  </a:schemeClr>
                </a:solidFill>
                <a:cs typeface="+mn-cs"/>
              </a:rPr>
              <a:t>Mention the kinds of </a:t>
            </a:r>
          </a:p>
          <a:p>
            <a:pPr>
              <a:defRPr/>
            </a:pPr>
            <a:r>
              <a:rPr lang="id-ID" sz="2400" dirty="0">
                <a:solidFill>
                  <a:schemeClr val="accent5">
                    <a:lumMod val="60000"/>
                    <a:lumOff val="40000"/>
                  </a:schemeClr>
                </a:solidFill>
                <a:cs typeface="+mn-cs"/>
              </a:rPr>
              <a:t>animal tissues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76600"/>
            <a:ext cx="1785950" cy="148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100" name="Picture 7" descr="E:\KK-PPL\1st\animal tissue\human-_bo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28800"/>
            <a:ext cx="2111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2" descr="E:\KK-PPL\1st\animal tissue\animal_tissue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066800"/>
            <a:ext cx="2301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105400"/>
            <a:ext cx="500066" cy="6000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" name="Picture 4" descr="StratifiedSqua.jpg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5867400"/>
            <a:ext cx="550988" cy="4286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Picture 5" descr="Hyaline2.jpg                                                   00025923Macintosh HD                   ABA78158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5105400"/>
            <a:ext cx="906961" cy="6000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791200"/>
            <a:ext cx="669544" cy="6000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6106" name="Picture 31" descr="C:\Documents and Settings\SITI JAIDATUL\My Documents\mikro\animatiion_files\ide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0"/>
            <a:ext cx="942975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438400" cy="457200"/>
          </a:xfrm>
        </p:spPr>
        <p:txBody>
          <a:bodyPr/>
          <a:lstStyle/>
          <a:p>
            <a:r>
              <a:rPr lang="en-US" altLang="zh-CN" smtClean="0"/>
              <a:t>ds/biologi/smasa 2013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5072098" cy="135732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5800" b="1" kern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B0F0"/>
                    </a:gs>
                    <a:gs pos="49000">
                      <a:srgbClr val="00B0F0"/>
                    </a:gs>
                    <a:gs pos="50000">
                      <a:srgbClr val="00B0F0"/>
                    </a:gs>
                    <a:gs pos="95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518E"/>
                  </a:outerShdw>
                  <a:reflection blurRad="6350" stA="55000" endA="300" endPos="45500" dir="5400000" sy="-100000" algn="bl" rotWithShape="0"/>
                </a:effectLst>
                <a:latin typeface="Verdana"/>
              </a:rPr>
              <a:t>Thank You!</a:t>
            </a:r>
            <a:endParaRPr lang="zh-CN" altLang="en-US" sz="58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B0F0"/>
                  </a:gs>
                  <a:gs pos="49000">
                    <a:srgbClr val="00B0F0"/>
                  </a:gs>
                  <a:gs pos="50000">
                    <a:srgbClr val="00B0F0"/>
                  </a:gs>
                  <a:gs pos="95000">
                    <a:srgbClr val="0070C0"/>
                  </a:gs>
                  <a:gs pos="100000">
                    <a:srgbClr val="0070C0"/>
                  </a:gs>
                </a:gsLst>
                <a:lin ang="5400000" scaled="0"/>
              </a:gradFill>
              <a:effectLst>
                <a:outerShdw blurRad="50800" algn="tl" rotWithShape="0">
                  <a:srgbClr val="00518E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7107" name="副标题 2"/>
          <p:cNvSpPr>
            <a:spLocks noGrp="1"/>
          </p:cNvSpPr>
          <p:nvPr>
            <p:ph type="subTitle" idx="1"/>
          </p:nvPr>
        </p:nvSpPr>
        <p:spPr>
          <a:xfrm>
            <a:off x="1295400" y="1714500"/>
            <a:ext cx="4419601" cy="571500"/>
          </a:xfrm>
        </p:spPr>
        <p:txBody>
          <a:bodyPr/>
          <a:lstStyle/>
          <a:p>
            <a:pPr algn="l" eaLnBrk="1" hangingPunct="1"/>
            <a:endParaRPr lang="id-ID" altLang="zh-CN" sz="2000" dirty="0" smtClean="0">
              <a:solidFill>
                <a:schemeClr val="bg1"/>
              </a:solidFill>
            </a:endParaRPr>
          </a:p>
          <a:p>
            <a:pPr algn="l" eaLnBrk="1" hangingPunct="1"/>
            <a:endParaRPr lang="en-US" altLang="zh-CN" sz="2000" dirty="0" smtClean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2057400"/>
            <a:ext cx="7239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d-ID" altLang="zh-CN" sz="3600" dirty="0" smtClean="0">
                <a:solidFill>
                  <a:schemeClr val="bg1"/>
                </a:solidFill>
              </a:rPr>
              <a:t>Our Next Meeting: About </a:t>
            </a:r>
            <a:r>
              <a:rPr lang="id-ID" altLang="zh-CN" sz="3600" b="1" dirty="0" smtClean="0">
                <a:solidFill>
                  <a:schemeClr val="bg1"/>
                </a:solidFill>
              </a:rPr>
              <a:t>Cancer</a:t>
            </a:r>
          </a:p>
        </p:txBody>
      </p:sp>
      <p:sp>
        <p:nvSpPr>
          <p:cNvPr id="5" name="矩形 3"/>
          <p:cNvSpPr/>
          <p:nvPr/>
        </p:nvSpPr>
        <p:spPr>
          <a:xfrm flipH="1">
            <a:off x="2209800" y="3429000"/>
            <a:ext cx="5791200" cy="1219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d-ID" altLang="zh-CN" sz="4400" dirty="0" smtClean="0">
                <a:solidFill>
                  <a:schemeClr val="bg1"/>
                </a:solidFill>
              </a:rPr>
              <a:t>Don’t Forget to Study!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971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ds/biologi/smasa 2013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14584"/>
          <a:stretch>
            <a:fillRect/>
          </a:stretch>
        </p:blipFill>
        <p:spPr bwMode="auto">
          <a:xfrm>
            <a:off x="838200" y="4800599"/>
            <a:ext cx="1905000" cy="16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990600" y="304801"/>
            <a:ext cx="7848600" cy="583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id-ID" altLang="zh-CN" sz="2800" b="1" i="1" dirty="0"/>
              <a:t>Ectoderm</a:t>
            </a:r>
            <a:r>
              <a:rPr lang="id-ID" altLang="zh-CN" sz="2800" dirty="0"/>
              <a:t> forms the outer layer of skin and nervous system.</a:t>
            </a:r>
          </a:p>
          <a:p>
            <a:pPr algn="just" eaLnBrk="0" hangingPunct="0">
              <a:lnSpc>
                <a:spcPct val="150000"/>
              </a:lnSpc>
            </a:pPr>
            <a:r>
              <a:rPr lang="id-ID" altLang="zh-CN" sz="2800" b="1" i="1" dirty="0"/>
              <a:t>Mesoderm</a:t>
            </a:r>
            <a:r>
              <a:rPr lang="id-ID" altLang="zh-CN" sz="2800" dirty="0"/>
              <a:t> forms the muscles, connective tissues, skeleton, kidneys, and circulatory and reproductive organs.</a:t>
            </a:r>
          </a:p>
          <a:p>
            <a:pPr algn="just" eaLnBrk="0" hangingPunct="0">
              <a:lnSpc>
                <a:spcPct val="150000"/>
              </a:lnSpc>
            </a:pPr>
            <a:r>
              <a:rPr lang="id-ID" altLang="zh-CN" sz="2800" b="1" i="1" dirty="0"/>
              <a:t>Endoderm</a:t>
            </a:r>
            <a:r>
              <a:rPr lang="id-ID" altLang="zh-CN" sz="2800" dirty="0"/>
              <a:t> forms the lining of the gut, respiratory tract, and urinary bladder. </a:t>
            </a:r>
          </a:p>
          <a:p>
            <a:pPr algn="just" eaLnBrk="0" hangingPunct="0">
              <a:lnSpc>
                <a:spcPct val="150000"/>
              </a:lnSpc>
            </a:pPr>
            <a:r>
              <a:rPr lang="id-ID" altLang="zh-CN" sz="2800" dirty="0"/>
              <a:t>It also forms the glands associated with the gut and respiratory tract.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667000" cy="533400"/>
          </a:xfrm>
        </p:spPr>
        <p:txBody>
          <a:bodyPr/>
          <a:lstStyle/>
          <a:p>
            <a:r>
              <a:rPr lang="en-US" altLang="zh-CN" dirty="0" err="1" smtClean="0"/>
              <a:t>ds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biologi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smasa</a:t>
            </a:r>
            <a:r>
              <a:rPr lang="en-US" altLang="zh-CN" dirty="0" smtClean="0"/>
              <a:t> 2013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1400" y="381000"/>
            <a:ext cx="2667000" cy="6096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altLang="zh-CN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굴림" pitchFamily="50" charset="-127"/>
              </a:rPr>
              <a:t>Concept Map</a:t>
            </a:r>
            <a:endParaRPr lang="zh-CN" alt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gray">
          <a:xfrm>
            <a:off x="7135608" y="3882991"/>
            <a:ext cx="1398792" cy="1542802"/>
          </a:xfrm>
          <a:prstGeom prst="ellips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20000"/>
                  <a:lumOff val="80000"/>
                </a:schemeClr>
              </a:gs>
              <a:gs pos="91000">
                <a:schemeClr val="accent5">
                  <a:lumMod val="50000"/>
                </a:schemeClr>
              </a:gs>
            </a:gsLst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1002">
            <a:schemeClr val="l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 rot="10800000">
            <a:off x="2260600" y="2028826"/>
            <a:ext cx="5207000" cy="2794634"/>
          </a:xfrm>
          <a:prstGeom prst="upArrow">
            <a:avLst>
              <a:gd name="adj1" fmla="val 57824"/>
              <a:gd name="adj2" fmla="val 54398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gray">
          <a:xfrm>
            <a:off x="3097008" y="3882991"/>
            <a:ext cx="1398792" cy="1542802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7000">
                <a:schemeClr val="accent3">
                  <a:lumMod val="20000"/>
                  <a:lumOff val="80000"/>
                </a:schemeClr>
              </a:gs>
              <a:gs pos="91000">
                <a:srgbClr val="404F27"/>
              </a:gs>
            </a:gsLst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1002">
            <a:schemeClr val="l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8297" y="1457310"/>
            <a:ext cx="5451703" cy="58542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id-ID" altLang="zh-CN" sz="2000" dirty="0">
                <a:solidFill>
                  <a:schemeClr val="tx1"/>
                </a:solidFill>
                <a:latin typeface="Verdana" pitchFamily="34" charset="0"/>
              </a:rPr>
              <a:t>Animal Tissue</a:t>
            </a:r>
            <a:endParaRPr lang="en-US" altLang="zh-CN" sz="2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gray">
          <a:xfrm>
            <a:off x="1219200" y="3886464"/>
            <a:ext cx="1398792" cy="1542802"/>
          </a:xfrm>
          <a:prstGeom prst="ellipse">
            <a:avLst/>
          </a:prstGeom>
          <a:gradFill>
            <a:gsLst>
              <a:gs pos="0">
                <a:srgbClr val="FF0000"/>
              </a:gs>
              <a:gs pos="37000">
                <a:schemeClr val="accent2">
                  <a:lumMod val="20000"/>
                  <a:lumOff val="80000"/>
                </a:schemeClr>
              </a:gs>
              <a:gs pos="91000">
                <a:srgbClr val="920000"/>
              </a:gs>
            </a:gsLst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1002">
            <a:schemeClr val="l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1262063" y="4448176"/>
            <a:ext cx="1328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d-ID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Epithelium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251" name="Text Box 18"/>
          <p:cNvSpPr txBox="1">
            <a:spLocks noChangeArrowheads="1"/>
          </p:cNvSpPr>
          <p:nvPr/>
        </p:nvSpPr>
        <p:spPr bwMode="gray">
          <a:xfrm>
            <a:off x="3130550" y="4448176"/>
            <a:ext cx="136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altLang="zh-CN" sz="2000" b="1" dirty="0">
                <a:latin typeface="Calibri" pitchFamily="34" charset="0"/>
              </a:rPr>
              <a:t>Connective</a:t>
            </a:r>
            <a:endParaRPr lang="en-US" altLang="zh-CN" sz="2000" b="1" dirty="0">
              <a:latin typeface="Calibri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gray">
          <a:xfrm>
            <a:off x="5230608" y="3882991"/>
            <a:ext cx="1398792" cy="1542802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7000">
                <a:schemeClr val="accent1">
                  <a:lumMod val="20000"/>
                  <a:lumOff val="80000"/>
                </a:schemeClr>
              </a:gs>
              <a:gs pos="91000">
                <a:schemeClr val="tx2">
                  <a:lumMod val="75000"/>
                </a:schemeClr>
              </a:gs>
            </a:gsLst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1002">
            <a:schemeClr val="l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3" name="Text Box 24"/>
          <p:cNvSpPr txBox="1">
            <a:spLocks noChangeArrowheads="1"/>
          </p:cNvSpPr>
          <p:nvPr/>
        </p:nvSpPr>
        <p:spPr bwMode="gray">
          <a:xfrm>
            <a:off x="5262563" y="4448176"/>
            <a:ext cx="1290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altLang="zh-CN" sz="2000" b="1" dirty="0">
                <a:latin typeface="Calibri" pitchFamily="34" charset="0"/>
              </a:rPr>
              <a:t>Muscle</a:t>
            </a:r>
            <a:endParaRPr lang="en-US" altLang="zh-CN" sz="2000" b="1" dirty="0">
              <a:latin typeface="Calibri" pitchFamily="34" charset="0"/>
            </a:endParaRPr>
          </a:p>
        </p:txBody>
      </p:sp>
      <p:sp>
        <p:nvSpPr>
          <p:cNvPr id="10254" name="Text Box 31"/>
          <p:cNvSpPr txBox="1">
            <a:spLocks noChangeArrowheads="1"/>
          </p:cNvSpPr>
          <p:nvPr/>
        </p:nvSpPr>
        <p:spPr bwMode="gray">
          <a:xfrm>
            <a:off x="7243762" y="4448176"/>
            <a:ext cx="1214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altLang="zh-CN" sz="2000" b="1" dirty="0">
                <a:latin typeface="Calibri" pitchFamily="34" charset="0"/>
              </a:rPr>
              <a:t>Nervous</a:t>
            </a:r>
            <a:endParaRPr lang="en-US" altLang="zh-CN" sz="2000" b="1" dirty="0">
              <a:latin typeface="Calibri" pitchFamily="34" charset="0"/>
            </a:endParaRPr>
          </a:p>
        </p:txBody>
      </p:sp>
      <p:sp>
        <p:nvSpPr>
          <p:cNvPr id="14" name="Oval 28"/>
          <p:cNvSpPr/>
          <p:nvPr/>
        </p:nvSpPr>
        <p:spPr>
          <a:xfrm>
            <a:off x="990600" y="533400"/>
            <a:ext cx="152400" cy="182880"/>
          </a:xfrm>
          <a:prstGeom prst="ellipse">
            <a:avLst/>
          </a:prstGeom>
          <a:gradFill rotWithShape="1">
            <a:gsLst>
              <a:gs pos="0">
                <a:srgbClr val="2FC4FF"/>
              </a:gs>
              <a:gs pos="49000">
                <a:srgbClr val="53CEFF"/>
              </a:gs>
              <a:gs pos="49100">
                <a:srgbClr val="0090C7"/>
              </a:gs>
              <a:gs pos="92000">
                <a:srgbClr val="8FDFFF"/>
              </a:gs>
              <a:gs pos="100000">
                <a:srgbClr val="00B0F6"/>
              </a:gs>
            </a:gsLst>
            <a:lin ang="5400000" scaled="1"/>
          </a:gradFill>
          <a:ln w="11430" cap="flat" cmpd="sng" algn="ctr">
            <a:solidFill>
              <a:srgbClr val="00B0F6"/>
            </a:solidFill>
            <a:prstDash val="solid"/>
          </a:ln>
          <a:effectLst>
            <a:outerShdw blurRad="39000" dist="25400" dir="5400000" rotWithShape="0">
              <a:srgbClr val="005A7E">
                <a:alpha val="82745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838200" y="6477000"/>
            <a:ext cx="2514600" cy="381000"/>
          </a:xfrm>
        </p:spPr>
        <p:txBody>
          <a:bodyPr/>
          <a:lstStyle/>
          <a:p>
            <a:r>
              <a:rPr lang="en-US" altLang="zh-CN" dirty="0" err="1" smtClean="0"/>
              <a:t>ds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biologi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smasa</a:t>
            </a:r>
            <a:r>
              <a:rPr lang="en-US" altLang="zh-CN" dirty="0" smtClean="0"/>
              <a:t> 2013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4" y="342900"/>
            <a:ext cx="6643687" cy="641986"/>
          </a:xfrm>
        </p:spPr>
        <p:txBody>
          <a:bodyPr/>
          <a:lstStyle/>
          <a:p>
            <a:pPr eaLnBrk="1" hangingPunct="1"/>
            <a:endParaRPr lang="id-ID" sz="290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11267" name="Picture 2" descr="E:\KK-PPL\1st\animal tissue\animal_tissue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1"/>
            <a:ext cx="9144000" cy="680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ds/biologi/smasa 2013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3148013" algn="l"/>
              </a:tabLst>
              <a:defRPr/>
            </a:pPr>
            <a:r>
              <a:rPr lang="en-US" b="1" i="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Snap ITC" pitchFamily="82" charset="0"/>
              </a:rPr>
              <a:t>1. Epithelial Tissue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47800"/>
            <a:ext cx="8001000" cy="472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Epithelial tissue lies on a </a:t>
            </a:r>
            <a:r>
              <a:rPr lang="en-US" sz="2800" b="1" dirty="0" smtClean="0"/>
              <a:t>basement membrane</a:t>
            </a:r>
          </a:p>
          <a:p>
            <a:r>
              <a:rPr lang="en-US" sz="2800" dirty="0" smtClean="0"/>
              <a:t>Cells within this tissue readily divide to make more cells (recover)</a:t>
            </a:r>
          </a:p>
          <a:p>
            <a:r>
              <a:rPr lang="en-US" sz="2800" dirty="0" smtClean="0"/>
              <a:t>Does not have any vasculature</a:t>
            </a:r>
          </a:p>
          <a:p>
            <a:r>
              <a:rPr lang="en-US" sz="2800" dirty="0" smtClean="0"/>
              <a:t>The cells within this tissue are firmly attached to each other</a:t>
            </a:r>
          </a:p>
          <a:p>
            <a:r>
              <a:rPr lang="en-US" sz="2800" dirty="0" smtClean="0"/>
              <a:t>Protection </a:t>
            </a:r>
          </a:p>
          <a:p>
            <a:r>
              <a:rPr lang="en-US" sz="2800" dirty="0" smtClean="0"/>
              <a:t>Secretion </a:t>
            </a:r>
          </a:p>
          <a:p>
            <a:r>
              <a:rPr lang="en-US" sz="2800" dirty="0" smtClean="0"/>
              <a:t>Absorption </a:t>
            </a:r>
          </a:p>
          <a:p>
            <a:r>
              <a:rPr lang="en-US" sz="2800" dirty="0" smtClean="0"/>
              <a:t>Excretion </a:t>
            </a:r>
          </a:p>
          <a:p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90800" cy="457200"/>
          </a:xfrm>
        </p:spPr>
        <p:txBody>
          <a:bodyPr/>
          <a:lstStyle/>
          <a:p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id-ID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378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0653" y="587022"/>
            <a:ext cx="7828547" cy="550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667000" cy="53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396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0" dirty="0" smtClean="0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Types of Epithelial Tissue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76400"/>
            <a:ext cx="3352800" cy="4495800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"/>
            </a:pPr>
            <a:r>
              <a:rPr lang="en-US" sz="2400" dirty="0" smtClean="0">
                <a:latin typeface="Vijaya" pitchFamily="34" charset="0"/>
                <a:ea typeface="宋体" pitchFamily="2" charset="-122"/>
                <a:cs typeface="Vijaya" pitchFamily="34" charset="0"/>
              </a:rPr>
              <a:t>Cell shape</a:t>
            </a:r>
          </a:p>
          <a:p>
            <a:pPr marL="639763" lvl="1" indent="-273050" eaLnBrk="1" hangingPunct="1">
              <a:buFont typeface="Wingdings 2" pitchFamily="18" charset="2"/>
              <a:buChar char=""/>
            </a:pPr>
            <a:r>
              <a:rPr lang="en-US" sz="2400" dirty="0" err="1" smtClean="0">
                <a:latin typeface="Vijaya" pitchFamily="34" charset="0"/>
                <a:ea typeface="宋体" pitchFamily="2" charset="-122"/>
                <a:cs typeface="Vijaya" pitchFamily="34" charset="0"/>
              </a:rPr>
              <a:t>Squamous</a:t>
            </a:r>
            <a:endParaRPr lang="en-US" sz="2400" dirty="0" smtClean="0">
              <a:latin typeface="Vijaya" pitchFamily="34" charset="0"/>
              <a:ea typeface="宋体" pitchFamily="2" charset="-122"/>
              <a:cs typeface="Vijaya" pitchFamily="34" charset="0"/>
            </a:endParaRPr>
          </a:p>
          <a:p>
            <a:pPr marL="639763" lvl="1" indent="-273050" eaLnBrk="1" hangingPunct="1">
              <a:buFont typeface="Wingdings 2" pitchFamily="18" charset="2"/>
              <a:buChar char=""/>
            </a:pPr>
            <a:r>
              <a:rPr lang="en-US" sz="2400" dirty="0" err="1" smtClean="0">
                <a:latin typeface="Vijaya" pitchFamily="34" charset="0"/>
                <a:ea typeface="宋体" pitchFamily="2" charset="-122"/>
                <a:cs typeface="Vijaya" pitchFamily="34" charset="0"/>
              </a:rPr>
              <a:t>Cuboidal</a:t>
            </a:r>
            <a:endParaRPr lang="en-US" sz="2400" dirty="0" smtClean="0">
              <a:latin typeface="Vijaya" pitchFamily="34" charset="0"/>
              <a:ea typeface="宋体" pitchFamily="2" charset="-122"/>
              <a:cs typeface="Vijaya" pitchFamily="34" charset="0"/>
            </a:endParaRPr>
          </a:p>
          <a:p>
            <a:pPr marL="639763" lvl="1" indent="-273050" eaLnBrk="1" hangingPunct="1">
              <a:buFont typeface="Wingdings 2" pitchFamily="18" charset="2"/>
              <a:buChar char=""/>
            </a:pPr>
            <a:r>
              <a:rPr lang="en-US" sz="2400" dirty="0" smtClean="0">
                <a:latin typeface="Vijaya" pitchFamily="34" charset="0"/>
                <a:ea typeface="宋体" pitchFamily="2" charset="-122"/>
                <a:cs typeface="Vijaya" pitchFamily="34" charset="0"/>
              </a:rPr>
              <a:t>Columnar</a:t>
            </a:r>
          </a:p>
          <a:p>
            <a:pPr marL="273050" indent="-273050" eaLnBrk="1" hangingPunct="1">
              <a:buFont typeface="Wingdings" pitchFamily="2" charset="2"/>
              <a:buChar char=""/>
            </a:pPr>
            <a:r>
              <a:rPr lang="en-US" sz="2400" dirty="0" smtClean="0">
                <a:latin typeface="Vijaya" pitchFamily="34" charset="0"/>
                <a:ea typeface="宋体" pitchFamily="2" charset="-122"/>
                <a:cs typeface="Vijaya" pitchFamily="34" charset="0"/>
              </a:rPr>
              <a:t>Number of cell layers</a:t>
            </a:r>
          </a:p>
          <a:p>
            <a:pPr marL="639763" lvl="1" indent="-273050" eaLnBrk="1" hangingPunct="1">
              <a:buFont typeface="Wingdings 2" pitchFamily="18" charset="2"/>
              <a:buChar char=""/>
            </a:pPr>
            <a:r>
              <a:rPr lang="en-US" sz="2400" dirty="0" smtClean="0">
                <a:latin typeface="Vijaya" pitchFamily="34" charset="0"/>
                <a:ea typeface="宋体" pitchFamily="2" charset="-122"/>
                <a:cs typeface="Vijaya" pitchFamily="34" charset="0"/>
              </a:rPr>
              <a:t>Simple</a:t>
            </a:r>
          </a:p>
          <a:p>
            <a:pPr marL="639763" lvl="1" indent="-273050" eaLnBrk="1" hangingPunct="1">
              <a:buFont typeface="Wingdings 2" pitchFamily="18" charset="2"/>
              <a:buChar char=""/>
            </a:pPr>
            <a:r>
              <a:rPr lang="en-US" sz="2400" dirty="0" smtClean="0">
                <a:latin typeface="Vijaya" pitchFamily="34" charset="0"/>
                <a:ea typeface="宋体" pitchFamily="2" charset="-122"/>
                <a:cs typeface="Vijaya" pitchFamily="34" charset="0"/>
              </a:rPr>
              <a:t>Pseudo stratified</a:t>
            </a:r>
            <a:endParaRPr lang="en-US" sz="2400" dirty="0" smtClean="0">
              <a:latin typeface="Vijaya" pitchFamily="34" charset="0"/>
              <a:ea typeface="宋体" pitchFamily="2" charset="-122"/>
              <a:cs typeface="Vijaya" pitchFamily="34" charset="0"/>
            </a:endParaRPr>
          </a:p>
          <a:p>
            <a:pPr marL="639763" lvl="1" indent="-273050" eaLnBrk="1" hangingPunct="1">
              <a:buFont typeface="Wingdings 2" pitchFamily="18" charset="2"/>
              <a:buChar char=""/>
            </a:pPr>
            <a:r>
              <a:rPr lang="en-US" sz="2400" dirty="0" smtClean="0">
                <a:latin typeface="Vijaya" pitchFamily="34" charset="0"/>
                <a:ea typeface="宋体" pitchFamily="2" charset="-122"/>
                <a:cs typeface="Vijaya" pitchFamily="34" charset="0"/>
              </a:rPr>
              <a:t>Stratified </a:t>
            </a:r>
            <a:endParaRPr lang="en-US" sz="2400" dirty="0" smtClean="0">
              <a:latin typeface="Vijaya" pitchFamily="34" charset="0"/>
              <a:ea typeface="宋体" pitchFamily="2" charset="-122"/>
              <a:cs typeface="Vijaya" pitchFamily="34" charset="0"/>
            </a:endParaRPr>
          </a:p>
          <a:p>
            <a:pPr marL="273050" indent="-273050" eaLnBrk="1" hangingPunct="1">
              <a:buFont typeface="Wingdings" pitchFamily="2" charset="2"/>
              <a:buChar char=""/>
            </a:pPr>
            <a:r>
              <a:rPr lang="en-US" sz="2400" dirty="0" smtClean="0">
                <a:latin typeface="Vijaya" pitchFamily="34" charset="0"/>
                <a:ea typeface="宋体" pitchFamily="2" charset="-122"/>
                <a:cs typeface="Vijaya" pitchFamily="34" charset="0"/>
              </a:rPr>
              <a:t>RELATE STRUCTURE TO FUNCTION!</a:t>
            </a:r>
          </a:p>
        </p:txBody>
      </p:sp>
      <p:pic>
        <p:nvPicPr>
          <p:cNvPr id="15364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685800"/>
            <a:ext cx="4668004" cy="5562600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590800" cy="457200"/>
          </a:xfrm>
        </p:spPr>
        <p:txBody>
          <a:bodyPr/>
          <a:lstStyle/>
          <a:p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biologi</a:t>
            </a:r>
            <a:r>
              <a:rPr lang="en-US" dirty="0" smtClean="0"/>
              <a:t>/</a:t>
            </a:r>
            <a:r>
              <a:rPr lang="en-US" dirty="0" err="1" smtClean="0"/>
              <a:t>smasa</a:t>
            </a:r>
            <a:r>
              <a:rPr lang="en-US" dirty="0" smtClean="0"/>
              <a:t> 2013</a:t>
            </a:r>
            <a:endParaRPr lang="id-ID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36867" grpId="0" build="p"/>
    </p:bld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heme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ndy"/>
        <a:ea typeface="Lucida Sans Unicode"/>
        <a:cs typeface="Lucida Sans Unicode"/>
      </a:majorFont>
      <a:minorFont>
        <a:latin typeface="Andy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eme3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eme2">
  <a:themeElements>
    <a:clrScheme name="EXPEDIT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EXPEDIT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XPEDITN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ndy"/>
        <a:ea typeface="Lucida Sans Unicode"/>
        <a:cs typeface="Lucida Sans Unicode"/>
      </a:majorFont>
      <a:minorFont>
        <a:latin typeface="Andy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28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28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2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me51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317</TotalTime>
  <Words>1080</Words>
  <Application>Microsoft Office PowerPoint</Application>
  <PresentationFormat>On-screen Show (4:3)</PresentationFormat>
  <Paragraphs>243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Theme5</vt:lpstr>
      <vt:lpstr>Office Theme</vt:lpstr>
      <vt:lpstr>Theme28</vt:lpstr>
      <vt:lpstr>1_Office Theme</vt:lpstr>
      <vt:lpstr>1_Theme28</vt:lpstr>
      <vt:lpstr>2_Office Theme</vt:lpstr>
      <vt:lpstr>Theme26</vt:lpstr>
      <vt:lpstr>3_Office Theme</vt:lpstr>
      <vt:lpstr>Theme51</vt:lpstr>
      <vt:lpstr>Theme3</vt:lpstr>
      <vt:lpstr>Theme2</vt:lpstr>
      <vt:lpstr>4_Office Theme</vt:lpstr>
      <vt:lpstr>Animal Tissue</vt:lpstr>
      <vt:lpstr>Development Stages of Animal’s Embryo</vt:lpstr>
      <vt:lpstr>Embryonic Tissues </vt:lpstr>
      <vt:lpstr>Slide 4</vt:lpstr>
      <vt:lpstr>Concept Map</vt:lpstr>
      <vt:lpstr>Slide 6</vt:lpstr>
      <vt:lpstr>1. Epithelial Tissue</vt:lpstr>
      <vt:lpstr>Slide 8</vt:lpstr>
      <vt:lpstr>Types of Epithelial Tissue</vt:lpstr>
      <vt:lpstr>a. Squamous Epithelium</vt:lpstr>
      <vt:lpstr>Stratified Squamous Epithelium</vt:lpstr>
      <vt:lpstr>b. Cuboidal Epithelium</vt:lpstr>
      <vt:lpstr>c. Columnar Epithelium</vt:lpstr>
      <vt:lpstr>Simple Columnar epithelium</vt:lpstr>
      <vt:lpstr>Stratified Columnar</vt:lpstr>
      <vt:lpstr>d. Pseudostratified Ciliated Columnar Epithelium</vt:lpstr>
      <vt:lpstr>2. Connective tissue (Framework)</vt:lpstr>
      <vt:lpstr>Slide 18</vt:lpstr>
      <vt:lpstr>Connective Tissue</vt:lpstr>
      <vt:lpstr>Types of Connective Tissue</vt:lpstr>
      <vt:lpstr>Loose Connective Tissue (Areolar)</vt:lpstr>
      <vt:lpstr>Dense (fiber)Regular Connective Tissue</vt:lpstr>
      <vt:lpstr>Adipose (Fat)</vt:lpstr>
      <vt:lpstr>Cartilage</vt:lpstr>
      <vt:lpstr>Hyaline cartilage</vt:lpstr>
      <vt:lpstr>Elastic Cartilage</vt:lpstr>
      <vt:lpstr>Bone</vt:lpstr>
      <vt:lpstr>Vascular Tissue (Blood)</vt:lpstr>
      <vt:lpstr>Blood</vt:lpstr>
      <vt:lpstr>Muscle Tissue (Movement)</vt:lpstr>
      <vt:lpstr>Muscle Tissue</vt:lpstr>
      <vt:lpstr>Skeletal Muscle</vt:lpstr>
      <vt:lpstr>Smooth Muscle</vt:lpstr>
      <vt:lpstr>Cardiac Muscle</vt:lpstr>
      <vt:lpstr>Slide 35</vt:lpstr>
      <vt:lpstr>Nervous Tissue</vt:lpstr>
      <vt:lpstr>Slide 37</vt:lpstr>
      <vt:lpstr>Make Your CONCLUSION!!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structure</dc:title>
  <dc:creator>riani</dc:creator>
  <cp:lastModifiedBy>Samsung</cp:lastModifiedBy>
  <cp:revision>26</cp:revision>
  <dcterms:created xsi:type="dcterms:W3CDTF">2012-09-12T12:07:06Z</dcterms:created>
  <dcterms:modified xsi:type="dcterms:W3CDTF">2013-09-26T00:56:28Z</dcterms:modified>
</cp:coreProperties>
</file>