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bin" ContentType="application/vnd.openxmlformats-officedocument.oleObject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65" r:id="rId4"/>
    <p:sldMasterId id="2147483675" r:id="rId5"/>
    <p:sldMasterId id="2147483677" r:id="rId6"/>
    <p:sldMasterId id="2147483687" r:id="rId7"/>
    <p:sldMasterId id="2147483697" r:id="rId8"/>
    <p:sldMasterId id="2147483699" r:id="rId9"/>
  </p:sldMasterIdLst>
  <p:handoutMasterIdLst>
    <p:handoutMasterId r:id="rId29"/>
  </p:handoutMasterIdLst>
  <p:sldIdLst>
    <p:sldId id="256" r:id="rId10"/>
    <p:sldId id="287" r:id="rId11"/>
    <p:sldId id="297" r:id="rId12"/>
    <p:sldId id="283" r:id="rId13"/>
    <p:sldId id="298" r:id="rId14"/>
    <p:sldId id="258" r:id="rId15"/>
    <p:sldId id="281" r:id="rId16"/>
    <p:sldId id="285" r:id="rId17"/>
    <p:sldId id="260" r:id="rId18"/>
    <p:sldId id="266" r:id="rId19"/>
    <p:sldId id="262" r:id="rId20"/>
    <p:sldId id="299" r:id="rId21"/>
    <p:sldId id="300" r:id="rId22"/>
    <p:sldId id="273" r:id="rId23"/>
    <p:sldId id="264" r:id="rId24"/>
    <p:sldId id="267" r:id="rId25"/>
    <p:sldId id="301" r:id="rId26"/>
    <p:sldId id="280" r:id="rId27"/>
    <p:sldId id="279" r:id="rId2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0066"/>
    <a:srgbClr val="660033"/>
    <a:srgbClr val="003300"/>
    <a:srgbClr val="FFFF00"/>
    <a:srgbClr val="FF6600"/>
    <a:srgbClr val="660066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7" d="100"/>
          <a:sy n="37" d="100"/>
        </p:scale>
        <p:origin x="-84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BEDCA3C-59F6-4002-84CE-09EEA263C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089F2-E74B-4D48-B3B1-78C4892D3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4F8E1-87E8-4195-81E7-BD46D094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D08C0-2338-4EF3-9B9D-7DF5BF73D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4790E-04F5-4E88-A34F-3C3FC9324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3789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3CCF4-87AC-436D-8141-2A3E5D94C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57E68-ACED-45D2-B81C-9408C8EE0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256D1-55C9-4C87-A32E-6564A2F45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C32B6-A8E8-418B-BB18-5D4A2CE42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3DDA9-45E5-438B-9884-5378E56C5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45061-6B60-43BB-A469-C19F2AFB6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196E0-10F7-4E8E-BD99-E835078F8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D7786-9C52-4EF1-BD3E-65F43E91D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0F2B7-EFA9-4574-89BB-621A0549A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8D835-4BE4-4588-91C1-8F3D89D4B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28723-6C39-47EA-B2E1-50B9B73B6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D5A3C-C14C-46B0-A626-097A99D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30287-F25E-480E-8FBC-4D61AE6DE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70831-B29A-4CD2-8077-CDB815F88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9E138-C4AA-4F3D-84A4-CEBEDFE46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4A9A3-5F72-4C4E-B7F8-FD518571E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B2F5A-1997-4727-A097-5544B686A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F788E-70D2-4828-AC51-CE884F808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BB704-583F-4D45-9044-339250C94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AAC91-FA1E-4FE7-933E-729449138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65740-D42F-4B5C-B1B9-A8B9B4C3A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52405-FBA8-4112-8FEA-42D6B2ECB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9BC0F-9D6E-45AD-A469-28DD376BC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B522A-EF52-4630-90A7-90293CC08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5531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31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B98D3-1C48-4BAB-8B21-0C0942079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21C67-820F-47C7-951A-D5D314B0A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87470-F40F-40A5-9731-D74B588C0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27A91-78DB-4BAC-9762-53FD573AA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601E-F87E-480D-9A07-E94BBAC2B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A6F61-D922-4A00-A971-FCD90BC55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E4AFE-FB47-4313-B384-2C36DC3BC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718B6-5328-4611-9005-CE7813543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B5580-4C1F-4CA5-8072-2E7FE2FB6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94088-A94C-4297-8AAC-CF0EF5E0C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7B64F-B2BE-444C-AAF8-79072B338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01EB8-FF14-40CC-AD78-365618E96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rgbClr val="3232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2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6677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77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4DEE4-01E7-4253-B7F2-16E6F0845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6E019-C1A3-493B-97B8-C72EE7A06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81C13-4B03-4ADC-A85A-42D39083A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ACA2D-E3EA-481F-AA64-E4F6B8E0E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1E789-FA4B-4815-9075-9E966F109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2C115-99BD-4EFB-B93B-2DA615D89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BB78A-F309-40DF-A744-4D0D59673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2B6E6-49B3-4559-A418-6BBBDD9B0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2EAC7-F9A3-4475-B2F6-549D14893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70CAD-CD83-49E1-B0DB-9B8FA1F9A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74EE6-FCA7-4D32-A75A-80D90D465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0811E-4434-463C-988B-116D96289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sp>
        <p:nvSpPr>
          <p:cNvPr id="6964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964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BE029-F0CA-4E04-B4A5-8D1D65BA4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63E29-E716-40DC-83E8-849665241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3C474-A072-4BD4-A025-206266B8E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CECB4-A5C8-4437-9827-C15956B53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2EEE1-8BC5-4407-A974-1A2A8CAB7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7720-DC7A-4807-816E-C370A22F1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6C8A9-1487-4062-A782-7B0F5B267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04662-C302-456A-B980-AFA01DBB8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64035-07AB-4B00-81C9-9692B0528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B8E4C-1F01-4C6A-8E9A-2A929611E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F592F-52E5-4359-A3E0-D30BC7A83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F661B-8450-4DCB-849B-49F46BC37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34D85-CF41-4132-A0ED-00474FA1C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d-ID"/>
            </a:p>
          </p:txBody>
        </p:sp>
      </p:grpSp>
      <p:sp>
        <p:nvSpPr>
          <p:cNvPr id="1024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C1C1C-95E2-40DF-B64B-45F7CD1DC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9A71B-E866-405D-AD2B-C6C653D1B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0D68F-C757-4D4A-AE7A-72304A551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A0CFC-4AE9-414D-8282-BAA35CD8F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95040-C991-40E4-8333-F1B4160B8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E3724-2C50-489D-9999-180538D02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838FE-3C49-4A29-8364-3974BB093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ACF54-28B5-4667-9DB1-92D060A50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BC65A-BF95-469D-823E-0D8E81E89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97D4B-787F-49F4-9C2E-6CE174FAA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28C21-B11C-4D1F-B7DE-9CC7920DE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F1655-D9B3-48D3-8DCA-46DFBD021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DE141-E64C-4A61-A0F2-DEA5BF05E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2E547-E3A5-4753-9E91-FA5C3CE70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2C69A-4483-47B4-BCD7-F4C9B5E80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B84D2-48C7-4CCF-BF37-79681644B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CDDF6-272F-4D41-A050-0AA0D1CEE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2FF8E-6F83-43B0-889F-AFAD55C1D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77506-33D5-403B-9692-DA5DAB938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1E743-BB29-4F00-95BE-D97A7F4C2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A370E-6B01-451E-AE62-201F7C79E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41D19-563E-4D76-9980-B0CB3C6F9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CA35D-00B5-417E-BAB8-B6C132394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2497-3281-42D8-B570-C39C6D14E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61AA9-516B-4600-9688-5250B1072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sp>
        <p:nvSpPr>
          <p:cNvPr id="133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88EF3-677A-479A-ADF2-153BB46B3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6068C-E95E-42D4-973D-30F7C86AE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1FFA0-1CD7-4494-93F8-6D28ECCC6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72C50-6EBB-48FF-A5DE-738E2326D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77D4-E79F-477B-8C47-C3AC1D75E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DFA2C-991D-4762-9F7D-83801D6A2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7DC34-A535-41FF-8779-FDEF87813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19401-1FB9-4E6C-94EA-03BEC5EA7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6C73A-84D3-411B-9F07-9B17FB352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B7E8E-0B75-4A46-95F2-5FB947356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F7D333F-AB41-44AA-BD68-3238395E8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686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686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686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687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687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687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3687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81829FC1-C367-488C-8406-6A8926721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43" r:id="rId1"/>
    <p:sldLayoutId id="2147484342" r:id="rId2"/>
    <p:sldLayoutId id="2147484343" r:id="rId3"/>
    <p:sldLayoutId id="2147484344" r:id="rId4"/>
    <p:sldLayoutId id="2147484345" r:id="rId5"/>
    <p:sldLayoutId id="2147484346" r:id="rId6"/>
    <p:sldLayoutId id="2147484347" r:id="rId7"/>
    <p:sldLayoutId id="2147484348" r:id="rId8"/>
    <p:sldLayoutId id="2147484349" r:id="rId9"/>
    <p:sldLayoutId id="2147484350" r:id="rId10"/>
    <p:sldLayoutId id="214748435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10236A6-4836-4302-BA78-6AE8E8977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94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3994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994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994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994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995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995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995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995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995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995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413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3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995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3995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3996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</p:grpSp>
          <p:sp>
            <p:nvSpPr>
              <p:cNvPr id="3996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996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996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grpSp>
            <p:nvGrpSpPr>
              <p:cNvPr id="4137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996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3996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3996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3996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3996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3997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3997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3997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</p:grpSp>
        </p:grpSp>
      </p:grpSp>
      <p:grpSp>
        <p:nvGrpSpPr>
          <p:cNvPr id="410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997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997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grpSp>
        <p:nvGrpSpPr>
          <p:cNvPr id="41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997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grpSp>
            <p:nvGrpSpPr>
              <p:cNvPr id="4112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998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3998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3998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3998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3998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3998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3998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3998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</p:grpSp>
        </p:grpSp>
        <p:sp>
          <p:nvSpPr>
            <p:cNvPr id="3998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4" r:id="rId1"/>
    <p:sldLayoutId id="2147484352" r:id="rId2"/>
    <p:sldLayoutId id="2147484353" r:id="rId3"/>
    <p:sldLayoutId id="2147484354" r:id="rId4"/>
    <p:sldLayoutId id="2147484355" r:id="rId5"/>
    <p:sldLayoutId id="2147484356" r:id="rId6"/>
    <p:sldLayoutId id="2147484357" r:id="rId7"/>
    <p:sldLayoutId id="2147484358" r:id="rId8"/>
    <p:sldLayoutId id="2147484359" r:id="rId9"/>
    <p:sldLayoutId id="2147484360" r:id="rId10"/>
    <p:sldLayoutId id="21474843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8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9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9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429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5429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2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9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9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9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9EA2018-6E6C-4EC6-BC34-11C369C90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45" r:id="rId1"/>
    <p:sldLayoutId id="2147484362" r:id="rId2"/>
    <p:sldLayoutId id="2147484363" r:id="rId3"/>
    <p:sldLayoutId id="2147484364" r:id="rId4"/>
    <p:sldLayoutId id="2147484365" r:id="rId5"/>
    <p:sldLayoutId id="2147484366" r:id="rId6"/>
    <p:sldLayoutId id="2147484367" r:id="rId7"/>
    <p:sldLayoutId id="2147484368" r:id="rId8"/>
    <p:sldLayoutId id="2147484369" r:id="rId9"/>
    <p:sldLayoutId id="2147484370" r:id="rId10"/>
    <p:sldLayoutId id="21474843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F2F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6553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4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4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4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4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4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4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4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4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4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4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5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5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5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5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5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5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5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5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5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5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6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6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6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6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6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6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6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6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6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6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7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id-ID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7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7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7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7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8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8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8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8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8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8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8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8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8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8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9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9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9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9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9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9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9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9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9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59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0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0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0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0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0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0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0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0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0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0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1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1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1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1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1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1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1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1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1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1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2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2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2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2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2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2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2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2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2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2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3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3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3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3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3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3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3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3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3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3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4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4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4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4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4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4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4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4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4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4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5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5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5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5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5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5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5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5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5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5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6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6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6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6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6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6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6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6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6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6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7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7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7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7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7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7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7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7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7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7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8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8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8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8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8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8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8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8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8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8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9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9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9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9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9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9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9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9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9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69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0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0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0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0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0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0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0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0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0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0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1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1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1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1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1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1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1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1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1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1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2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2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2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2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2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2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2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2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2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2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3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3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3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3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3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3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3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3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3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3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4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4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4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4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4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4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4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4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4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4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5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5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5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575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6575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51B7881-B68F-4EEF-9BCC-13B693BE6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75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5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5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75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46" r:id="rId1"/>
    <p:sldLayoutId id="2147484372" r:id="rId2"/>
    <p:sldLayoutId id="2147484373" r:id="rId3"/>
    <p:sldLayoutId id="2147484374" r:id="rId4"/>
    <p:sldLayoutId id="2147484375" r:id="rId5"/>
    <p:sldLayoutId id="2147484376" r:id="rId6"/>
    <p:sldLayoutId id="2147484377" r:id="rId7"/>
    <p:sldLayoutId id="2147484378" r:id="rId8"/>
    <p:sldLayoutId id="2147484379" r:id="rId9"/>
    <p:sldLayoutId id="2147484380" r:id="rId10"/>
    <p:sldLayoutId id="21474843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6861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861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717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6861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861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861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861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861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861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862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862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6862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sp>
        <p:nvSpPr>
          <p:cNvPr id="6862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862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2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2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2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4E18AD5-9574-4912-B5BB-4CED6958F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47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  <p:sldLayoutId id="214748439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137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10138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d-ID"/>
            </a:p>
          </p:txBody>
        </p:sp>
        <p:sp>
          <p:nvSpPr>
            <p:cNvPr id="10138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13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48949139-DC65-4543-B8A1-338B1F35A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9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  <p:sldLayoutId id="2147484411" r:id="rId10"/>
    <p:sldLayoutId id="21474844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2A869FAA-2E31-4A4B-91DA-941EE85CE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572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572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1572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572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572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572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572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572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572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573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573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1027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27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1573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1573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1573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</p:grpSp>
          <p:sp>
            <p:nvSpPr>
              <p:cNvPr id="11573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573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573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grpSp>
            <p:nvGrpSpPr>
              <p:cNvPr id="10281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1574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1574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1574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1574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1574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1574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1574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1574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</p:grpSp>
        </p:grpSp>
      </p:grpSp>
      <p:grpSp>
        <p:nvGrpSpPr>
          <p:cNvPr id="1025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1575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575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grpSp>
        <p:nvGrpSpPr>
          <p:cNvPr id="1025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25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1575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grpSp>
            <p:nvGrpSpPr>
              <p:cNvPr id="10256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1575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1575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1575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1575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1576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1576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1576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1576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</p:grpSp>
        </p:grpSp>
        <p:sp>
          <p:nvSpPr>
            <p:cNvPr id="11576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0" r:id="rId1"/>
    <p:sldLayoutId id="2147484413" r:id="rId2"/>
    <p:sldLayoutId id="2147484414" r:id="rId3"/>
    <p:sldLayoutId id="2147484415" r:id="rId4"/>
    <p:sldLayoutId id="2147484416" r:id="rId5"/>
    <p:sldLayoutId id="2147484417" r:id="rId6"/>
    <p:sldLayoutId id="2147484418" r:id="rId7"/>
    <p:sldLayoutId id="2147484419" r:id="rId8"/>
    <p:sldLayoutId id="2147484420" r:id="rId9"/>
    <p:sldLayoutId id="2147484421" r:id="rId10"/>
    <p:sldLayoutId id="21474844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2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1130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32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2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sp>
        <p:nvSpPr>
          <p:cNvPr id="132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2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700A6D2-8DC6-4B51-AC42-27A591DDC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51" r:id="rId1"/>
    <p:sldLayoutId id="2147484423" r:id="rId2"/>
    <p:sldLayoutId id="2147484424" r:id="rId3"/>
    <p:sldLayoutId id="2147484425" r:id="rId4"/>
    <p:sldLayoutId id="2147484426" r:id="rId5"/>
    <p:sldLayoutId id="2147484427" r:id="rId6"/>
    <p:sldLayoutId id="2147484428" r:id="rId7"/>
    <p:sldLayoutId id="2147484429" r:id="rId8"/>
    <p:sldLayoutId id="2147484430" r:id="rId9"/>
    <p:sldLayoutId id="2147484431" r:id="rId10"/>
    <p:sldLayoutId id="21474844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9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905000"/>
            <a:ext cx="76200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smtClean="0">
                <a:solidFill>
                  <a:srgbClr val="660033"/>
                </a:solidFill>
                <a:latin typeface="Arial Black" pitchFamily="34" charset="0"/>
              </a:rPr>
              <a:t>Pengelolaan </a:t>
            </a:r>
            <a:br>
              <a:rPr lang="en-US" sz="5400" b="1" smtClean="0">
                <a:solidFill>
                  <a:srgbClr val="660033"/>
                </a:solidFill>
                <a:latin typeface="Arial Black" pitchFamily="34" charset="0"/>
              </a:rPr>
            </a:br>
            <a:r>
              <a:rPr lang="en-US" sz="5400" b="1" smtClean="0">
                <a:solidFill>
                  <a:srgbClr val="660033"/>
                </a:solidFill>
                <a:latin typeface="Arial Black" pitchFamily="34" charset="0"/>
              </a:rPr>
              <a:t>           SEKOLAH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791200"/>
            <a:ext cx="32004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Oleh</a:t>
            </a:r>
            <a:r>
              <a:rPr lang="en-US" sz="2400" dirty="0" smtClean="0"/>
              <a:t>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400" dirty="0" smtClean="0"/>
              <a:t>team</a:t>
            </a:r>
            <a:endParaRPr lang="en-US" sz="2400" dirty="0" smtClean="0"/>
          </a:p>
        </p:txBody>
      </p:sp>
      <p:pic>
        <p:nvPicPr>
          <p:cNvPr id="4101" name="Picture 5" descr="SMKN 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86200"/>
            <a:ext cx="4495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KUNCI SUKSES KBM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95600"/>
            <a:ext cx="1447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SDM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81000" y="1295400"/>
            <a:ext cx="2133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Standar &amp; </a:t>
            </a:r>
          </a:p>
          <a:p>
            <a:pPr algn="ctr"/>
            <a:r>
              <a:rPr lang="en-US">
                <a:latin typeface="Tahoma" pitchFamily="34" charset="0"/>
              </a:rPr>
              <a:t>MANAJEMEN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4343400" y="2590800"/>
            <a:ext cx="2133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PELAKS. KBM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81000" y="3886200"/>
            <a:ext cx="2133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KELENGKAPAN </a:t>
            </a:r>
          </a:p>
          <a:p>
            <a:pPr algn="ctr"/>
            <a:r>
              <a:rPr lang="en-US">
                <a:latin typeface="Tahoma" pitchFamily="34" charset="0"/>
              </a:rPr>
              <a:t>FASILITAS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1371600" y="2743200"/>
            <a:ext cx="1447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KURIKULUM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6248400" y="2514600"/>
            <a:ext cx="1371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EVALUASI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620000" y="28194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ahoma" pitchFamily="34" charset="0"/>
              </a:rPr>
              <a:t>HASIL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3048000" y="2514600"/>
            <a:ext cx="15240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Perencanaan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2895600" y="1295400"/>
            <a:ext cx="6019800" cy="3733800"/>
          </a:xfrm>
          <a:prstGeom prst="ellipse">
            <a:avLst/>
          </a:prstGeom>
          <a:solidFill>
            <a:schemeClr val="accent1">
              <a:alpha val="14902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4648200" y="4724400"/>
            <a:ext cx="2667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i="1" dirty="0">
                <a:latin typeface="Tahoma" pitchFamily="34" charset="0"/>
              </a:rPr>
              <a:t>KENDALI MUTU</a:t>
            </a:r>
          </a:p>
          <a:p>
            <a:pPr>
              <a:buFontTx/>
              <a:buChar char="-"/>
            </a:pPr>
            <a:r>
              <a:rPr lang="en-US" sz="2400" i="1" dirty="0" err="1">
                <a:latin typeface="Tahoma" pitchFamily="34" charset="0"/>
              </a:rPr>
              <a:t>Perencanaan</a:t>
            </a:r>
            <a:endParaRPr lang="en-US" sz="2400" i="1" dirty="0">
              <a:latin typeface="Tahoma" pitchFamily="34" charset="0"/>
            </a:endParaRPr>
          </a:p>
          <a:p>
            <a:pPr>
              <a:buFontTx/>
              <a:buChar char="-"/>
            </a:pPr>
            <a:r>
              <a:rPr lang="en-US" sz="2400" i="1" dirty="0" err="1">
                <a:latin typeface="Tahoma" pitchFamily="34" charset="0"/>
              </a:rPr>
              <a:t>Pelaksanaan</a:t>
            </a:r>
            <a:endParaRPr lang="en-US" sz="2400" i="1" dirty="0">
              <a:latin typeface="Tahoma" pitchFamily="34" charset="0"/>
            </a:endParaRPr>
          </a:p>
          <a:p>
            <a:pPr>
              <a:buFontTx/>
              <a:buChar char="-"/>
            </a:pPr>
            <a:r>
              <a:rPr lang="id-ID" sz="2400" i="1" dirty="0" smtClean="0">
                <a:latin typeface="Tahoma" pitchFamily="34" charset="0"/>
              </a:rPr>
              <a:t> Evaluasi</a:t>
            </a:r>
            <a:endParaRPr lang="en-US" sz="2400" i="1" dirty="0">
              <a:latin typeface="Tahoma" pitchFamily="34" charset="0"/>
            </a:endParaRPr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V="1">
            <a:off x="2590800" y="4114800"/>
            <a:ext cx="533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2590800" y="1905000"/>
            <a:ext cx="533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pic>
        <p:nvPicPr>
          <p:cNvPr id="16399" name="Picture 15" descr="k12 education 3 children boy girl tablet classroom desk f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53000"/>
            <a:ext cx="2667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63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1639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88" grpId="0" animBg="1"/>
      <p:bldP spid="16390" grpId="0" animBg="1"/>
      <p:bldP spid="16391" grpId="0" animBg="1"/>
      <p:bldP spid="16395" grpId="0" animBg="1"/>
      <p:bldP spid="1639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5334000" cy="609600"/>
          </a:xfrm>
        </p:spPr>
        <p:txBody>
          <a:bodyPr/>
          <a:lstStyle/>
          <a:p>
            <a:pPr eaLnBrk="1" hangingPunct="1"/>
            <a:r>
              <a:rPr lang="en-US" sz="2800" b="1" smtClean="0"/>
              <a:t>“DIMENSI MUTU SEKOLAH”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3733800" cy="5029200"/>
          </a:xfrm>
          <a:solidFill>
            <a:srgbClr val="FFCC66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2000" b="1" u="sng" smtClean="0"/>
              <a:t>DIMENSI MUTU PRODUK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(JOSEPH S. MARTINICE)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1.  Bermanfaat, Tepat, Sesuai Fungsi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en-US" sz="2000" b="1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2.  Memiliki Keistimewaan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en-US" sz="2000" b="1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3.  Handal, Tahan lama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en-US" sz="2000" b="1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4.  Memiliki Kemudahan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en-US" sz="2000" b="1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5.  Penampilan Menarik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en-US" sz="2000" b="1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6.  Mengesankan.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en-US" sz="900" smtClean="0"/>
          </a:p>
        </p:txBody>
      </p:sp>
      <p:sp>
        <p:nvSpPr>
          <p:cNvPr id="3379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228600"/>
            <a:ext cx="2286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79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153400" y="228600"/>
            <a:ext cx="228600" cy="228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798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458200" y="228600"/>
            <a:ext cx="228600" cy="228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334000" y="20574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>
              <a:latin typeface="Tahoma" pitchFamily="34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5280025" y="2659063"/>
            <a:ext cx="3178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>
              <a:latin typeface="Tahoma" pitchFamily="34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114800" y="1447800"/>
            <a:ext cx="4800600" cy="5191125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24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DIMENSI MUTU SEKOLAH</a:t>
            </a:r>
          </a:p>
          <a:p>
            <a:pPr marL="342900" indent="-34290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Melaksanakan Keg Sesuai Fungsi (Tepat Sebagai Lembaga Pendd.)</a:t>
            </a:r>
          </a:p>
          <a:p>
            <a:pPr marL="342900" indent="-342900">
              <a:defRPr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2.  Memiliki Keunggulan</a:t>
            </a:r>
          </a:p>
          <a:p>
            <a:pPr marL="342900" indent="-342900">
              <a:defRPr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3.  Terpercaya Sbg Sekolah yg Baik</a:t>
            </a:r>
          </a:p>
          <a:p>
            <a:pPr marL="342900" indent="-342900">
              <a:defRPr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4.  Kondisi Nyaman, Menyenangkan</a:t>
            </a:r>
          </a:p>
          <a:p>
            <a:pPr marL="342900" indent="-342900">
              <a:defRPr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5.  Penampilan Fisik maupun Keg. Menarik</a:t>
            </a:r>
          </a:p>
          <a:p>
            <a:pPr marL="342900" indent="-342900">
              <a:defRPr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6.  Mengesankan, Favorit.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5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75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15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100"/>
                            </p:stCondLst>
                            <p:childTnLst>
                              <p:par>
                                <p:cTn id="6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 animBg="1"/>
      <p:bldP spid="122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 rot="352560">
            <a:off x="5627688" y="4986338"/>
            <a:ext cx="2752725" cy="874712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1106" tIns="45554" rIns="91106" bIns="45554"/>
          <a:lstStyle/>
          <a:p>
            <a:pPr marL="231775" indent="-39688" eaLnBrk="1" hangingPunct="1"/>
            <a:r>
              <a:rPr lang="en-US" sz="2000" b="1">
                <a:solidFill>
                  <a:srgbClr val="FF0000"/>
                </a:solidFill>
              </a:rPr>
              <a:t>PENGEMBANGAN  TANPA  ARAH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68313" y="3025775"/>
            <a:ext cx="1112837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4178" tIns="37093" rIns="74178" bIns="37093" anchor="ctr"/>
          <a:lstStyle/>
          <a:p>
            <a:pPr algn="ctr"/>
            <a:r>
              <a:rPr lang="en-US" sz="3300" b="1">
                <a:solidFill>
                  <a:srgbClr val="660033"/>
                </a:solidFill>
                <a:latin typeface="Times New Roman" pitchFamily="18" charset="0"/>
              </a:rPr>
              <a:t>Visi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2343150" y="3160713"/>
            <a:ext cx="8223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4178" tIns="37093" rIns="74178" bIns="37093" anchor="ctr"/>
          <a:lstStyle/>
          <a:p>
            <a:pPr algn="ctr"/>
            <a:r>
              <a:rPr lang="en-US" sz="2900" b="1">
                <a:latin typeface="Times New Roman" pitchFamily="18" charset="0"/>
              </a:rPr>
              <a:t>Misi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810000" y="3160713"/>
            <a:ext cx="10541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4178" tIns="37093" rIns="74178" bIns="37093" anchor="ctr"/>
          <a:lstStyle/>
          <a:p>
            <a:pPr algn="ctr"/>
            <a:r>
              <a:rPr lang="en-US" sz="2900">
                <a:latin typeface="Times New Roman" pitchFamily="18" charset="0"/>
              </a:rPr>
              <a:t>Strategi</a:t>
            </a: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5629275" y="2554288"/>
            <a:ext cx="2676525" cy="1681162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4178" tIns="37093" rIns="74178" bIns="37093" anchor="ctr"/>
          <a:lstStyle/>
          <a:p>
            <a:pPr marL="192088" algn="just"/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PENGEMBANGAN </a:t>
            </a:r>
          </a:p>
          <a:p>
            <a:pPr marL="192088" algn="just"/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PERUBAHAN DAN </a:t>
            </a:r>
          </a:p>
          <a:p>
            <a:pPr marL="192088" algn="just"/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KEBERHASILAN </a:t>
            </a:r>
          </a:p>
          <a:p>
            <a:pPr marL="192088" algn="just"/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Jelas/Terarah</a:t>
            </a: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1828800" y="3200400"/>
            <a:ext cx="463550" cy="381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45462211 h 21600"/>
              <a:gd name="T4" fmla="*/ 2147483647 w 21600"/>
              <a:gd name="T5" fmla="*/ 2090924422 h 21600"/>
              <a:gd name="T6" fmla="*/ 2147483647 w 21600"/>
              <a:gd name="T7" fmla="*/ 104546221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150 h 21600"/>
              <a:gd name="T14" fmla="*/ 18500 w 21600"/>
              <a:gd name="T15" fmla="*/ 154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400" y="0"/>
                </a:moveTo>
                <a:lnTo>
                  <a:pt x="14400" y="6150"/>
                </a:lnTo>
                <a:lnTo>
                  <a:pt x="3375" y="6150"/>
                </a:lnTo>
                <a:lnTo>
                  <a:pt x="3375" y="15450"/>
                </a:lnTo>
                <a:lnTo>
                  <a:pt x="14400" y="15450"/>
                </a:lnTo>
                <a:lnTo>
                  <a:pt x="144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6150"/>
                </a:moveTo>
                <a:lnTo>
                  <a:pt x="1350" y="15450"/>
                </a:lnTo>
                <a:lnTo>
                  <a:pt x="2700" y="15450"/>
                </a:lnTo>
                <a:lnTo>
                  <a:pt x="2700" y="6150"/>
                </a:lnTo>
                <a:close/>
              </a:path>
              <a:path w="21600" h="21600">
                <a:moveTo>
                  <a:pt x="0" y="6150"/>
                </a:moveTo>
                <a:lnTo>
                  <a:pt x="0" y="15450"/>
                </a:lnTo>
                <a:lnTo>
                  <a:pt x="675" y="15450"/>
                </a:lnTo>
                <a:lnTo>
                  <a:pt x="675" y="6150"/>
                </a:lnTo>
                <a:close/>
              </a:path>
            </a:pathLst>
          </a:custGeom>
          <a:gradFill rotWithShape="1">
            <a:gsLst>
              <a:gs pos="0">
                <a:srgbClr val="FFCCFF">
                  <a:alpha val="73000"/>
                </a:srgbClr>
              </a:gs>
              <a:gs pos="100000">
                <a:srgbClr val="765E76">
                  <a:alpha val="73000"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8" name="AutoShape 10"/>
          <p:cNvSpPr>
            <a:spLocks noChangeArrowheads="1"/>
          </p:cNvSpPr>
          <p:nvPr/>
        </p:nvSpPr>
        <p:spPr bwMode="auto">
          <a:xfrm>
            <a:off x="5099050" y="3227388"/>
            <a:ext cx="352425" cy="430212"/>
          </a:xfrm>
          <a:custGeom>
            <a:avLst/>
            <a:gdLst>
              <a:gd name="T0" fmla="*/ 1020502084 w 21600"/>
              <a:gd name="T1" fmla="*/ 0 h 21600"/>
              <a:gd name="T2" fmla="*/ 0 w 21600"/>
              <a:gd name="T3" fmla="*/ 1699568144 h 21600"/>
              <a:gd name="T4" fmla="*/ 1020502084 w 21600"/>
              <a:gd name="T5" fmla="*/ 2147483647 h 21600"/>
              <a:gd name="T6" fmla="*/ 1530753518 w 21600"/>
              <a:gd name="T7" fmla="*/ 169956814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150 h 21600"/>
              <a:gd name="T14" fmla="*/ 18500 w 21600"/>
              <a:gd name="T15" fmla="*/ 154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400" y="0"/>
                </a:moveTo>
                <a:lnTo>
                  <a:pt x="14400" y="6150"/>
                </a:lnTo>
                <a:lnTo>
                  <a:pt x="3375" y="6150"/>
                </a:lnTo>
                <a:lnTo>
                  <a:pt x="3375" y="15450"/>
                </a:lnTo>
                <a:lnTo>
                  <a:pt x="14400" y="15450"/>
                </a:lnTo>
                <a:lnTo>
                  <a:pt x="144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6150"/>
                </a:moveTo>
                <a:lnTo>
                  <a:pt x="1350" y="15450"/>
                </a:lnTo>
                <a:lnTo>
                  <a:pt x="2700" y="15450"/>
                </a:lnTo>
                <a:lnTo>
                  <a:pt x="2700" y="6150"/>
                </a:lnTo>
                <a:close/>
              </a:path>
              <a:path w="21600" h="21600">
                <a:moveTo>
                  <a:pt x="0" y="6150"/>
                </a:moveTo>
                <a:lnTo>
                  <a:pt x="0" y="15450"/>
                </a:lnTo>
                <a:lnTo>
                  <a:pt x="675" y="15450"/>
                </a:lnTo>
                <a:lnTo>
                  <a:pt x="675" y="6150"/>
                </a:lnTo>
                <a:close/>
              </a:path>
            </a:pathLst>
          </a:cu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>
            <a:off x="3282950" y="3200400"/>
            <a:ext cx="409575" cy="457200"/>
          </a:xfrm>
          <a:custGeom>
            <a:avLst/>
            <a:gdLst>
              <a:gd name="T0" fmla="*/ 1861577166 w 21600"/>
              <a:gd name="T1" fmla="*/ 0 h 21600"/>
              <a:gd name="T2" fmla="*/ 0 w 21600"/>
              <a:gd name="T3" fmla="*/ 2147483647 h 21600"/>
              <a:gd name="T4" fmla="*/ 1861577166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150 h 21600"/>
              <a:gd name="T14" fmla="*/ 18500 w 21600"/>
              <a:gd name="T15" fmla="*/ 154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400" y="0"/>
                </a:moveTo>
                <a:lnTo>
                  <a:pt x="14400" y="6150"/>
                </a:lnTo>
                <a:lnTo>
                  <a:pt x="3375" y="6150"/>
                </a:lnTo>
                <a:lnTo>
                  <a:pt x="3375" y="15450"/>
                </a:lnTo>
                <a:lnTo>
                  <a:pt x="14400" y="15450"/>
                </a:lnTo>
                <a:lnTo>
                  <a:pt x="144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6150"/>
                </a:moveTo>
                <a:lnTo>
                  <a:pt x="1350" y="15450"/>
                </a:lnTo>
                <a:lnTo>
                  <a:pt x="2700" y="15450"/>
                </a:lnTo>
                <a:lnTo>
                  <a:pt x="2700" y="6150"/>
                </a:lnTo>
                <a:close/>
              </a:path>
              <a:path w="21600" h="21600">
                <a:moveTo>
                  <a:pt x="0" y="6150"/>
                </a:moveTo>
                <a:lnTo>
                  <a:pt x="0" y="15450"/>
                </a:lnTo>
                <a:lnTo>
                  <a:pt x="675" y="15450"/>
                </a:lnTo>
                <a:lnTo>
                  <a:pt x="675" y="6150"/>
                </a:lnTo>
                <a:close/>
              </a:path>
            </a:pathLst>
          </a:custGeom>
          <a:gradFill rotWithShape="1">
            <a:gsLst>
              <a:gs pos="0">
                <a:srgbClr val="FFCCFF">
                  <a:alpha val="75000"/>
                </a:srgbClr>
              </a:gs>
              <a:gs pos="100000">
                <a:srgbClr val="FF0000">
                  <a:alpha val="84000"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 rot="-911545">
            <a:off x="527050" y="4975225"/>
            <a:ext cx="1114425" cy="67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4178" tIns="37093" rIns="74178" bIns="37093" anchor="ctr"/>
          <a:lstStyle/>
          <a:p>
            <a:pPr algn="ctr"/>
            <a:r>
              <a:rPr lang="en-US" sz="2600" b="1">
                <a:latin typeface="Times New Roman" pitchFamily="18" charset="0"/>
              </a:rPr>
              <a:t>?</a:t>
            </a:r>
          </a:p>
        </p:txBody>
      </p:sp>
      <p:sp>
        <p:nvSpPr>
          <p:cNvPr id="21" name="AutoShape 13"/>
          <p:cNvSpPr>
            <a:spLocks noChangeArrowheads="1"/>
          </p:cNvSpPr>
          <p:nvPr/>
        </p:nvSpPr>
        <p:spPr bwMode="auto">
          <a:xfrm rot="756497">
            <a:off x="1819275" y="4975225"/>
            <a:ext cx="463550" cy="2698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63184704 h 21600"/>
              <a:gd name="T4" fmla="*/ 2147483647 w 21600"/>
              <a:gd name="T5" fmla="*/ 526367808 h 21600"/>
              <a:gd name="T6" fmla="*/ 2147483647 w 21600"/>
              <a:gd name="T7" fmla="*/ 26318470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2403475" y="5041900"/>
            <a:ext cx="8207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4178" tIns="37093" rIns="74178" bIns="37093" anchor="ctr"/>
          <a:lstStyle/>
          <a:p>
            <a:pPr algn="ctr"/>
            <a:r>
              <a:rPr lang="en-US" sz="2600">
                <a:solidFill>
                  <a:srgbClr val="660033"/>
                </a:solidFill>
                <a:latin typeface="Times New Roman" pitchFamily="18" charset="0"/>
              </a:rPr>
              <a:t>Misi?</a:t>
            </a:r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>
            <a:off x="3282950" y="5176838"/>
            <a:ext cx="409575" cy="269875"/>
          </a:xfrm>
          <a:custGeom>
            <a:avLst/>
            <a:gdLst>
              <a:gd name="T0" fmla="*/ 1861577166 w 21600"/>
              <a:gd name="T1" fmla="*/ 0 h 21600"/>
              <a:gd name="T2" fmla="*/ 0 w 21600"/>
              <a:gd name="T3" fmla="*/ 263184704 h 21600"/>
              <a:gd name="T4" fmla="*/ 1861577166 w 21600"/>
              <a:gd name="T5" fmla="*/ 526367808 h 21600"/>
              <a:gd name="T6" fmla="*/ 2147483647 w 21600"/>
              <a:gd name="T7" fmla="*/ 26318470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150 h 21600"/>
              <a:gd name="T14" fmla="*/ 18500 w 21600"/>
              <a:gd name="T15" fmla="*/ 154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400" y="0"/>
                </a:moveTo>
                <a:lnTo>
                  <a:pt x="14400" y="6150"/>
                </a:lnTo>
                <a:lnTo>
                  <a:pt x="3375" y="6150"/>
                </a:lnTo>
                <a:lnTo>
                  <a:pt x="3375" y="15450"/>
                </a:lnTo>
                <a:lnTo>
                  <a:pt x="14400" y="15450"/>
                </a:lnTo>
                <a:lnTo>
                  <a:pt x="144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6150"/>
                </a:moveTo>
                <a:lnTo>
                  <a:pt x="1350" y="15450"/>
                </a:lnTo>
                <a:lnTo>
                  <a:pt x="2700" y="15450"/>
                </a:lnTo>
                <a:lnTo>
                  <a:pt x="2700" y="6150"/>
                </a:lnTo>
                <a:close/>
              </a:path>
              <a:path w="21600" h="21600">
                <a:moveTo>
                  <a:pt x="0" y="6150"/>
                </a:moveTo>
                <a:lnTo>
                  <a:pt x="0" y="15450"/>
                </a:lnTo>
                <a:lnTo>
                  <a:pt x="675" y="15450"/>
                </a:lnTo>
                <a:lnTo>
                  <a:pt x="675" y="615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3810000" y="5110163"/>
            <a:ext cx="11144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4178" tIns="37093" rIns="74178" bIns="37093" anchor="ctr"/>
          <a:lstStyle/>
          <a:p>
            <a:pPr algn="ctr"/>
            <a:r>
              <a:rPr lang="en-US" sz="2600">
                <a:solidFill>
                  <a:schemeClr val="folHlink"/>
                </a:solidFill>
                <a:latin typeface="Times New Roman" pitchFamily="18" charset="0"/>
              </a:rPr>
              <a:t>Strategi</a:t>
            </a:r>
            <a:r>
              <a:rPr lang="en-US" sz="2600">
                <a:solidFill>
                  <a:srgbClr val="660033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25" name="AutoShape 17"/>
          <p:cNvSpPr>
            <a:spLocks noChangeArrowheads="1"/>
          </p:cNvSpPr>
          <p:nvPr/>
        </p:nvSpPr>
        <p:spPr bwMode="auto">
          <a:xfrm>
            <a:off x="5105400" y="5029200"/>
            <a:ext cx="404813" cy="533400"/>
          </a:xfrm>
          <a:custGeom>
            <a:avLst/>
            <a:gdLst>
              <a:gd name="T0" fmla="*/ 1825103248 w 21600"/>
              <a:gd name="T1" fmla="*/ 0 h 21600"/>
              <a:gd name="T2" fmla="*/ 0 w 21600"/>
              <a:gd name="T3" fmla="*/ 2147483647 h 21600"/>
              <a:gd name="T4" fmla="*/ 1825103248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7560 h 21600"/>
              <a:gd name="T14" fmla="*/ 19558 w 21600"/>
              <a:gd name="T15" fmla="*/ 1404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94" y="0"/>
                </a:moveTo>
                <a:lnTo>
                  <a:pt x="14794" y="7560"/>
                </a:lnTo>
                <a:lnTo>
                  <a:pt x="3375" y="7560"/>
                </a:lnTo>
                <a:lnTo>
                  <a:pt x="3375" y="14040"/>
                </a:lnTo>
                <a:lnTo>
                  <a:pt x="14794" y="14040"/>
                </a:lnTo>
                <a:lnTo>
                  <a:pt x="14794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7560"/>
                </a:moveTo>
                <a:lnTo>
                  <a:pt x="1350" y="14040"/>
                </a:lnTo>
                <a:lnTo>
                  <a:pt x="2700" y="14040"/>
                </a:lnTo>
                <a:lnTo>
                  <a:pt x="2700" y="7560"/>
                </a:lnTo>
                <a:close/>
              </a:path>
              <a:path w="21600" h="21600">
                <a:moveTo>
                  <a:pt x="0" y="7560"/>
                </a:moveTo>
                <a:lnTo>
                  <a:pt x="0" y="14040"/>
                </a:lnTo>
                <a:lnTo>
                  <a:pt x="675" y="14040"/>
                </a:lnTo>
                <a:lnTo>
                  <a:pt x="675" y="756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176213" y="2554288"/>
            <a:ext cx="14049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4359" tIns="37181" rIns="74359" bIns="37181">
            <a:spAutoFit/>
          </a:bodyPr>
          <a:lstStyle/>
          <a:p>
            <a:pPr>
              <a:defRPr/>
            </a:pPr>
            <a:r>
              <a:rPr lang="en-US" sz="23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Dengan</a:t>
            </a:r>
            <a:endParaRPr lang="en-US" sz="23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176213" y="4370388"/>
            <a:ext cx="1643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359" tIns="37181" rIns="74359" bIns="37181">
            <a:spAutoFit/>
          </a:bodyPr>
          <a:lstStyle/>
          <a:p>
            <a:r>
              <a:rPr lang="en-US" sz="2300" b="1" i="1">
                <a:latin typeface="Times New Roman" pitchFamily="18" charset="0"/>
              </a:rPr>
              <a:t>Tanpa Visi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2227262" y="457200"/>
            <a:ext cx="6916738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8738" marR="0" lvl="0" indent="-58738" defTabSz="112395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Adalah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gambaran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wawasan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) 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atau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pernyataan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tentang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Kondisi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mutu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Lembaga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yang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ingin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diwujudkan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di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masa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jauh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ke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depan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.</a:t>
            </a:r>
          </a:p>
        </p:txBody>
      </p:sp>
      <p:sp>
        <p:nvSpPr>
          <p:cNvPr id="29" name="WordArt 4"/>
          <p:cNvSpPr>
            <a:spLocks noChangeArrowheads="1" noChangeShapeType="1" noTextEdit="1"/>
          </p:cNvSpPr>
          <p:nvPr/>
        </p:nvSpPr>
        <p:spPr bwMode="auto">
          <a:xfrm rot="-1012297">
            <a:off x="468313" y="-6350"/>
            <a:ext cx="1639887" cy="1825625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26449"/>
              </a:avLst>
            </a:prstTxWarp>
            <a:scene3d>
              <a:camera prst="legacyPerspectiveFront">
                <a:rot lat="19799993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id-ID" sz="3600" kern="10" dirty="0">
                <a:ln w="9525">
                  <a:round/>
                  <a:headEnd/>
                  <a:tailEnd/>
                </a:ln>
                <a:solidFill>
                  <a:srgbClr val="FF0000">
                    <a:alpha val="92155"/>
                  </a:srgbClr>
                </a:solidFill>
                <a:latin typeface="Impact"/>
              </a:rPr>
              <a:t>VISI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0" y="1981200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0" y="20574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3200400" y="4419600"/>
            <a:ext cx="1447800" cy="1371600"/>
          </a:xfrm>
          <a:prstGeom prst="ellipse">
            <a:avLst/>
          </a:prstGeom>
          <a:solidFill>
            <a:srgbClr val="009999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8.</a:t>
            </a:r>
          </a:p>
          <a:p>
            <a:pPr algn="ctr"/>
            <a:r>
              <a:rPr lang="en-US"/>
              <a:t>Lingkungan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905000" y="4343400"/>
            <a:ext cx="1447800" cy="1371600"/>
          </a:xfrm>
          <a:prstGeom prst="ellipse">
            <a:avLst/>
          </a:prstGeom>
          <a:solidFill>
            <a:schemeClr val="hlink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7.</a:t>
            </a:r>
          </a:p>
          <a:p>
            <a:pPr algn="ctr"/>
            <a:r>
              <a:rPr lang="en-US"/>
              <a:t>Pembiayaan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066800" y="3429000"/>
            <a:ext cx="1447800" cy="1371600"/>
          </a:xfrm>
          <a:prstGeom prst="ellipse">
            <a:avLst/>
          </a:prstGeom>
          <a:solidFill>
            <a:schemeClr val="hlink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6.</a:t>
            </a:r>
          </a:p>
          <a:p>
            <a:pPr algn="ctr"/>
            <a:r>
              <a:rPr lang="en-US"/>
              <a:t>Fasilitas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1752600" y="1447800"/>
            <a:ext cx="1447800" cy="1371600"/>
          </a:xfrm>
          <a:prstGeom prst="ellipse">
            <a:avLst/>
          </a:prstGeom>
          <a:solidFill>
            <a:schemeClr val="hlink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</a:t>
            </a:r>
          </a:p>
          <a:p>
            <a:pPr algn="ctr"/>
            <a:r>
              <a:rPr lang="en-US"/>
              <a:t>Kesiswaan</a:t>
            </a: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1066800" y="2362200"/>
            <a:ext cx="1447800" cy="1371600"/>
          </a:xfrm>
          <a:prstGeom prst="ellipse">
            <a:avLst/>
          </a:prstGeom>
          <a:solidFill>
            <a:srgbClr val="009999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5.</a:t>
            </a:r>
          </a:p>
          <a:p>
            <a:pPr algn="ctr"/>
            <a:r>
              <a:rPr lang="en-US"/>
              <a:t>Ketenagaan</a:t>
            </a: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2971800" y="1219200"/>
            <a:ext cx="1447800" cy="1371600"/>
          </a:xfrm>
          <a:prstGeom prst="ellipse">
            <a:avLst/>
          </a:prstGeom>
          <a:solidFill>
            <a:schemeClr val="hlink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3.</a:t>
            </a:r>
          </a:p>
          <a:p>
            <a:pPr algn="ctr"/>
            <a:r>
              <a:rPr lang="en-US"/>
              <a:t>Kurikulum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962400" y="1752600"/>
            <a:ext cx="1600200" cy="1524000"/>
          </a:xfrm>
          <a:prstGeom prst="ellipse">
            <a:avLst/>
          </a:prstGeom>
          <a:solidFill>
            <a:schemeClr val="hlink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2.</a:t>
            </a:r>
          </a:p>
          <a:p>
            <a:pPr algn="ctr"/>
            <a:r>
              <a:rPr lang="en-US"/>
              <a:t>Adm/</a:t>
            </a:r>
          </a:p>
          <a:p>
            <a:pPr algn="ctr"/>
            <a:r>
              <a:rPr lang="en-US"/>
              <a:t>Manajemen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2438400" y="2590800"/>
            <a:ext cx="1905000" cy="1905000"/>
          </a:xfrm>
          <a:prstGeom prst="ellipse">
            <a:avLst/>
          </a:prstGeom>
          <a:solidFill>
            <a:srgbClr val="CC99FF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1. KBM &amp; </a:t>
            </a:r>
          </a:p>
          <a:p>
            <a:pPr algn="ctr"/>
            <a:r>
              <a:rPr lang="en-US"/>
              <a:t>Penilaian</a:t>
            </a: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6400800" y="2667000"/>
            <a:ext cx="1905000" cy="1752600"/>
          </a:xfrm>
          <a:prstGeom prst="ellipse">
            <a:avLst/>
          </a:prstGeom>
          <a:solidFill>
            <a:srgbClr val="99CC00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SEKOLAH </a:t>
            </a:r>
          </a:p>
          <a:p>
            <a:pPr algn="ctr"/>
            <a:r>
              <a:rPr lang="en-US"/>
              <a:t>EFEKTIF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715000" y="2895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5715000" y="3657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pic>
        <p:nvPicPr>
          <p:cNvPr id="16" name="Picture 35" descr="FLMKR0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038600"/>
            <a:ext cx="2057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Oval 37"/>
          <p:cNvSpPr>
            <a:spLocks noChangeArrowheads="1"/>
          </p:cNvSpPr>
          <p:nvPr/>
        </p:nvSpPr>
        <p:spPr bwMode="auto">
          <a:xfrm>
            <a:off x="4114800" y="3581400"/>
            <a:ext cx="1524000" cy="1524000"/>
          </a:xfrm>
          <a:prstGeom prst="ellipse">
            <a:avLst/>
          </a:prstGeom>
          <a:solidFill>
            <a:srgbClr val="009999">
              <a:alpha val="5686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9.Kerjasama</a:t>
            </a:r>
          </a:p>
          <a:p>
            <a:pPr algn="ctr"/>
            <a:r>
              <a:rPr lang="en-US"/>
              <a:t>Dgn DU-DI /</a:t>
            </a:r>
          </a:p>
          <a:p>
            <a:pPr algn="ctr"/>
            <a:r>
              <a:rPr lang="en-US"/>
              <a:t>Masyarakat</a:t>
            </a:r>
          </a:p>
        </p:txBody>
      </p:sp>
      <p:sp>
        <p:nvSpPr>
          <p:cNvPr id="18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384175"/>
            <a:ext cx="6400800" cy="7588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INTI KEGIATAN DI SEKOLAH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0" u="sng" smtClean="0"/>
              <a:t>Komponen Administrasi Sekolah</a:t>
            </a:r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228600" y="1143000"/>
            <a:ext cx="2209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1.Adm.</a:t>
            </a:r>
          </a:p>
          <a:p>
            <a:pPr algn="ctr" eaLnBrk="1" hangingPunct="1"/>
            <a:r>
              <a:rPr lang="en-US" sz="2000"/>
              <a:t> Kelembagaan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304800" y="2057400"/>
            <a:ext cx="2209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2.Adm.</a:t>
            </a:r>
          </a:p>
          <a:p>
            <a:pPr algn="ctr" eaLnBrk="1" hangingPunct="1"/>
            <a:r>
              <a:rPr lang="en-US" sz="2000"/>
              <a:t>Kep. Sekolah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457200" y="2971800"/>
            <a:ext cx="2209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3.Adm.</a:t>
            </a:r>
          </a:p>
          <a:p>
            <a:pPr algn="ctr" eaLnBrk="1" hangingPunct="1"/>
            <a:r>
              <a:rPr lang="en-US" sz="2000"/>
              <a:t>Kurikulum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09600" y="3886200"/>
            <a:ext cx="2133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4.Adm.</a:t>
            </a:r>
          </a:p>
          <a:p>
            <a:pPr algn="ctr" eaLnBrk="1" hangingPunct="1"/>
            <a:r>
              <a:rPr lang="en-US" sz="2000"/>
              <a:t>Guru &amp; KBM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2895600" y="1219200"/>
            <a:ext cx="2209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7.Adm.</a:t>
            </a:r>
          </a:p>
          <a:p>
            <a:pPr algn="ctr" eaLnBrk="1" hangingPunct="1"/>
            <a:r>
              <a:rPr lang="en-US" sz="2000"/>
              <a:t>Persuratan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3124200" y="2209800"/>
            <a:ext cx="23622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8.Adm. </a:t>
            </a:r>
          </a:p>
          <a:p>
            <a:pPr algn="ctr" eaLnBrk="1" hangingPunct="1"/>
            <a:r>
              <a:rPr lang="en-US" sz="2000"/>
              <a:t>Keuangan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3276600" y="30480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9.Adm.</a:t>
            </a:r>
          </a:p>
          <a:p>
            <a:pPr algn="ctr" eaLnBrk="1" hangingPunct="1"/>
            <a:r>
              <a:rPr lang="en-US" sz="2000"/>
              <a:t>Sarana-Prasarana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3505200" y="4038600"/>
            <a:ext cx="2209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10.Adm. </a:t>
            </a:r>
          </a:p>
          <a:p>
            <a:pPr algn="ctr" eaLnBrk="1" hangingPunct="1"/>
            <a:r>
              <a:rPr lang="en-US" sz="2000"/>
              <a:t>Perpustakaan</a:t>
            </a: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3733800" y="4876800"/>
            <a:ext cx="24384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11.Adm.</a:t>
            </a:r>
          </a:p>
          <a:p>
            <a:pPr algn="ctr" eaLnBrk="1" hangingPunct="1"/>
            <a:r>
              <a:rPr lang="en-US" sz="2000"/>
              <a:t>Bimb.&amp; Konseling</a:t>
            </a:r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5715000" y="1295400"/>
            <a:ext cx="2209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12..Adm.</a:t>
            </a:r>
          </a:p>
          <a:p>
            <a:pPr algn="ctr" eaLnBrk="1" hangingPunct="1"/>
            <a:r>
              <a:rPr lang="en-US" sz="2000" dirty="0" smtClean="0"/>
              <a:t>U</a:t>
            </a:r>
            <a:r>
              <a:rPr lang="id-ID" sz="2000" dirty="0" smtClean="0"/>
              <a:t>P/Te.Fac</a:t>
            </a:r>
            <a:endParaRPr lang="en-US" sz="2000" dirty="0"/>
          </a:p>
        </p:txBody>
      </p:sp>
      <p:sp>
        <p:nvSpPr>
          <p:cNvPr id="24589" name="Oval 13"/>
          <p:cNvSpPr>
            <a:spLocks noChangeArrowheads="1"/>
          </p:cNvSpPr>
          <p:nvPr/>
        </p:nvSpPr>
        <p:spPr bwMode="auto">
          <a:xfrm>
            <a:off x="6019800" y="2209800"/>
            <a:ext cx="2209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13..Adm.</a:t>
            </a:r>
          </a:p>
          <a:p>
            <a:pPr algn="ctr" eaLnBrk="1" hangingPunct="1"/>
            <a:r>
              <a:rPr lang="en-US" sz="2000"/>
              <a:t>Lab./ Bengkel</a:t>
            </a:r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6324600" y="3124200"/>
            <a:ext cx="22098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14..Adm.</a:t>
            </a:r>
          </a:p>
          <a:p>
            <a:pPr algn="ctr" eaLnBrk="1" hangingPunct="1"/>
            <a:r>
              <a:rPr lang="en-US" sz="2000"/>
              <a:t>Hub. Masy./DuDi</a:t>
            </a:r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>
            <a:off x="838200" y="4724400"/>
            <a:ext cx="2133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5.Adm.</a:t>
            </a:r>
          </a:p>
          <a:p>
            <a:pPr algn="ctr" eaLnBrk="1" hangingPunct="1"/>
            <a:r>
              <a:rPr lang="en-US" sz="2000"/>
              <a:t>Peserta Didik</a:t>
            </a:r>
          </a:p>
        </p:txBody>
      </p:sp>
      <p:sp>
        <p:nvSpPr>
          <p:cNvPr id="24592" name="Oval 16"/>
          <p:cNvSpPr>
            <a:spLocks noChangeArrowheads="1"/>
          </p:cNvSpPr>
          <p:nvPr/>
        </p:nvSpPr>
        <p:spPr bwMode="auto">
          <a:xfrm>
            <a:off x="6553200" y="4038600"/>
            <a:ext cx="2209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15..Adm.Bursa</a:t>
            </a:r>
          </a:p>
          <a:p>
            <a:pPr algn="ctr" eaLnBrk="1" hangingPunct="1"/>
            <a:r>
              <a:rPr lang="en-US" sz="2000"/>
              <a:t>Kerja Khusus</a:t>
            </a:r>
          </a:p>
        </p:txBody>
      </p:sp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1066800" y="5638800"/>
            <a:ext cx="22860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6.Adm.</a:t>
            </a:r>
          </a:p>
          <a:p>
            <a:pPr algn="ctr" eaLnBrk="1" hangingPunct="1"/>
            <a:r>
              <a:rPr lang="en-US" sz="2000"/>
              <a:t>Ketenagaan</a:t>
            </a:r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6858000" y="4953000"/>
            <a:ext cx="2133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16..Adm.</a:t>
            </a:r>
          </a:p>
          <a:p>
            <a:pPr algn="ctr" eaLnBrk="1" hangingPunct="1"/>
            <a:r>
              <a:rPr lang="en-US" sz="2000"/>
              <a:t>Prakerin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45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000"/>
                            </p:stCondLst>
                            <p:childTnLst>
                              <p:par>
                                <p:cTn id="7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8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2000"/>
                            </p:stCondLst>
                            <p:childTnLst>
                              <p:par>
                                <p:cTn id="9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animBg="1"/>
      <p:bldP spid="24580" grpId="0" animBg="1"/>
      <p:bldP spid="24581" grpId="0" animBg="1"/>
      <p:bldP spid="24582" grpId="0" animBg="1"/>
      <p:bldP spid="24583" grpId="0" animBg="1"/>
      <p:bldP spid="24584" grpId="0" animBg="1"/>
      <p:bldP spid="24585" grpId="0" animBg="1"/>
      <p:bldP spid="24586" grpId="0" animBg="1"/>
      <p:bldP spid="24587" grpId="0" animBg="1"/>
      <p:bldP spid="24588" grpId="0" animBg="1"/>
      <p:bldP spid="24589" grpId="0" animBg="1"/>
      <p:bldP spid="24590" grpId="0" animBg="1"/>
      <p:bldP spid="24591" grpId="0" animBg="1"/>
      <p:bldP spid="24592" grpId="0" animBg="1"/>
      <p:bldP spid="24593" grpId="0" animBg="1"/>
      <p:bldP spid="2459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5450" y="304800"/>
            <a:ext cx="691515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0" smtClean="0"/>
              <a:t>SASARAN KENDALI MUTU SEKOLAH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143000"/>
            <a:ext cx="4572000" cy="502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1800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smtClean="0"/>
              <a:t>	- Mutu Guru/SDM</a:t>
            </a:r>
          </a:p>
          <a:p>
            <a:pPr eaLnBrk="1" hangingPunct="1">
              <a:buFontTx/>
              <a:buNone/>
              <a:defRPr/>
            </a:pPr>
            <a:r>
              <a:rPr lang="en-US" sz="1800" b="1" smtClean="0"/>
              <a:t>	- Mutu Siswa baru</a:t>
            </a:r>
          </a:p>
          <a:p>
            <a:pPr eaLnBrk="1" hangingPunct="1">
              <a:buFontTx/>
              <a:buNone/>
              <a:defRPr/>
            </a:pPr>
            <a:r>
              <a:rPr lang="en-US" sz="1800" b="1" smtClean="0"/>
              <a:t>	- Mutu Fasilitas,Media,buku</a:t>
            </a:r>
          </a:p>
          <a:p>
            <a:pPr eaLnBrk="1" hangingPunct="1">
              <a:buFontTx/>
              <a:buNone/>
              <a:defRPr/>
            </a:pPr>
            <a:r>
              <a:rPr lang="en-US" sz="1800" b="1" smtClean="0"/>
              <a:t>	- Mutu Lingkungan,bersih,sehat</a:t>
            </a:r>
          </a:p>
          <a:p>
            <a:pPr eaLnBrk="1" hangingPunct="1">
              <a:buFontTx/>
              <a:buNone/>
              <a:defRPr/>
            </a:pPr>
            <a:r>
              <a:rPr lang="en-US" sz="1800" b="1" smtClean="0"/>
              <a:t>     - Mutu Org. &amp; Design program</a:t>
            </a:r>
          </a:p>
          <a:p>
            <a:pPr eaLnBrk="1" hangingPunct="1">
              <a:buFontTx/>
              <a:buNone/>
              <a:defRPr/>
            </a:pPr>
            <a:r>
              <a:rPr lang="en-US" sz="1800" b="1" smtClean="0"/>
              <a:t>				            </a:t>
            </a:r>
          </a:p>
          <a:p>
            <a:pPr eaLnBrk="1" hangingPunct="1">
              <a:buFontTx/>
              <a:buNone/>
              <a:defRPr/>
            </a:pPr>
            <a:r>
              <a:rPr lang="en-US" sz="1800" b="1" smtClean="0"/>
              <a:t>     - Mutu KBM, mutu Evaluasi</a:t>
            </a:r>
          </a:p>
          <a:p>
            <a:pPr eaLnBrk="1" hangingPunct="1">
              <a:buFontTx/>
              <a:buNone/>
              <a:defRPr/>
            </a:pPr>
            <a:r>
              <a:rPr lang="en-US" sz="1800" b="1" smtClean="0"/>
              <a:t>	- Mutu Hub. Masyarakat</a:t>
            </a:r>
          </a:p>
          <a:p>
            <a:pPr eaLnBrk="1" hangingPunct="1">
              <a:buFontTx/>
              <a:buNone/>
              <a:defRPr/>
            </a:pPr>
            <a:r>
              <a:rPr lang="en-US" sz="1800" b="1" smtClean="0"/>
              <a:t>     - Mutu Pengelolaan/ administrasi</a:t>
            </a:r>
          </a:p>
          <a:p>
            <a:pPr eaLnBrk="1" hangingPunct="1">
              <a:buFontTx/>
              <a:buNone/>
              <a:defRPr/>
            </a:pPr>
            <a:endParaRPr lang="en-US" sz="1800" b="1" smtClean="0"/>
          </a:p>
          <a:p>
            <a:pPr eaLnBrk="1" hangingPunct="1">
              <a:buFontTx/>
              <a:buNone/>
              <a:defRPr/>
            </a:pPr>
            <a:endParaRPr lang="en-US" sz="1800" b="1" smtClean="0"/>
          </a:p>
          <a:p>
            <a:pPr eaLnBrk="1" hangingPunct="1">
              <a:buFontTx/>
              <a:buNone/>
              <a:defRPr/>
            </a:pPr>
            <a:r>
              <a:rPr lang="en-US" sz="1800" b="1" smtClean="0"/>
              <a:t>	- Mutu tamatan</a:t>
            </a:r>
          </a:p>
          <a:p>
            <a:pPr eaLnBrk="1" hangingPunct="1">
              <a:buFontTx/>
              <a:buNone/>
              <a:defRPr/>
            </a:pPr>
            <a:r>
              <a:rPr lang="en-US" sz="1800" b="1" smtClean="0"/>
              <a:t>	- Pengakuan Masyarakat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3200400"/>
            <a:ext cx="1447800" cy="1143000"/>
          </a:xfrm>
          <a:prstGeom prst="rect">
            <a:avLst/>
          </a:prstGeom>
          <a:solidFill>
            <a:srgbClr val="CC99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KENDALI</a:t>
            </a:r>
          </a:p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MUTU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048000" y="2057400"/>
            <a:ext cx="1371600" cy="685800"/>
          </a:xfrm>
          <a:prstGeom prst="rect">
            <a:avLst/>
          </a:prstGeom>
          <a:solidFill>
            <a:srgbClr val="99CC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INPUT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048000" y="3505200"/>
            <a:ext cx="1371600" cy="685800"/>
          </a:xfrm>
          <a:prstGeom prst="rect">
            <a:avLst/>
          </a:prstGeom>
          <a:solidFill>
            <a:srgbClr val="99CC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PROSES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048000" y="5105400"/>
            <a:ext cx="1371600" cy="685800"/>
          </a:xfrm>
          <a:prstGeom prst="rect">
            <a:avLst/>
          </a:prstGeom>
          <a:solidFill>
            <a:srgbClr val="99CC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OUTPUT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1905000" y="3810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1905000" y="2362200"/>
            <a:ext cx="1143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1905000" y="3810000"/>
            <a:ext cx="1143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7899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228600"/>
            <a:ext cx="2286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900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458200" y="228600"/>
            <a:ext cx="228600" cy="228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901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153400" y="228600"/>
            <a:ext cx="228600" cy="228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14350" name="Picture 14" descr="j030525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533400"/>
            <a:ext cx="1600200" cy="2209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14344" grpId="0" animBg="1"/>
      <p:bldP spid="14345" grpId="0" animBg="1"/>
      <p:bldP spid="143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302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 “Sekolah Yang Bermutu“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38200" y="1143000"/>
            <a:ext cx="114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ahoma" pitchFamily="34" charset="0"/>
              </a:rPr>
              <a:t>In Put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914400" y="3962400"/>
            <a:ext cx="1219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ahoma" pitchFamily="34" charset="0"/>
              </a:rPr>
              <a:t>Proses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410200" y="2438400"/>
            <a:ext cx="1219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ahoma" pitchFamily="34" charset="0"/>
              </a:rPr>
              <a:t>Out Put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>
            <a:off x="3352800" y="2514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838200" y="1524000"/>
            <a:ext cx="39624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>
                <a:latin typeface="Tahoma" pitchFamily="34" charset="0"/>
              </a:rPr>
              <a:t> KepSek efektif, Guru/Peg.ahli</a:t>
            </a:r>
          </a:p>
          <a:p>
            <a:pPr>
              <a:buFontTx/>
              <a:buChar char="•"/>
            </a:pPr>
            <a:r>
              <a:rPr lang="en-US" b="1">
                <a:latin typeface="Tahoma" pitchFamily="34" charset="0"/>
              </a:rPr>
              <a:t> Fasilitas lengkap</a:t>
            </a:r>
          </a:p>
          <a:p>
            <a:pPr>
              <a:buFontTx/>
              <a:buChar char="•"/>
            </a:pPr>
            <a:r>
              <a:rPr lang="en-US" b="1">
                <a:latin typeface="Tahoma" pitchFamily="34" charset="0"/>
              </a:rPr>
              <a:t> Lingkungan kondusif</a:t>
            </a:r>
          </a:p>
          <a:p>
            <a:pPr>
              <a:buFontTx/>
              <a:buChar char="•"/>
            </a:pPr>
            <a:r>
              <a:rPr lang="en-US" b="1">
                <a:latin typeface="Tahoma" pitchFamily="34" charset="0"/>
              </a:rPr>
              <a:t> Tampilan sek. menarik</a:t>
            </a:r>
          </a:p>
          <a:p>
            <a:pPr>
              <a:buFontTx/>
              <a:buChar char="•"/>
            </a:pPr>
            <a:r>
              <a:rPr lang="en-US" b="1">
                <a:latin typeface="Tahoma" pitchFamily="34" charset="0"/>
              </a:rPr>
              <a:t> Kurikulum berstandar “tinggi”</a:t>
            </a:r>
          </a:p>
          <a:p>
            <a:pPr>
              <a:buFontTx/>
              <a:buChar char="•"/>
            </a:pPr>
            <a:r>
              <a:rPr lang="en-US" b="1">
                <a:latin typeface="Tahoma" pitchFamily="34" charset="0"/>
              </a:rPr>
              <a:t> Dana pendukung “cukup”</a:t>
            </a:r>
          </a:p>
          <a:p>
            <a:pPr>
              <a:buFontTx/>
              <a:buChar char="•"/>
            </a:pPr>
            <a:r>
              <a:rPr lang="en-US" b="1">
                <a:latin typeface="Tahoma" pitchFamily="34" charset="0"/>
              </a:rPr>
              <a:t> Siswa terseleksi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762000" y="4419600"/>
            <a:ext cx="48768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>
                <a:latin typeface="Tahoma" pitchFamily="34" charset="0"/>
              </a:rPr>
              <a:t> KBM, metode dan Pengujian Efektif</a:t>
            </a:r>
          </a:p>
          <a:p>
            <a:pPr>
              <a:buFontTx/>
              <a:buChar char="•"/>
            </a:pPr>
            <a:r>
              <a:rPr lang="en-US" b="1">
                <a:latin typeface="Tahoma" pitchFamily="34" charset="0"/>
              </a:rPr>
              <a:t> Organisasi/Manajemen/Adm. “Baik”</a:t>
            </a:r>
          </a:p>
          <a:p>
            <a:pPr>
              <a:buFontTx/>
              <a:buChar char="•"/>
            </a:pPr>
            <a:r>
              <a:rPr lang="en-US" b="1">
                <a:latin typeface="Tahoma" pitchFamily="34" charset="0"/>
              </a:rPr>
              <a:t> Hub. Masy./Industri erat</a:t>
            </a:r>
          </a:p>
          <a:p>
            <a:pPr>
              <a:buFontTx/>
              <a:buChar char="•"/>
            </a:pPr>
            <a:r>
              <a:rPr lang="en-US" b="1">
                <a:latin typeface="Tahoma" pitchFamily="34" charset="0"/>
              </a:rPr>
              <a:t> Unit Produksi maju, lancar</a:t>
            </a:r>
          </a:p>
          <a:p>
            <a:pPr>
              <a:buFontTx/>
              <a:buChar char="•"/>
            </a:pPr>
            <a:r>
              <a:rPr lang="en-US" b="1">
                <a:latin typeface="Tahoma" pitchFamily="34" charset="0"/>
              </a:rPr>
              <a:t> Keg. Ekstra kur. Aktif, semarak.</a:t>
            </a:r>
          </a:p>
          <a:p>
            <a:pPr>
              <a:buFontTx/>
              <a:buChar char="•"/>
            </a:pPr>
            <a:r>
              <a:rPr lang="en-US" b="1">
                <a:latin typeface="Tahoma" pitchFamily="34" charset="0"/>
              </a:rPr>
              <a:t> Penerapan “Budaya” terlaksana</a:t>
            </a:r>
          </a:p>
          <a:p>
            <a:pPr>
              <a:buFontTx/>
              <a:buChar char="•"/>
            </a:pPr>
            <a:r>
              <a:rPr lang="en-US" b="1">
                <a:latin typeface="Tahoma" pitchFamily="34" charset="0"/>
              </a:rPr>
              <a:t> Pengendalian mutu efektif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724400" y="2819400"/>
            <a:ext cx="4419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>
                <a:latin typeface="Tahoma" pitchFamily="34" charset="0"/>
              </a:rPr>
              <a:t> Nilai Hasil bel. Memuaskan</a:t>
            </a:r>
          </a:p>
          <a:p>
            <a:pPr>
              <a:buFontTx/>
              <a:buChar char="•"/>
            </a:pPr>
            <a:r>
              <a:rPr lang="en-US" b="1">
                <a:latin typeface="Tahoma" pitchFamily="34" charset="0"/>
              </a:rPr>
              <a:t> Komp. dicapai di atas standar</a:t>
            </a:r>
          </a:p>
          <a:p>
            <a:pPr>
              <a:buFontTx/>
              <a:buChar char="•"/>
            </a:pPr>
            <a:r>
              <a:rPr lang="en-US" b="1">
                <a:latin typeface="Tahoma" pitchFamily="34" charset="0"/>
              </a:rPr>
              <a:t> Tingkat kelulusan tinggi</a:t>
            </a:r>
          </a:p>
          <a:p>
            <a:pPr>
              <a:buFontTx/>
              <a:buChar char="•"/>
            </a:pPr>
            <a:r>
              <a:rPr lang="en-US" b="1">
                <a:latin typeface="Tahoma" pitchFamily="34" charset="0"/>
              </a:rPr>
              <a:t> Keterserapan ke Dunia kerj.tinggi</a:t>
            </a:r>
          </a:p>
          <a:p>
            <a:pPr>
              <a:buFontTx/>
              <a:buChar char="•"/>
            </a:pPr>
            <a:r>
              <a:rPr lang="en-US" b="1">
                <a:latin typeface="Tahoma" pitchFamily="34" charset="0"/>
              </a:rPr>
              <a:t> Kepercayaan Masyarakat tinggi</a:t>
            </a:r>
          </a:p>
        </p:txBody>
      </p:sp>
      <p:graphicFrame>
        <p:nvGraphicFramePr>
          <p:cNvPr id="17422" name="Object 14"/>
          <p:cNvGraphicFramePr>
            <a:graphicFrameLocks noChangeAspect="1"/>
          </p:cNvGraphicFramePr>
          <p:nvPr>
            <p:ph idx="1"/>
          </p:nvPr>
        </p:nvGraphicFramePr>
        <p:xfrm>
          <a:off x="6096000" y="4572000"/>
          <a:ext cx="2362200" cy="1905000"/>
        </p:xfrm>
        <a:graphic>
          <a:graphicData uri="http://schemas.openxmlformats.org/presentationml/2006/ole">
            <p:oleObj spid="_x0000_s1026" name="Photo Editor Photo" r:id="rId4" imgW="2857899" imgH="190526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5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450"/>
                            </p:stCondLst>
                            <p:childTnLst>
                              <p:par>
                                <p:cTn id="1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450"/>
                            </p:stCondLst>
                            <p:childTnLst>
                              <p:par>
                                <p:cTn id="2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450"/>
                            </p:stCondLst>
                            <p:childTnLst>
                              <p:par>
                                <p:cTn id="3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2" grpId="0" animBg="1"/>
      <p:bldP spid="17413" grpId="0" animBg="1"/>
      <p:bldP spid="17414" grpId="0" animBg="1"/>
      <p:bldP spid="17419" grpId="0"/>
      <p:bldP spid="17420" grpId="0"/>
      <p:bldP spid="174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TUGAS KELOMPOK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>
                <a:solidFill>
                  <a:srgbClr val="FFC000"/>
                </a:solidFill>
              </a:rPr>
              <a:t>(45 Menit)</a:t>
            </a:r>
            <a:endParaRPr lang="id-ID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1. Kelompok 1.</a:t>
            </a:r>
          </a:p>
          <a:p>
            <a:pPr lvl="1"/>
            <a:r>
              <a:rPr lang="id-ID" b="1" dirty="0" smtClean="0"/>
              <a:t>Membahas bermain peran ( halaman 16)</a:t>
            </a:r>
          </a:p>
          <a:p>
            <a:pPr lvl="1">
              <a:buNone/>
            </a:pPr>
            <a:r>
              <a:rPr lang="id-ID" b="1" dirty="0" smtClean="0">
                <a:solidFill>
                  <a:srgbClr val="FF0000"/>
                </a:solidFill>
              </a:rPr>
              <a:t>2. Kelompok 2.</a:t>
            </a:r>
          </a:p>
          <a:p>
            <a:pPr lvl="1">
              <a:buFontTx/>
              <a:buChar char="-"/>
            </a:pPr>
            <a:r>
              <a:rPr lang="id-ID" b="1" dirty="0" smtClean="0">
                <a:solidFill>
                  <a:srgbClr val="FF0000"/>
                </a:solidFill>
              </a:rPr>
              <a:t>Membahas tugas-tugas administrasi sekolah ( halaman 16 - 17)</a:t>
            </a:r>
          </a:p>
          <a:p>
            <a:pPr lvl="1">
              <a:buNone/>
            </a:pPr>
            <a:r>
              <a:rPr lang="id-ID" b="1" dirty="0" smtClean="0"/>
              <a:t>3. Kelompok 3.</a:t>
            </a:r>
          </a:p>
          <a:p>
            <a:pPr lvl="1">
              <a:buNone/>
            </a:pPr>
            <a:r>
              <a:rPr lang="id-ID" b="1" dirty="0" smtClean="0"/>
              <a:t>- Membahas  peran kotak saran (halaman 17)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52400" y="228600"/>
            <a:ext cx="8839200" cy="6400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 sz="3600" b="1">
              <a:latin typeface="Tahoma" pitchFamily="34" charset="0"/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09600" y="1447800"/>
            <a:ext cx="7924800" cy="2971800"/>
          </a:xfrm>
          <a:prstGeom prst="rect">
            <a:avLst/>
          </a:prstGeom>
          <a:solidFill>
            <a:srgbClr val="33CCFF">
              <a:alpha val="8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“AMAL-AMAL YANG BERMUTU </a:t>
            </a:r>
          </a:p>
          <a:p>
            <a:pPr algn="ctr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DATANG DARI </a:t>
            </a:r>
          </a:p>
          <a:p>
            <a:pPr algn="ctr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ORANG-ORANG YANG BERMUTU”</a:t>
            </a:r>
          </a:p>
          <a:p>
            <a:pPr algn="ctr"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3891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228600"/>
            <a:ext cx="2286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891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458200" y="228600"/>
            <a:ext cx="228600" cy="228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8918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153400" y="228600"/>
            <a:ext cx="228600" cy="2286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8919" name="Text Box 14"/>
          <p:cNvSpPr txBox="1">
            <a:spLocks noChangeArrowheads="1"/>
          </p:cNvSpPr>
          <p:nvPr/>
        </p:nvSpPr>
        <p:spPr bwMode="auto">
          <a:xfrm>
            <a:off x="4556125" y="4837113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Selamat berkarya,</a:t>
            </a:r>
          </a:p>
          <a:p>
            <a:pPr algn="ctr"/>
            <a:r>
              <a:rPr lang="en-US"/>
              <a:t>Semoga Sukses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5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6" descr="imagesCAYXPB3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34956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WordArt 4"/>
          <p:cNvSpPr>
            <a:spLocks noChangeArrowheads="1" noChangeShapeType="1" noTextEdit="1"/>
          </p:cNvSpPr>
          <p:nvPr/>
        </p:nvSpPr>
        <p:spPr bwMode="auto">
          <a:xfrm>
            <a:off x="1905000" y="1295400"/>
            <a:ext cx="57531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"Selamat Berkarya"</a:t>
            </a:r>
          </a:p>
          <a:p>
            <a:pPr algn="ctr"/>
            <a:endParaRPr lang="id-ID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6600"/>
              </a:solidFill>
              <a:latin typeface="Arial Black"/>
            </a:endParaRPr>
          </a:p>
        </p:txBody>
      </p:sp>
      <p:sp>
        <p:nvSpPr>
          <p:cNvPr id="39940" name="WordArt 5"/>
          <p:cNvSpPr>
            <a:spLocks noChangeArrowheads="1" noChangeShapeType="1" noTextEdit="1"/>
          </p:cNvSpPr>
          <p:nvPr/>
        </p:nvSpPr>
        <p:spPr bwMode="auto">
          <a:xfrm>
            <a:off x="2971800" y="2895600"/>
            <a:ext cx="5105400" cy="1600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Semoga Sukses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304800"/>
            <a:ext cx="5334000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/>
              <a:t>Pengelolaan sekolah</a:t>
            </a:r>
            <a:br>
              <a:rPr lang="en-US" sz="3600" smtClean="0"/>
            </a:br>
            <a:r>
              <a:rPr lang="en-US" sz="3200" smtClean="0"/>
              <a:t>(school management)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600200"/>
            <a:ext cx="6705600" cy="4800600"/>
          </a:xfrm>
          <a:ln>
            <a:solidFill>
              <a:srgbClr val="CC0000"/>
            </a:solidFill>
          </a:ln>
        </p:spPr>
        <p:txBody>
          <a:bodyPr/>
          <a:lstStyle/>
          <a:p>
            <a:pPr>
              <a:defRPr/>
            </a:pPr>
            <a:r>
              <a:rPr lang="fi-FI" sz="2000" dirty="0" smtClean="0"/>
              <a:t>Menguasai substansi dan teknis administrasi sekolah yang meliputi: administrasi kurikulum, peserta didik, ketenagan, sarana dan prasarana, keuangan, bimbingan dan konseling .</a:t>
            </a:r>
            <a:endParaRPr lang="en-US" sz="2000" dirty="0" smtClean="0"/>
          </a:p>
          <a:p>
            <a:pPr>
              <a:defRPr/>
            </a:pPr>
            <a:r>
              <a:rPr lang="fi-FI" sz="2000" dirty="0" smtClean="0"/>
              <a:t>Mampu </a:t>
            </a:r>
            <a:r>
              <a:rPr lang="id-ID" sz="2000" dirty="0" smtClean="0"/>
              <a:t>mengelola sekolah </a:t>
            </a:r>
            <a:r>
              <a:rPr lang="fi-FI" sz="2000" dirty="0" smtClean="0"/>
              <a:t>dalam </a:t>
            </a:r>
            <a:r>
              <a:rPr lang="fi-FI" sz="2000" dirty="0" smtClean="0"/>
              <a:t>administrasi kurikulum, peserta didik, ketenagan, sarana dan prasarana, keuangan, bimbingan dan konseling .</a:t>
            </a:r>
            <a:endParaRPr lang="en-US" sz="2000" dirty="0" smtClean="0"/>
          </a:p>
          <a:p>
            <a:pPr>
              <a:defRPr/>
            </a:pPr>
            <a:r>
              <a:rPr lang="fi-FI" sz="2000" dirty="0" smtClean="0"/>
              <a:t>Memahami konsep manajemen peningkatan mutu manajemen berbasis sekolah, tujuan, prinsip, karakteristik dan implementasinya.</a:t>
            </a:r>
            <a:endParaRPr lang="en-US" sz="2000" dirty="0" smtClean="0"/>
          </a:p>
          <a:p>
            <a:pPr>
              <a:defRPr/>
            </a:pPr>
            <a:r>
              <a:rPr lang="fi-FI" sz="2000" dirty="0" smtClean="0"/>
              <a:t>Mampu </a:t>
            </a:r>
            <a:r>
              <a:rPr lang="id-ID" sz="2000" dirty="0" smtClean="0">
                <a:solidFill>
                  <a:srgbClr val="FF0000"/>
                </a:solidFill>
              </a:rPr>
              <a:t> </a:t>
            </a:r>
            <a:r>
              <a:rPr lang="fi-FI" sz="2000" dirty="0" smtClean="0"/>
              <a:t>mengelola </a:t>
            </a:r>
            <a:r>
              <a:rPr lang="fi-FI" sz="2000" dirty="0" smtClean="0"/>
              <a:t>sekolah sesuai dengan manajemen peningkatan mutu berbasis sekolah.</a:t>
            </a:r>
            <a:endParaRPr lang="en-US" sz="2000" dirty="0"/>
          </a:p>
        </p:txBody>
      </p:sp>
      <p:sp>
        <p:nvSpPr>
          <p:cNvPr id="24580" name="Oval 5"/>
          <p:cNvSpPr>
            <a:spLocks noChangeArrowheads="1"/>
          </p:cNvSpPr>
          <p:nvPr/>
        </p:nvSpPr>
        <p:spPr bwMode="auto">
          <a:xfrm>
            <a:off x="152400" y="1143000"/>
            <a:ext cx="21336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folHlink"/>
                </a:solidFill>
              </a:rPr>
              <a:t>UNTUK </a:t>
            </a:r>
          </a:p>
          <a:p>
            <a:pPr algn="ctr"/>
            <a:r>
              <a:rPr lang="en-US" sz="2400" b="1">
                <a:solidFill>
                  <a:schemeClr val="folHlink"/>
                </a:solidFill>
              </a:rPr>
              <a:t>MENGELOLA</a:t>
            </a:r>
          </a:p>
          <a:p>
            <a:pPr algn="ctr"/>
            <a:r>
              <a:rPr lang="en-US" sz="2400" b="1">
                <a:solidFill>
                  <a:schemeClr val="folHlink"/>
                </a:solidFill>
              </a:rPr>
              <a:t>SEKOLAH</a:t>
            </a:r>
          </a:p>
          <a:p>
            <a:pPr algn="ctr"/>
            <a:r>
              <a:rPr lang="en-US" sz="2400" b="1"/>
              <a:t>perlu</a:t>
            </a:r>
          </a:p>
        </p:txBody>
      </p:sp>
      <p:sp>
        <p:nvSpPr>
          <p:cNvPr id="24581" name="AutoShape 7"/>
          <p:cNvSpPr>
            <a:spLocks noChangeArrowheads="1"/>
          </p:cNvSpPr>
          <p:nvPr/>
        </p:nvSpPr>
        <p:spPr bwMode="auto">
          <a:xfrm>
            <a:off x="1752600" y="27432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6781800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err="1" smtClean="0"/>
              <a:t>Tujuan</a:t>
            </a:r>
            <a:r>
              <a:rPr lang="en-US" sz="3600" dirty="0" smtClean="0"/>
              <a:t> </a:t>
            </a:r>
            <a:r>
              <a:rPr lang="en-US" sz="3600" dirty="0" err="1" smtClean="0"/>
              <a:t>Pengelolaan</a:t>
            </a:r>
            <a:r>
              <a:rPr lang="en-US" sz="3600" dirty="0" smtClean="0"/>
              <a:t> </a:t>
            </a:r>
            <a:r>
              <a:rPr lang="en-US" sz="3600" dirty="0" err="1" smtClean="0"/>
              <a:t>sekolah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>(school management)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77200" cy="4800600"/>
          </a:xfrm>
          <a:ln>
            <a:solidFill>
              <a:srgbClr val="CC0000"/>
            </a:solidFill>
          </a:ln>
        </p:spPr>
        <p:txBody>
          <a:bodyPr/>
          <a:lstStyle/>
          <a:p>
            <a:pPr lvl="1">
              <a:defRPr/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mutu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kemandirian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inisiatif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mengelola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memberdayakan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.</a:t>
            </a:r>
          </a:p>
          <a:p>
            <a:pPr lvl="1">
              <a:defRPr/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kepedulian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menyelenggarakan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.</a:t>
            </a:r>
          </a:p>
          <a:p>
            <a:pPr lvl="1">
              <a:defRPr/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orangtua</a:t>
            </a:r>
            <a:r>
              <a:rPr lang="en-US" sz="2400" dirty="0" smtClean="0"/>
              <a:t>,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mutu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sekolahnya</a:t>
            </a:r>
            <a:r>
              <a:rPr lang="en-US" sz="2400" dirty="0" smtClean="0"/>
              <a:t>.</a:t>
            </a:r>
          </a:p>
          <a:p>
            <a:pPr lvl="1">
              <a:defRPr/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kompetisi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sehat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mutu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dicapai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Dasar/Pedoman Pengelolaan Sekolah</a:t>
            </a:r>
          </a:p>
        </p:txBody>
      </p:sp>
      <p:sp>
        <p:nvSpPr>
          <p:cNvPr id="26627" name="Oval 5"/>
          <p:cNvSpPr>
            <a:spLocks noChangeArrowheads="1"/>
          </p:cNvSpPr>
          <p:nvPr/>
        </p:nvSpPr>
        <p:spPr bwMode="auto">
          <a:xfrm>
            <a:off x="3200400" y="2057400"/>
            <a:ext cx="3200400" cy="15240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Pengelolaan Sekolah</a:t>
            </a:r>
          </a:p>
        </p:txBody>
      </p:sp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1981200" y="4648200"/>
            <a:ext cx="2895600" cy="9144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8 </a:t>
            </a:r>
            <a:r>
              <a:rPr lang="en-US" sz="2000" dirty="0" err="1" smtClean="0"/>
              <a:t>Standar</a:t>
            </a:r>
            <a:r>
              <a:rPr lang="id-ID" sz="2000" dirty="0" smtClean="0"/>
              <a:t> Nasional</a:t>
            </a:r>
            <a:r>
              <a:rPr lang="en-US" sz="2000" dirty="0" smtClean="0"/>
              <a:t> </a:t>
            </a:r>
            <a:endParaRPr lang="en-US" sz="2000" dirty="0"/>
          </a:p>
          <a:p>
            <a:pPr algn="ctr"/>
            <a:r>
              <a:rPr lang="en-US" sz="2000" dirty="0" err="1"/>
              <a:t>pendidikan</a:t>
            </a:r>
            <a:endParaRPr lang="en-US" sz="2000" dirty="0"/>
          </a:p>
        </p:txBody>
      </p:sp>
      <p:sp>
        <p:nvSpPr>
          <p:cNvPr id="26629" name="Rectangle 9"/>
          <p:cNvSpPr>
            <a:spLocks noChangeArrowheads="1"/>
          </p:cNvSpPr>
          <p:nvPr/>
        </p:nvSpPr>
        <p:spPr bwMode="auto">
          <a:xfrm>
            <a:off x="1981200" y="3657600"/>
            <a:ext cx="2057400" cy="914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Kurikulum </a:t>
            </a:r>
          </a:p>
        </p:txBody>
      </p:sp>
      <p:sp>
        <p:nvSpPr>
          <p:cNvPr id="26630" name="Rectangle 11"/>
          <p:cNvSpPr>
            <a:spLocks noChangeArrowheads="1"/>
          </p:cNvSpPr>
          <p:nvPr/>
        </p:nvSpPr>
        <p:spPr bwMode="auto">
          <a:xfrm>
            <a:off x="4114800" y="3657600"/>
            <a:ext cx="1600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MBS,</a:t>
            </a:r>
          </a:p>
          <a:p>
            <a:pPr algn="ctr"/>
            <a:r>
              <a:rPr lang="en-US" sz="2000"/>
              <a:t>Visi, Misi</a:t>
            </a:r>
          </a:p>
        </p:txBody>
      </p:sp>
      <p:sp>
        <p:nvSpPr>
          <p:cNvPr id="26631" name="Rectangle 13"/>
          <p:cNvSpPr>
            <a:spLocks noChangeArrowheads="1"/>
          </p:cNvSpPr>
          <p:nvPr/>
        </p:nvSpPr>
        <p:spPr bwMode="auto">
          <a:xfrm>
            <a:off x="5791200" y="3657600"/>
            <a:ext cx="1905000" cy="9144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Pengembangan</a:t>
            </a:r>
          </a:p>
          <a:p>
            <a:pPr algn="ctr"/>
            <a:r>
              <a:rPr lang="en-US" sz="2000"/>
              <a:t>LIFE SKILL</a:t>
            </a:r>
          </a:p>
        </p:txBody>
      </p:sp>
      <p:sp>
        <p:nvSpPr>
          <p:cNvPr id="26632" name="Rectangle 15"/>
          <p:cNvSpPr>
            <a:spLocks noChangeArrowheads="1"/>
          </p:cNvSpPr>
          <p:nvPr/>
        </p:nvSpPr>
        <p:spPr bwMode="auto">
          <a:xfrm>
            <a:off x="1981200" y="5638800"/>
            <a:ext cx="5715000" cy="914400"/>
          </a:xfrm>
          <a:prstGeom prst="rect">
            <a:avLst/>
          </a:prstGeom>
          <a:solidFill>
            <a:srgbClr val="66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Sistem Pendidikan</a:t>
            </a:r>
          </a:p>
          <a:p>
            <a:pPr algn="ctr"/>
            <a:r>
              <a:rPr lang="en-US" sz="2400"/>
              <a:t>Nasional</a:t>
            </a:r>
          </a:p>
        </p:txBody>
      </p:sp>
      <p:sp>
        <p:nvSpPr>
          <p:cNvPr id="26633" name="Oval 17"/>
          <p:cNvSpPr>
            <a:spLocks noChangeArrowheads="1"/>
          </p:cNvSpPr>
          <p:nvPr/>
        </p:nvSpPr>
        <p:spPr bwMode="auto">
          <a:xfrm>
            <a:off x="6858000" y="1143000"/>
            <a:ext cx="1524000" cy="1676400"/>
          </a:xfrm>
          <a:prstGeom prst="ellipse">
            <a:avLst/>
          </a:pr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SEKOLAH </a:t>
            </a:r>
          </a:p>
          <a:p>
            <a:pPr algn="ctr"/>
            <a:r>
              <a:rPr lang="en-US"/>
              <a:t>MANDIRI</a:t>
            </a:r>
          </a:p>
          <a:p>
            <a:pPr algn="ctr"/>
            <a:r>
              <a:rPr lang="en-US"/>
              <a:t>BERMUTU</a:t>
            </a:r>
          </a:p>
        </p:txBody>
      </p:sp>
      <p:sp>
        <p:nvSpPr>
          <p:cNvPr id="26634" name="AutoShape 19"/>
          <p:cNvSpPr>
            <a:spLocks noChangeArrowheads="1"/>
          </p:cNvSpPr>
          <p:nvPr/>
        </p:nvSpPr>
        <p:spPr bwMode="auto">
          <a:xfrm>
            <a:off x="5791200" y="1600200"/>
            <a:ext cx="914400" cy="838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6635" name="Rectangle 20"/>
          <p:cNvSpPr>
            <a:spLocks noChangeArrowheads="1"/>
          </p:cNvSpPr>
          <p:nvPr/>
        </p:nvSpPr>
        <p:spPr bwMode="auto">
          <a:xfrm>
            <a:off x="4953000" y="4648200"/>
            <a:ext cx="2743200" cy="91440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Tuntutan Kebutuhan</a:t>
            </a:r>
          </a:p>
          <a:p>
            <a:pPr algn="ctr"/>
            <a:r>
              <a:rPr lang="en-US" sz="2000"/>
              <a:t>Masyarakat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041"/>
          <p:cNvGrpSpPr>
            <a:grpSpLocks/>
          </p:cNvGrpSpPr>
          <p:nvPr/>
        </p:nvGrpSpPr>
        <p:grpSpPr bwMode="auto">
          <a:xfrm>
            <a:off x="990600" y="1524000"/>
            <a:ext cx="7391400" cy="4894263"/>
            <a:chOff x="576" y="912"/>
            <a:chExt cx="4656" cy="3083"/>
          </a:xfrm>
        </p:grpSpPr>
        <p:sp>
          <p:nvSpPr>
            <p:cNvPr id="27652" name="AutoShape 1028"/>
            <p:cNvSpPr>
              <a:spLocks noChangeArrowheads="1"/>
            </p:cNvSpPr>
            <p:nvPr/>
          </p:nvSpPr>
          <p:spPr bwMode="auto">
            <a:xfrm>
              <a:off x="1273" y="1308"/>
              <a:ext cx="3287" cy="221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294" name="AutoShape 1030"/>
            <p:cNvSpPr>
              <a:spLocks noChangeArrowheads="1"/>
            </p:cNvSpPr>
            <p:nvPr/>
          </p:nvSpPr>
          <p:spPr bwMode="auto">
            <a:xfrm>
              <a:off x="2189" y="912"/>
              <a:ext cx="1576" cy="779"/>
            </a:xfrm>
            <a:prstGeom prst="wedgeRectCallout">
              <a:avLst>
                <a:gd name="adj1" fmla="val 21130"/>
                <a:gd name="adj2" fmla="val 63991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tx2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rgbClr val="E93161"/>
                  </a:solidFill>
                  <a:latin typeface="Arial Black" pitchFamily="34" charset="0"/>
                </a:rPr>
                <a:t>PERENCANAAN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rgbClr val="E93161"/>
                  </a:solidFill>
                  <a:latin typeface="Arial Black" pitchFamily="34" charset="0"/>
                </a:rPr>
                <a:t>(Planning)</a:t>
              </a:r>
              <a:endParaRPr lang="en-US" sz="2000" dirty="0">
                <a:solidFill>
                  <a:srgbClr val="2A1F08"/>
                </a:solidFill>
                <a:latin typeface="Verdana" pitchFamily="34" charset="0"/>
              </a:endParaRPr>
            </a:p>
          </p:txBody>
        </p:sp>
        <p:sp>
          <p:nvSpPr>
            <p:cNvPr id="12295" name="AutoShape 1031"/>
            <p:cNvSpPr>
              <a:spLocks noChangeArrowheads="1"/>
            </p:cNvSpPr>
            <p:nvPr/>
          </p:nvSpPr>
          <p:spPr bwMode="auto">
            <a:xfrm>
              <a:off x="576" y="1968"/>
              <a:ext cx="1154" cy="1036"/>
            </a:xfrm>
            <a:prstGeom prst="wedgeRectCallout">
              <a:avLst>
                <a:gd name="adj1" fmla="val 66380"/>
                <a:gd name="adj2" fmla="val -22296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tx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1600" b="1" dirty="0">
                <a:solidFill>
                  <a:srgbClr val="FF0000"/>
                </a:solidFill>
                <a:latin typeface="Verdana" pitchFamily="34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srgbClr val="FF0000"/>
                  </a:solidFill>
                  <a:latin typeface="Verdana" pitchFamily="34" charset="0"/>
                </a:rPr>
                <a:t>PENGAWASAN</a:t>
              </a:r>
            </a:p>
            <a:p>
              <a:pPr algn="ctr">
                <a:defRPr/>
              </a:pPr>
              <a:r>
                <a:rPr lang="en-US" sz="1600" b="1" dirty="0">
                  <a:solidFill>
                    <a:srgbClr val="FF0000"/>
                  </a:solidFill>
                </a:rPr>
                <a:t>(</a:t>
              </a:r>
              <a:r>
                <a:rPr lang="en-US" sz="1600" b="1" dirty="0" err="1">
                  <a:solidFill>
                    <a:srgbClr val="FF0000"/>
                  </a:solidFill>
                </a:rPr>
                <a:t>Controling</a:t>
              </a:r>
              <a:r>
                <a:rPr lang="en-US" sz="1600" b="1" dirty="0">
                  <a:solidFill>
                    <a:srgbClr val="FF0000"/>
                  </a:solidFill>
                </a:rPr>
                <a:t>)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2296" name="AutoShape 1032"/>
            <p:cNvSpPr>
              <a:spLocks noChangeArrowheads="1"/>
            </p:cNvSpPr>
            <p:nvPr/>
          </p:nvSpPr>
          <p:spPr bwMode="auto">
            <a:xfrm>
              <a:off x="3983" y="1941"/>
              <a:ext cx="1249" cy="1043"/>
            </a:xfrm>
            <a:prstGeom prst="wedgeRectCallout">
              <a:avLst>
                <a:gd name="adj1" fmla="val -62250"/>
                <a:gd name="adj2" fmla="val 19991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tx2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2000" dirty="0">
                <a:solidFill>
                  <a:srgbClr val="E93161"/>
                </a:solidFill>
                <a:latin typeface="Arial Black" pitchFamily="34" charset="0"/>
              </a:endParaRPr>
            </a:p>
            <a:p>
              <a:pPr algn="ctr">
                <a:defRPr/>
              </a:pPr>
              <a:r>
                <a:rPr lang="en-US" sz="2000" dirty="0">
                  <a:solidFill>
                    <a:srgbClr val="E93161"/>
                  </a:solidFill>
                  <a:latin typeface="Arial Black" pitchFamily="34" charset="0"/>
                </a:rPr>
                <a:t>PENGORGANISASIAN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rgbClr val="E93161"/>
                  </a:solidFill>
                  <a:latin typeface="Arial Black" pitchFamily="34" charset="0"/>
                </a:rPr>
                <a:t>(</a:t>
              </a:r>
              <a:r>
                <a:rPr lang="en-US" sz="2000" b="1" dirty="0"/>
                <a:t>(</a:t>
              </a:r>
              <a:r>
                <a:rPr lang="en-US" sz="2000" b="1" dirty="0">
                  <a:solidFill>
                    <a:srgbClr val="FF0000"/>
                  </a:solidFill>
                </a:rPr>
                <a:t>Organizing)</a:t>
              </a:r>
              <a:endParaRPr lang="en-US" sz="2000" dirty="0">
                <a:solidFill>
                  <a:srgbClr val="FF0000"/>
                </a:solidFill>
              </a:endParaRPr>
            </a:p>
            <a:p>
              <a:pPr algn="ctr">
                <a:defRPr/>
              </a:pPr>
              <a:endParaRPr lang="en-US" sz="2000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12297" name="AutoShape 1033"/>
            <p:cNvSpPr>
              <a:spLocks noChangeArrowheads="1"/>
            </p:cNvSpPr>
            <p:nvPr/>
          </p:nvSpPr>
          <p:spPr bwMode="auto">
            <a:xfrm>
              <a:off x="2016" y="2976"/>
              <a:ext cx="1743" cy="1019"/>
            </a:xfrm>
            <a:prstGeom prst="wedgeRectCallout">
              <a:avLst>
                <a:gd name="adj1" fmla="val -15519"/>
                <a:gd name="adj2" fmla="val -64523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tx2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2000" dirty="0">
                <a:solidFill>
                  <a:srgbClr val="E93161"/>
                </a:solidFill>
                <a:latin typeface="Arial Black" pitchFamily="34" charset="0"/>
              </a:endParaRPr>
            </a:p>
            <a:p>
              <a:pPr algn="ctr">
                <a:defRPr/>
              </a:pPr>
              <a:r>
                <a:rPr lang="en-US" sz="2000" dirty="0">
                  <a:solidFill>
                    <a:srgbClr val="E93161"/>
                  </a:solidFill>
                  <a:latin typeface="Arial Black" pitchFamily="34" charset="0"/>
                </a:rPr>
                <a:t>PELAKSANAAN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rgbClr val="E93161"/>
                  </a:solidFill>
                  <a:latin typeface="Arial Black" pitchFamily="34" charset="0"/>
                </a:rPr>
                <a:t>(Actuating)</a:t>
              </a:r>
              <a:endParaRPr lang="en-US" sz="2000" dirty="0">
                <a:solidFill>
                  <a:srgbClr val="2A1F08"/>
                </a:solidFill>
                <a:latin typeface="Verdana" pitchFamily="34" charset="0"/>
              </a:endParaRPr>
            </a:p>
          </p:txBody>
        </p:sp>
      </p:grpSp>
      <p:sp>
        <p:nvSpPr>
          <p:cNvPr id="27651" name="Text Box 1034"/>
          <p:cNvSpPr txBox="1">
            <a:spLocks noChangeArrowheads="1"/>
          </p:cNvSpPr>
          <p:nvPr/>
        </p:nvSpPr>
        <p:spPr bwMode="ltGray">
          <a:xfrm>
            <a:off x="838200" y="228600"/>
            <a:ext cx="6858000" cy="1200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  <a:latin typeface="Arial Black" pitchFamily="34" charset="0"/>
              </a:rPr>
              <a:t>Fungsi Fungsi Pengelolaan Sekolah</a:t>
            </a:r>
            <a:endParaRPr lang="en-GB" sz="3600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304800" y="381000"/>
            <a:ext cx="27432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PENDIDIKAN ??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048000" y="762000"/>
            <a:ext cx="571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Usaha </a:t>
            </a:r>
            <a:r>
              <a:rPr lang="en-US" sz="2400" b="1" dirty="0" err="1"/>
              <a:t>Sadar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mengajak</a:t>
            </a:r>
            <a:r>
              <a:rPr lang="en-US" sz="2400" b="1" dirty="0"/>
              <a:t> </a:t>
            </a:r>
            <a:r>
              <a:rPr lang="en-US" sz="2400" b="1" dirty="0" err="1"/>
              <a:t>peserta</a:t>
            </a:r>
            <a:r>
              <a:rPr lang="en-US" sz="2400" b="1" dirty="0"/>
              <a:t> </a:t>
            </a:r>
            <a:r>
              <a:rPr lang="en-US" sz="2400" b="1" dirty="0" err="1"/>
              <a:t>didik</a:t>
            </a:r>
            <a:r>
              <a:rPr lang="en-US" sz="2400" b="1" dirty="0"/>
              <a:t> </a:t>
            </a:r>
            <a:r>
              <a:rPr lang="en-US" sz="2400" b="1" dirty="0" err="1"/>
              <a:t>Menuju</a:t>
            </a:r>
            <a:r>
              <a:rPr lang="en-US" sz="2400" b="1" dirty="0"/>
              <a:t> </a:t>
            </a:r>
            <a:r>
              <a:rPr lang="en-US" sz="2400" b="1" dirty="0" err="1"/>
              <a:t>Kedewasaan</a:t>
            </a:r>
            <a:r>
              <a:rPr lang="en-US" sz="2400" b="1" dirty="0"/>
              <a:t> </a:t>
            </a:r>
            <a:r>
              <a:rPr lang="id-ID" sz="2400" b="1" dirty="0" smtClean="0"/>
              <a:t> </a:t>
            </a:r>
            <a:endParaRPr lang="en-US" sz="2400" b="1" dirty="0"/>
          </a:p>
        </p:txBody>
      </p:sp>
      <p:sp>
        <p:nvSpPr>
          <p:cNvPr id="28676" name="Text Box 8"/>
          <p:cNvSpPr txBox="1">
            <a:spLocks noChangeArrowheads="1"/>
          </p:cNvSpPr>
          <p:nvPr/>
        </p:nvSpPr>
        <p:spPr bwMode="auto">
          <a:xfrm>
            <a:off x="2879725" y="3617913"/>
            <a:ext cx="5883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57200" y="2644775"/>
            <a:ext cx="8229600" cy="302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nb-NO" sz="2400" b="1"/>
              <a:t> Pendidikan sebagai Proses Pembentukan Pribadi</a:t>
            </a:r>
            <a:endParaRPr lang="en-US" sz="2400"/>
          </a:p>
          <a:p>
            <a:pPr>
              <a:buFontTx/>
              <a:buBlip>
                <a:blip r:embed="rId2"/>
              </a:buBlip>
            </a:pPr>
            <a:endParaRPr lang="nb-NO" sz="2400" b="1"/>
          </a:p>
          <a:p>
            <a:pPr>
              <a:buFontTx/>
              <a:buBlip>
                <a:blip r:embed="rId2"/>
              </a:buBlip>
            </a:pPr>
            <a:r>
              <a:rPr lang="nb-NO" sz="2400" b="1"/>
              <a:t> Pendidikan sebagai Proses transformasi Budaya</a:t>
            </a:r>
            <a:endParaRPr lang="en-US" sz="2400"/>
          </a:p>
          <a:p>
            <a:pPr>
              <a:buFontTx/>
              <a:buBlip>
                <a:blip r:embed="rId2"/>
              </a:buBlip>
            </a:pPr>
            <a:endParaRPr lang="nb-NO" sz="2400"/>
          </a:p>
          <a:p>
            <a:pPr>
              <a:buFontTx/>
              <a:buBlip>
                <a:blip r:embed="rId2"/>
              </a:buBlip>
            </a:pPr>
            <a:r>
              <a:rPr lang="sv-SE" sz="2400" b="1"/>
              <a:t> Pendidikan sebagai Pengembangan kompetensi</a:t>
            </a:r>
            <a:endParaRPr lang="en-US" sz="2400"/>
          </a:p>
          <a:p>
            <a:pPr>
              <a:buFontTx/>
              <a:buBlip>
                <a:blip r:embed="rId2"/>
              </a:buBlip>
            </a:pPr>
            <a:endParaRPr lang="sv-SE" sz="2400"/>
          </a:p>
          <a:p>
            <a:pPr>
              <a:buFontTx/>
              <a:buBlip>
                <a:blip r:embed="rId2"/>
              </a:buBlip>
            </a:pPr>
            <a:r>
              <a:rPr lang="nb-NO" sz="2400" b="1"/>
              <a:t> Pendidikan sebagai Proses Penyiapan Warganegara</a:t>
            </a:r>
            <a:endParaRPr lang="en-US" sz="2400"/>
          </a:p>
          <a:p>
            <a:pPr>
              <a:buFontTx/>
              <a:buBlip>
                <a:blip r:embed="rId2"/>
              </a:buBlip>
            </a:pPr>
            <a:endParaRPr lang="sv-SE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1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71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5" grpId="0"/>
      <p:bldP spid="71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2"/>
          <p:cNvSpPr>
            <a:spLocks noChangeArrowheads="1"/>
          </p:cNvSpPr>
          <p:nvPr/>
        </p:nvSpPr>
        <p:spPr bwMode="auto">
          <a:xfrm>
            <a:off x="1524000" y="990600"/>
            <a:ext cx="1758950" cy="990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4341" tIns="37172" rIns="74341" bIns="37172" anchor="ctr"/>
          <a:lstStyle/>
          <a:p>
            <a:pPr algn="ctr"/>
            <a:r>
              <a:rPr lang="en-US" sz="1400" b="1">
                <a:latin typeface="Tahoma" pitchFamily="34" charset="0"/>
              </a:rPr>
              <a:t>BROAD BASED </a:t>
            </a:r>
          </a:p>
          <a:p>
            <a:pPr algn="ctr"/>
            <a:r>
              <a:rPr lang="en-US" sz="1400" b="1">
                <a:latin typeface="Tahoma" pitchFamily="34" charset="0"/>
              </a:rPr>
              <a:t>EDUCATION </a:t>
            </a:r>
          </a:p>
          <a:p>
            <a:pPr algn="ctr"/>
            <a:r>
              <a:rPr lang="en-US" sz="1400" b="1">
                <a:latin typeface="Tahoma" pitchFamily="34" charset="0"/>
              </a:rPr>
              <a:t>(BBE)</a:t>
            </a:r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2462213" y="336550"/>
            <a:ext cx="4805362" cy="4699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33CD6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4341" tIns="37172" rIns="74341" bIns="37172" anchor="ctr"/>
          <a:lstStyle/>
          <a:p>
            <a:pPr algn="ctr"/>
            <a:r>
              <a:rPr lang="en-US" sz="2000" b="1">
                <a:latin typeface="Tahoma" pitchFamily="34" charset="0"/>
              </a:rPr>
              <a:t>KEBIJAKAN BIDANG PENDIDIKAN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1524000" y="1882775"/>
            <a:ext cx="1752600" cy="101282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4341" tIns="37172" rIns="74341" bIns="37172" anchor="ctr"/>
          <a:lstStyle/>
          <a:p>
            <a:pPr algn="ctr"/>
            <a:r>
              <a:rPr lang="en-US" sz="1400">
                <a:solidFill>
                  <a:srgbClr val="FFCC00"/>
                </a:solidFill>
                <a:latin typeface="Tahoma" pitchFamily="34" charset="0"/>
              </a:rPr>
              <a:t>COMMUNITY</a:t>
            </a:r>
            <a:r>
              <a:rPr lang="en-US" sz="1400">
                <a:solidFill>
                  <a:srgbClr val="000000"/>
                </a:solidFill>
                <a:latin typeface="Tahoma" pitchFamily="34" charset="0"/>
              </a:rPr>
              <a:t> </a:t>
            </a:r>
          </a:p>
          <a:p>
            <a:pPr algn="ctr"/>
            <a:r>
              <a:rPr lang="en-US" sz="1400">
                <a:solidFill>
                  <a:srgbClr val="FFCC00"/>
                </a:solidFill>
                <a:latin typeface="Tahoma" pitchFamily="34" charset="0"/>
              </a:rPr>
              <a:t>BASED</a:t>
            </a:r>
            <a:r>
              <a:rPr lang="en-US" sz="1400">
                <a:solidFill>
                  <a:srgbClr val="000000"/>
                </a:solidFill>
                <a:latin typeface="Tahoma" pitchFamily="34" charset="0"/>
              </a:rPr>
              <a:t>  </a:t>
            </a:r>
            <a:r>
              <a:rPr lang="en-US" sz="1400">
                <a:solidFill>
                  <a:srgbClr val="FFCC00"/>
                </a:solidFill>
                <a:latin typeface="Tahoma" pitchFamily="34" charset="0"/>
              </a:rPr>
              <a:t>EDUCATION</a:t>
            </a:r>
            <a:r>
              <a:rPr lang="en-US" sz="1400">
                <a:solidFill>
                  <a:srgbClr val="000000"/>
                </a:solidFill>
                <a:latin typeface="Tahoma" pitchFamily="34" charset="0"/>
              </a:rPr>
              <a:t>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  <a:latin typeface="Tahoma" pitchFamily="34" charset="0"/>
              </a:rPr>
              <a:t>(</a:t>
            </a:r>
            <a:r>
              <a:rPr lang="en-US" sz="1400" b="1">
                <a:solidFill>
                  <a:srgbClr val="FFCC00"/>
                </a:solidFill>
                <a:latin typeface="Tahoma" pitchFamily="34" charset="0"/>
              </a:rPr>
              <a:t>CBE</a:t>
            </a:r>
            <a:r>
              <a:rPr lang="en-US" sz="1400" b="1">
                <a:solidFill>
                  <a:srgbClr val="000000"/>
                </a:solidFill>
                <a:latin typeface="Tahoma" pitchFamily="34" charset="0"/>
              </a:rPr>
              <a:t>)</a:t>
            </a: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1600200" y="3352800"/>
            <a:ext cx="1565275" cy="950913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4341" tIns="37172" rIns="74341" bIns="37172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Tahoma" pitchFamily="34" charset="0"/>
              </a:rPr>
              <a:t>SDM YANG </a:t>
            </a:r>
          </a:p>
          <a:p>
            <a:pPr algn="ctr"/>
            <a:r>
              <a:rPr lang="en-US" sz="1400">
                <a:solidFill>
                  <a:srgbClr val="000000"/>
                </a:solidFill>
                <a:latin typeface="Tahoma" pitchFamily="34" charset="0"/>
              </a:rPr>
              <a:t>KOMPETENCE</a:t>
            </a: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1600200" y="5311775"/>
            <a:ext cx="1682750" cy="101282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4341" tIns="37172" rIns="74341" bIns="37172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Tahoma" pitchFamily="34" charset="0"/>
              </a:rPr>
              <a:t>MANAJEMEN 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Tahoma" pitchFamily="34" charset="0"/>
              </a:rPr>
              <a:t>BERBASIS SEKOLAH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Tahoma" pitchFamily="34" charset="0"/>
              </a:rPr>
              <a:t>(MBS)</a:t>
            </a:r>
            <a:endParaRPr lang="en-US" sz="14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34950" y="1546225"/>
            <a:ext cx="1230313" cy="604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4341" tIns="37172" rIns="74341" bIns="37172" anchor="ctr"/>
          <a:lstStyle/>
          <a:p>
            <a:pPr algn="ctr"/>
            <a:r>
              <a:rPr lang="en-US" sz="1500">
                <a:latin typeface="Tahoma" pitchFamily="34" charset="0"/>
              </a:rPr>
              <a:t>Paradigma</a:t>
            </a:r>
          </a:p>
          <a:p>
            <a:pPr algn="ctr"/>
            <a:r>
              <a:rPr lang="en-US" sz="1500">
                <a:latin typeface="Tahoma" pitchFamily="34" charset="0"/>
              </a:rPr>
              <a:t>Pendidikan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76213" y="3630613"/>
            <a:ext cx="1271587" cy="604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4341" tIns="37172" rIns="74341" bIns="37172" anchor="ctr"/>
          <a:lstStyle/>
          <a:p>
            <a:pPr algn="ctr"/>
            <a:r>
              <a:rPr lang="en-US" sz="1500">
                <a:latin typeface="Tahoma" pitchFamily="34" charset="0"/>
              </a:rPr>
              <a:t>Tuntutan </a:t>
            </a:r>
          </a:p>
          <a:p>
            <a:pPr algn="ctr"/>
            <a:r>
              <a:rPr lang="en-US" sz="1500">
                <a:latin typeface="Tahoma" pitchFamily="34" charset="0"/>
              </a:rPr>
              <a:t>Masyarakat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34950" y="5446713"/>
            <a:ext cx="1230313" cy="604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4341" tIns="37172" rIns="74341" bIns="37172" anchor="ctr"/>
          <a:lstStyle/>
          <a:p>
            <a:pPr algn="ctr"/>
            <a:r>
              <a:rPr lang="en-US" sz="1500">
                <a:latin typeface="Tahoma" pitchFamily="34" charset="0"/>
              </a:rPr>
              <a:t>Pemberdayaan</a:t>
            </a:r>
          </a:p>
          <a:p>
            <a:pPr algn="ctr"/>
            <a:r>
              <a:rPr lang="en-US" sz="1500">
                <a:latin typeface="Tahoma" pitchFamily="34" charset="0"/>
              </a:rPr>
              <a:t>Sumber Daya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3692525" y="1747838"/>
            <a:ext cx="1055688" cy="403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4341" tIns="37172" rIns="74341" bIns="37172" anchor="ctr"/>
          <a:lstStyle/>
          <a:p>
            <a:pPr algn="ctr"/>
            <a:r>
              <a:rPr lang="en-US" sz="1500">
                <a:latin typeface="Tahoma" pitchFamily="34" charset="0"/>
              </a:rPr>
              <a:t>LIFE  SKILLS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505200" y="2755900"/>
            <a:ext cx="1946275" cy="739775"/>
          </a:xfrm>
          <a:prstGeom prst="rect">
            <a:avLst/>
          </a:prstGeom>
          <a:solidFill>
            <a:srgbClr val="66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4341" tIns="37172" rIns="74341" bIns="37172" anchor="ctr"/>
          <a:lstStyle/>
          <a:p>
            <a:pPr algn="ctr"/>
            <a:r>
              <a:rPr lang="en-US" sz="1600">
                <a:latin typeface="Tahoma" pitchFamily="34" charset="0"/>
              </a:rPr>
              <a:t>KTSP &amp; KURIKULUM</a:t>
            </a:r>
          </a:p>
          <a:p>
            <a:pPr algn="ctr"/>
            <a:r>
              <a:rPr lang="en-US" sz="1600">
                <a:latin typeface="Tahoma" pitchFamily="34" charset="0"/>
              </a:rPr>
              <a:t>BERBASIS  </a:t>
            </a:r>
          </a:p>
          <a:p>
            <a:pPr algn="ctr"/>
            <a:r>
              <a:rPr lang="en-US" sz="1600">
                <a:latin typeface="Tahoma" pitchFamily="34" charset="0"/>
              </a:rPr>
              <a:t>KOMPETENSI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6037263" y="2824163"/>
            <a:ext cx="1173162" cy="671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4341" tIns="37172" rIns="74341" bIns="37172" anchor="ctr"/>
          <a:lstStyle/>
          <a:p>
            <a:pPr algn="ctr"/>
            <a:r>
              <a:rPr lang="en-US" sz="1300">
                <a:latin typeface="Tahoma" pitchFamily="34" charset="0"/>
              </a:rPr>
              <a:t>PROGRAM </a:t>
            </a:r>
          </a:p>
          <a:p>
            <a:pPr algn="ctr"/>
            <a:r>
              <a:rPr lang="en-US" sz="1300">
                <a:latin typeface="Tahoma" pitchFamily="34" charset="0"/>
              </a:rPr>
              <a:t>KEGIATAN</a:t>
            </a:r>
          </a:p>
          <a:p>
            <a:pPr algn="ctr"/>
            <a:r>
              <a:rPr lang="en-US" sz="1300">
                <a:latin typeface="Tahoma" pitchFamily="34" charset="0"/>
              </a:rPr>
              <a:t> SEKOLAH</a:t>
            </a:r>
          </a:p>
        </p:txBody>
      </p:sp>
      <p:sp>
        <p:nvSpPr>
          <p:cNvPr id="119821" name="Oval 13"/>
          <p:cNvSpPr>
            <a:spLocks noChangeArrowheads="1"/>
          </p:cNvSpPr>
          <p:nvPr/>
        </p:nvSpPr>
        <p:spPr bwMode="auto">
          <a:xfrm>
            <a:off x="7620000" y="2487613"/>
            <a:ext cx="1289050" cy="134461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4341" tIns="37172" rIns="74341" bIns="37172" anchor="ctr"/>
          <a:lstStyle/>
          <a:p>
            <a:pPr algn="ctr"/>
            <a:r>
              <a:rPr lang="en-US" sz="1500" b="1">
                <a:latin typeface="Tahoma" pitchFamily="34" charset="0"/>
              </a:rPr>
              <a:t>TAMATAN</a:t>
            </a:r>
          </a:p>
          <a:p>
            <a:pPr algn="ctr"/>
            <a:r>
              <a:rPr lang="en-US" sz="1500" b="1">
                <a:latin typeface="Tahoma" pitchFamily="34" charset="0"/>
              </a:rPr>
              <a:t>YANG</a:t>
            </a:r>
          </a:p>
          <a:p>
            <a:pPr algn="ctr"/>
            <a:r>
              <a:rPr lang="en-US" sz="1500" b="1">
                <a:latin typeface="Tahoma" pitchFamily="34" charset="0"/>
              </a:rPr>
              <a:t>BERMUTU</a:t>
            </a:r>
          </a:p>
        </p:txBody>
      </p:sp>
      <p:sp>
        <p:nvSpPr>
          <p:cNvPr id="119822" name="AutoShape 14"/>
          <p:cNvSpPr>
            <a:spLocks noChangeArrowheads="1"/>
          </p:cNvSpPr>
          <p:nvPr/>
        </p:nvSpPr>
        <p:spPr bwMode="auto">
          <a:xfrm rot="10800000" flipH="1">
            <a:off x="4806950" y="1882775"/>
            <a:ext cx="527050" cy="6715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1810334226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181033422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0707 h 21600"/>
              <a:gd name="T20" fmla="*/ 1649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150" y="0"/>
                </a:moveTo>
                <a:lnTo>
                  <a:pt x="10700" y="1938"/>
                </a:lnTo>
                <a:lnTo>
                  <a:pt x="15809" y="1938"/>
                </a:lnTo>
                <a:lnTo>
                  <a:pt x="15809" y="20707"/>
                </a:lnTo>
                <a:lnTo>
                  <a:pt x="0" y="20707"/>
                </a:lnTo>
                <a:lnTo>
                  <a:pt x="0" y="21600"/>
                </a:lnTo>
                <a:lnTo>
                  <a:pt x="16491" y="21600"/>
                </a:lnTo>
                <a:lnTo>
                  <a:pt x="16491" y="1938"/>
                </a:lnTo>
                <a:lnTo>
                  <a:pt x="21600" y="193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9823" name="AutoShape 15"/>
          <p:cNvSpPr>
            <a:spLocks noChangeArrowheads="1"/>
          </p:cNvSpPr>
          <p:nvPr/>
        </p:nvSpPr>
        <p:spPr bwMode="auto">
          <a:xfrm rot="10800000" flipH="1" flipV="1">
            <a:off x="3341688" y="3697288"/>
            <a:ext cx="1465262" cy="3365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20951414 h 21600"/>
              <a:gd name="T4" fmla="*/ 0 w 21600"/>
              <a:gd name="T5" fmla="*/ 1246088638 h 21600"/>
              <a:gd name="T6" fmla="*/ 2147483647 w 21600"/>
              <a:gd name="T7" fmla="*/ 1273025592 h 21600"/>
              <a:gd name="T8" fmla="*/ 2147483647 w 21600"/>
              <a:gd name="T9" fmla="*/ 776664630 h 21600"/>
              <a:gd name="T10" fmla="*/ 2147483647 w 21600"/>
              <a:gd name="T11" fmla="*/ 220951414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0687 h 21600"/>
              <a:gd name="T20" fmla="*/ 17027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667" y="0"/>
                </a:moveTo>
                <a:lnTo>
                  <a:pt x="11734" y="3749"/>
                </a:lnTo>
                <a:lnTo>
                  <a:pt x="16307" y="3749"/>
                </a:lnTo>
                <a:lnTo>
                  <a:pt x="16307" y="20687"/>
                </a:lnTo>
                <a:lnTo>
                  <a:pt x="0" y="20687"/>
                </a:lnTo>
                <a:lnTo>
                  <a:pt x="0" y="21600"/>
                </a:lnTo>
                <a:lnTo>
                  <a:pt x="17027" y="21600"/>
                </a:lnTo>
                <a:lnTo>
                  <a:pt x="17027" y="3749"/>
                </a:lnTo>
                <a:lnTo>
                  <a:pt x="21600" y="374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9824" name="AutoShape 16"/>
          <p:cNvSpPr>
            <a:spLocks noChangeArrowheads="1"/>
          </p:cNvSpPr>
          <p:nvPr/>
        </p:nvSpPr>
        <p:spPr bwMode="auto">
          <a:xfrm rot="10800000" flipH="1" flipV="1">
            <a:off x="3457575" y="4572000"/>
            <a:ext cx="3635375" cy="12096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1399 h 21600"/>
              <a:gd name="T20" fmla="*/ 1866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573" y="0"/>
                </a:moveTo>
                <a:lnTo>
                  <a:pt x="15546" y="2024"/>
                </a:lnTo>
                <a:lnTo>
                  <a:pt x="18486" y="2024"/>
                </a:lnTo>
                <a:lnTo>
                  <a:pt x="18486" y="21399"/>
                </a:lnTo>
                <a:lnTo>
                  <a:pt x="0" y="21399"/>
                </a:lnTo>
                <a:lnTo>
                  <a:pt x="0" y="21600"/>
                </a:lnTo>
                <a:lnTo>
                  <a:pt x="18660" y="21600"/>
                </a:lnTo>
                <a:lnTo>
                  <a:pt x="18660" y="2024"/>
                </a:lnTo>
                <a:lnTo>
                  <a:pt x="21600" y="202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9825" name="AutoShape 17"/>
          <p:cNvSpPr>
            <a:spLocks noChangeArrowheads="1"/>
          </p:cNvSpPr>
          <p:nvPr/>
        </p:nvSpPr>
        <p:spPr bwMode="auto">
          <a:xfrm>
            <a:off x="3165475" y="1882775"/>
            <a:ext cx="468313" cy="134938"/>
          </a:xfrm>
          <a:prstGeom prst="rightArrow">
            <a:avLst>
              <a:gd name="adj1" fmla="val 50000"/>
              <a:gd name="adj2" fmla="val 867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9826" name="AutoShape 18"/>
          <p:cNvSpPr>
            <a:spLocks noChangeArrowheads="1"/>
          </p:cNvSpPr>
          <p:nvPr/>
        </p:nvSpPr>
        <p:spPr bwMode="auto">
          <a:xfrm>
            <a:off x="5568950" y="3092450"/>
            <a:ext cx="350838" cy="134938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9827" name="AutoShape 19"/>
          <p:cNvSpPr>
            <a:spLocks noChangeArrowheads="1"/>
          </p:cNvSpPr>
          <p:nvPr/>
        </p:nvSpPr>
        <p:spPr bwMode="auto">
          <a:xfrm>
            <a:off x="7267575" y="3092450"/>
            <a:ext cx="352425" cy="134938"/>
          </a:xfrm>
          <a:prstGeom prst="rightArrow">
            <a:avLst>
              <a:gd name="adj1" fmla="val 50000"/>
              <a:gd name="adj2" fmla="val 6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716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5688" y="201613"/>
            <a:ext cx="292100" cy="3365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717" name="AutoShape 2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23263" y="201613"/>
            <a:ext cx="293687" cy="33655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718" name="AutoShape 2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72425" y="201613"/>
            <a:ext cx="292100" cy="3365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719" name="Oval 23"/>
          <p:cNvSpPr>
            <a:spLocks noChangeArrowheads="1"/>
          </p:cNvSpPr>
          <p:nvPr/>
        </p:nvSpPr>
        <p:spPr bwMode="auto">
          <a:xfrm>
            <a:off x="1600200" y="4191000"/>
            <a:ext cx="1558925" cy="9144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4341" tIns="37172" rIns="74341" bIns="37172" anchor="ctr"/>
          <a:lstStyle/>
          <a:p>
            <a:pPr algn="ctr"/>
            <a:r>
              <a:rPr lang="id-ID" sz="1400" dirty="0" smtClean="0">
                <a:solidFill>
                  <a:srgbClr val="000000"/>
                </a:solidFill>
                <a:latin typeface="Tahoma" pitchFamily="34" charset="0"/>
              </a:rPr>
              <a:t>8 </a:t>
            </a: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</a:rPr>
              <a:t>STANDAR</a:t>
            </a:r>
            <a:r>
              <a:rPr lang="id-ID" sz="1400" dirty="0" smtClean="0">
                <a:solidFill>
                  <a:srgbClr val="000000"/>
                </a:solidFill>
                <a:latin typeface="Tahoma" pitchFamily="34" charset="0"/>
              </a:rPr>
              <a:t> NAS.</a:t>
            </a:r>
            <a:endParaRPr lang="en-US" sz="1400" dirty="0">
              <a:solidFill>
                <a:srgbClr val="000000"/>
              </a:solidFill>
              <a:latin typeface="Tahoma" pitchFamily="34" charset="0"/>
            </a:endParaRP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Tahoma" pitchFamily="34" charset="0"/>
              </a:rPr>
              <a:t>PENDIDIKAN</a:t>
            </a:r>
          </a:p>
        </p:txBody>
      </p:sp>
      <p:sp>
        <p:nvSpPr>
          <p:cNvPr id="119832" name="AutoShape 24"/>
          <p:cNvSpPr>
            <a:spLocks noChangeArrowheads="1"/>
          </p:cNvSpPr>
          <p:nvPr/>
        </p:nvSpPr>
        <p:spPr bwMode="auto">
          <a:xfrm rot="10800000" flipH="1" flipV="1">
            <a:off x="3429000" y="4038600"/>
            <a:ext cx="2209800" cy="6413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0687 h 21600"/>
              <a:gd name="T20" fmla="*/ 17027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667" y="0"/>
                </a:moveTo>
                <a:lnTo>
                  <a:pt x="11734" y="3749"/>
                </a:lnTo>
                <a:lnTo>
                  <a:pt x="16307" y="3749"/>
                </a:lnTo>
                <a:lnTo>
                  <a:pt x="16307" y="20687"/>
                </a:lnTo>
                <a:lnTo>
                  <a:pt x="0" y="20687"/>
                </a:lnTo>
                <a:lnTo>
                  <a:pt x="0" y="21600"/>
                </a:lnTo>
                <a:lnTo>
                  <a:pt x="17027" y="21600"/>
                </a:lnTo>
                <a:lnTo>
                  <a:pt x="17027" y="3749"/>
                </a:lnTo>
                <a:lnTo>
                  <a:pt x="21600" y="374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52400" y="4343400"/>
            <a:ext cx="1295400" cy="604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4341" tIns="37172" rIns="74341" bIns="37172" anchor="ctr"/>
          <a:lstStyle/>
          <a:p>
            <a:pPr algn="ctr"/>
            <a:r>
              <a:rPr lang="en-US" sz="1500">
                <a:latin typeface="Tahoma" pitchFamily="34" charset="0"/>
              </a:rPr>
              <a:t>Kebijakan</a:t>
            </a:r>
          </a:p>
          <a:p>
            <a:pPr algn="ctr"/>
            <a:r>
              <a:rPr lang="en-US" sz="1500">
                <a:latin typeface="Tahoma" pitchFamily="34" charset="0"/>
              </a:rPr>
              <a:t>Pemerintah</a:t>
            </a: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5943600" y="3810000"/>
            <a:ext cx="1371600" cy="6096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Budaya</a:t>
            </a:r>
          </a:p>
          <a:p>
            <a:pPr algn="ctr"/>
            <a:r>
              <a:rPr lang="en-US"/>
              <a:t>Profesional</a:t>
            </a:r>
          </a:p>
        </p:txBody>
      </p:sp>
      <p:sp>
        <p:nvSpPr>
          <p:cNvPr id="29723" name="AutoShape 28"/>
          <p:cNvSpPr>
            <a:spLocks noChangeArrowheads="1"/>
          </p:cNvSpPr>
          <p:nvPr/>
        </p:nvSpPr>
        <p:spPr bwMode="auto">
          <a:xfrm>
            <a:off x="6400800" y="3505200"/>
            <a:ext cx="3810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9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72 -0.15686 L -0.03686 -0.15686 C -0.02056 -0.15686 -2.30769E-6 -0.11377 -2.30769E-6 -0.07843 L -2.30769E-6 5.88235E-7 " pathEditMode="relative" rAng="0" ptsTypes="FfFF">
                                      <p:cBhvr>
                                        <p:cTn id="18" dur="20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3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975 0.05842 L -0.04487 0.05842 C -0.02458 0.05842 2.5641E-6 0.04249 2.5641E-6 0.02921 L 2.5641E-6 -3.52941E-6 " pathEditMode="relative" rAng="16200000" ptsTypes="FfFF">
                                      <p:cBhvr>
                                        <p:cTn id="21" dur="2000" fill="hold"/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9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4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589 0.09804 L -0.09295 0.09804 C -0.05141 0.09804 -3.07692E-6 0.07088 -3.07692E-6 0.04902 L -3.07692E-6 -1.96078E-6 " pathEditMode="relative" rAng="0" ptsTypes="FfFF">
                                      <p:cBhvr>
                                        <p:cTn id="31" dur="20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-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1198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1198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3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975 0.05842 L -0.04487 0.05842 C -0.02458 0.05842 2.5641E-6 0.04249 2.5641E-6 0.02921 L 2.5641E-6 -3.52941E-6 " pathEditMode="relative" rAng="16200000" ptsTypes="FfFF">
                                      <p:cBhvr>
                                        <p:cTn id="47" dur="20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nimBg="1"/>
      <p:bldP spid="119821" grpId="0" animBg="1"/>
      <p:bldP spid="119822" grpId="0" animBg="1"/>
      <p:bldP spid="119823" grpId="0" animBg="1"/>
      <p:bldP spid="119824" grpId="0" animBg="1"/>
      <p:bldP spid="119825" grpId="0" animBg="1"/>
      <p:bldP spid="119826" grpId="0" animBg="1"/>
      <p:bldP spid="119827" grpId="0" animBg="1"/>
      <p:bldP spid="1198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1219200" y="1447800"/>
            <a:ext cx="6019800" cy="48006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8963" name="AutoShape 3"/>
          <p:cNvSpPr>
            <a:spLocks noChangeArrowheads="1"/>
          </p:cNvSpPr>
          <p:nvPr/>
        </p:nvSpPr>
        <p:spPr bwMode="auto">
          <a:xfrm>
            <a:off x="914400" y="3200400"/>
            <a:ext cx="7848600" cy="3276600"/>
          </a:xfrm>
          <a:prstGeom prst="triangle">
            <a:avLst>
              <a:gd name="adj" fmla="val 50000"/>
            </a:avLst>
          </a:prstGeom>
          <a:solidFill>
            <a:srgbClr val="FF6600">
              <a:alpha val="5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i="1" dirty="0" smtClean="0"/>
              <a:t>8 </a:t>
            </a:r>
            <a:r>
              <a:rPr lang="en-US" sz="4000" dirty="0" smtClean="0"/>
              <a:t>“</a:t>
            </a:r>
            <a:r>
              <a:rPr lang="en-US" sz="4000" b="1" i="1" u="sng" dirty="0" err="1" smtClean="0"/>
              <a:t>Standar</a:t>
            </a:r>
            <a:r>
              <a:rPr lang="id-ID" sz="4000" b="1" i="1" u="sng" dirty="0" smtClean="0"/>
              <a:t> Nasional</a:t>
            </a:r>
            <a:r>
              <a:rPr lang="en-US" sz="4000" b="1" i="1" u="sng" dirty="0" smtClean="0"/>
              <a:t> </a:t>
            </a:r>
            <a:r>
              <a:rPr lang="en-US" sz="4000" b="1" i="1" u="sng" dirty="0" err="1" smtClean="0"/>
              <a:t>Pendidikan</a:t>
            </a:r>
            <a:r>
              <a:rPr lang="en-US" sz="4000" b="1" i="1" u="sng" dirty="0" smtClean="0"/>
              <a:t>”</a:t>
            </a:r>
            <a:br>
              <a:rPr lang="en-US" sz="4000" b="1" i="1" u="sng" dirty="0" smtClean="0"/>
            </a:br>
            <a:r>
              <a:rPr lang="en-US" sz="2800" i="1" dirty="0" smtClean="0">
                <a:solidFill>
                  <a:srgbClr val="FFFF00"/>
                </a:solidFill>
              </a:rPr>
              <a:t>(</a:t>
            </a:r>
            <a:r>
              <a:rPr lang="en-US" sz="2800" i="1" dirty="0" err="1" smtClean="0">
                <a:solidFill>
                  <a:srgbClr val="FFFF00"/>
                </a:solidFill>
              </a:rPr>
              <a:t>sebagai</a:t>
            </a:r>
            <a:r>
              <a:rPr lang="en-US" sz="2800" i="1" dirty="0" smtClean="0">
                <a:solidFill>
                  <a:srgbClr val="FFFF00"/>
                </a:solidFill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</a:rPr>
              <a:t>acuan</a:t>
            </a:r>
            <a:r>
              <a:rPr lang="en-US" sz="2800" i="1" dirty="0" smtClean="0">
                <a:solidFill>
                  <a:srgbClr val="FFFF00"/>
                </a:solidFill>
              </a:rPr>
              <a:t>/</a:t>
            </a:r>
            <a:r>
              <a:rPr lang="en-US" sz="2800" i="1" dirty="0" err="1" smtClean="0">
                <a:solidFill>
                  <a:srgbClr val="FFFF00"/>
                </a:solidFill>
              </a:rPr>
              <a:t>arah</a:t>
            </a:r>
            <a:r>
              <a:rPr lang="en-US" sz="2800" i="1" dirty="0" smtClean="0">
                <a:solidFill>
                  <a:srgbClr val="FFFF00"/>
                </a:solidFill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</a:rPr>
              <a:t>pengelolaan</a:t>
            </a:r>
            <a:r>
              <a:rPr lang="en-US" sz="2800" i="1" dirty="0" smtClean="0">
                <a:solidFill>
                  <a:srgbClr val="FFFF00"/>
                </a:solidFill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</a:rPr>
              <a:t>sekolah</a:t>
            </a:r>
            <a:r>
              <a:rPr lang="en-US" sz="2800" i="1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6934200" cy="4953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rgbClr val="800000"/>
              </a:buClr>
              <a:buFontTx/>
              <a:buAutoNum type="arabicPeriod"/>
              <a:defRPr/>
            </a:pPr>
            <a:r>
              <a:rPr lang="en-US" b="1" smtClean="0"/>
              <a:t>Standar Isi;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800000"/>
              </a:buClr>
              <a:buFontTx/>
              <a:buAutoNum type="arabicPeriod"/>
              <a:defRPr/>
            </a:pPr>
            <a:r>
              <a:rPr lang="en-US" b="1" smtClean="0"/>
              <a:t>Standar Proses;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800000"/>
              </a:buClr>
              <a:buFontTx/>
              <a:buAutoNum type="arabicPeriod"/>
              <a:defRPr/>
            </a:pPr>
            <a:r>
              <a:rPr lang="en-US" b="1" smtClean="0"/>
              <a:t>Standar Kompetensi Lulusan;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800000"/>
              </a:buClr>
              <a:buFontTx/>
              <a:buAutoNum type="arabicPeriod"/>
              <a:defRPr/>
            </a:pPr>
            <a:r>
              <a:rPr lang="en-US" b="1" smtClean="0"/>
              <a:t>Standar Pendidik dan Tenaga kependidikan;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800000"/>
              </a:buClr>
              <a:buFontTx/>
              <a:buAutoNum type="arabicPeriod"/>
              <a:defRPr/>
            </a:pPr>
            <a:r>
              <a:rPr lang="en-US" b="1" smtClean="0"/>
              <a:t>Standar Sarana dan prasarana;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800000"/>
              </a:buClr>
              <a:buFontTx/>
              <a:buAutoNum type="arabicPeriod"/>
              <a:defRPr/>
            </a:pPr>
            <a:r>
              <a:rPr lang="en-US" b="1" smtClean="0"/>
              <a:t>Standar Pengelolaan;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800000"/>
              </a:buClr>
              <a:buFontTx/>
              <a:buAutoNum type="arabicPeriod"/>
              <a:defRPr/>
            </a:pPr>
            <a:r>
              <a:rPr lang="en-US" b="1" smtClean="0"/>
              <a:t>Standar Pembiayaan;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800000"/>
              </a:buClr>
              <a:buFontTx/>
              <a:buAutoNum type="arabicPeriod"/>
              <a:defRPr/>
            </a:pPr>
            <a:r>
              <a:rPr lang="en-US" b="1" smtClean="0"/>
              <a:t>Standar penilaian pendidikan;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89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8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8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8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8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8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animBg="1"/>
      <p:bldP spid="168964" grpId="0"/>
      <p:bldP spid="16896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latin typeface="Arial Black" pitchFamily="34" charset="0"/>
              </a:rPr>
              <a:t>5</a:t>
            </a:r>
            <a:r>
              <a:rPr lang="en-US" sz="3600" b="1" smtClean="0"/>
              <a:t> </a:t>
            </a:r>
            <a:r>
              <a:rPr lang="en-US" sz="3200" b="1" smtClean="0"/>
              <a:t>KEKUATAN PENDORONG </a:t>
            </a:r>
            <a:br>
              <a:rPr lang="en-US" sz="3200" b="1" smtClean="0"/>
            </a:br>
            <a:r>
              <a:rPr lang="en-US" sz="3200" b="1" smtClean="0"/>
              <a:t>GERAK MAJU SEKOLAH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914400" y="1600200"/>
            <a:ext cx="19812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Design/Standar</a:t>
            </a:r>
          </a:p>
          <a:p>
            <a:pPr algn="ctr"/>
            <a:r>
              <a:rPr lang="en-US">
                <a:latin typeface="Tahoma" pitchFamily="34" charset="0"/>
              </a:rPr>
              <a:t>Yang Tepat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1981200" y="2514600"/>
            <a:ext cx="19812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Sistem/Org. </a:t>
            </a:r>
          </a:p>
          <a:p>
            <a:pPr algn="ctr"/>
            <a:r>
              <a:rPr lang="en-US">
                <a:latin typeface="Tahoma" pitchFamily="34" charset="0"/>
              </a:rPr>
              <a:t>Yang Efektif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200400" y="3276600"/>
            <a:ext cx="20574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Kepemimpinan</a:t>
            </a:r>
          </a:p>
          <a:p>
            <a:pPr algn="ctr"/>
            <a:r>
              <a:rPr lang="en-US">
                <a:latin typeface="Tahoma" pitchFamily="34" charset="0"/>
              </a:rPr>
              <a:t>Yang Efektif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2057400" y="4267200"/>
            <a:ext cx="19812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Motivasi</a:t>
            </a:r>
          </a:p>
          <a:p>
            <a:pPr algn="ctr"/>
            <a:r>
              <a:rPr lang="en-US">
                <a:latin typeface="Tahoma" pitchFamily="34" charset="0"/>
              </a:rPr>
              <a:t>Personal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990600" y="5105400"/>
            <a:ext cx="2057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Lingkungan</a:t>
            </a:r>
          </a:p>
          <a:p>
            <a:pPr algn="ctr"/>
            <a:r>
              <a:rPr lang="en-US">
                <a:latin typeface="Tahoma" pitchFamily="34" charset="0"/>
              </a:rPr>
              <a:t>Yang Kondusif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6553200" y="3048000"/>
            <a:ext cx="20574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Tahoma" pitchFamily="34" charset="0"/>
              </a:rPr>
              <a:t>Sekolah </a:t>
            </a:r>
          </a:p>
          <a:p>
            <a:pPr algn="ctr"/>
            <a:r>
              <a:rPr lang="en-US" sz="2800" b="1">
                <a:latin typeface="Tahoma" pitchFamily="34" charset="0"/>
              </a:rPr>
              <a:t>Bermutu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5715000" y="3048000"/>
            <a:ext cx="671513" cy="1752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10252" name="Picture 12" descr="Cartoon_01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876800"/>
            <a:ext cx="19050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animBg="1"/>
      <p:bldP spid="10244" grpId="0" animBg="1"/>
      <p:bldP spid="10245" grpId="0" animBg="1"/>
      <p:bldP spid="10246" grpId="0" animBg="1"/>
      <p:bldP spid="10247" grpId="0" animBg="1"/>
      <p:bldP spid="10248" grpId="0" animBg="1"/>
      <p:bldP spid="1025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defaul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1511</TotalTime>
  <Words>792</Words>
  <Application>Microsoft Office PowerPoint</Application>
  <PresentationFormat>On-screen Show (4:3)</PresentationFormat>
  <Paragraphs>281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Default Design</vt:lpstr>
      <vt:lpstr>Orbit</vt:lpstr>
      <vt:lpstr>default</vt:lpstr>
      <vt:lpstr>Maple</vt:lpstr>
      <vt:lpstr>Digital Dots</vt:lpstr>
      <vt:lpstr>Shimmer</vt:lpstr>
      <vt:lpstr>Eclipse</vt:lpstr>
      <vt:lpstr>Crayons</vt:lpstr>
      <vt:lpstr>Beam</vt:lpstr>
      <vt:lpstr>Photo Editor Photo</vt:lpstr>
      <vt:lpstr>Pengelolaan             SEKOLAH</vt:lpstr>
      <vt:lpstr>Pengelolaan sekolah (school management)</vt:lpstr>
      <vt:lpstr>Tujuan Pengelolaan sekolah (school management)</vt:lpstr>
      <vt:lpstr>Dasar/Pedoman Pengelolaan Sekolah</vt:lpstr>
      <vt:lpstr>Slide 5</vt:lpstr>
      <vt:lpstr>Slide 6</vt:lpstr>
      <vt:lpstr>Slide 7</vt:lpstr>
      <vt:lpstr>8 “Standar Nasional Pendidikan” (sebagai acuan/arah pengelolaan sekolah)</vt:lpstr>
      <vt:lpstr>5 KEKUATAN PENDORONG  GERAK MAJU SEKOLAH</vt:lpstr>
      <vt:lpstr>KUNCI SUKSES KBM</vt:lpstr>
      <vt:lpstr>“DIMENSI MUTU SEKOLAH” </vt:lpstr>
      <vt:lpstr>Slide 12</vt:lpstr>
      <vt:lpstr>INTI KEGIATAN DI SEKOLAH</vt:lpstr>
      <vt:lpstr>Komponen Administrasi Sekolah</vt:lpstr>
      <vt:lpstr>SASARAN KENDALI MUTU SEKOLAH</vt:lpstr>
      <vt:lpstr> “Sekolah Yang Bermutu“</vt:lpstr>
      <vt:lpstr>TUGAS KELOMPOK (45 Menit)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harta</dc:creator>
  <cp:lastModifiedBy>User</cp:lastModifiedBy>
  <cp:revision>62</cp:revision>
  <cp:lastPrinted>1601-01-01T00:00:00Z</cp:lastPrinted>
  <dcterms:created xsi:type="dcterms:W3CDTF">1601-01-01T00:00:00Z</dcterms:created>
  <dcterms:modified xsi:type="dcterms:W3CDTF">2015-05-15T02:33:34Z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