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86429" autoAdjust="0"/>
  </p:normalViewPr>
  <p:slideViewPr>
    <p:cSldViewPr>
      <p:cViewPr>
        <p:scale>
          <a:sx n="90" d="100"/>
          <a:sy n="90" d="100"/>
        </p:scale>
        <p:origin x="-249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FD9D-FDFA-4720-BC29-66425320971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Алгоритм действий работодателя 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(юридические лица и индивидуальные предприниматели,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 зарегистрированные до 01.01.2021 года),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>
                <a:latin typeface="Tahoma" pitchFamily="34" charset="0"/>
                <a:cs typeface="Tahoma" pitchFamily="34" charset="0"/>
              </a:rPr>
              <a:t>желающего получить субсидию при трудоустройстве безработных граждан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572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4719391" y="6611779"/>
            <a:ext cx="4424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Рекомендуется органами службы занятости населения Ростовской области 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Цель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956956"/>
            <a:ext cx="4580981" cy="89531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1 января 2021 г. были зарегистрированы в качестве безработных  граждан в органах службы занятости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092" y="4844376"/>
            <a:ext cx="4592948" cy="187220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дату заключения трудового договора с работодателем не имели работы, не были зарегистрированы в качестве индивидуального предпринимателя, главы крестьянского (фермерского) хозяйства, единоличного исполнительного органа юридического лица, а также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не применяли специальный налоговый режим «Налог на профессиональный доход»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4005064"/>
            <a:ext cx="4592856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дату направления органами службы занятости для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трудоустройств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к работодателю являлись безработными гражданами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2410691" y="2600696"/>
            <a:ext cx="142503" cy="333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426920"/>
            <a:ext cx="7776864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Частичная компенсация затрат работодателя на выплату заработной платы работникам из числа трудоустроенных безработных граждан, которые отвечают критериям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07504" y="314096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07504" y="422108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07504" y="5685631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3212976"/>
            <a:ext cx="72008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20072" y="2924944"/>
            <a:ext cx="3456384" cy="37124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ВАЖНО!</a:t>
            </a: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Трудоустройство должно осуществляться  на постоянную основу</a:t>
            </a: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на условиях полного рабочего дня с заработной платой принятых на работу в рамках программы безработных граждан не ниже величины МРОТ.</a:t>
            </a:r>
          </a:p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На 15 декабря 2021 года  не менее 80 % численности трудоустроенных  безработных граждан должны сохранить занятость</a:t>
            </a:r>
          </a:p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894247" y="2583983"/>
            <a:ext cx="142503" cy="333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Размер и порядок предоставления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Размер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44008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Предоставление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2348880"/>
            <a:ext cx="4032448" cy="42484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величина минимального размера оплаты труда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(установлен Федеральным законом «О минимальном размере оплаты труда»),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увеличенная на сумму  страховых взносов 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cs typeface="Tahoma" pitchFamily="34" charset="0"/>
              </a:rPr>
              <a:t>в государственные внебюджетные фонды,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за каждого трудоустроенного безработного гражданина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4869160"/>
            <a:ext cx="4104456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по истечении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1-го, 3-го, 6-го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месяца работы трудоустроенного безработного гражданина</a:t>
            </a:r>
          </a:p>
          <a:p>
            <a:pPr algn="ctr"/>
            <a:endParaRPr lang="ru-RU" sz="10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2348880"/>
            <a:ext cx="4104456" cy="24482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Фондом социального страхования Российской Федерации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(без заключения соглашения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о представлении субсидии) </a:t>
            </a: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путем перечисления на расчетный счет работодателя, открытый в российской кредитной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0800000">
            <a:off x="4427984" y="422108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12474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98072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Алгоритм действий в рамках участия в мероприятии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052736"/>
            <a:ext cx="5328592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3284984"/>
            <a:ext cx="4176464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618" y="3277590"/>
            <a:ext cx="4248472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Направление информации о приеме на работу гражданина в центр занятости населения, оказавший содействие </a:t>
            </a:r>
            <a:br>
              <a:rPr lang="ru-RU" sz="1300" dirty="0" smtClean="0">
                <a:latin typeface="Tahoma" pitchFamily="34" charset="0"/>
                <a:cs typeface="Tahoma" pitchFamily="34" charset="0"/>
              </a:rPr>
            </a:br>
            <a:r>
              <a:rPr lang="ru-RU" sz="1300" dirty="0" smtClean="0">
                <a:latin typeface="Tahoma" pitchFamily="34" charset="0"/>
                <a:cs typeface="Tahoma" pitchFamily="34" charset="0"/>
              </a:rPr>
              <a:t>в подборе необходимых работников из числа безработных граждан, не позднее 1 дня после трудоустройства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980728"/>
            <a:ext cx="3312368" cy="2088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Направление работодателем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 в органы службы занятости населения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заявления с приложением перечня свободных рабочих мест </a:t>
            </a:r>
            <a:r>
              <a:rPr lang="ru-RU" sz="1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100" dirty="0" smtClean="0">
                <a:latin typeface="Tahoma" pitchFamily="34" charset="0"/>
                <a:cs typeface="Tahoma" pitchFamily="34" charset="0"/>
              </a:rPr>
            </a:br>
            <a:r>
              <a:rPr lang="ru-RU" sz="1100" dirty="0" smtClean="0">
                <a:latin typeface="Tahoma" pitchFamily="34" charset="0"/>
                <a:cs typeface="Tahoma" pitchFamily="34" charset="0"/>
              </a:rPr>
              <a:t>и вакантных должностей, на которые предполагается трудоустройство безработных граждан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с использованием </a:t>
            </a:r>
            <a:r>
              <a:rPr lang="ru-RU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личного кабинета системы «Общероссийская база вакансий «Работа в России»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не  позднее 1 сентября 2021 года</a:t>
            </a:r>
          </a:p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</a:t>
            </a:r>
            <a:r>
              <a:rPr lang="ru-RU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://</a:t>
            </a:r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trudvsem.ru</a:t>
            </a:r>
            <a:endParaRPr lang="ru-RU" sz="13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724128" y="213285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696236" y="303295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1052736"/>
            <a:ext cx="2880320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Оказание органами службы занятости работодателю содействия в подборе необходимых работников из числа безработных граждан, подходящих под критерии  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4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005064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принятые на работу в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безработные граждане должны быть трудоустроены на условиях полного рабочего дня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264" y="4005064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заработная плата принятых на работу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безработных граждан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не должна быть ниже величины МРОТ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024" y="3356992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Оформление работодателем трудовых отношений	</a:t>
            </a: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644008" y="3212976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474" y="3186313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35696" y="5301208"/>
            <a:ext cx="5328592" cy="14401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5301208"/>
            <a:ext cx="3096344" cy="142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Направление работодателем заявления в Фонд социального страхования Российской Федерации в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Единую интегрированную информационную систему «Соцстрах»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не позднее 1 ноября 2021 года</a:t>
            </a:r>
          </a:p>
          <a:p>
            <a:pPr algn="ctr"/>
            <a:r>
              <a:rPr lang="en-US" sz="1500" b="1" dirty="0" smtClean="0">
                <a:solidFill>
                  <a:srgbClr val="FF0000"/>
                </a:solidFill>
              </a:rPr>
              <a:t>https://r61.fss.ru/</a:t>
            </a:r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619672" y="522920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углом вверх 24"/>
          <p:cNvSpPr/>
          <p:nvPr/>
        </p:nvSpPr>
        <p:spPr>
          <a:xfrm rot="5400000">
            <a:off x="806811" y="4992404"/>
            <a:ext cx="360040" cy="8336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75856" y="1052736"/>
            <a:ext cx="2448272" cy="201622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8024" y="5301208"/>
            <a:ext cx="2736304" cy="144016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49480" cy="5040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Порядок подачи заявления в Фонд социального страхования Российской Федерации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628800"/>
            <a:ext cx="8640960" cy="48965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916832"/>
            <a:ext cx="144016" cy="2160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132856"/>
            <a:ext cx="842493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не ранее чем через месяц после даты, с которой трудоустроенный в рамках мероприятия безработный гражданин приступил к исполнению трудовых обязанностей</a:t>
            </a:r>
            <a:br>
              <a:rPr lang="ru-RU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 в соответствии с трудовым договором,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но не позднее 1 ноября текущего финансового года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1628800"/>
            <a:ext cx="2160240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Срок</a:t>
            </a:r>
          </a:p>
        </p:txBody>
      </p:sp>
      <p:sp>
        <p:nvSpPr>
          <p:cNvPr id="11" name="Стрелка вниз 10"/>
          <p:cNvSpPr/>
          <p:nvPr/>
        </p:nvSpPr>
        <p:spPr>
          <a:xfrm rot="3475220" flipH="1">
            <a:off x="4213516" y="3878687"/>
            <a:ext cx="212909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4221088"/>
            <a:ext cx="4032448" cy="2088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Подписание усиленной квалифицированной электронной подписью или простой электронной подписью уполномоченного сотрудника 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99992" y="4221088"/>
            <a:ext cx="446449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Предоставление в федеральную государственную информационную систему «Единая интегрированная информационная система «Соцстрах» </a:t>
            </a:r>
            <a:endParaRPr lang="en-US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с использованием информационных систем работодателя либо с помощью</a:t>
            </a:r>
            <a:r>
              <a:rPr lang="en-US" sz="1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программного обеспечения, предоставляемого Фондом Социального страхования на безвозмездной основе посредством внешних сервисов информационного взаимодействия 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8255352" flipH="1">
            <a:off x="4623453" y="3856621"/>
            <a:ext cx="185127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3717032"/>
            <a:ext cx="41764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Требования к заявлению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412776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Условия для включения работодателя в реестр для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40768"/>
            <a:ext cx="8856984" cy="551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/>
              <a:t>      Ваша организация может принять участие в программе государственной поддержки, если:</a:t>
            </a:r>
            <a:endParaRPr lang="ru-RU" sz="1500" dirty="0" smtClean="0"/>
          </a:p>
          <a:p>
            <a:endParaRPr lang="ru-RU" sz="1200" dirty="0" smtClean="0"/>
          </a:p>
          <a:p>
            <a:r>
              <a:rPr lang="ru-RU" sz="1200" dirty="0" smtClean="0"/>
              <a:t>Официально зарегистрирована до 1 января 2021 года.</a:t>
            </a:r>
          </a:p>
          <a:p>
            <a:endParaRPr lang="ru-RU" sz="1200" dirty="0" smtClean="0"/>
          </a:p>
          <a:p>
            <a:r>
              <a:rPr lang="ru-RU" sz="1200" dirty="0" smtClean="0"/>
              <a:t>У организации отсутствуют задолженности по: </a:t>
            </a:r>
          </a:p>
          <a:p>
            <a:pPr lvl="1"/>
            <a:r>
              <a:rPr lang="ru-RU" sz="1200" dirty="0" smtClean="0"/>
              <a:t>уплате налогов, сборов, страховых взносов, пеней, штрафов и процентов, подлежащих уплате в соответствии с законодательством Российской Федерации;</a:t>
            </a:r>
          </a:p>
          <a:p>
            <a:pPr lvl="1"/>
            <a:r>
              <a:rPr lang="ru-RU" sz="1200" dirty="0" smtClean="0"/>
              <a:t>возврату в федеральный бюджет субсидий, бюджетных инвестиций и задолженность перед федеральным бюджетом;</a:t>
            </a:r>
          </a:p>
          <a:p>
            <a:pPr lvl="1"/>
            <a:r>
              <a:rPr lang="ru-RU" sz="1200" dirty="0" smtClean="0"/>
              <a:t>заработной плате.</a:t>
            </a:r>
          </a:p>
          <a:p>
            <a:r>
              <a:rPr lang="ru-RU" sz="1200" dirty="0" smtClean="0"/>
              <a:t>Не находится в процессе реорганизации, ликвидации, банкротства и ваша деятельность не была приостановлена или прекращена.</a:t>
            </a:r>
          </a:p>
          <a:p>
            <a:endParaRPr lang="ru-RU" sz="1200" dirty="0" smtClean="0"/>
          </a:p>
          <a:p>
            <a:r>
              <a:rPr lang="ru-RU" sz="1200" dirty="0" smtClean="0"/>
              <a:t>Не получает средства из федерального бюджета в рамках иных программ в целях возмещения затрат, связанных с трудоустройством безработных граждан.</a:t>
            </a:r>
          </a:p>
          <a:p>
            <a:endParaRPr lang="ru-RU" sz="1200" dirty="0" smtClean="0"/>
          </a:p>
          <a:p>
            <a:r>
              <a:rPr lang="ru-RU" sz="1200" dirty="0" smtClean="0"/>
              <a:t>В уставном (складочном) капитале вашей организации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не предусматривающих раскрытия и предоставления информации при проведении финансовых операций в отношении таких юридических лиц, в совокупности не превышает 50 процентов.</a:t>
            </a:r>
          </a:p>
          <a:p>
            <a:endParaRPr lang="ru-RU" sz="1200" dirty="0" smtClean="0"/>
          </a:p>
          <a:p>
            <a:r>
              <a:rPr lang="ru-RU" sz="1200" dirty="0" smtClean="0"/>
              <a:t>Руководитель, члены коллегиального исполнительного органа, лицо, исполняющее функции единоличного исполнительного органа, или главный бухгалтер вашей организации не внесены в реестр дисквалифицированных лиц.</a:t>
            </a:r>
          </a:p>
          <a:p>
            <a:endParaRPr lang="ru-RU" sz="1200" dirty="0" smtClean="0"/>
          </a:p>
          <a:p>
            <a:r>
              <a:rPr lang="ru-RU" sz="1200" dirty="0" smtClean="0"/>
              <a:t>Ваша организация не является заемщиком в соответствии с постановлением Правительства Российской Федерации "Об утверждении Правил предоставления субсидий из федерального бюджета российским кредитным организациям на возмещение недополученных ими доходов по кредитам, выданным в 2021 году юридическим лицам и индивидуальным предпринимателям на восстановление предпринимательской деятельности".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662</Words>
  <Application>Microsoft Office PowerPoint</Application>
  <PresentationFormat>Экран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работодателя   (юридические лица и индивидуальные предприниматели,  зарегистрированные до 01.01.2021 года), желающего получить субсидию при трудоустройстве безработных граждан</vt:lpstr>
      <vt:lpstr>Цель предоставления субсидии</vt:lpstr>
      <vt:lpstr>Размер и порядок предоставления</vt:lpstr>
      <vt:lpstr>Алгоритм действий в рамках участия в мероприятии</vt:lpstr>
      <vt:lpstr> Порядок подачи заявления в Фонд социального страхования Российской Федерации  </vt:lpstr>
      <vt:lpstr>Условия для включения работодателя в реестр для предоставления субсидии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работодателя   (юридическое лицо или индивидуальный предприниматель), желающего получить субсидию при трудоустройстве безработных граждан</dc:title>
  <dc:creator>o_gubareva</dc:creator>
  <cp:lastModifiedBy>Людмила</cp:lastModifiedBy>
  <cp:revision>49</cp:revision>
  <dcterms:created xsi:type="dcterms:W3CDTF">2021-03-29T13:31:12Z</dcterms:created>
  <dcterms:modified xsi:type="dcterms:W3CDTF">2021-04-13T12:56:52Z</dcterms:modified>
</cp:coreProperties>
</file>