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7"/>
  </p:notesMasterIdLst>
  <p:handoutMasterIdLst>
    <p:handoutMasterId r:id="rId28"/>
  </p:handoutMasterIdLst>
  <p:sldIdLst>
    <p:sldId id="257" r:id="rId3"/>
    <p:sldId id="294" r:id="rId4"/>
    <p:sldId id="259" r:id="rId5"/>
    <p:sldId id="298" r:id="rId6"/>
    <p:sldId id="265" r:id="rId7"/>
    <p:sldId id="295" r:id="rId8"/>
    <p:sldId id="296" r:id="rId9"/>
    <p:sldId id="271" r:id="rId10"/>
    <p:sldId id="273" r:id="rId11"/>
    <p:sldId id="297" r:id="rId12"/>
    <p:sldId id="300" r:id="rId13"/>
    <p:sldId id="301" r:id="rId14"/>
    <p:sldId id="302" r:id="rId15"/>
    <p:sldId id="303" r:id="rId16"/>
    <p:sldId id="304" r:id="rId17"/>
    <p:sldId id="306" r:id="rId18"/>
    <p:sldId id="310" r:id="rId19"/>
    <p:sldId id="305" r:id="rId20"/>
    <p:sldId id="307" r:id="rId21"/>
    <p:sldId id="308" r:id="rId22"/>
    <p:sldId id="283" r:id="rId23"/>
    <p:sldId id="292" r:id="rId24"/>
    <p:sldId id="299" r:id="rId25"/>
    <p:sldId id="309"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99"/>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018" autoAdjust="0"/>
    <p:restoredTop sz="89026" autoAdjust="0"/>
  </p:normalViewPr>
  <p:slideViewPr>
    <p:cSldViewPr snapToGrid="0">
      <p:cViewPr varScale="1">
        <p:scale>
          <a:sx n="95" d="100"/>
          <a:sy n="95" d="100"/>
        </p:scale>
        <p:origin x="114" y="780"/>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106" d="100"/>
          <a:sy n="106" d="100"/>
        </p:scale>
        <p:origin x="3390"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F039EFA-2963-4CAB-9DE8-50BC4D65F7A4}"/>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r>
              <a:rPr lang="en-US"/>
              <a:t>Setting Goals - SIP #1</a:t>
            </a:r>
          </a:p>
        </p:txBody>
      </p:sp>
      <p:sp>
        <p:nvSpPr>
          <p:cNvPr id="3" name="Date Placeholder 2">
            <a:extLst>
              <a:ext uri="{FF2B5EF4-FFF2-40B4-BE49-F238E27FC236}">
                <a16:creationId xmlns:a16="http://schemas.microsoft.com/office/drawing/2014/main" id="{5CEA0C15-ACED-4937-BA5E-0EE2B7451EF4}"/>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5249D76-CAAC-4BEB-AC90-F9C0AA4B66C8}" type="datetimeFigureOut">
              <a:rPr lang="en-US" smtClean="0"/>
              <a:t>11/6/2019</a:t>
            </a:fld>
            <a:endParaRPr lang="en-US"/>
          </a:p>
        </p:txBody>
      </p:sp>
      <p:sp>
        <p:nvSpPr>
          <p:cNvPr id="4" name="Footer Placeholder 3">
            <a:extLst>
              <a:ext uri="{FF2B5EF4-FFF2-40B4-BE49-F238E27FC236}">
                <a16:creationId xmlns:a16="http://schemas.microsoft.com/office/drawing/2014/main" id="{4E6448AA-8F62-4D4A-BCA1-0F3800F84F84}"/>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r>
              <a:rPr lang="en-US"/>
              <a:t>At OMAG in Edmond on 11/14/19</a:t>
            </a:r>
          </a:p>
        </p:txBody>
      </p:sp>
      <p:sp>
        <p:nvSpPr>
          <p:cNvPr id="5" name="Slide Number Placeholder 4">
            <a:extLst>
              <a:ext uri="{FF2B5EF4-FFF2-40B4-BE49-F238E27FC236}">
                <a16:creationId xmlns:a16="http://schemas.microsoft.com/office/drawing/2014/main" id="{F5235C26-FA62-4C68-9F81-7F81594D5F88}"/>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385DA7E8-0F92-4DB5-A2A6-A208EEA3CB1E}" type="slidenum">
              <a:rPr lang="en-US" smtClean="0"/>
              <a:t>‹#›</a:t>
            </a:fld>
            <a:endParaRPr lang="en-US"/>
          </a:p>
        </p:txBody>
      </p:sp>
    </p:spTree>
    <p:extLst>
      <p:ext uri="{BB962C8B-B14F-4D97-AF65-F5344CB8AC3E}">
        <p14:creationId xmlns:p14="http://schemas.microsoft.com/office/powerpoint/2010/main" val="528631293"/>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en-US"/>
              <a:t>Setting Goals - SIP #1</a:t>
            </a: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D73E6C2-584E-4F06-AC17-B23B5C5B7776}" type="datetimeFigureOut">
              <a:rPr lang="en-US" smtClean="0"/>
              <a:t>11/6/2019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r>
              <a:rPr lang="en-US"/>
              <a:t>At OMAG in Edmond on 11/14/19</a:t>
            </a: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EE871F3-E1BE-43A7-8994-6E045EEA9049}" type="slidenum">
              <a:rPr lang="en-US" smtClean="0"/>
              <a:t>‹#›</a:t>
            </a:fld>
            <a:endParaRPr lang="en-US"/>
          </a:p>
        </p:txBody>
      </p:sp>
    </p:spTree>
    <p:extLst>
      <p:ext uri="{BB962C8B-B14F-4D97-AF65-F5344CB8AC3E}">
        <p14:creationId xmlns:p14="http://schemas.microsoft.com/office/powerpoint/2010/main" val="2945970446"/>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vKMrWsjUOZQ"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youtube.com/redirect?q=http%3A%2F%2Fwww.groupharmonics.com&amp;v=vKMrWsjUOZQ&amp;event=video_description&amp;redir_token=4LDHMtL6qAg9Mf-IOi-A5b5xw0p8MTU3Mjk4ODk3NEAxNTcyOTAyNTc0" TargetMode="External"/><Relationship Id="rId4" Type="http://schemas.openxmlformats.org/officeDocument/2006/relationships/hyperlink" Target="https://www.youtube.com/channel/UCSlFHN3l0ttmbkMbddutTwA"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youtube.com/watch?v=aVstw9HYl-o"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www.youtube.com/redirect?v=aVstw9HYl-o&amp;redir_token=Jdj7_PgXBBCZVlWGX7dvVfAp37N8MTU3Mjk5MTEwN0AxNTcyOTA0NzA3&amp;event=video_description&amp;q=https%3A%2F%2Fwww.mindtools.com%2Fgoal-rules" TargetMode="External"/><Relationship Id="rId4" Type="http://schemas.openxmlformats.org/officeDocument/2006/relationships/hyperlink" Target="https://www.youtube.com/channel/UCQMAg3OSqJKZTbyuRvyVxyA"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image" Target="../media/image21.png"/></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XpSOb5q1cRo" TargetMode="External"/><Relationship Id="rId7" Type="http://schemas.openxmlformats.org/officeDocument/2006/relationships/hyperlink" Target="https://www.youtube.com/results?search_query=%23entrepreneurship"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youtube.com/results?search_query=%23DayOneInsights" TargetMode="External"/><Relationship Id="rId5" Type="http://schemas.openxmlformats.org/officeDocument/2006/relationships/hyperlink" Target="https://www.youtube.com/redirect?v=XpSOb5q1cRo&amp;event=video_description&amp;redir_token=GaS3sRUkfPc0gZ7tz0Lm17qGyuh8MTU3Mjk5MDAxNkAxNTcyOTAzNjE2&amp;q=http%3A%2F%2Fwww.amazon.com%2Finsights" TargetMode="External"/><Relationship Id="rId4" Type="http://schemas.openxmlformats.org/officeDocument/2006/relationships/hyperlink" Target="https://www.youtube.com/redirect?v=XpSOb5q1cRo&amp;event=video_description&amp;redir_token=GaS3sRUkfPc0gZ7tz0Lm17qGyuh8MTU3Mjk5MDAxNkAxNTcyOTAzNjE2&amp;q=http%3A%2F%2Fwww.amazon.com%2Finsights%2Fcharlesduhigg"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p:nvPr>
        </p:nvSpPr>
        <p:spPr/>
        <p:txBody>
          <a:bodyPr/>
          <a:lstStyle/>
          <a:p>
            <a:r>
              <a:rPr lang="en-US"/>
              <a:t>Setting Goals - SIP #1</a:t>
            </a:r>
          </a:p>
        </p:txBody>
      </p:sp>
      <p:sp>
        <p:nvSpPr>
          <p:cNvPr id="5" name="Footer Placeholder 4"/>
          <p:cNvSpPr>
            <a:spLocks noGrp="1"/>
          </p:cNvSpPr>
          <p:nvPr>
            <p:ph type="ftr" sz="quarter" idx="4"/>
          </p:nvPr>
        </p:nvSpPr>
        <p:spPr/>
        <p:txBody>
          <a:bodyPr/>
          <a:lstStyle/>
          <a:p>
            <a:r>
              <a:rPr lang="en-US"/>
              <a:t>At OMAG in Edmond on 11/14/19</a:t>
            </a:r>
          </a:p>
        </p:txBody>
      </p:sp>
      <p:sp>
        <p:nvSpPr>
          <p:cNvPr id="6" name="Slide Number Placeholder 5"/>
          <p:cNvSpPr>
            <a:spLocks noGrp="1"/>
          </p:cNvSpPr>
          <p:nvPr>
            <p:ph type="sldNum" sz="quarter" idx="5"/>
          </p:nvPr>
        </p:nvSpPr>
        <p:spPr/>
        <p:txBody>
          <a:bodyPr/>
          <a:lstStyle/>
          <a:p>
            <a:fld id="{AEE871F3-E1BE-43A7-8994-6E045EEA9049}" type="slidenum">
              <a:rPr lang="en-US" smtClean="0"/>
              <a:t>1</a:t>
            </a:fld>
            <a:endParaRPr lang="en-US"/>
          </a:p>
        </p:txBody>
      </p:sp>
      <p:sp>
        <p:nvSpPr>
          <p:cNvPr id="7" name="Notes Placeholder 6">
            <a:extLst>
              <a:ext uri="{FF2B5EF4-FFF2-40B4-BE49-F238E27FC236}">
                <a16:creationId xmlns:a16="http://schemas.microsoft.com/office/drawing/2014/main" id="{8DAB511C-9EEA-473C-B702-AB4DCB95EDD0}"/>
              </a:ext>
            </a:extLst>
          </p:cNvPr>
          <p:cNvSpPr txBox="1">
            <a:spLocks noGrp="1"/>
          </p:cNvSpPr>
          <p:nvPr>
            <p:ph type="body" idx="1"/>
          </p:nvPr>
        </p:nvSpPr>
        <p:spPr>
          <a:xfrm>
            <a:off x="443620" y="4473575"/>
            <a:ext cx="5865105" cy="1263639"/>
          </a:xfrm>
          <a:prstGeom prst="rect">
            <a:avLst/>
          </a:prstGeom>
          <a:noFill/>
        </p:spPr>
        <p:txBody>
          <a:bodyPr wrap="square" rtlCol="0">
            <a:spAutoFit/>
          </a:bodyPr>
          <a:lstStyle/>
          <a:p>
            <a:r>
              <a:rPr lang="en-US" sz="2400" b="1" dirty="0"/>
              <a:t>Key Concept:  </a:t>
            </a:r>
            <a:r>
              <a:rPr lang="en-US" sz="2800" b="1" dirty="0"/>
              <a:t>Continuous Improvement!</a:t>
            </a:r>
          </a:p>
          <a:p>
            <a:endParaRPr lang="en-US" sz="2400" b="1" dirty="0"/>
          </a:p>
          <a:p>
            <a:r>
              <a:rPr lang="en-US" sz="2400" i="1" dirty="0"/>
              <a:t>Could equal </a:t>
            </a:r>
            <a:r>
              <a:rPr lang="en-US" sz="2400" b="1" dirty="0"/>
              <a:t>= Continued Employment…</a:t>
            </a:r>
          </a:p>
        </p:txBody>
      </p:sp>
    </p:spTree>
    <p:extLst>
      <p:ext uri="{BB962C8B-B14F-4D97-AF65-F5344CB8AC3E}">
        <p14:creationId xmlns:p14="http://schemas.microsoft.com/office/powerpoint/2010/main" val="5506496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6000" y="428625"/>
            <a:ext cx="5575300" cy="3136900"/>
          </a:xfrm>
        </p:spPr>
      </p:sp>
      <p:sp>
        <p:nvSpPr>
          <p:cNvPr id="3" name="Notes Placeholder 2"/>
          <p:cNvSpPr>
            <a:spLocks noGrp="1"/>
          </p:cNvSpPr>
          <p:nvPr>
            <p:ph type="body" idx="1"/>
          </p:nvPr>
        </p:nvSpPr>
        <p:spPr>
          <a:xfrm>
            <a:off x="701040" y="3822043"/>
            <a:ext cx="5890260" cy="4271755"/>
          </a:xfrm>
        </p:spPr>
        <p:txBody>
          <a:bodyPr/>
          <a:lstStyle/>
          <a:p>
            <a:r>
              <a:rPr lang="en-US" dirty="0"/>
              <a:t>From LocalGovU Course:  </a:t>
            </a:r>
          </a:p>
          <a:p>
            <a:r>
              <a:rPr lang="en-US" sz="1400" dirty="0"/>
              <a:t>In this video, we will walk through a quick animation that describes and defines SMART goals. </a:t>
            </a:r>
            <a:r>
              <a:rPr lang="en-US" sz="1800" b="1" i="1" dirty="0"/>
              <a:t>Before you begin, think about a goal you have </a:t>
            </a:r>
            <a:r>
              <a:rPr lang="en-US" sz="1400" dirty="0"/>
              <a:t>had for years that you have never seen through. </a:t>
            </a:r>
            <a:r>
              <a:rPr lang="en-US" sz="1800" b="1" i="1" dirty="0"/>
              <a:t>Think about how you can apply the concept of a SMART goal to achieve it!</a:t>
            </a:r>
          </a:p>
          <a:p>
            <a:endParaRPr lang="en-US" dirty="0"/>
          </a:p>
          <a:p>
            <a:r>
              <a:rPr lang="en-US" strike="sngStrike" dirty="0"/>
              <a:t>“</a:t>
            </a:r>
            <a:r>
              <a:rPr lang="en-US" strike="sngStrike" dirty="0" err="1"/>
              <a:t>Thinky</a:t>
            </a:r>
            <a:r>
              <a:rPr lang="en-US" strike="sngStrike" dirty="0"/>
              <a:t> Pinky” </a:t>
            </a:r>
            <a:r>
              <a:rPr lang="en-US" dirty="0"/>
              <a:t>– </a:t>
            </a:r>
            <a:r>
              <a:rPr lang="en-US" i="1" dirty="0"/>
              <a:t>I did not like their video.  </a:t>
            </a:r>
          </a:p>
          <a:p>
            <a:r>
              <a:rPr lang="en-US" i="1" dirty="0"/>
              <a:t>_______________________________________</a:t>
            </a:r>
          </a:p>
          <a:p>
            <a:endParaRPr lang="en-US" i="1" dirty="0"/>
          </a:p>
          <a:p>
            <a:r>
              <a:rPr lang="en-US" b="1" dirty="0">
                <a:latin typeface="Arial" panose="020B0604020202020204" pitchFamily="34" charset="0"/>
                <a:cs typeface="Arial" panose="020B0604020202020204" pitchFamily="34" charset="0"/>
              </a:rPr>
              <a:t>Message:  Don’t Play the Game “Bring me a Rock!”</a:t>
            </a:r>
            <a:endParaRPr lang="en-US" dirty="0"/>
          </a:p>
          <a:p>
            <a:r>
              <a:rPr lang="en-US" dirty="0"/>
              <a:t>Video:  Setting SMART Goals  -  </a:t>
            </a:r>
            <a:r>
              <a:rPr lang="en-US" dirty="0">
                <a:hlinkClick r:id="rId3"/>
              </a:rPr>
              <a:t>https://www.youtube.com/watch?v=vKMrWsjUOZQ</a:t>
            </a:r>
            <a:r>
              <a:rPr lang="en-US" dirty="0"/>
              <a:t>  </a:t>
            </a:r>
          </a:p>
          <a:p>
            <a:r>
              <a:rPr lang="en-US" dirty="0"/>
              <a:t>3.38 Min.               </a:t>
            </a:r>
            <a:endParaRPr lang="en-US" sz="1400" b="1" dirty="0">
              <a:latin typeface="Arial" panose="020B0604020202020204" pitchFamily="34" charset="0"/>
              <a:cs typeface="Arial" panose="020B0604020202020204" pitchFamily="34" charset="0"/>
            </a:endParaRPr>
          </a:p>
          <a:p>
            <a:r>
              <a:rPr lang="en-US" b="1" dirty="0"/>
              <a:t>•Apr 6, 2010</a:t>
            </a:r>
          </a:p>
          <a:p>
            <a:r>
              <a:rPr lang="en-US" dirty="0">
                <a:hlinkClick r:id="rId4"/>
              </a:rPr>
              <a:t>Speaker: Ed </a:t>
            </a:r>
            <a:r>
              <a:rPr lang="en-US" dirty="0" err="1">
                <a:hlinkClick r:id="rId4"/>
              </a:rPr>
              <a:t>Muzio</a:t>
            </a:r>
            <a:endParaRPr lang="en-US" dirty="0"/>
          </a:p>
          <a:p>
            <a:r>
              <a:rPr lang="en-US" dirty="0">
                <a:hlinkClick r:id="rId5"/>
              </a:rPr>
              <a:t>http://www.groupharmonics.com</a:t>
            </a:r>
            <a:r>
              <a:rPr lang="en-US" dirty="0"/>
              <a:t> - Ed </a:t>
            </a:r>
            <a:r>
              <a:rPr lang="en-US" dirty="0" err="1"/>
              <a:t>Muzio</a:t>
            </a:r>
            <a:r>
              <a:rPr lang="en-US" dirty="0"/>
              <a:t> explains the SMART criteria for setting actionable goals. Are your business goals Specific, Measurable, Attainable, Relevant, and Time-Bound? If so, you're a lot more likely to accomplish them. If you're a leader, manager, supervisor, or project manager, make sure you understand and follow the SMART acronym for goal setting. Your employees' output - and your own - will be much better off!  </a:t>
            </a:r>
          </a:p>
        </p:txBody>
      </p:sp>
      <p:sp>
        <p:nvSpPr>
          <p:cNvPr id="4" name="Slide Number Placeholder 3"/>
          <p:cNvSpPr>
            <a:spLocks noGrp="1"/>
          </p:cNvSpPr>
          <p:nvPr>
            <p:ph type="sldNum" sz="quarter" idx="5"/>
          </p:nvPr>
        </p:nvSpPr>
        <p:spPr/>
        <p:txBody>
          <a:bodyPr/>
          <a:lstStyle/>
          <a:p>
            <a:fld id="{AEE871F3-E1BE-43A7-8994-6E045EEA9049}" type="slidenum">
              <a:rPr lang="en-US" smtClean="0"/>
              <a:t>10</a:t>
            </a:fld>
            <a:endParaRPr lang="en-US"/>
          </a:p>
        </p:txBody>
      </p:sp>
      <p:sp>
        <p:nvSpPr>
          <p:cNvPr id="5" name="Footer Placeholder 4">
            <a:extLst>
              <a:ext uri="{FF2B5EF4-FFF2-40B4-BE49-F238E27FC236}">
                <a16:creationId xmlns:a16="http://schemas.microsoft.com/office/drawing/2014/main" id="{B5F89CC0-1EFF-4BD4-AA04-C3E9F24D238B}"/>
              </a:ext>
            </a:extLst>
          </p:cNvPr>
          <p:cNvSpPr>
            <a:spLocks noGrp="1"/>
          </p:cNvSpPr>
          <p:nvPr>
            <p:ph type="ftr" sz="quarter" idx="4"/>
          </p:nvPr>
        </p:nvSpPr>
        <p:spPr/>
        <p:txBody>
          <a:bodyPr/>
          <a:lstStyle/>
          <a:p>
            <a:r>
              <a:rPr lang="en-US"/>
              <a:t>At OMAG in Edmond on 11/14/19</a:t>
            </a:r>
          </a:p>
        </p:txBody>
      </p:sp>
      <p:sp>
        <p:nvSpPr>
          <p:cNvPr id="6" name="Header Placeholder 5">
            <a:extLst>
              <a:ext uri="{FF2B5EF4-FFF2-40B4-BE49-F238E27FC236}">
                <a16:creationId xmlns:a16="http://schemas.microsoft.com/office/drawing/2014/main" id="{11480710-11DB-4F7D-92B3-A07B39A0935E}"/>
              </a:ext>
            </a:extLst>
          </p:cNvPr>
          <p:cNvSpPr>
            <a:spLocks noGrp="1"/>
          </p:cNvSpPr>
          <p:nvPr>
            <p:ph type="hdr" sz="quarter"/>
          </p:nvPr>
        </p:nvSpPr>
        <p:spPr/>
        <p:txBody>
          <a:bodyPr/>
          <a:lstStyle/>
          <a:p>
            <a:r>
              <a:rPr lang="en-US"/>
              <a:t>Setting Goals - SIP #1</a:t>
            </a:r>
          </a:p>
        </p:txBody>
      </p:sp>
    </p:spTree>
    <p:extLst>
      <p:ext uri="{BB962C8B-B14F-4D97-AF65-F5344CB8AC3E}">
        <p14:creationId xmlns:p14="http://schemas.microsoft.com/office/powerpoint/2010/main" val="243149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Are you playing the game: </a:t>
            </a:r>
            <a:r>
              <a:rPr lang="en-US" sz="1800" b="1" dirty="0"/>
              <a:t>Bring me the Rock?</a:t>
            </a:r>
          </a:p>
        </p:txBody>
      </p:sp>
      <p:sp>
        <p:nvSpPr>
          <p:cNvPr id="4" name="Slide Number Placeholder 3"/>
          <p:cNvSpPr>
            <a:spLocks noGrp="1"/>
          </p:cNvSpPr>
          <p:nvPr>
            <p:ph type="sldNum" sz="quarter" idx="5"/>
          </p:nvPr>
        </p:nvSpPr>
        <p:spPr/>
        <p:txBody>
          <a:bodyPr/>
          <a:lstStyle/>
          <a:p>
            <a:fld id="{AEE871F3-E1BE-43A7-8994-6E045EEA9049}" type="slidenum">
              <a:rPr lang="en-US" smtClean="0"/>
              <a:t>11</a:t>
            </a:fld>
            <a:endParaRPr lang="en-US"/>
          </a:p>
        </p:txBody>
      </p:sp>
      <p:sp>
        <p:nvSpPr>
          <p:cNvPr id="5" name="Footer Placeholder 4">
            <a:extLst>
              <a:ext uri="{FF2B5EF4-FFF2-40B4-BE49-F238E27FC236}">
                <a16:creationId xmlns:a16="http://schemas.microsoft.com/office/drawing/2014/main" id="{D0CB12C8-8ED3-4618-B42E-2EDB22DA2379}"/>
              </a:ext>
            </a:extLst>
          </p:cNvPr>
          <p:cNvSpPr>
            <a:spLocks noGrp="1"/>
          </p:cNvSpPr>
          <p:nvPr>
            <p:ph type="ftr" sz="quarter" idx="4"/>
          </p:nvPr>
        </p:nvSpPr>
        <p:spPr/>
        <p:txBody>
          <a:bodyPr/>
          <a:lstStyle/>
          <a:p>
            <a:r>
              <a:rPr lang="en-US"/>
              <a:t>At OMAG in Edmond on 11/14/19</a:t>
            </a:r>
          </a:p>
        </p:txBody>
      </p:sp>
      <p:sp>
        <p:nvSpPr>
          <p:cNvPr id="6" name="Header Placeholder 5">
            <a:extLst>
              <a:ext uri="{FF2B5EF4-FFF2-40B4-BE49-F238E27FC236}">
                <a16:creationId xmlns:a16="http://schemas.microsoft.com/office/drawing/2014/main" id="{A2419533-187E-40E0-A93B-4852C5FCA454}"/>
              </a:ext>
            </a:extLst>
          </p:cNvPr>
          <p:cNvSpPr>
            <a:spLocks noGrp="1"/>
          </p:cNvSpPr>
          <p:nvPr>
            <p:ph type="hdr" sz="quarter"/>
          </p:nvPr>
        </p:nvSpPr>
        <p:spPr/>
        <p:txBody>
          <a:bodyPr/>
          <a:lstStyle/>
          <a:p>
            <a:r>
              <a:rPr lang="en-US"/>
              <a:t>Setting Goals - SIP #1</a:t>
            </a:r>
          </a:p>
        </p:txBody>
      </p:sp>
    </p:spTree>
    <p:extLst>
      <p:ext uri="{BB962C8B-B14F-4D97-AF65-F5344CB8AC3E}">
        <p14:creationId xmlns:p14="http://schemas.microsoft.com/office/powerpoint/2010/main" val="276427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319088"/>
            <a:ext cx="5575300" cy="3136900"/>
          </a:xfrm>
        </p:spPr>
      </p:sp>
      <p:sp>
        <p:nvSpPr>
          <p:cNvPr id="3" name="Notes Placeholder 2"/>
          <p:cNvSpPr>
            <a:spLocks noGrp="1"/>
          </p:cNvSpPr>
          <p:nvPr>
            <p:ph type="body" idx="1"/>
          </p:nvPr>
        </p:nvSpPr>
        <p:spPr>
          <a:xfrm>
            <a:off x="289711" y="3874883"/>
            <a:ext cx="6210677" cy="4490519"/>
          </a:xfrm>
        </p:spPr>
        <p:txBody>
          <a:bodyPr/>
          <a:lstStyle/>
          <a:p>
            <a:r>
              <a:rPr lang="en-US" sz="1600" dirty="0"/>
              <a:t>From LocalGovU course:</a:t>
            </a:r>
          </a:p>
          <a:p>
            <a:r>
              <a:rPr lang="en-US" sz="1600" dirty="0"/>
              <a:t>“</a:t>
            </a:r>
            <a:r>
              <a:rPr lang="en-US" sz="1600" b="1" dirty="0"/>
              <a:t>Think about the millions of New Year’s resolutions that never see the light of day</a:t>
            </a:r>
            <a:r>
              <a:rPr lang="en-US" sz="1600" dirty="0"/>
              <a:t>!”</a:t>
            </a:r>
          </a:p>
          <a:p>
            <a:r>
              <a:rPr lang="en-US" sz="1600" dirty="0"/>
              <a:t>A goal is something that must be stated in very specific terms in order to achieve the desired outcome. Vague goals are very difficult, if not impossible, to attain.  </a:t>
            </a:r>
          </a:p>
          <a:p>
            <a:r>
              <a:rPr lang="en-US" sz="900" dirty="0"/>
              <a:t> </a:t>
            </a:r>
          </a:p>
          <a:p>
            <a:r>
              <a:rPr lang="en-US" sz="1600" dirty="0"/>
              <a:t>Once a goal is created, you must ask yourself the following questions to help you create strategies for accomplishing that goal:</a:t>
            </a:r>
          </a:p>
          <a:p>
            <a:pPr marL="171450" indent="-171450">
              <a:buFont typeface="Arial" panose="020B0604020202020204" pitchFamily="34" charset="0"/>
              <a:buChar char="•"/>
            </a:pPr>
            <a:r>
              <a:rPr lang="en-US" sz="1600" b="1" dirty="0"/>
              <a:t>Who is going to need to be involved </a:t>
            </a:r>
            <a:r>
              <a:rPr lang="en-US" sz="1600" dirty="0"/>
              <a:t>in achieving this goal? – Are you going to need the help of others? Whose help do you need?</a:t>
            </a:r>
          </a:p>
          <a:p>
            <a:pPr marL="171450" indent="-171450">
              <a:buFont typeface="Arial" panose="020B0604020202020204" pitchFamily="34" charset="0"/>
              <a:buChar char="•"/>
            </a:pPr>
            <a:r>
              <a:rPr lang="en-US" sz="1600" b="1" dirty="0"/>
              <a:t>What are you going to do? </a:t>
            </a:r>
            <a:r>
              <a:rPr lang="en-US" sz="1600" dirty="0"/>
              <a:t>– Use action words such as increase, direct, organize, coordinate, lead, develop, plan or build to describe the process you will be using to achieve the desired results.</a:t>
            </a:r>
          </a:p>
          <a:p>
            <a:pPr marL="171450" indent="-171450">
              <a:buFont typeface="Arial" panose="020B0604020202020204" pitchFamily="34" charset="0"/>
              <a:buChar char="•"/>
            </a:pPr>
            <a:r>
              <a:rPr lang="en-US" sz="1600" b="1" dirty="0"/>
              <a:t>Why is this important to do at this time?</a:t>
            </a:r>
            <a:r>
              <a:rPr lang="en-US" sz="1600" dirty="0"/>
              <a:t> – What are the factors involved that make it important to achieve the desired results at this specific point in time?  </a:t>
            </a:r>
            <a:endParaRPr lang="en-US" dirty="0"/>
          </a:p>
        </p:txBody>
      </p:sp>
      <p:sp>
        <p:nvSpPr>
          <p:cNvPr id="4" name="Slide Number Placeholder 3"/>
          <p:cNvSpPr>
            <a:spLocks noGrp="1"/>
          </p:cNvSpPr>
          <p:nvPr>
            <p:ph type="sldNum" sz="quarter" idx="5"/>
          </p:nvPr>
        </p:nvSpPr>
        <p:spPr/>
        <p:txBody>
          <a:bodyPr/>
          <a:lstStyle/>
          <a:p>
            <a:fld id="{AEE871F3-E1BE-43A7-8994-6E045EEA9049}" type="slidenum">
              <a:rPr lang="en-US" smtClean="0"/>
              <a:t>12</a:t>
            </a:fld>
            <a:endParaRPr lang="en-US"/>
          </a:p>
        </p:txBody>
      </p:sp>
      <p:sp>
        <p:nvSpPr>
          <p:cNvPr id="5" name="Footer Placeholder 4">
            <a:extLst>
              <a:ext uri="{FF2B5EF4-FFF2-40B4-BE49-F238E27FC236}">
                <a16:creationId xmlns:a16="http://schemas.microsoft.com/office/drawing/2014/main" id="{DC180A36-3CF9-47EA-A1CC-5C37D50BC527}"/>
              </a:ext>
            </a:extLst>
          </p:cNvPr>
          <p:cNvSpPr>
            <a:spLocks noGrp="1"/>
          </p:cNvSpPr>
          <p:nvPr>
            <p:ph type="ftr" sz="quarter" idx="4"/>
          </p:nvPr>
        </p:nvSpPr>
        <p:spPr/>
        <p:txBody>
          <a:bodyPr/>
          <a:lstStyle/>
          <a:p>
            <a:r>
              <a:rPr lang="en-US"/>
              <a:t>At OMAG in Edmond on 11/14/19</a:t>
            </a:r>
          </a:p>
        </p:txBody>
      </p:sp>
      <p:sp>
        <p:nvSpPr>
          <p:cNvPr id="6" name="Header Placeholder 5">
            <a:extLst>
              <a:ext uri="{FF2B5EF4-FFF2-40B4-BE49-F238E27FC236}">
                <a16:creationId xmlns:a16="http://schemas.microsoft.com/office/drawing/2014/main" id="{66DDA844-C7CF-4A83-9EB5-8477C35D7A4E}"/>
              </a:ext>
            </a:extLst>
          </p:cNvPr>
          <p:cNvSpPr>
            <a:spLocks noGrp="1"/>
          </p:cNvSpPr>
          <p:nvPr>
            <p:ph type="hdr" sz="quarter"/>
          </p:nvPr>
        </p:nvSpPr>
        <p:spPr/>
        <p:txBody>
          <a:bodyPr/>
          <a:lstStyle/>
          <a:p>
            <a:r>
              <a:rPr lang="en-US"/>
              <a:t>Setting Goals - SIP #1</a:t>
            </a:r>
          </a:p>
        </p:txBody>
      </p:sp>
    </p:spTree>
    <p:extLst>
      <p:ext uri="{BB962C8B-B14F-4D97-AF65-F5344CB8AC3E}">
        <p14:creationId xmlns:p14="http://schemas.microsoft.com/office/powerpoint/2010/main" val="3524613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Long term goal</a:t>
            </a:r>
            <a:r>
              <a:rPr lang="en-US" sz="1600" dirty="0"/>
              <a:t>:  Build Budget for next fiscal year.</a:t>
            </a:r>
          </a:p>
          <a:p>
            <a:endParaRPr lang="en-US" sz="1600" dirty="0"/>
          </a:p>
          <a:p>
            <a:r>
              <a:rPr lang="en-US" sz="1600" dirty="0"/>
              <a:t>Goals to Department heads.  Set time limits and ask for information on line items budgets and any ‘New” line items.  </a:t>
            </a:r>
          </a:p>
          <a:p>
            <a:endParaRPr lang="en-US" sz="1600" dirty="0"/>
          </a:p>
          <a:p>
            <a:r>
              <a:rPr lang="en-US" sz="1600" b="1" dirty="0"/>
              <a:t>Short term goals:  </a:t>
            </a:r>
            <a:r>
              <a:rPr lang="en-US" sz="1600" dirty="0"/>
              <a:t>Set goals months ahead to get Department heads started building their budgets.  </a:t>
            </a:r>
          </a:p>
        </p:txBody>
      </p:sp>
      <p:sp>
        <p:nvSpPr>
          <p:cNvPr id="4" name="Header Placeholder 3"/>
          <p:cNvSpPr>
            <a:spLocks noGrp="1"/>
          </p:cNvSpPr>
          <p:nvPr>
            <p:ph type="hdr" sz="quarter"/>
          </p:nvPr>
        </p:nvSpPr>
        <p:spPr/>
        <p:txBody>
          <a:bodyPr/>
          <a:lstStyle/>
          <a:p>
            <a:r>
              <a:rPr lang="en-US"/>
              <a:t>Setting Goals - SIP #1</a:t>
            </a:r>
          </a:p>
        </p:txBody>
      </p:sp>
      <p:sp>
        <p:nvSpPr>
          <p:cNvPr id="5" name="Footer Placeholder 4"/>
          <p:cNvSpPr>
            <a:spLocks noGrp="1"/>
          </p:cNvSpPr>
          <p:nvPr>
            <p:ph type="ftr" sz="quarter" idx="4"/>
          </p:nvPr>
        </p:nvSpPr>
        <p:spPr/>
        <p:txBody>
          <a:bodyPr/>
          <a:lstStyle/>
          <a:p>
            <a:r>
              <a:rPr lang="en-US"/>
              <a:t>At OMAG in Edmond on 11/14/19</a:t>
            </a:r>
          </a:p>
        </p:txBody>
      </p:sp>
      <p:sp>
        <p:nvSpPr>
          <p:cNvPr id="6" name="Slide Number Placeholder 5"/>
          <p:cNvSpPr>
            <a:spLocks noGrp="1"/>
          </p:cNvSpPr>
          <p:nvPr>
            <p:ph type="sldNum" sz="quarter" idx="5"/>
          </p:nvPr>
        </p:nvSpPr>
        <p:spPr/>
        <p:txBody>
          <a:bodyPr/>
          <a:lstStyle/>
          <a:p>
            <a:fld id="{AEE871F3-E1BE-43A7-8994-6E045EEA9049}" type="slidenum">
              <a:rPr lang="en-US" smtClean="0"/>
              <a:t>13</a:t>
            </a:fld>
            <a:endParaRPr lang="en-US"/>
          </a:p>
        </p:txBody>
      </p:sp>
    </p:spTree>
    <p:extLst>
      <p:ext uri="{BB962C8B-B14F-4D97-AF65-F5344CB8AC3E}">
        <p14:creationId xmlns:p14="http://schemas.microsoft.com/office/powerpoint/2010/main" val="28175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u="sng" dirty="0"/>
              <a:t>Per Pam</a:t>
            </a:r>
            <a:r>
              <a:rPr lang="en-US" sz="1600" dirty="0"/>
              <a:t>:  </a:t>
            </a:r>
            <a:r>
              <a:rPr lang="en-US" sz="1600" b="1" dirty="0"/>
              <a:t>A good way to get your direct reports started achieving goals is to set short-term goals working from a list like this for your department.  </a:t>
            </a:r>
          </a:p>
          <a:p>
            <a:endParaRPr lang="en-US" sz="1600" b="1" dirty="0"/>
          </a:p>
          <a:p>
            <a:r>
              <a:rPr lang="en-US" sz="1600" b="1" dirty="0"/>
              <a:t>You might start the Goal Setting process with a list like this that is specific to you and your team.  </a:t>
            </a:r>
          </a:p>
          <a:p>
            <a:endParaRPr lang="en-US" sz="1600" b="1" dirty="0"/>
          </a:p>
          <a:p>
            <a:r>
              <a:rPr lang="en-US" sz="1600" b="1" dirty="0"/>
              <a:t>Are these “measurements” reasonable in these team goals?</a:t>
            </a:r>
          </a:p>
        </p:txBody>
      </p:sp>
      <p:sp>
        <p:nvSpPr>
          <p:cNvPr id="4" name="Header Placeholder 3"/>
          <p:cNvSpPr>
            <a:spLocks noGrp="1"/>
          </p:cNvSpPr>
          <p:nvPr>
            <p:ph type="hdr" sz="quarter"/>
          </p:nvPr>
        </p:nvSpPr>
        <p:spPr/>
        <p:txBody>
          <a:bodyPr/>
          <a:lstStyle/>
          <a:p>
            <a:r>
              <a:rPr lang="en-US"/>
              <a:t>Setting Goals - SIP #1</a:t>
            </a:r>
          </a:p>
        </p:txBody>
      </p:sp>
      <p:sp>
        <p:nvSpPr>
          <p:cNvPr id="5" name="Footer Placeholder 4"/>
          <p:cNvSpPr>
            <a:spLocks noGrp="1"/>
          </p:cNvSpPr>
          <p:nvPr>
            <p:ph type="ftr" sz="quarter" idx="4"/>
          </p:nvPr>
        </p:nvSpPr>
        <p:spPr/>
        <p:txBody>
          <a:bodyPr/>
          <a:lstStyle/>
          <a:p>
            <a:r>
              <a:rPr lang="en-US"/>
              <a:t>At OMAG in Edmond on 11/14/19</a:t>
            </a:r>
          </a:p>
        </p:txBody>
      </p:sp>
      <p:sp>
        <p:nvSpPr>
          <p:cNvPr id="6" name="Slide Number Placeholder 5"/>
          <p:cNvSpPr>
            <a:spLocks noGrp="1"/>
          </p:cNvSpPr>
          <p:nvPr>
            <p:ph type="sldNum" sz="quarter" idx="5"/>
          </p:nvPr>
        </p:nvSpPr>
        <p:spPr/>
        <p:txBody>
          <a:bodyPr/>
          <a:lstStyle/>
          <a:p>
            <a:fld id="{AEE871F3-E1BE-43A7-8994-6E045EEA9049}" type="slidenum">
              <a:rPr lang="en-US" smtClean="0"/>
              <a:t>14</a:t>
            </a:fld>
            <a:endParaRPr lang="en-US"/>
          </a:p>
        </p:txBody>
      </p:sp>
    </p:spTree>
    <p:extLst>
      <p:ext uri="{BB962C8B-B14F-4D97-AF65-F5344CB8AC3E}">
        <p14:creationId xmlns:p14="http://schemas.microsoft.com/office/powerpoint/2010/main" val="4252722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pPr defTabSz="931774" fontAlgn="base">
              <a:spcBef>
                <a:spcPct val="0"/>
              </a:spcBef>
              <a:spcAft>
                <a:spcPct val="0"/>
              </a:spcAft>
              <a:defRPr/>
            </a:pPr>
            <a:fld id="{DD1D8AC2-5AE7-4E20-8171-473EB79E640D}" type="slidenum">
              <a:rPr lang="en-US">
                <a:solidFill>
                  <a:prstClr val="black"/>
                </a:solidFill>
                <a:latin typeface="Arial" charset="0"/>
              </a:rPr>
              <a:pPr defTabSz="931774" fontAlgn="base">
                <a:spcBef>
                  <a:spcPct val="0"/>
                </a:spcBef>
                <a:spcAft>
                  <a:spcPct val="0"/>
                </a:spcAft>
                <a:defRPr/>
              </a:pPr>
              <a:t>15</a:t>
            </a:fld>
            <a:endParaRPr lang="en-US" dirty="0">
              <a:solidFill>
                <a:prstClr val="black"/>
              </a:solidFill>
              <a:latin typeface="Arial"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xfrm>
            <a:off x="717268" y="4490032"/>
            <a:ext cx="5731651" cy="4252781"/>
          </a:xfrm>
          <a:prstGeom prst="rect">
            <a:avLst/>
          </a:prstGeom>
          <a:noFill/>
          <a:ln/>
        </p:spPr>
        <p:txBody>
          <a:bodyPr>
            <a:normAutofit/>
          </a:bodyPr>
          <a:lstStyle/>
          <a:p>
            <a:r>
              <a:rPr lang="en-US" sz="2400" dirty="0"/>
              <a:t>Show the SMART Goals Worksheet on the next slide…</a:t>
            </a:r>
          </a:p>
          <a:p>
            <a:endParaRPr lang="en-US" sz="2400" dirty="0"/>
          </a:p>
          <a:p>
            <a:r>
              <a:rPr lang="en-US" sz="2400" dirty="0"/>
              <a:t>Group Work.  </a:t>
            </a:r>
          </a:p>
          <a:p>
            <a:r>
              <a:rPr lang="en-US" sz="2900" b="1" i="1" dirty="0"/>
              <a:t>Write goals you can take back with you and apply today.</a:t>
            </a:r>
          </a:p>
          <a:p>
            <a:endParaRPr lang="en-US" sz="2400" i="1" dirty="0"/>
          </a:p>
          <a:p>
            <a:r>
              <a:rPr lang="en-US" sz="2400" dirty="0"/>
              <a:t>Be prepared to </a:t>
            </a:r>
            <a:r>
              <a:rPr lang="en-US" sz="2400" b="1" i="1" dirty="0"/>
              <a:t>share your goals with the group.  </a:t>
            </a:r>
          </a:p>
        </p:txBody>
      </p:sp>
      <p:sp>
        <p:nvSpPr>
          <p:cNvPr id="5" name="Footer Placeholder 4"/>
          <p:cNvSpPr>
            <a:spLocks noGrp="1"/>
          </p:cNvSpPr>
          <p:nvPr>
            <p:ph type="ftr" sz="quarter" idx="10"/>
          </p:nvPr>
        </p:nvSpPr>
        <p:spPr/>
        <p:txBody>
          <a:bodyPr/>
          <a:lstStyle/>
          <a:p>
            <a:pPr defTabSz="931774" fontAlgn="base">
              <a:spcBef>
                <a:spcPct val="0"/>
              </a:spcBef>
              <a:spcAft>
                <a:spcPct val="0"/>
              </a:spcAft>
              <a:defRPr/>
            </a:pPr>
            <a:r>
              <a:rPr lang="nl-NL">
                <a:solidFill>
                  <a:prstClr val="black"/>
                </a:solidFill>
                <a:latin typeface="Arial" charset="0"/>
              </a:rPr>
              <a:t>At OMAG in Edmond on 11/14/19</a:t>
            </a:r>
            <a:endParaRPr lang="en-US" dirty="0">
              <a:solidFill>
                <a:prstClr val="black"/>
              </a:solidFill>
              <a:latin typeface="Arial" charset="0"/>
            </a:endParaRPr>
          </a:p>
        </p:txBody>
      </p:sp>
      <p:sp>
        <p:nvSpPr>
          <p:cNvPr id="6" name="Header Placeholder 5"/>
          <p:cNvSpPr>
            <a:spLocks noGrp="1"/>
          </p:cNvSpPr>
          <p:nvPr>
            <p:ph type="hdr" sz="quarter" idx="11"/>
          </p:nvPr>
        </p:nvSpPr>
        <p:spPr>
          <a:xfrm>
            <a:off x="0" y="0"/>
            <a:ext cx="3105997" cy="472890"/>
          </a:xfrm>
          <a:prstGeom prst="rect">
            <a:avLst/>
          </a:prstGeom>
        </p:spPr>
        <p:txBody>
          <a:bodyPr/>
          <a:lstStyle/>
          <a:p>
            <a:pPr defTabSz="931774" fontAlgn="base">
              <a:spcBef>
                <a:spcPct val="0"/>
              </a:spcBef>
              <a:spcAft>
                <a:spcPct val="0"/>
              </a:spcAft>
              <a:defRPr/>
            </a:pPr>
            <a:r>
              <a:rPr lang="en-US">
                <a:solidFill>
                  <a:prstClr val="black"/>
                </a:solidFill>
                <a:latin typeface="Arial" charset="0"/>
              </a:rPr>
              <a:t>Setting Goals - SIP #1</a:t>
            </a:r>
            <a:endParaRPr lang="en-US" dirty="0">
              <a:solidFill>
                <a:prstClr val="black"/>
              </a:solidFill>
              <a:latin typeface="Arial" charset="0"/>
            </a:endParaRPr>
          </a:p>
        </p:txBody>
      </p:sp>
    </p:spTree>
    <p:extLst>
      <p:ext uri="{BB962C8B-B14F-4D97-AF65-F5344CB8AC3E}">
        <p14:creationId xmlns:p14="http://schemas.microsoft.com/office/powerpoint/2010/main" val="23661545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See Goals Worksheet.</a:t>
            </a:r>
          </a:p>
        </p:txBody>
      </p:sp>
      <p:sp>
        <p:nvSpPr>
          <p:cNvPr id="4" name="Header Placeholder 3"/>
          <p:cNvSpPr>
            <a:spLocks noGrp="1"/>
          </p:cNvSpPr>
          <p:nvPr>
            <p:ph type="hdr" sz="quarter"/>
          </p:nvPr>
        </p:nvSpPr>
        <p:spPr/>
        <p:txBody>
          <a:bodyPr/>
          <a:lstStyle/>
          <a:p>
            <a:r>
              <a:rPr lang="en-US"/>
              <a:t>Setting Goals - SIP #1</a:t>
            </a:r>
          </a:p>
        </p:txBody>
      </p:sp>
      <p:sp>
        <p:nvSpPr>
          <p:cNvPr id="5" name="Footer Placeholder 4"/>
          <p:cNvSpPr>
            <a:spLocks noGrp="1"/>
          </p:cNvSpPr>
          <p:nvPr>
            <p:ph type="ftr" sz="quarter" idx="4"/>
          </p:nvPr>
        </p:nvSpPr>
        <p:spPr/>
        <p:txBody>
          <a:bodyPr/>
          <a:lstStyle/>
          <a:p>
            <a:r>
              <a:rPr lang="en-US"/>
              <a:t>At OMAG in Edmond on 11/14/19</a:t>
            </a:r>
          </a:p>
        </p:txBody>
      </p:sp>
      <p:sp>
        <p:nvSpPr>
          <p:cNvPr id="6" name="Slide Number Placeholder 5"/>
          <p:cNvSpPr>
            <a:spLocks noGrp="1"/>
          </p:cNvSpPr>
          <p:nvPr>
            <p:ph type="sldNum" sz="quarter" idx="5"/>
          </p:nvPr>
        </p:nvSpPr>
        <p:spPr/>
        <p:txBody>
          <a:bodyPr/>
          <a:lstStyle/>
          <a:p>
            <a:fld id="{AEE871F3-E1BE-43A7-8994-6E045EEA9049}" type="slidenum">
              <a:rPr lang="en-US" smtClean="0"/>
              <a:t>16</a:t>
            </a:fld>
            <a:endParaRPr lang="en-US"/>
          </a:p>
        </p:txBody>
      </p:sp>
    </p:spTree>
    <p:extLst>
      <p:ext uri="{BB962C8B-B14F-4D97-AF65-F5344CB8AC3E}">
        <p14:creationId xmlns:p14="http://schemas.microsoft.com/office/powerpoint/2010/main" val="1640681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pPr defTabSz="931774" fontAlgn="base">
              <a:spcBef>
                <a:spcPct val="0"/>
              </a:spcBef>
              <a:spcAft>
                <a:spcPct val="0"/>
              </a:spcAft>
              <a:defRPr/>
            </a:pPr>
            <a:fld id="{DD1D8AC2-5AE7-4E20-8171-473EB79E640D}" type="slidenum">
              <a:rPr lang="en-US">
                <a:solidFill>
                  <a:prstClr val="black"/>
                </a:solidFill>
                <a:latin typeface="Arial" charset="0"/>
              </a:rPr>
              <a:pPr defTabSz="931774" fontAlgn="base">
                <a:spcBef>
                  <a:spcPct val="0"/>
                </a:spcBef>
                <a:spcAft>
                  <a:spcPct val="0"/>
                </a:spcAft>
                <a:defRPr/>
              </a:pPr>
              <a:t>17</a:t>
            </a:fld>
            <a:endParaRPr lang="en-US" dirty="0">
              <a:solidFill>
                <a:prstClr val="black"/>
              </a:solidFill>
              <a:latin typeface="Arial"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xfrm>
            <a:off x="717268" y="4490032"/>
            <a:ext cx="5731651" cy="4252781"/>
          </a:xfrm>
          <a:prstGeom prst="rect">
            <a:avLst/>
          </a:prstGeom>
          <a:noFill/>
          <a:ln/>
        </p:spPr>
        <p:txBody>
          <a:bodyPr>
            <a:normAutofit/>
          </a:bodyPr>
          <a:lstStyle/>
          <a:p>
            <a:r>
              <a:rPr lang="en-US" sz="2400" dirty="0"/>
              <a:t>Show the SMART Goals Worksheet on the next slide…</a:t>
            </a:r>
          </a:p>
          <a:p>
            <a:endParaRPr lang="en-US" sz="2400" dirty="0"/>
          </a:p>
          <a:p>
            <a:r>
              <a:rPr lang="en-US" sz="2400" dirty="0"/>
              <a:t>Group Work.  </a:t>
            </a:r>
          </a:p>
          <a:p>
            <a:r>
              <a:rPr lang="en-US" sz="2900" b="1" i="1" dirty="0"/>
              <a:t>Write goals you can take back with you and apply today.</a:t>
            </a:r>
          </a:p>
          <a:p>
            <a:endParaRPr lang="en-US" sz="2400" i="1" dirty="0"/>
          </a:p>
          <a:p>
            <a:r>
              <a:rPr lang="en-US" sz="2400" dirty="0"/>
              <a:t>Be prepared to </a:t>
            </a:r>
            <a:r>
              <a:rPr lang="en-US" sz="2400" b="1" i="1" dirty="0"/>
              <a:t>share your goals with the group.  </a:t>
            </a:r>
          </a:p>
        </p:txBody>
      </p:sp>
      <p:sp>
        <p:nvSpPr>
          <p:cNvPr id="5" name="Footer Placeholder 4"/>
          <p:cNvSpPr>
            <a:spLocks noGrp="1"/>
          </p:cNvSpPr>
          <p:nvPr>
            <p:ph type="ftr" sz="quarter" idx="10"/>
          </p:nvPr>
        </p:nvSpPr>
        <p:spPr/>
        <p:txBody>
          <a:bodyPr/>
          <a:lstStyle/>
          <a:p>
            <a:pPr defTabSz="931774" fontAlgn="base">
              <a:spcBef>
                <a:spcPct val="0"/>
              </a:spcBef>
              <a:spcAft>
                <a:spcPct val="0"/>
              </a:spcAft>
              <a:defRPr/>
            </a:pPr>
            <a:r>
              <a:rPr lang="nl-NL">
                <a:solidFill>
                  <a:prstClr val="black"/>
                </a:solidFill>
                <a:latin typeface="Arial" charset="0"/>
              </a:rPr>
              <a:t>At OMAG in Edmond on 11/14/19</a:t>
            </a:r>
            <a:endParaRPr lang="en-US" dirty="0">
              <a:solidFill>
                <a:prstClr val="black"/>
              </a:solidFill>
              <a:latin typeface="Arial" charset="0"/>
            </a:endParaRPr>
          </a:p>
        </p:txBody>
      </p:sp>
      <p:sp>
        <p:nvSpPr>
          <p:cNvPr id="6" name="Header Placeholder 5"/>
          <p:cNvSpPr>
            <a:spLocks noGrp="1"/>
          </p:cNvSpPr>
          <p:nvPr>
            <p:ph type="hdr" sz="quarter" idx="11"/>
          </p:nvPr>
        </p:nvSpPr>
        <p:spPr>
          <a:xfrm>
            <a:off x="0" y="0"/>
            <a:ext cx="3105997" cy="472890"/>
          </a:xfrm>
          <a:prstGeom prst="rect">
            <a:avLst/>
          </a:prstGeom>
        </p:spPr>
        <p:txBody>
          <a:bodyPr/>
          <a:lstStyle/>
          <a:p>
            <a:pPr defTabSz="931774" fontAlgn="base">
              <a:spcBef>
                <a:spcPct val="0"/>
              </a:spcBef>
              <a:spcAft>
                <a:spcPct val="0"/>
              </a:spcAft>
              <a:defRPr/>
            </a:pPr>
            <a:r>
              <a:rPr lang="en-US">
                <a:solidFill>
                  <a:prstClr val="black"/>
                </a:solidFill>
                <a:latin typeface="Arial" charset="0"/>
              </a:rPr>
              <a:t>Setting Goals - SIP #1</a:t>
            </a:r>
            <a:endParaRPr lang="en-US" dirty="0">
              <a:solidFill>
                <a:prstClr val="black"/>
              </a:solidFill>
              <a:latin typeface="Arial" charset="0"/>
            </a:endParaRPr>
          </a:p>
        </p:txBody>
      </p:sp>
    </p:spTree>
    <p:extLst>
      <p:ext uri="{BB962C8B-B14F-4D97-AF65-F5344CB8AC3E}">
        <p14:creationId xmlns:p14="http://schemas.microsoft.com/office/powerpoint/2010/main" val="3846589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Here is a reminder of what the Acronym SMART stands for.   Refer to this as you complete your worksheet.  </a:t>
            </a:r>
          </a:p>
        </p:txBody>
      </p:sp>
      <p:sp>
        <p:nvSpPr>
          <p:cNvPr id="4" name="Header Placeholder 3"/>
          <p:cNvSpPr>
            <a:spLocks noGrp="1"/>
          </p:cNvSpPr>
          <p:nvPr>
            <p:ph type="hdr" sz="quarter"/>
          </p:nvPr>
        </p:nvSpPr>
        <p:spPr/>
        <p:txBody>
          <a:bodyPr/>
          <a:lstStyle/>
          <a:p>
            <a:r>
              <a:rPr lang="en-US"/>
              <a:t>Setting Goals - SIP #1</a:t>
            </a:r>
          </a:p>
        </p:txBody>
      </p:sp>
      <p:sp>
        <p:nvSpPr>
          <p:cNvPr id="5" name="Footer Placeholder 4"/>
          <p:cNvSpPr>
            <a:spLocks noGrp="1"/>
          </p:cNvSpPr>
          <p:nvPr>
            <p:ph type="ftr" sz="quarter" idx="4"/>
          </p:nvPr>
        </p:nvSpPr>
        <p:spPr/>
        <p:txBody>
          <a:bodyPr/>
          <a:lstStyle/>
          <a:p>
            <a:r>
              <a:rPr lang="en-US"/>
              <a:t>At OMAG in Edmond on 11/14/19</a:t>
            </a:r>
          </a:p>
        </p:txBody>
      </p:sp>
      <p:sp>
        <p:nvSpPr>
          <p:cNvPr id="6" name="Slide Number Placeholder 5"/>
          <p:cNvSpPr>
            <a:spLocks noGrp="1"/>
          </p:cNvSpPr>
          <p:nvPr>
            <p:ph type="sldNum" sz="quarter" idx="5"/>
          </p:nvPr>
        </p:nvSpPr>
        <p:spPr/>
        <p:txBody>
          <a:bodyPr/>
          <a:lstStyle/>
          <a:p>
            <a:fld id="{AEE871F3-E1BE-43A7-8994-6E045EEA9049}" type="slidenum">
              <a:rPr lang="en-US" smtClean="0"/>
              <a:t>18</a:t>
            </a:fld>
            <a:endParaRPr lang="en-US"/>
          </a:p>
        </p:txBody>
      </p:sp>
    </p:spTree>
    <p:extLst>
      <p:ext uri="{BB962C8B-B14F-4D97-AF65-F5344CB8AC3E}">
        <p14:creationId xmlns:p14="http://schemas.microsoft.com/office/powerpoint/2010/main" val="2613782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pPr defTabSz="931774" fontAlgn="base">
              <a:spcBef>
                <a:spcPct val="0"/>
              </a:spcBef>
              <a:spcAft>
                <a:spcPct val="0"/>
              </a:spcAft>
              <a:defRPr/>
            </a:pPr>
            <a:fld id="{6B79387E-C3CE-45F0-9C97-66982EC6F071}" type="slidenum">
              <a:rPr lang="en-US">
                <a:solidFill>
                  <a:prstClr val="black"/>
                </a:solidFill>
                <a:latin typeface="Arial" charset="0"/>
              </a:rPr>
              <a:pPr defTabSz="931774" fontAlgn="base">
                <a:spcBef>
                  <a:spcPct val="0"/>
                </a:spcBef>
                <a:spcAft>
                  <a:spcPct val="0"/>
                </a:spcAft>
                <a:defRPr/>
              </a:pPr>
              <a:t>19</a:t>
            </a:fld>
            <a:endParaRPr lang="en-US" dirty="0">
              <a:solidFill>
                <a:prstClr val="black"/>
              </a:solidFill>
              <a:latin typeface="Arial"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623147" y="4338321"/>
            <a:ext cx="6075680" cy="4404493"/>
          </a:xfrm>
          <a:prstGeom prst="rect">
            <a:avLst/>
          </a:prstGeom>
          <a:noFill/>
          <a:ln/>
        </p:spPr>
        <p:txBody>
          <a:bodyPr>
            <a:normAutofit/>
          </a:bodyPr>
          <a:lstStyle/>
          <a:p>
            <a:pPr eaLnBrk="1" hangingPunct="1">
              <a:buFont typeface="Arial" pitchFamily="34" charset="0"/>
              <a:buChar char="•"/>
            </a:pPr>
            <a:r>
              <a:rPr lang="en-US" sz="2400" b="1" dirty="0">
                <a:solidFill>
                  <a:srgbClr val="000000"/>
                </a:solidFill>
              </a:rPr>
              <a:t>Pick two to three goals to focus on</a:t>
            </a:r>
            <a:r>
              <a:rPr lang="en-US" sz="2400" dirty="0">
                <a:solidFill>
                  <a:srgbClr val="000000"/>
                </a:solidFill>
              </a:rPr>
              <a:t>. </a:t>
            </a:r>
          </a:p>
          <a:p>
            <a:pPr lvl="1" eaLnBrk="1" hangingPunct="1">
              <a:buFont typeface="Arial" pitchFamily="34" charset="0"/>
              <a:buChar char="•"/>
            </a:pPr>
            <a:r>
              <a:rPr lang="en-US" sz="2400" dirty="0">
                <a:solidFill>
                  <a:srgbClr val="000000"/>
                </a:solidFill>
              </a:rPr>
              <a:t>You can’t do everything at once, neither can your employees.</a:t>
            </a:r>
          </a:p>
          <a:p>
            <a:pPr lvl="1" eaLnBrk="1" hangingPunct="1">
              <a:buFont typeface="Arial" pitchFamily="34" charset="0"/>
              <a:buChar char="•"/>
            </a:pPr>
            <a:endParaRPr lang="en-US" sz="2400" dirty="0">
              <a:solidFill>
                <a:srgbClr val="000000"/>
              </a:solidFill>
            </a:endParaRPr>
          </a:p>
          <a:p>
            <a:pPr eaLnBrk="1" hangingPunct="1">
              <a:buFont typeface="Arial" pitchFamily="34" charset="0"/>
              <a:buChar char="•"/>
            </a:pPr>
            <a:r>
              <a:rPr lang="en-US" sz="2400" b="1" dirty="0">
                <a:solidFill>
                  <a:srgbClr val="000000"/>
                </a:solidFill>
              </a:rPr>
              <a:t>Pick the goals with the greatest relevance.</a:t>
            </a:r>
          </a:p>
          <a:p>
            <a:pPr eaLnBrk="1" hangingPunct="1"/>
            <a:r>
              <a:rPr lang="en-US" sz="2400" dirty="0">
                <a:solidFill>
                  <a:srgbClr val="000000"/>
                </a:solidFill>
              </a:rPr>
              <a:t>Focus on the goals that tie most closely to your organization’s (department’s) mission.</a:t>
            </a:r>
          </a:p>
          <a:p>
            <a:pPr eaLnBrk="1" hangingPunct="1">
              <a:buFont typeface="Arial" pitchFamily="34" charset="0"/>
              <a:buChar char="•"/>
            </a:pPr>
            <a:endParaRPr lang="en-US" sz="2400" dirty="0">
              <a:solidFill>
                <a:srgbClr val="000000"/>
              </a:solidFill>
            </a:endParaRPr>
          </a:p>
          <a:p>
            <a:pPr eaLnBrk="1" hangingPunct="1">
              <a:buFont typeface="Arial" pitchFamily="34" charset="0"/>
              <a:buChar char="•"/>
            </a:pPr>
            <a:r>
              <a:rPr lang="en-US" sz="2400" b="1" dirty="0">
                <a:solidFill>
                  <a:srgbClr val="000000"/>
                </a:solidFill>
              </a:rPr>
              <a:t>Periodically revisit the goals and update them as necessary.  </a:t>
            </a:r>
            <a:r>
              <a:rPr lang="en-US" sz="2400" i="1" dirty="0">
                <a:solidFill>
                  <a:srgbClr val="000000"/>
                </a:solidFill>
              </a:rPr>
              <a:t>(Daily is Good…)</a:t>
            </a:r>
          </a:p>
          <a:p>
            <a:pPr>
              <a:buFont typeface="Arial" pitchFamily="34" charset="0"/>
              <a:buChar char="•"/>
            </a:pPr>
            <a:endParaRPr lang="en-US" sz="2400" dirty="0"/>
          </a:p>
        </p:txBody>
      </p:sp>
      <p:sp>
        <p:nvSpPr>
          <p:cNvPr id="5" name="Footer Placeholder 4"/>
          <p:cNvSpPr>
            <a:spLocks noGrp="1"/>
          </p:cNvSpPr>
          <p:nvPr>
            <p:ph type="ftr" sz="quarter" idx="10"/>
          </p:nvPr>
        </p:nvSpPr>
        <p:spPr/>
        <p:txBody>
          <a:bodyPr/>
          <a:lstStyle/>
          <a:p>
            <a:pPr defTabSz="931774" fontAlgn="base">
              <a:spcBef>
                <a:spcPct val="0"/>
              </a:spcBef>
              <a:spcAft>
                <a:spcPct val="0"/>
              </a:spcAft>
              <a:defRPr/>
            </a:pPr>
            <a:r>
              <a:rPr lang="nl-NL">
                <a:solidFill>
                  <a:prstClr val="black"/>
                </a:solidFill>
                <a:latin typeface="Arial" charset="0"/>
              </a:rPr>
              <a:t>At OMAG in Edmond on 11/14/19</a:t>
            </a:r>
            <a:endParaRPr lang="en-US" dirty="0">
              <a:solidFill>
                <a:prstClr val="black"/>
              </a:solidFill>
              <a:latin typeface="Arial" charset="0"/>
            </a:endParaRPr>
          </a:p>
        </p:txBody>
      </p:sp>
      <p:sp>
        <p:nvSpPr>
          <p:cNvPr id="6" name="Header Placeholder 5"/>
          <p:cNvSpPr>
            <a:spLocks noGrp="1"/>
          </p:cNvSpPr>
          <p:nvPr>
            <p:ph type="hdr" sz="quarter" idx="11"/>
          </p:nvPr>
        </p:nvSpPr>
        <p:spPr>
          <a:xfrm>
            <a:off x="0" y="0"/>
            <a:ext cx="3105997" cy="472890"/>
          </a:xfrm>
          <a:prstGeom prst="rect">
            <a:avLst/>
          </a:prstGeom>
        </p:spPr>
        <p:txBody>
          <a:bodyPr/>
          <a:lstStyle/>
          <a:p>
            <a:pPr defTabSz="931774" fontAlgn="base">
              <a:spcBef>
                <a:spcPct val="0"/>
              </a:spcBef>
              <a:spcAft>
                <a:spcPct val="0"/>
              </a:spcAft>
              <a:defRPr/>
            </a:pPr>
            <a:r>
              <a:rPr lang="en-US">
                <a:solidFill>
                  <a:prstClr val="black"/>
                </a:solidFill>
                <a:latin typeface="Arial" charset="0"/>
              </a:rPr>
              <a:t>Setting Goals - SIP #1</a:t>
            </a:r>
            <a:endParaRPr lang="en-US" dirty="0">
              <a:solidFill>
                <a:prstClr val="black"/>
              </a:solidFill>
              <a:latin typeface="Arial" charset="0"/>
            </a:endParaRPr>
          </a:p>
        </p:txBody>
      </p:sp>
    </p:spTree>
    <p:extLst>
      <p:ext uri="{BB962C8B-B14F-4D97-AF65-F5344CB8AC3E}">
        <p14:creationId xmlns:p14="http://schemas.microsoft.com/office/powerpoint/2010/main" val="1867230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93675"/>
            <a:ext cx="5575300" cy="3136900"/>
          </a:xfrm>
        </p:spPr>
      </p:sp>
      <p:sp>
        <p:nvSpPr>
          <p:cNvPr id="3" name="Notes Placeholder 2"/>
          <p:cNvSpPr>
            <a:spLocks noGrp="1"/>
          </p:cNvSpPr>
          <p:nvPr>
            <p:ph type="body" idx="1"/>
          </p:nvPr>
        </p:nvSpPr>
        <p:spPr>
          <a:xfrm>
            <a:off x="701040" y="5053650"/>
            <a:ext cx="5608320" cy="2814148"/>
          </a:xfrm>
        </p:spPr>
        <p:txBody>
          <a:bodyPr/>
          <a:lstStyle/>
          <a:p>
            <a:r>
              <a:rPr lang="en-US" sz="1600" dirty="0">
                <a:latin typeface="Arial" panose="020B0604020202020204" pitchFamily="34" charset="0"/>
                <a:cs typeface="Arial" panose="020B0604020202020204" pitchFamily="34" charset="0"/>
              </a:rPr>
              <a:t>Goals are objectives, plans and targets that you expect to achieve.  </a:t>
            </a:r>
          </a:p>
          <a:p>
            <a:endParaRPr lang="en-US" sz="1600" dirty="0">
              <a:latin typeface="Arial" panose="020B0604020202020204" pitchFamily="34" charset="0"/>
              <a:cs typeface="Arial" panose="020B0604020202020204" pitchFamily="34" charset="0"/>
            </a:endParaRPr>
          </a:p>
          <a:p>
            <a:pPr lvl="0"/>
            <a:r>
              <a:rPr lang="en-US" sz="1600" dirty="0">
                <a:solidFill>
                  <a:srgbClr val="222222"/>
                </a:solidFill>
                <a:latin typeface="Arial" panose="020B0604020202020204" pitchFamily="34" charset="0"/>
                <a:cs typeface="Arial" panose="020B0604020202020204" pitchFamily="34" charset="0"/>
              </a:rPr>
              <a:t>Without goals: </a:t>
            </a:r>
          </a:p>
          <a:p>
            <a:pPr lvl="1"/>
            <a:r>
              <a:rPr lang="en-US" sz="1600" dirty="0">
                <a:solidFill>
                  <a:srgbClr val="222222"/>
                </a:solidFill>
                <a:latin typeface="Arial" panose="020B0604020202020204" pitchFamily="34" charset="0"/>
                <a:cs typeface="Arial" panose="020B0604020202020204" pitchFamily="34" charset="0"/>
              </a:rPr>
              <a:t>You can lose focus and energy, </a:t>
            </a:r>
          </a:p>
          <a:p>
            <a:pPr lvl="1"/>
            <a:r>
              <a:rPr lang="en-US" sz="1600" dirty="0">
                <a:solidFill>
                  <a:srgbClr val="222222"/>
                </a:solidFill>
                <a:latin typeface="Arial" panose="020B0604020202020204" pitchFamily="34" charset="0"/>
                <a:cs typeface="Arial" panose="020B0604020202020204" pitchFamily="34" charset="0"/>
              </a:rPr>
              <a:t>You may not achieve your goals, and</a:t>
            </a:r>
          </a:p>
          <a:p>
            <a:pPr lvl="1"/>
            <a:r>
              <a:rPr lang="en-US" sz="1600" dirty="0">
                <a:solidFill>
                  <a:srgbClr val="222222"/>
                </a:solidFill>
                <a:latin typeface="Arial" panose="020B0604020202020204" pitchFamily="34" charset="0"/>
                <a:cs typeface="Arial" panose="020B0604020202020204" pitchFamily="34" charset="0"/>
              </a:rPr>
              <a:t>You can waste your time and efforts. </a:t>
            </a:r>
          </a:p>
          <a:p>
            <a:pPr lvl="0"/>
            <a:endParaRPr lang="en-US" sz="1600" dirty="0">
              <a:solidFill>
                <a:srgbClr val="222222"/>
              </a:solidFill>
              <a:latin typeface="Arial" panose="020B0604020202020204" pitchFamily="34" charset="0"/>
              <a:cs typeface="Arial" panose="020B0604020202020204" pitchFamily="34" charset="0"/>
            </a:endParaRPr>
          </a:p>
          <a:p>
            <a:pPr lvl="0"/>
            <a:r>
              <a:rPr lang="en-US" sz="1600" dirty="0">
                <a:solidFill>
                  <a:prstClr val="black"/>
                </a:solidFill>
                <a:latin typeface="Arial" panose="020B0604020202020204" pitchFamily="34" charset="0"/>
                <a:cs typeface="Arial" panose="020B0604020202020204" pitchFamily="34" charset="0"/>
              </a:rPr>
              <a:t>In your life and work, success begins with goals.  </a:t>
            </a:r>
          </a:p>
          <a:p>
            <a:pPr lvl="0"/>
            <a:r>
              <a:rPr lang="en-US" sz="1600" dirty="0">
                <a:solidFill>
                  <a:prstClr val="black"/>
                </a:solidFill>
                <a:latin typeface="Arial" panose="020B0604020202020204" pitchFamily="34" charset="0"/>
                <a:cs typeface="Arial" panose="020B0604020202020204" pitchFamily="34" charset="0"/>
              </a:rPr>
              <a:t>Setting goals may be new for you, or you may have set and achieved them in the past. </a:t>
            </a:r>
            <a:endParaRPr lang="en-US" dirty="0"/>
          </a:p>
        </p:txBody>
      </p:sp>
      <p:sp>
        <p:nvSpPr>
          <p:cNvPr id="4" name="Header Placeholder 3"/>
          <p:cNvSpPr>
            <a:spLocks noGrp="1"/>
          </p:cNvSpPr>
          <p:nvPr>
            <p:ph type="hdr" sz="quarter"/>
          </p:nvPr>
        </p:nvSpPr>
        <p:spPr/>
        <p:txBody>
          <a:bodyPr/>
          <a:lstStyle/>
          <a:p>
            <a:pPr defTabSz="931774"/>
            <a:r>
              <a:rPr lang="en-US">
                <a:solidFill>
                  <a:prstClr val="black"/>
                </a:solidFill>
                <a:latin typeface="Calibri" panose="020F0502020204030204"/>
              </a:rPr>
              <a:t>Setting Goals - SIP #1</a:t>
            </a:r>
          </a:p>
        </p:txBody>
      </p:sp>
      <p:sp>
        <p:nvSpPr>
          <p:cNvPr id="5" name="Footer Placeholder 4"/>
          <p:cNvSpPr>
            <a:spLocks noGrp="1"/>
          </p:cNvSpPr>
          <p:nvPr>
            <p:ph type="ftr" sz="quarter" idx="4"/>
          </p:nvPr>
        </p:nvSpPr>
        <p:spPr/>
        <p:txBody>
          <a:bodyPr/>
          <a:lstStyle/>
          <a:p>
            <a:pPr defTabSz="931774"/>
            <a:r>
              <a:rPr lang="en-US">
                <a:solidFill>
                  <a:prstClr val="black"/>
                </a:solidFill>
                <a:latin typeface="Calibri" panose="020F0502020204030204"/>
              </a:rPr>
              <a:t>At OMAG in Edmond on 11/14/19</a:t>
            </a:r>
          </a:p>
        </p:txBody>
      </p:sp>
      <p:sp>
        <p:nvSpPr>
          <p:cNvPr id="6" name="Slide Number Placeholder 5"/>
          <p:cNvSpPr>
            <a:spLocks noGrp="1"/>
          </p:cNvSpPr>
          <p:nvPr>
            <p:ph type="sldNum" sz="quarter" idx="5"/>
          </p:nvPr>
        </p:nvSpPr>
        <p:spPr/>
        <p:txBody>
          <a:bodyPr/>
          <a:lstStyle/>
          <a:p>
            <a:pPr defTabSz="931774"/>
            <a:fld id="{9E3DD7F8-C25A-4D2E-9D54-9E2FB11B4EDE}" type="slidenum">
              <a:rPr lang="en-US">
                <a:solidFill>
                  <a:prstClr val="black"/>
                </a:solidFill>
                <a:latin typeface="Calibri" panose="020F0502020204030204"/>
              </a:rPr>
              <a:pPr defTabSz="931774"/>
              <a:t>2</a:t>
            </a:fld>
            <a:endParaRPr lang="en-US">
              <a:solidFill>
                <a:prstClr val="black"/>
              </a:solidFill>
              <a:latin typeface="Calibri" panose="020F0502020204030204"/>
            </a:endParaRPr>
          </a:p>
        </p:txBody>
      </p:sp>
      <p:pic>
        <p:nvPicPr>
          <p:cNvPr id="7" name="Picture 6">
            <a:extLst>
              <a:ext uri="{FF2B5EF4-FFF2-40B4-BE49-F238E27FC236}">
                <a16:creationId xmlns:a16="http://schemas.microsoft.com/office/drawing/2014/main" id="{55624E62-7CDD-496F-AF2D-62993ABB68CA}"/>
              </a:ext>
            </a:extLst>
          </p:cNvPr>
          <p:cNvPicPr>
            <a:picLocks noChangeAspect="1"/>
          </p:cNvPicPr>
          <p:nvPr/>
        </p:nvPicPr>
        <p:blipFill>
          <a:blip r:embed="rId3"/>
          <a:stretch>
            <a:fillRect/>
          </a:stretch>
        </p:blipFill>
        <p:spPr>
          <a:xfrm>
            <a:off x="7235730" y="460297"/>
            <a:ext cx="2141773" cy="3212660"/>
          </a:xfrm>
          <a:prstGeom prst="rect">
            <a:avLst/>
          </a:prstGeom>
        </p:spPr>
      </p:pic>
      <p:sp>
        <p:nvSpPr>
          <p:cNvPr id="10" name="TextBox 9">
            <a:extLst>
              <a:ext uri="{FF2B5EF4-FFF2-40B4-BE49-F238E27FC236}">
                <a16:creationId xmlns:a16="http://schemas.microsoft.com/office/drawing/2014/main" id="{E3300C21-3E37-4627-8803-1B545D70CB9C}"/>
              </a:ext>
            </a:extLst>
          </p:cNvPr>
          <p:cNvSpPr txBox="1"/>
          <p:nvPr/>
        </p:nvSpPr>
        <p:spPr>
          <a:xfrm>
            <a:off x="784899" y="3461747"/>
            <a:ext cx="5018372" cy="461665"/>
          </a:xfrm>
          <a:prstGeom prst="rect">
            <a:avLst/>
          </a:prstGeom>
          <a:solidFill>
            <a:srgbClr val="FFFFCC"/>
          </a:solidFill>
          <a:ln w="76200">
            <a:solidFill>
              <a:schemeClr val="tx1"/>
            </a:solidFill>
          </a:ln>
        </p:spPr>
        <p:txBody>
          <a:bodyPr wrap="square" rtlCol="0">
            <a:spAutoFit/>
          </a:bodyPr>
          <a:lstStyle/>
          <a:p>
            <a:r>
              <a:rPr lang="en-US" sz="2400" b="1" dirty="0"/>
              <a:t>Do you operate in Crisis Mode Only?  </a:t>
            </a:r>
          </a:p>
        </p:txBody>
      </p:sp>
      <p:sp>
        <p:nvSpPr>
          <p:cNvPr id="11" name="TextBox 10">
            <a:extLst>
              <a:ext uri="{FF2B5EF4-FFF2-40B4-BE49-F238E27FC236}">
                <a16:creationId xmlns:a16="http://schemas.microsoft.com/office/drawing/2014/main" id="{2F74AE6E-4527-4DC2-8247-16F5BDE72FB0}"/>
              </a:ext>
            </a:extLst>
          </p:cNvPr>
          <p:cNvSpPr txBox="1"/>
          <p:nvPr/>
        </p:nvSpPr>
        <p:spPr>
          <a:xfrm>
            <a:off x="701040" y="4054584"/>
            <a:ext cx="5485229" cy="830997"/>
          </a:xfrm>
          <a:prstGeom prst="rect">
            <a:avLst/>
          </a:prstGeom>
          <a:noFill/>
        </p:spPr>
        <p:txBody>
          <a:bodyPr wrap="square" rtlCol="0">
            <a:spAutoFit/>
          </a:bodyPr>
          <a:lstStyle/>
          <a:p>
            <a:r>
              <a:rPr lang="en-US" sz="2400" u="sng" dirty="0"/>
              <a:t>Who keeps a List? </a:t>
            </a:r>
          </a:p>
          <a:p>
            <a:r>
              <a:rPr lang="en-US" sz="2400" dirty="0"/>
              <a:t>Key Concept:  </a:t>
            </a:r>
            <a:r>
              <a:rPr lang="en-US" sz="2400" b="1" dirty="0"/>
              <a:t>Continuous Improvement!</a:t>
            </a:r>
          </a:p>
        </p:txBody>
      </p:sp>
    </p:spTree>
    <p:extLst>
      <p:ext uri="{BB962C8B-B14F-4D97-AF65-F5344CB8AC3E}">
        <p14:creationId xmlns:p14="http://schemas.microsoft.com/office/powerpoint/2010/main" val="3890240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pPr defTabSz="931774" fontAlgn="base">
              <a:spcBef>
                <a:spcPct val="0"/>
              </a:spcBef>
              <a:spcAft>
                <a:spcPct val="0"/>
              </a:spcAft>
              <a:defRPr/>
            </a:pPr>
            <a:fld id="{1EABCF99-E3F6-40A4-BFDB-D98359197E46}" type="slidenum">
              <a:rPr lang="en-US">
                <a:solidFill>
                  <a:prstClr val="black"/>
                </a:solidFill>
                <a:latin typeface="Arial" charset="0"/>
              </a:rPr>
              <a:pPr defTabSz="931774" fontAlgn="base">
                <a:spcBef>
                  <a:spcPct val="0"/>
                </a:spcBef>
                <a:spcAft>
                  <a:spcPct val="0"/>
                </a:spcAft>
                <a:defRPr/>
              </a:pPr>
              <a:t>20</a:t>
            </a:fld>
            <a:endParaRPr lang="en-US" dirty="0">
              <a:solidFill>
                <a:prstClr val="black"/>
              </a:solidFill>
              <a:latin typeface="Arial" charset="0"/>
            </a:endParaRPr>
          </a:p>
        </p:txBody>
      </p:sp>
      <p:sp>
        <p:nvSpPr>
          <p:cNvPr id="68611" name="Rectangle 2"/>
          <p:cNvSpPr>
            <a:spLocks noGrp="1" noRot="1" noChangeAspect="1" noChangeArrowheads="1" noTextEdit="1"/>
          </p:cNvSpPr>
          <p:nvPr>
            <p:ph type="sldImg"/>
          </p:nvPr>
        </p:nvSpPr>
        <p:spPr>
          <a:xfrm>
            <a:off x="914400" y="473075"/>
            <a:ext cx="5776913" cy="3249613"/>
          </a:xfrm>
          <a:ln/>
        </p:spPr>
      </p:sp>
      <p:sp>
        <p:nvSpPr>
          <p:cNvPr id="68612" name="Rectangle 3"/>
          <p:cNvSpPr>
            <a:spLocks noGrp="1" noChangeArrowheads="1"/>
          </p:cNvSpPr>
          <p:nvPr>
            <p:ph type="body" idx="1"/>
          </p:nvPr>
        </p:nvSpPr>
        <p:spPr>
          <a:xfrm>
            <a:off x="233681" y="3796030"/>
            <a:ext cx="6538312" cy="4478788"/>
          </a:xfrm>
          <a:prstGeom prst="rect">
            <a:avLst/>
          </a:prstGeom>
          <a:noFill/>
          <a:ln/>
        </p:spPr>
        <p:txBody>
          <a:bodyPr/>
          <a:lstStyle/>
          <a:p>
            <a:r>
              <a:rPr lang="en-US" sz="2400" dirty="0">
                <a:solidFill>
                  <a:srgbClr val="008080"/>
                </a:solidFill>
              </a:rPr>
              <a:t>Communicating to your employees</a:t>
            </a:r>
          </a:p>
          <a:p>
            <a:pPr eaLnBrk="1" hangingPunct="1">
              <a:lnSpc>
                <a:spcPct val="90000"/>
              </a:lnSpc>
              <a:buFont typeface="Wingdings" pitchFamily="2" charset="2"/>
              <a:buChar char="§"/>
            </a:pPr>
            <a:r>
              <a:rPr lang="en-US" sz="2400" dirty="0">
                <a:solidFill>
                  <a:srgbClr val="000000"/>
                </a:solidFill>
              </a:rPr>
              <a:t>Make sure the goals are </a:t>
            </a:r>
            <a:r>
              <a:rPr lang="en-US" sz="2400" i="1" u="sng" dirty="0">
                <a:solidFill>
                  <a:srgbClr val="000000"/>
                </a:solidFill>
              </a:rPr>
              <a:t>written down</a:t>
            </a:r>
            <a:r>
              <a:rPr lang="en-US" sz="2400" dirty="0">
                <a:solidFill>
                  <a:srgbClr val="000000"/>
                </a:solidFill>
              </a:rPr>
              <a:t>.</a:t>
            </a:r>
          </a:p>
          <a:p>
            <a:pPr eaLnBrk="1" hangingPunct="1">
              <a:lnSpc>
                <a:spcPct val="90000"/>
              </a:lnSpc>
              <a:buFont typeface="Wingdings" pitchFamily="2" charset="2"/>
              <a:buChar char="§"/>
            </a:pPr>
            <a:r>
              <a:rPr lang="en-US" sz="2400" dirty="0">
                <a:solidFill>
                  <a:srgbClr val="000000"/>
                </a:solidFill>
              </a:rPr>
              <a:t>Always have one-on-one, face-to-face meetings with your employees to introduce, discuss and assign goals.</a:t>
            </a:r>
          </a:p>
          <a:p>
            <a:pPr>
              <a:lnSpc>
                <a:spcPct val="90000"/>
              </a:lnSpc>
              <a:buFont typeface="Wingdings" pitchFamily="2" charset="2"/>
              <a:buChar char="§"/>
            </a:pPr>
            <a:r>
              <a:rPr lang="en-US" sz="2400" dirty="0">
                <a:solidFill>
                  <a:srgbClr val="000000"/>
                </a:solidFill>
              </a:rPr>
              <a:t>Gain the commitment of your employees, </a:t>
            </a:r>
            <a:r>
              <a:rPr lang="en-US" sz="2400" b="1" dirty="0">
                <a:solidFill>
                  <a:srgbClr val="000000"/>
                </a:solidFill>
              </a:rPr>
              <a:t>individually or on teams, </a:t>
            </a:r>
            <a:r>
              <a:rPr lang="en-US" sz="2400" dirty="0">
                <a:solidFill>
                  <a:srgbClr val="000000"/>
                </a:solidFill>
              </a:rPr>
              <a:t>to the successful accomplishment of their goals.  </a:t>
            </a:r>
          </a:p>
          <a:p>
            <a:pPr eaLnBrk="1" hangingPunct="1">
              <a:lnSpc>
                <a:spcPct val="90000"/>
              </a:lnSpc>
              <a:buFont typeface="Wingdings" pitchFamily="2" charset="2"/>
              <a:buChar char="§"/>
            </a:pPr>
            <a:r>
              <a:rPr lang="en-US" sz="2400" dirty="0">
                <a:solidFill>
                  <a:srgbClr val="000000"/>
                </a:solidFill>
              </a:rPr>
              <a:t>Call your team together to introduce team-related goals.  </a:t>
            </a:r>
          </a:p>
          <a:p>
            <a:endParaRPr lang="en-US" sz="1000" dirty="0"/>
          </a:p>
          <a:p>
            <a:r>
              <a:rPr lang="en-US" sz="1800" dirty="0"/>
              <a:t>After employees embark on goals, </a:t>
            </a:r>
            <a:r>
              <a:rPr lang="en-US" sz="1800" b="1" u="sng" dirty="0"/>
              <a:t>regularly monitor their progress </a:t>
            </a:r>
            <a:r>
              <a:rPr lang="en-US" sz="1800" b="1" dirty="0"/>
              <a:t>to ensure that they’re on track and help them overcome any problems.  [</a:t>
            </a:r>
            <a:r>
              <a:rPr lang="en-US" sz="1800" b="1" i="1" dirty="0"/>
              <a:t>Have them report to you</a:t>
            </a:r>
            <a:r>
              <a:rPr lang="en-US" sz="1800" b="1" dirty="0"/>
              <a:t>.]</a:t>
            </a:r>
          </a:p>
        </p:txBody>
      </p:sp>
      <p:sp>
        <p:nvSpPr>
          <p:cNvPr id="5" name="Footer Placeholder 4"/>
          <p:cNvSpPr>
            <a:spLocks noGrp="1"/>
          </p:cNvSpPr>
          <p:nvPr>
            <p:ph type="ftr" sz="quarter" idx="10"/>
          </p:nvPr>
        </p:nvSpPr>
        <p:spPr/>
        <p:txBody>
          <a:bodyPr/>
          <a:lstStyle/>
          <a:p>
            <a:pPr defTabSz="931774" fontAlgn="base">
              <a:spcBef>
                <a:spcPct val="0"/>
              </a:spcBef>
              <a:spcAft>
                <a:spcPct val="0"/>
              </a:spcAft>
              <a:defRPr/>
            </a:pPr>
            <a:r>
              <a:rPr lang="nl-NL">
                <a:solidFill>
                  <a:prstClr val="black"/>
                </a:solidFill>
                <a:latin typeface="Arial" charset="0"/>
              </a:rPr>
              <a:t>At OMAG in Edmond on 11/14/19</a:t>
            </a:r>
            <a:endParaRPr lang="en-US" dirty="0">
              <a:solidFill>
                <a:prstClr val="black"/>
              </a:solidFill>
              <a:latin typeface="Arial" charset="0"/>
            </a:endParaRPr>
          </a:p>
        </p:txBody>
      </p:sp>
      <p:sp>
        <p:nvSpPr>
          <p:cNvPr id="6" name="Header Placeholder 5"/>
          <p:cNvSpPr>
            <a:spLocks noGrp="1"/>
          </p:cNvSpPr>
          <p:nvPr>
            <p:ph type="hdr" sz="quarter" idx="11"/>
          </p:nvPr>
        </p:nvSpPr>
        <p:spPr>
          <a:xfrm>
            <a:off x="0" y="0"/>
            <a:ext cx="3105997" cy="472890"/>
          </a:xfrm>
          <a:prstGeom prst="rect">
            <a:avLst/>
          </a:prstGeom>
        </p:spPr>
        <p:txBody>
          <a:bodyPr/>
          <a:lstStyle/>
          <a:p>
            <a:pPr defTabSz="931774" fontAlgn="base">
              <a:spcBef>
                <a:spcPct val="0"/>
              </a:spcBef>
              <a:spcAft>
                <a:spcPct val="0"/>
              </a:spcAft>
              <a:defRPr/>
            </a:pPr>
            <a:r>
              <a:rPr lang="en-US">
                <a:solidFill>
                  <a:prstClr val="black"/>
                </a:solidFill>
                <a:latin typeface="Arial" charset="0"/>
              </a:rPr>
              <a:t>Setting Goals - SIP #1</a:t>
            </a:r>
            <a:endParaRPr lang="en-US" dirty="0">
              <a:solidFill>
                <a:prstClr val="black"/>
              </a:solidFill>
              <a:latin typeface="Arial" charset="0"/>
            </a:endParaRPr>
          </a:p>
        </p:txBody>
      </p:sp>
      <p:pic>
        <p:nvPicPr>
          <p:cNvPr id="2" name="Picture 1">
            <a:extLst>
              <a:ext uri="{FF2B5EF4-FFF2-40B4-BE49-F238E27FC236}">
                <a16:creationId xmlns:a16="http://schemas.microsoft.com/office/drawing/2014/main" id="{F0C012AF-347D-4B54-8D21-A7365FF5395A}"/>
              </a:ext>
            </a:extLst>
          </p:cNvPr>
          <p:cNvPicPr>
            <a:picLocks noChangeAspect="1"/>
          </p:cNvPicPr>
          <p:nvPr/>
        </p:nvPicPr>
        <p:blipFill>
          <a:blip r:embed="rId3"/>
          <a:stretch>
            <a:fillRect/>
          </a:stretch>
        </p:blipFill>
        <p:spPr>
          <a:xfrm>
            <a:off x="1493822" y="6805064"/>
            <a:ext cx="3417952" cy="647525"/>
          </a:xfrm>
          <a:prstGeom prst="rect">
            <a:avLst/>
          </a:prstGeom>
        </p:spPr>
      </p:pic>
    </p:spTree>
    <p:extLst>
      <p:ext uri="{BB962C8B-B14F-4D97-AF65-F5344CB8AC3E}">
        <p14:creationId xmlns:p14="http://schemas.microsoft.com/office/powerpoint/2010/main" val="665584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233363"/>
            <a:ext cx="5575300" cy="3136900"/>
          </a:xfrm>
        </p:spPr>
      </p:sp>
      <p:sp>
        <p:nvSpPr>
          <p:cNvPr id="3" name="Notes Placeholder 2"/>
          <p:cNvSpPr>
            <a:spLocks noGrp="1"/>
          </p:cNvSpPr>
          <p:nvPr>
            <p:ph type="body" idx="1"/>
          </p:nvPr>
        </p:nvSpPr>
        <p:spPr>
          <a:xfrm>
            <a:off x="497940" y="3476531"/>
            <a:ext cx="5847633" cy="4834550"/>
          </a:xfrm>
        </p:spPr>
        <p:txBody>
          <a:bodyPr/>
          <a:lstStyle/>
          <a:p>
            <a:r>
              <a:rPr lang="en-US" sz="1400" dirty="0"/>
              <a:t>It is important that you put your goals in writing. Writing out your goals demonstrates your commitment to achieving them. </a:t>
            </a:r>
          </a:p>
          <a:p>
            <a:pPr marL="0" indent="0">
              <a:buNone/>
            </a:pPr>
            <a:endParaRPr lang="en-US" sz="1400" dirty="0"/>
          </a:p>
          <a:p>
            <a:r>
              <a:rPr lang="en-US" sz="1400" dirty="0"/>
              <a:t>Each goal should be broken down into bite-sized tasks that will help you meet the goal. Not only does this make the tasks easier to complete, but there is also a sense of accomplishment each time you check off a task from your list. You should also track your goals by keeping strong documentation of your progress toward each goal to show your manager how and when each task was accomplished. </a:t>
            </a:r>
          </a:p>
          <a:p>
            <a:r>
              <a:rPr lang="en-US" dirty="0"/>
              <a:t>________________________________</a:t>
            </a:r>
          </a:p>
          <a:p>
            <a:pPr marL="171450" indent="-171450">
              <a:buFont typeface="Arial" panose="020B0604020202020204" pitchFamily="34" charset="0"/>
              <a:buChar char="•"/>
            </a:pPr>
            <a:r>
              <a:rPr lang="en-US" sz="1600" dirty="0"/>
              <a:t>Goals should be set to move you toward an end result. To ensure that this happens, it is critical that you create both short-term and long-term goals. </a:t>
            </a:r>
          </a:p>
          <a:p>
            <a:pPr marL="171450" indent="-171450">
              <a:buFont typeface="Arial" panose="020B0604020202020204" pitchFamily="34" charset="0"/>
              <a:buChar char="•"/>
            </a:pPr>
            <a:r>
              <a:rPr lang="en-US" sz="1600" dirty="0"/>
              <a:t>The benefit to setting short-term goals you can accomplish along the way (usually in the near future) is increased reward and motivation. They help you reach long-term goals one step at a time. They should complement and reinforce your long-term goals. </a:t>
            </a:r>
          </a:p>
          <a:p>
            <a:pPr marL="171450" indent="-171450">
              <a:buFont typeface="Arial" panose="020B0604020202020204" pitchFamily="34" charset="0"/>
              <a:buChar char="•"/>
            </a:pPr>
            <a:r>
              <a:rPr lang="en-US" sz="1600" dirty="0"/>
              <a:t>You should review your goals regularly, even daily, to stay focused on the correct path.  </a:t>
            </a:r>
            <a:endParaRPr lang="en-US" dirty="0"/>
          </a:p>
        </p:txBody>
      </p:sp>
      <p:sp>
        <p:nvSpPr>
          <p:cNvPr id="4" name="Header Placeholder 3"/>
          <p:cNvSpPr>
            <a:spLocks noGrp="1"/>
          </p:cNvSpPr>
          <p:nvPr>
            <p:ph type="hdr" sz="quarter"/>
          </p:nvPr>
        </p:nvSpPr>
        <p:spPr/>
        <p:txBody>
          <a:bodyPr/>
          <a:lstStyle/>
          <a:p>
            <a:r>
              <a:rPr lang="en-US"/>
              <a:t>Setting Goals - SIP #1</a:t>
            </a:r>
          </a:p>
        </p:txBody>
      </p:sp>
      <p:sp>
        <p:nvSpPr>
          <p:cNvPr id="5" name="Footer Placeholder 4"/>
          <p:cNvSpPr>
            <a:spLocks noGrp="1"/>
          </p:cNvSpPr>
          <p:nvPr>
            <p:ph type="ftr" sz="quarter" idx="4"/>
          </p:nvPr>
        </p:nvSpPr>
        <p:spPr/>
        <p:txBody>
          <a:bodyPr/>
          <a:lstStyle/>
          <a:p>
            <a:r>
              <a:rPr lang="en-US"/>
              <a:t>At OMAG in Edmond on 11/14/19</a:t>
            </a:r>
          </a:p>
        </p:txBody>
      </p:sp>
      <p:sp>
        <p:nvSpPr>
          <p:cNvPr id="6" name="Slide Number Placeholder 5"/>
          <p:cNvSpPr>
            <a:spLocks noGrp="1"/>
          </p:cNvSpPr>
          <p:nvPr>
            <p:ph type="sldNum" sz="quarter" idx="5"/>
          </p:nvPr>
        </p:nvSpPr>
        <p:spPr/>
        <p:txBody>
          <a:bodyPr/>
          <a:lstStyle/>
          <a:p>
            <a:fld id="{AEE871F3-E1BE-43A7-8994-6E045EEA9049}" type="slidenum">
              <a:rPr lang="en-US" smtClean="0"/>
              <a:t>21</a:t>
            </a:fld>
            <a:endParaRPr lang="en-US"/>
          </a:p>
        </p:txBody>
      </p:sp>
    </p:spTree>
    <p:extLst>
      <p:ext uri="{BB962C8B-B14F-4D97-AF65-F5344CB8AC3E}">
        <p14:creationId xmlns:p14="http://schemas.microsoft.com/office/powerpoint/2010/main" val="42222432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5525" y="307975"/>
            <a:ext cx="5575300" cy="3136900"/>
          </a:xfrm>
        </p:spPr>
      </p:sp>
      <p:sp>
        <p:nvSpPr>
          <p:cNvPr id="3" name="Notes Placeholder 2"/>
          <p:cNvSpPr>
            <a:spLocks noGrp="1"/>
          </p:cNvSpPr>
          <p:nvPr>
            <p:ph type="body" idx="1"/>
          </p:nvPr>
        </p:nvSpPr>
        <p:spPr>
          <a:xfrm>
            <a:off x="570367" y="3576120"/>
            <a:ext cx="5920967" cy="4463357"/>
          </a:xfrm>
        </p:spPr>
        <p:txBody>
          <a:bodyPr/>
          <a:lstStyle/>
          <a:p>
            <a:pPr marL="171450" indent="-171450">
              <a:buFont typeface="Arial" panose="020B0604020202020204" pitchFamily="34" charset="0"/>
              <a:buChar char="•"/>
            </a:pPr>
            <a:r>
              <a:rPr lang="en-US" sz="1600" dirty="0"/>
              <a:t>Every day should </a:t>
            </a:r>
            <a:r>
              <a:rPr lang="en-US" sz="1600" b="1" dirty="0"/>
              <a:t>start with a quick review of your goals</a:t>
            </a:r>
            <a:r>
              <a:rPr lang="en-US" sz="1600" dirty="0"/>
              <a:t>. This will help focus energy toward the actions you need to take to reach your target. </a:t>
            </a:r>
          </a:p>
          <a:p>
            <a:pPr marL="171450" indent="-171450">
              <a:buFont typeface="Arial" panose="020B0604020202020204" pitchFamily="34" charset="0"/>
              <a:buChar char="•"/>
            </a:pPr>
            <a:r>
              <a:rPr lang="en-US" sz="1600" dirty="0"/>
              <a:t>If you are reluctant to review your progress each day (or at least regularly), chances are you have set the goal too high, or your motivation is low. This is important information. You may need to back up and review your goals and your reasons for pursuing them.  </a:t>
            </a:r>
          </a:p>
          <a:p>
            <a:pPr marL="171450" indent="-171450">
              <a:buFont typeface="Arial" panose="020B0604020202020204" pitchFamily="34" charset="0"/>
              <a:buChar char="•"/>
            </a:pPr>
            <a:r>
              <a:rPr lang="en-US" sz="1600" dirty="0"/>
              <a:t>You should meet regularly with your supervisor or manager to review your goals and discuss your progress. During these meetings, you can discuss any difficulties you may be having with your progress. It is normal to find that goals and strategies may need to be revised along the way. Perspectives or company objectives may change as you encounter results you did not expect.   </a:t>
            </a:r>
          </a:p>
          <a:p>
            <a:pPr marL="171450" indent="-171450">
              <a:buFont typeface="Arial" panose="020B0604020202020204" pitchFamily="34" charset="0"/>
              <a:buChar char="•"/>
            </a:pPr>
            <a:r>
              <a:rPr lang="en-US" sz="2000" b="1" dirty="0"/>
              <a:t>Don’t be afraid to modify your goals and strategies, if needed. The modifications may allow greater success in the end.  </a:t>
            </a:r>
          </a:p>
        </p:txBody>
      </p:sp>
      <p:sp>
        <p:nvSpPr>
          <p:cNvPr id="4" name="Header Placeholder 3"/>
          <p:cNvSpPr>
            <a:spLocks noGrp="1"/>
          </p:cNvSpPr>
          <p:nvPr>
            <p:ph type="hdr" sz="quarter"/>
          </p:nvPr>
        </p:nvSpPr>
        <p:spPr/>
        <p:txBody>
          <a:bodyPr/>
          <a:lstStyle/>
          <a:p>
            <a:r>
              <a:rPr lang="en-US"/>
              <a:t>Setting Goals - SIP #1</a:t>
            </a:r>
          </a:p>
        </p:txBody>
      </p:sp>
      <p:sp>
        <p:nvSpPr>
          <p:cNvPr id="5" name="Footer Placeholder 4"/>
          <p:cNvSpPr>
            <a:spLocks noGrp="1"/>
          </p:cNvSpPr>
          <p:nvPr>
            <p:ph type="ftr" sz="quarter" idx="4"/>
          </p:nvPr>
        </p:nvSpPr>
        <p:spPr/>
        <p:txBody>
          <a:bodyPr/>
          <a:lstStyle/>
          <a:p>
            <a:r>
              <a:rPr lang="en-US"/>
              <a:t>At OMAG in Edmond on 11/14/19</a:t>
            </a:r>
          </a:p>
        </p:txBody>
      </p:sp>
      <p:sp>
        <p:nvSpPr>
          <p:cNvPr id="6" name="Slide Number Placeholder 5"/>
          <p:cNvSpPr>
            <a:spLocks noGrp="1"/>
          </p:cNvSpPr>
          <p:nvPr>
            <p:ph type="sldNum" sz="quarter" idx="5"/>
          </p:nvPr>
        </p:nvSpPr>
        <p:spPr/>
        <p:txBody>
          <a:bodyPr/>
          <a:lstStyle/>
          <a:p>
            <a:fld id="{AEE871F3-E1BE-43A7-8994-6E045EEA9049}" type="slidenum">
              <a:rPr lang="en-US" smtClean="0"/>
              <a:t>22</a:t>
            </a:fld>
            <a:endParaRPr lang="en-US"/>
          </a:p>
        </p:txBody>
      </p:sp>
    </p:spTree>
    <p:extLst>
      <p:ext uri="{BB962C8B-B14F-4D97-AF65-F5344CB8AC3E}">
        <p14:creationId xmlns:p14="http://schemas.microsoft.com/office/powerpoint/2010/main" val="3141588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41350"/>
            <a:ext cx="5575300" cy="3136900"/>
          </a:xfrm>
        </p:spPr>
      </p:sp>
      <p:sp>
        <p:nvSpPr>
          <p:cNvPr id="3" name="Notes Placeholder 2"/>
          <p:cNvSpPr>
            <a:spLocks noGrp="1"/>
          </p:cNvSpPr>
          <p:nvPr>
            <p:ph type="body" idx="1"/>
          </p:nvPr>
        </p:nvSpPr>
        <p:spPr>
          <a:xfrm>
            <a:off x="583344" y="3953166"/>
            <a:ext cx="6061899" cy="3660458"/>
          </a:xfrm>
        </p:spPr>
        <p:txBody>
          <a:bodyPr/>
          <a:lstStyle/>
          <a:p>
            <a:r>
              <a:rPr lang="en-US" sz="1800" b="1" dirty="0">
                <a:hlinkClick r:id="rId3">
                  <a:extLst>
                    <a:ext uri="{A12FA001-AC4F-418D-AE19-62706E023703}">
                      <ahyp:hlinkClr xmlns:ahyp="http://schemas.microsoft.com/office/drawing/2018/hyperlinkcolor" val="tx"/>
                    </a:ext>
                  </a:extLst>
                </a:hlinkClick>
              </a:rPr>
              <a:t>To get better at Goal Setting, you will have to PRACTICE.  Google articles on this topic.  There are thousands of them…</a:t>
            </a:r>
          </a:p>
          <a:p>
            <a:endParaRPr lang="en-US" sz="1600" u="sng" dirty="0">
              <a:hlinkClick r:id="rId3">
                <a:extLst>
                  <a:ext uri="{A12FA001-AC4F-418D-AE19-62706E023703}">
                    <ahyp:hlinkClr xmlns:ahyp="http://schemas.microsoft.com/office/drawing/2018/hyperlinkcolor" val="tx"/>
                  </a:ext>
                </a:extLst>
              </a:hlinkClick>
            </a:endParaRPr>
          </a:p>
          <a:p>
            <a:endParaRPr lang="en-US" sz="1600" u="sng" dirty="0">
              <a:hlinkClick r:id="rId3">
                <a:extLst>
                  <a:ext uri="{A12FA001-AC4F-418D-AE19-62706E023703}">
                    <ahyp:hlinkClr xmlns:ahyp="http://schemas.microsoft.com/office/drawing/2018/hyperlinkcolor" val="tx"/>
                  </a:ext>
                </a:extLst>
              </a:hlinkClick>
            </a:endParaRPr>
          </a:p>
          <a:p>
            <a:r>
              <a:rPr lang="en-US" sz="1600" u="sng" dirty="0">
                <a:hlinkClick r:id="rId3">
                  <a:extLst>
                    <a:ext uri="{A12FA001-AC4F-418D-AE19-62706E023703}">
                      <ahyp:hlinkClr xmlns:ahyp="http://schemas.microsoft.com/office/drawing/2018/hyperlinkcolor" val="tx"/>
                    </a:ext>
                  </a:extLst>
                </a:hlinkClick>
              </a:rPr>
              <a:t>Closing for Goal Setting – SIP #1 – 11/14/19</a:t>
            </a:r>
          </a:p>
          <a:p>
            <a:endParaRPr lang="en-US" dirty="0">
              <a:hlinkClick r:id="rId3">
                <a:extLst>
                  <a:ext uri="{A12FA001-AC4F-418D-AE19-62706E023703}">
                    <ahyp:hlinkClr xmlns:ahyp="http://schemas.microsoft.com/office/drawing/2018/hyperlinkcolor" val="tx"/>
                  </a:ext>
                </a:extLst>
              </a:hlinkClick>
            </a:endParaRPr>
          </a:p>
          <a:p>
            <a:r>
              <a:rPr lang="en-US" dirty="0">
                <a:hlinkClick r:id="rId3">
                  <a:extLst>
                    <a:ext uri="{A12FA001-AC4F-418D-AE19-62706E023703}">
                      <ahyp:hlinkClr xmlns:ahyp="http://schemas.microsoft.com/office/drawing/2018/hyperlinkcolor" val="tx"/>
                    </a:ext>
                  </a:extLst>
                </a:hlinkClick>
              </a:rPr>
              <a:t>https://www.youtube.com/watch?v=aVstw9HYl-o</a:t>
            </a:r>
            <a:r>
              <a:rPr lang="en-US" dirty="0"/>
              <a:t> </a:t>
            </a:r>
          </a:p>
          <a:p>
            <a:endParaRPr lang="en-US" dirty="0"/>
          </a:p>
          <a:p>
            <a:r>
              <a:rPr lang="en-US" dirty="0"/>
              <a:t>Video:  Five Rules of Goal Setting: How to set SMART, Motivating Personal Goals</a:t>
            </a:r>
          </a:p>
          <a:p>
            <a:r>
              <a:rPr lang="en-US" dirty="0"/>
              <a:t>•Dec 22, 2014</a:t>
            </a:r>
          </a:p>
          <a:p>
            <a:r>
              <a:rPr lang="en-US" dirty="0"/>
              <a:t>2.39 Min.</a:t>
            </a:r>
          </a:p>
          <a:p>
            <a:r>
              <a:rPr lang="en-US" dirty="0">
                <a:hlinkClick r:id="rId4"/>
              </a:rPr>
              <a:t>Mind Tools Videos</a:t>
            </a:r>
            <a:r>
              <a:rPr lang="en-US" dirty="0"/>
              <a:t>  (Skip article referred to…)</a:t>
            </a:r>
          </a:p>
          <a:p>
            <a:endParaRPr lang="en-US" dirty="0"/>
          </a:p>
          <a:p>
            <a:r>
              <a:rPr lang="en-US" dirty="0"/>
              <a:t>Find out more about goal setting at: </a:t>
            </a:r>
            <a:r>
              <a:rPr lang="en-US" dirty="0">
                <a:hlinkClick r:id="rId5"/>
              </a:rPr>
              <a:t>https://www.mindtools.com/goal-rules</a:t>
            </a:r>
            <a:r>
              <a:rPr lang="en-US" dirty="0"/>
              <a:t> Do you know what you want to achieve by the end of the day? What are your work objectives for the year</a:t>
            </a:r>
          </a:p>
          <a:p>
            <a:endParaRPr lang="en-US" dirty="0"/>
          </a:p>
        </p:txBody>
      </p:sp>
      <p:sp>
        <p:nvSpPr>
          <p:cNvPr id="4" name="Slide Number Placeholder 3"/>
          <p:cNvSpPr>
            <a:spLocks noGrp="1"/>
          </p:cNvSpPr>
          <p:nvPr>
            <p:ph type="sldNum" sz="quarter" idx="5"/>
          </p:nvPr>
        </p:nvSpPr>
        <p:spPr/>
        <p:txBody>
          <a:bodyPr/>
          <a:lstStyle/>
          <a:p>
            <a:fld id="{AEE871F3-E1BE-43A7-8994-6E045EEA9049}" type="slidenum">
              <a:rPr lang="en-US" smtClean="0"/>
              <a:t>23</a:t>
            </a:fld>
            <a:endParaRPr lang="en-US"/>
          </a:p>
        </p:txBody>
      </p:sp>
      <p:sp>
        <p:nvSpPr>
          <p:cNvPr id="5" name="Footer Placeholder 4">
            <a:extLst>
              <a:ext uri="{FF2B5EF4-FFF2-40B4-BE49-F238E27FC236}">
                <a16:creationId xmlns:a16="http://schemas.microsoft.com/office/drawing/2014/main" id="{E49EA985-5D63-4F58-BECE-C960B14A42D2}"/>
              </a:ext>
            </a:extLst>
          </p:cNvPr>
          <p:cNvSpPr>
            <a:spLocks noGrp="1"/>
          </p:cNvSpPr>
          <p:nvPr>
            <p:ph type="ftr" sz="quarter" idx="4"/>
          </p:nvPr>
        </p:nvSpPr>
        <p:spPr/>
        <p:txBody>
          <a:bodyPr/>
          <a:lstStyle/>
          <a:p>
            <a:r>
              <a:rPr lang="en-US"/>
              <a:t>At OMAG in Edmond on 11/14/19</a:t>
            </a:r>
          </a:p>
        </p:txBody>
      </p:sp>
      <p:sp>
        <p:nvSpPr>
          <p:cNvPr id="6" name="Header Placeholder 5">
            <a:extLst>
              <a:ext uri="{FF2B5EF4-FFF2-40B4-BE49-F238E27FC236}">
                <a16:creationId xmlns:a16="http://schemas.microsoft.com/office/drawing/2014/main" id="{A0CA7B4B-EF83-49A2-9C5E-592343C779FC}"/>
              </a:ext>
            </a:extLst>
          </p:cNvPr>
          <p:cNvSpPr>
            <a:spLocks noGrp="1"/>
          </p:cNvSpPr>
          <p:nvPr>
            <p:ph type="hdr" sz="quarter"/>
          </p:nvPr>
        </p:nvSpPr>
        <p:spPr/>
        <p:txBody>
          <a:bodyPr/>
          <a:lstStyle/>
          <a:p>
            <a:r>
              <a:rPr lang="en-US"/>
              <a:t>Setting Goals - SIP #1</a:t>
            </a:r>
          </a:p>
        </p:txBody>
      </p:sp>
    </p:spTree>
    <p:extLst>
      <p:ext uri="{BB962C8B-B14F-4D97-AF65-F5344CB8AC3E}">
        <p14:creationId xmlns:p14="http://schemas.microsoft.com/office/powerpoint/2010/main" val="29959083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769938"/>
            <a:ext cx="5575300" cy="3136900"/>
          </a:xfrm>
        </p:spPr>
      </p:sp>
      <p:sp>
        <p:nvSpPr>
          <p:cNvPr id="3" name="Notes Placeholder 2"/>
          <p:cNvSpPr>
            <a:spLocks noGrp="1"/>
          </p:cNvSpPr>
          <p:nvPr>
            <p:ph type="body" idx="1"/>
          </p:nvPr>
        </p:nvSpPr>
        <p:spPr>
          <a:xfrm>
            <a:off x="700405" y="4120807"/>
            <a:ext cx="5608320" cy="3660458"/>
          </a:xfrm>
        </p:spPr>
        <p:txBody>
          <a:bodyPr/>
          <a:lstStyle/>
          <a:p>
            <a:r>
              <a:rPr lang="en-US" sz="1800" dirty="0"/>
              <a:t>Closing thoughts…  Goal Setting will build your confidence with each goal met…</a:t>
            </a:r>
          </a:p>
        </p:txBody>
      </p:sp>
      <p:sp>
        <p:nvSpPr>
          <p:cNvPr id="4" name="Slide Number Placeholder 3"/>
          <p:cNvSpPr>
            <a:spLocks noGrp="1"/>
          </p:cNvSpPr>
          <p:nvPr>
            <p:ph type="sldNum" sz="quarter" idx="10"/>
          </p:nvPr>
        </p:nvSpPr>
        <p:spPr/>
        <p:txBody>
          <a:bodyPr/>
          <a:lstStyle/>
          <a:p>
            <a:pPr defTabSz="465887">
              <a:defRPr/>
            </a:pPr>
            <a:fld id="{D9ED2BBF-57BD-46E0-8437-82A751C498C2}" type="slidenum">
              <a:rPr lang="en-US">
                <a:solidFill>
                  <a:prstClr val="black"/>
                </a:solidFill>
                <a:latin typeface="Calibri" panose="020F0502020204030204"/>
              </a:rPr>
              <a:pPr defTabSz="465887">
                <a:defRPr/>
              </a:pPr>
              <a:t>24</a:t>
            </a:fld>
            <a:endParaRPr lang="en-US">
              <a:solidFill>
                <a:prstClr val="black"/>
              </a:solidFill>
              <a:latin typeface="Calibri" panose="020F0502020204030204"/>
            </a:endParaRPr>
          </a:p>
        </p:txBody>
      </p:sp>
      <p:pic>
        <p:nvPicPr>
          <p:cNvPr id="5" name="Picture 4">
            <a:extLst>
              <a:ext uri="{FF2B5EF4-FFF2-40B4-BE49-F238E27FC236}">
                <a16:creationId xmlns:a16="http://schemas.microsoft.com/office/drawing/2014/main" id="{287AFAB8-4A47-4166-A11B-C40399BB1AF6}"/>
              </a:ext>
            </a:extLst>
          </p:cNvPr>
          <p:cNvPicPr>
            <a:picLocks noChangeAspect="1"/>
          </p:cNvPicPr>
          <p:nvPr/>
        </p:nvPicPr>
        <p:blipFill>
          <a:blip r:embed="rId3"/>
          <a:stretch>
            <a:fillRect/>
          </a:stretch>
        </p:blipFill>
        <p:spPr>
          <a:xfrm>
            <a:off x="3846853" y="4834156"/>
            <a:ext cx="2462507" cy="3428774"/>
          </a:xfrm>
          <a:prstGeom prst="rect">
            <a:avLst/>
          </a:prstGeom>
        </p:spPr>
      </p:pic>
      <p:pic>
        <p:nvPicPr>
          <p:cNvPr id="7" name="Picture 6">
            <a:extLst>
              <a:ext uri="{FF2B5EF4-FFF2-40B4-BE49-F238E27FC236}">
                <a16:creationId xmlns:a16="http://schemas.microsoft.com/office/drawing/2014/main" id="{98E4BF6E-0343-4629-B03A-163A637B35D6}"/>
              </a:ext>
            </a:extLst>
          </p:cNvPr>
          <p:cNvPicPr>
            <a:picLocks noChangeAspect="1"/>
          </p:cNvPicPr>
          <p:nvPr/>
        </p:nvPicPr>
        <p:blipFill>
          <a:blip r:embed="rId4"/>
          <a:stretch>
            <a:fillRect/>
          </a:stretch>
        </p:blipFill>
        <p:spPr>
          <a:xfrm>
            <a:off x="814812" y="5355715"/>
            <a:ext cx="2937891" cy="1645409"/>
          </a:xfrm>
          <a:prstGeom prst="rect">
            <a:avLst/>
          </a:prstGeom>
        </p:spPr>
      </p:pic>
      <p:sp>
        <p:nvSpPr>
          <p:cNvPr id="8" name="Footer Placeholder 7">
            <a:extLst>
              <a:ext uri="{FF2B5EF4-FFF2-40B4-BE49-F238E27FC236}">
                <a16:creationId xmlns:a16="http://schemas.microsoft.com/office/drawing/2014/main" id="{EB892985-B02D-47A1-BBB6-C2AEE1ED62E6}"/>
              </a:ext>
            </a:extLst>
          </p:cNvPr>
          <p:cNvSpPr>
            <a:spLocks noGrp="1"/>
          </p:cNvSpPr>
          <p:nvPr>
            <p:ph type="ftr" sz="quarter" idx="11"/>
          </p:nvPr>
        </p:nvSpPr>
        <p:spPr/>
        <p:txBody>
          <a:bodyPr/>
          <a:lstStyle/>
          <a:p>
            <a:pPr defTabSz="465887">
              <a:defRPr/>
            </a:pPr>
            <a:r>
              <a:rPr lang="en-US">
                <a:solidFill>
                  <a:prstClr val="black"/>
                </a:solidFill>
                <a:latin typeface="Calibri" panose="020F0502020204030204"/>
              </a:rPr>
              <a:t>At OMAG in Edmond on 11/14/19</a:t>
            </a:r>
          </a:p>
        </p:txBody>
      </p:sp>
      <p:sp>
        <p:nvSpPr>
          <p:cNvPr id="9" name="Header Placeholder 8">
            <a:extLst>
              <a:ext uri="{FF2B5EF4-FFF2-40B4-BE49-F238E27FC236}">
                <a16:creationId xmlns:a16="http://schemas.microsoft.com/office/drawing/2014/main" id="{4DC5DC63-437F-4DD5-BF45-16B45E0A86B3}"/>
              </a:ext>
            </a:extLst>
          </p:cNvPr>
          <p:cNvSpPr>
            <a:spLocks noGrp="1"/>
          </p:cNvSpPr>
          <p:nvPr>
            <p:ph type="hdr" sz="quarter" idx="12"/>
          </p:nvPr>
        </p:nvSpPr>
        <p:spPr/>
        <p:txBody>
          <a:bodyPr/>
          <a:lstStyle/>
          <a:p>
            <a:pPr defTabSz="465887">
              <a:defRPr/>
            </a:pPr>
            <a:r>
              <a:rPr lang="en-US">
                <a:solidFill>
                  <a:prstClr val="black"/>
                </a:solidFill>
                <a:latin typeface="Calibri" panose="020F0502020204030204"/>
              </a:rPr>
              <a:t>Setting Goals - SIP #1</a:t>
            </a:r>
          </a:p>
        </p:txBody>
      </p:sp>
    </p:spTree>
    <p:extLst>
      <p:ext uri="{BB962C8B-B14F-4D97-AF65-F5344CB8AC3E}">
        <p14:creationId xmlns:p14="http://schemas.microsoft.com/office/powerpoint/2010/main" val="529099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8550" y="374650"/>
            <a:ext cx="5575300" cy="3136900"/>
          </a:xfrm>
        </p:spPr>
      </p:sp>
      <p:sp>
        <p:nvSpPr>
          <p:cNvPr id="3" name="Notes Placeholder 2"/>
          <p:cNvSpPr>
            <a:spLocks noGrp="1"/>
          </p:cNvSpPr>
          <p:nvPr>
            <p:ph type="body" idx="1"/>
          </p:nvPr>
        </p:nvSpPr>
        <p:spPr>
          <a:xfrm>
            <a:off x="547131" y="3740560"/>
            <a:ext cx="5835562" cy="4896445"/>
          </a:xfrm>
        </p:spPr>
        <p:txBody>
          <a:bodyPr/>
          <a:lstStyle/>
          <a:p>
            <a:pPr defTabSz="931774">
              <a:lnSpc>
                <a:spcPct val="90000"/>
              </a:lnSpc>
              <a:spcBef>
                <a:spcPts val="1019"/>
              </a:spcBef>
            </a:pPr>
            <a:r>
              <a:rPr lang="en-US" sz="1600" baseline="-25000" dirty="0">
                <a:solidFill>
                  <a:prstClr val="black"/>
                </a:solidFill>
                <a:latin typeface="Arial" panose="020B0604020202020204" pitchFamily="34" charset="0"/>
                <a:cs typeface="Arial" panose="020B0604020202020204" pitchFamily="34" charset="0"/>
              </a:rPr>
              <a:t>In this course, we will discuss the benefits of goal setting, how to create SMART goals using the SMART technique, and how to monitor those goals. </a:t>
            </a:r>
          </a:p>
          <a:p>
            <a:pPr defTabSz="931774">
              <a:lnSpc>
                <a:spcPct val="90000"/>
              </a:lnSpc>
              <a:spcBef>
                <a:spcPts val="1019"/>
              </a:spcBef>
            </a:pPr>
            <a:endParaRPr lang="en-US" sz="1600"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t>Using proven goal setting techniques can help you systematically plan, pursue, and move toward growth and positive outcomes in both your career and personal life.  </a:t>
            </a:r>
            <a:r>
              <a:rPr lang="en-US" sz="1800" i="1" dirty="0"/>
              <a:t>(It can also help you develop your subordinates when you develop goals with them, too.  PS)</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When you set and achieve your goals, you can see your accomplishments and your potential capabilities!</a:t>
            </a:r>
          </a:p>
          <a:p>
            <a:pPr lvl="0"/>
            <a:r>
              <a:rPr lang="en-US" dirty="0">
                <a:solidFill>
                  <a:prstClr val="black"/>
                </a:solidFill>
              </a:rPr>
              <a:t>-----------------------------------------------</a:t>
            </a:r>
          </a:p>
          <a:p>
            <a:pPr lvl="0"/>
            <a:r>
              <a:rPr lang="en-US" dirty="0">
                <a:solidFill>
                  <a:prstClr val="black"/>
                </a:solidFill>
              </a:rPr>
              <a:t>Video in LocalGovU course:  </a:t>
            </a:r>
            <a:r>
              <a:rPr lang="en-US" sz="1600" dirty="0">
                <a:solidFill>
                  <a:prstClr val="black"/>
                </a:solidFill>
                <a:latin typeface="Arial" panose="020B0604020202020204" pitchFamily="34" charset="0"/>
                <a:cs typeface="Arial" panose="020B0604020202020204" pitchFamily="34" charset="0"/>
              </a:rPr>
              <a:t>Ted Talk, 4/19 Vancouver</a:t>
            </a:r>
            <a:br>
              <a:rPr lang="en-US" sz="1600" dirty="0">
                <a:solidFill>
                  <a:prstClr val="black"/>
                </a:solidFill>
                <a:latin typeface="Arial" panose="020B0604020202020204" pitchFamily="34" charset="0"/>
                <a:cs typeface="Arial" panose="020B0604020202020204" pitchFamily="34" charset="0"/>
              </a:rPr>
            </a:br>
            <a:r>
              <a:rPr lang="en-US" sz="1600" dirty="0">
                <a:solidFill>
                  <a:prstClr val="black"/>
                </a:solidFill>
                <a:latin typeface="Arial" panose="020B0604020202020204" pitchFamily="34" charset="0"/>
                <a:cs typeface="Arial" panose="020B0604020202020204" pitchFamily="34" charset="0"/>
              </a:rPr>
              <a:t>John </a:t>
            </a:r>
            <a:r>
              <a:rPr lang="en-US" sz="1600" dirty="0" err="1">
                <a:solidFill>
                  <a:prstClr val="black"/>
                </a:solidFill>
                <a:latin typeface="Arial" panose="020B0604020202020204" pitchFamily="34" charset="0"/>
                <a:cs typeface="Arial" panose="020B0604020202020204" pitchFamily="34" charset="0"/>
              </a:rPr>
              <a:t>Doerr</a:t>
            </a:r>
            <a:r>
              <a:rPr lang="en-US" sz="1600" dirty="0">
                <a:solidFill>
                  <a:prstClr val="black"/>
                </a:solidFill>
                <a:latin typeface="Arial" panose="020B0604020202020204" pitchFamily="34" charset="0"/>
                <a:cs typeface="Arial" panose="020B0604020202020204" pitchFamily="34" charset="0"/>
              </a:rPr>
              <a:t>   11:35 min. </a:t>
            </a:r>
          </a:p>
          <a:p>
            <a:pPr lvl="0"/>
            <a:endParaRPr lang="en-US" sz="1600" dirty="0">
              <a:solidFill>
                <a:prstClr val="black"/>
              </a:solidFill>
              <a:latin typeface="Arial" panose="020B0604020202020204" pitchFamily="34" charset="0"/>
              <a:cs typeface="Arial" panose="020B0604020202020204" pitchFamily="34" charset="0"/>
            </a:endParaRPr>
          </a:p>
          <a:p>
            <a:pPr lvl="0"/>
            <a:r>
              <a:rPr lang="en-US" sz="1600" dirty="0">
                <a:solidFill>
                  <a:prstClr val="black"/>
                </a:solidFill>
                <a:latin typeface="Arial" panose="020B0604020202020204" pitchFamily="34" charset="0"/>
                <a:cs typeface="Arial" panose="020B0604020202020204" pitchFamily="34" charset="0"/>
              </a:rPr>
              <a:t>John says:  </a:t>
            </a:r>
            <a:r>
              <a:rPr lang="en-US" sz="1600" i="1" dirty="0">
                <a:solidFill>
                  <a:prstClr val="black"/>
                </a:solidFill>
              </a:rPr>
              <a:t>What you know doesn’t Matter.  Execution Matters. </a:t>
            </a:r>
            <a:br>
              <a:rPr lang="en-US" sz="1600" i="1" dirty="0">
                <a:solidFill>
                  <a:prstClr val="black"/>
                </a:solidFill>
              </a:rPr>
            </a:br>
            <a:r>
              <a:rPr lang="en-US" sz="1600" i="1" dirty="0">
                <a:solidFill>
                  <a:prstClr val="black"/>
                </a:solidFill>
              </a:rPr>
              <a:t>		Objectives &amp; Key Results</a:t>
            </a:r>
            <a:br>
              <a:rPr lang="en-US" sz="1600" i="1" dirty="0">
                <a:solidFill>
                  <a:prstClr val="black"/>
                </a:solidFill>
              </a:rPr>
            </a:br>
            <a:br>
              <a:rPr lang="en-US" sz="1600" i="1" dirty="0">
                <a:solidFill>
                  <a:prstClr val="black"/>
                </a:solidFill>
              </a:rPr>
            </a:br>
            <a:r>
              <a:rPr lang="en-US" sz="1600" i="1" dirty="0">
                <a:solidFill>
                  <a:prstClr val="black"/>
                </a:solidFill>
              </a:rPr>
              <a:t>		It’s all about excellent Execution..    </a:t>
            </a:r>
            <a:endParaRPr lang="en-US" dirty="0"/>
          </a:p>
        </p:txBody>
      </p:sp>
      <p:sp>
        <p:nvSpPr>
          <p:cNvPr id="4" name="Slide Number Placeholder 3"/>
          <p:cNvSpPr>
            <a:spLocks noGrp="1"/>
          </p:cNvSpPr>
          <p:nvPr>
            <p:ph type="sldNum" sz="quarter" idx="5"/>
          </p:nvPr>
        </p:nvSpPr>
        <p:spPr/>
        <p:txBody>
          <a:bodyPr/>
          <a:lstStyle/>
          <a:p>
            <a:fld id="{AEE871F3-E1BE-43A7-8994-6E045EEA9049}" type="slidenum">
              <a:rPr lang="en-US" smtClean="0"/>
              <a:t>3</a:t>
            </a:fld>
            <a:endParaRPr lang="en-US"/>
          </a:p>
        </p:txBody>
      </p:sp>
      <p:sp>
        <p:nvSpPr>
          <p:cNvPr id="5" name="Footer Placeholder 4">
            <a:extLst>
              <a:ext uri="{FF2B5EF4-FFF2-40B4-BE49-F238E27FC236}">
                <a16:creationId xmlns:a16="http://schemas.microsoft.com/office/drawing/2014/main" id="{A208ED63-49C6-4F23-B5BB-ED957A84994D}"/>
              </a:ext>
            </a:extLst>
          </p:cNvPr>
          <p:cNvSpPr>
            <a:spLocks noGrp="1"/>
          </p:cNvSpPr>
          <p:nvPr>
            <p:ph type="ftr" sz="quarter" idx="4"/>
          </p:nvPr>
        </p:nvSpPr>
        <p:spPr/>
        <p:txBody>
          <a:bodyPr/>
          <a:lstStyle/>
          <a:p>
            <a:r>
              <a:rPr lang="en-US"/>
              <a:t>At OMAG in Edmond on 11/14/19</a:t>
            </a:r>
          </a:p>
        </p:txBody>
      </p:sp>
      <p:sp>
        <p:nvSpPr>
          <p:cNvPr id="6" name="Header Placeholder 5">
            <a:extLst>
              <a:ext uri="{FF2B5EF4-FFF2-40B4-BE49-F238E27FC236}">
                <a16:creationId xmlns:a16="http://schemas.microsoft.com/office/drawing/2014/main" id="{8DEB7709-F4DA-42A6-B1B1-7C65A4A618C5}"/>
              </a:ext>
            </a:extLst>
          </p:cNvPr>
          <p:cNvSpPr>
            <a:spLocks noGrp="1"/>
          </p:cNvSpPr>
          <p:nvPr>
            <p:ph type="hdr" sz="quarter"/>
          </p:nvPr>
        </p:nvSpPr>
        <p:spPr/>
        <p:txBody>
          <a:bodyPr/>
          <a:lstStyle/>
          <a:p>
            <a:r>
              <a:rPr lang="en-US"/>
              <a:t>Setting Goals - SIP #1</a:t>
            </a:r>
          </a:p>
        </p:txBody>
      </p:sp>
    </p:spTree>
    <p:extLst>
      <p:ext uri="{BB962C8B-B14F-4D97-AF65-F5344CB8AC3E}">
        <p14:creationId xmlns:p14="http://schemas.microsoft.com/office/powerpoint/2010/main" val="4169396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Introduction to SMART Goals which is a step up from your To-Do-List.  </a:t>
            </a:r>
          </a:p>
          <a:p>
            <a:endParaRPr lang="en-US" dirty="0"/>
          </a:p>
          <a:p>
            <a:r>
              <a:rPr lang="en-US" dirty="0"/>
              <a:t>Charles Duhigg - How to write SMART goals -    </a:t>
            </a:r>
            <a:r>
              <a:rPr lang="en-US" dirty="0">
                <a:hlinkClick r:id="rId3"/>
              </a:rPr>
              <a:t>https://www.youtube.com/watch?v=XpSOb5q1cRo</a:t>
            </a:r>
            <a:endParaRPr lang="en-US" dirty="0"/>
          </a:p>
          <a:p>
            <a:r>
              <a:rPr lang="en-US" dirty="0"/>
              <a:t>•Jan 29, 2018</a:t>
            </a:r>
          </a:p>
          <a:p>
            <a:r>
              <a:rPr lang="en-US" dirty="0"/>
              <a:t>2.13 Min.</a:t>
            </a:r>
          </a:p>
          <a:p>
            <a:r>
              <a:rPr lang="en-US" dirty="0"/>
              <a:t>It can be overwhelming to write a big goal on your to-do list. When you do, make sure you break those goals down into SMART goals: Specific, Measurable, Achievable, Realistic, and Time-bound. Once you do that, Charles Duhigg says, your productivity will skyrocket. Charles Duhigg is a Pulitzer-prize winning reporter and the author of Smarter Faster Better, about the science of productivity, and The Power of Habit, about the science of habit formation in our lives, companies, and societies. </a:t>
            </a:r>
            <a:r>
              <a:rPr lang="en-US" dirty="0">
                <a:hlinkClick r:id="rId4"/>
              </a:rPr>
              <a:t>http://www.amazon.com/insights/</a:t>
            </a:r>
            <a:r>
              <a:rPr lang="en-US" dirty="0" err="1">
                <a:hlinkClick r:id="rId4"/>
              </a:rPr>
              <a:t>charle</a:t>
            </a:r>
            <a:r>
              <a:rPr lang="en-US" dirty="0">
                <a:hlinkClick r:id="rId4"/>
              </a:rPr>
              <a:t>...</a:t>
            </a:r>
            <a:r>
              <a:rPr lang="en-US" dirty="0"/>
              <a:t> </a:t>
            </a:r>
            <a:r>
              <a:rPr lang="en-US" dirty="0">
                <a:hlinkClick r:id="rId5"/>
              </a:rPr>
              <a:t>http://www.amazon.com/insights</a:t>
            </a:r>
            <a:r>
              <a:rPr lang="en-US" dirty="0"/>
              <a:t> </a:t>
            </a:r>
            <a:r>
              <a:rPr lang="en-US" dirty="0">
                <a:hlinkClick r:id="rId6"/>
              </a:rPr>
              <a:t>#</a:t>
            </a:r>
            <a:r>
              <a:rPr lang="en-US" dirty="0" err="1">
                <a:hlinkClick r:id="rId6"/>
              </a:rPr>
              <a:t>DayOneInsights</a:t>
            </a:r>
            <a:r>
              <a:rPr lang="en-US" dirty="0"/>
              <a:t> </a:t>
            </a:r>
            <a:r>
              <a:rPr lang="en-US" dirty="0">
                <a:hlinkClick r:id="rId7"/>
              </a:rPr>
              <a:t>#entrepreneurship</a:t>
            </a:r>
            <a:endParaRPr lang="en-US" dirty="0"/>
          </a:p>
          <a:p>
            <a:r>
              <a:rPr lang="en-US" dirty="0"/>
              <a:t>SHOW MORE</a:t>
            </a:r>
          </a:p>
          <a:p>
            <a:r>
              <a:rPr lang="en-US" b="1" dirty="0">
                <a:effectLst/>
              </a:rPr>
              <a:t>2</a:t>
            </a:r>
          </a:p>
          <a:p>
            <a:endParaRPr lang="en-US" dirty="0"/>
          </a:p>
        </p:txBody>
      </p:sp>
      <p:sp>
        <p:nvSpPr>
          <p:cNvPr id="4" name="Slide Number Placeholder 3"/>
          <p:cNvSpPr>
            <a:spLocks noGrp="1"/>
          </p:cNvSpPr>
          <p:nvPr>
            <p:ph type="sldNum" sz="quarter" idx="5"/>
          </p:nvPr>
        </p:nvSpPr>
        <p:spPr/>
        <p:txBody>
          <a:bodyPr/>
          <a:lstStyle/>
          <a:p>
            <a:fld id="{AEE871F3-E1BE-43A7-8994-6E045EEA9049}" type="slidenum">
              <a:rPr lang="en-US" smtClean="0"/>
              <a:t>4</a:t>
            </a:fld>
            <a:endParaRPr lang="en-US"/>
          </a:p>
        </p:txBody>
      </p:sp>
      <p:sp>
        <p:nvSpPr>
          <p:cNvPr id="5" name="Footer Placeholder 4">
            <a:extLst>
              <a:ext uri="{FF2B5EF4-FFF2-40B4-BE49-F238E27FC236}">
                <a16:creationId xmlns:a16="http://schemas.microsoft.com/office/drawing/2014/main" id="{4C9DE796-058A-46C6-B282-1682AC44738B}"/>
              </a:ext>
            </a:extLst>
          </p:cNvPr>
          <p:cNvSpPr>
            <a:spLocks noGrp="1"/>
          </p:cNvSpPr>
          <p:nvPr>
            <p:ph type="ftr" sz="quarter" idx="4"/>
          </p:nvPr>
        </p:nvSpPr>
        <p:spPr/>
        <p:txBody>
          <a:bodyPr/>
          <a:lstStyle/>
          <a:p>
            <a:r>
              <a:rPr lang="en-US"/>
              <a:t>At OMAG in Edmond on 11/14/19</a:t>
            </a:r>
          </a:p>
        </p:txBody>
      </p:sp>
      <p:sp>
        <p:nvSpPr>
          <p:cNvPr id="6" name="Header Placeholder 5">
            <a:extLst>
              <a:ext uri="{FF2B5EF4-FFF2-40B4-BE49-F238E27FC236}">
                <a16:creationId xmlns:a16="http://schemas.microsoft.com/office/drawing/2014/main" id="{5706E977-E13F-4690-9094-315CDF360862}"/>
              </a:ext>
            </a:extLst>
          </p:cNvPr>
          <p:cNvSpPr>
            <a:spLocks noGrp="1"/>
          </p:cNvSpPr>
          <p:nvPr>
            <p:ph type="hdr" sz="quarter"/>
          </p:nvPr>
        </p:nvSpPr>
        <p:spPr/>
        <p:txBody>
          <a:bodyPr/>
          <a:lstStyle/>
          <a:p>
            <a:r>
              <a:rPr lang="en-US"/>
              <a:t>Setting Goals - SIP #1</a:t>
            </a:r>
          </a:p>
        </p:txBody>
      </p:sp>
    </p:spTree>
    <p:extLst>
      <p:ext uri="{BB962C8B-B14F-4D97-AF65-F5344CB8AC3E}">
        <p14:creationId xmlns:p14="http://schemas.microsoft.com/office/powerpoint/2010/main" val="2768164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Did you know that perhaps the most important part of goal setting occurs before you ever start planning and implementing your goals?</a:t>
            </a:r>
          </a:p>
          <a:p>
            <a:endParaRPr lang="en-US" sz="1600" dirty="0"/>
          </a:p>
          <a:p>
            <a:r>
              <a:rPr lang="en-US" sz="1600" dirty="0"/>
              <a:t>This is when you take the time to evaluate and ask yourself, </a:t>
            </a:r>
          </a:p>
          <a:p>
            <a:r>
              <a:rPr lang="en-US" sz="1600" dirty="0"/>
              <a:t>	“Why do I need to make a change, and how badly do I want it?” </a:t>
            </a:r>
          </a:p>
          <a:p>
            <a:r>
              <a:rPr lang="en-US" sz="1600" dirty="0"/>
              <a:t>	As we all know, even the best plans are likely to fail without the appropriate motivation to do what it takes to see things through. </a:t>
            </a:r>
          </a:p>
          <a:p>
            <a:r>
              <a:rPr lang="en-US" sz="1600" dirty="0"/>
              <a:t>	</a:t>
            </a:r>
            <a:endParaRPr lang="en-US" dirty="0"/>
          </a:p>
        </p:txBody>
      </p:sp>
      <p:sp>
        <p:nvSpPr>
          <p:cNvPr id="4" name="Slide Number Placeholder 3"/>
          <p:cNvSpPr>
            <a:spLocks noGrp="1"/>
          </p:cNvSpPr>
          <p:nvPr>
            <p:ph type="sldNum" sz="quarter" idx="5"/>
          </p:nvPr>
        </p:nvSpPr>
        <p:spPr/>
        <p:txBody>
          <a:bodyPr/>
          <a:lstStyle/>
          <a:p>
            <a:fld id="{AEE871F3-E1BE-43A7-8994-6E045EEA9049}" type="slidenum">
              <a:rPr lang="en-US" smtClean="0"/>
              <a:t>5</a:t>
            </a:fld>
            <a:endParaRPr lang="en-US"/>
          </a:p>
        </p:txBody>
      </p:sp>
      <p:sp>
        <p:nvSpPr>
          <p:cNvPr id="5" name="Footer Placeholder 4">
            <a:extLst>
              <a:ext uri="{FF2B5EF4-FFF2-40B4-BE49-F238E27FC236}">
                <a16:creationId xmlns:a16="http://schemas.microsoft.com/office/drawing/2014/main" id="{2D956680-547A-4E7D-B738-EFD501D87549}"/>
              </a:ext>
            </a:extLst>
          </p:cNvPr>
          <p:cNvSpPr>
            <a:spLocks noGrp="1"/>
          </p:cNvSpPr>
          <p:nvPr>
            <p:ph type="ftr" sz="quarter" idx="4"/>
          </p:nvPr>
        </p:nvSpPr>
        <p:spPr/>
        <p:txBody>
          <a:bodyPr/>
          <a:lstStyle/>
          <a:p>
            <a:r>
              <a:rPr lang="en-US"/>
              <a:t>At OMAG in Edmond on 11/14/19</a:t>
            </a:r>
          </a:p>
        </p:txBody>
      </p:sp>
      <p:sp>
        <p:nvSpPr>
          <p:cNvPr id="6" name="Header Placeholder 5">
            <a:extLst>
              <a:ext uri="{FF2B5EF4-FFF2-40B4-BE49-F238E27FC236}">
                <a16:creationId xmlns:a16="http://schemas.microsoft.com/office/drawing/2014/main" id="{D75B74D7-3A21-4660-BFE6-E0BAC31E29A2}"/>
              </a:ext>
            </a:extLst>
          </p:cNvPr>
          <p:cNvSpPr>
            <a:spLocks noGrp="1"/>
          </p:cNvSpPr>
          <p:nvPr>
            <p:ph type="hdr" sz="quarter"/>
          </p:nvPr>
        </p:nvSpPr>
        <p:spPr/>
        <p:txBody>
          <a:bodyPr/>
          <a:lstStyle/>
          <a:p>
            <a:r>
              <a:rPr lang="en-US"/>
              <a:t>Setting Goals - SIP #1</a:t>
            </a:r>
          </a:p>
        </p:txBody>
      </p:sp>
    </p:spTree>
    <p:extLst>
      <p:ext uri="{BB962C8B-B14F-4D97-AF65-F5344CB8AC3E}">
        <p14:creationId xmlns:p14="http://schemas.microsoft.com/office/powerpoint/2010/main" val="3565298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0" y="455613"/>
            <a:ext cx="5575300" cy="3136900"/>
          </a:xfrm>
        </p:spPr>
      </p:sp>
      <p:sp>
        <p:nvSpPr>
          <p:cNvPr id="3" name="Notes Placeholder 2"/>
          <p:cNvSpPr>
            <a:spLocks noGrp="1"/>
          </p:cNvSpPr>
          <p:nvPr>
            <p:ph type="body" idx="1"/>
          </p:nvPr>
        </p:nvSpPr>
        <p:spPr>
          <a:xfrm>
            <a:off x="825500" y="3873659"/>
            <a:ext cx="5608320" cy="3660458"/>
          </a:xfrm>
        </p:spPr>
        <p:txBody>
          <a:bodyPr/>
          <a:lstStyle/>
          <a:p>
            <a:r>
              <a:rPr lang="en-US" dirty="0"/>
              <a:t>PLUS - </a:t>
            </a:r>
            <a:r>
              <a:rPr lang="en-US" sz="1800" dirty="0"/>
              <a:t>Value to you and to you as a Supervisor:</a:t>
            </a:r>
          </a:p>
          <a:p>
            <a:endParaRPr lang="en-US" sz="1800" dirty="0"/>
          </a:p>
          <a:p>
            <a:r>
              <a:rPr lang="en-US" sz="1800" dirty="0"/>
              <a:t>To have the best chance for success, your goal needs to hold something of value for you. </a:t>
            </a:r>
          </a:p>
          <a:p>
            <a:r>
              <a:rPr lang="en-US" sz="1800" dirty="0"/>
              <a:t>The key is to generate some of your own personal reasons to accomplish the goals set for you. </a:t>
            </a:r>
          </a:p>
          <a:p>
            <a:r>
              <a:rPr lang="en-US" sz="1800" dirty="0"/>
              <a:t>These reasons may include:</a:t>
            </a:r>
          </a:p>
          <a:p>
            <a:pPr lvl="1"/>
            <a:r>
              <a:rPr lang="en-US" sz="1800" dirty="0"/>
              <a:t>Earning the approval of your manager or supervisor</a:t>
            </a:r>
          </a:p>
          <a:p>
            <a:pPr lvl="1"/>
            <a:r>
              <a:rPr lang="en-US" sz="1800" dirty="0"/>
              <a:t>Receiving recognition by your organization</a:t>
            </a:r>
          </a:p>
          <a:p>
            <a:pPr lvl="1"/>
            <a:r>
              <a:rPr lang="en-US" sz="1800" dirty="0"/>
              <a:t>Being promoted</a:t>
            </a:r>
          </a:p>
          <a:p>
            <a:pPr lvl="1"/>
            <a:r>
              <a:rPr lang="en-US" sz="1800" dirty="0"/>
              <a:t>Earning salary increases  </a:t>
            </a:r>
            <a:endParaRPr lang="en-US" dirty="0"/>
          </a:p>
        </p:txBody>
      </p:sp>
      <p:sp>
        <p:nvSpPr>
          <p:cNvPr id="4" name="Slide Number Placeholder 3"/>
          <p:cNvSpPr>
            <a:spLocks noGrp="1"/>
          </p:cNvSpPr>
          <p:nvPr>
            <p:ph type="sldNum" sz="quarter" idx="5"/>
          </p:nvPr>
        </p:nvSpPr>
        <p:spPr/>
        <p:txBody>
          <a:bodyPr/>
          <a:lstStyle/>
          <a:p>
            <a:fld id="{AEE871F3-E1BE-43A7-8994-6E045EEA9049}" type="slidenum">
              <a:rPr lang="en-US" smtClean="0"/>
              <a:t>6</a:t>
            </a:fld>
            <a:endParaRPr lang="en-US"/>
          </a:p>
        </p:txBody>
      </p:sp>
      <p:sp>
        <p:nvSpPr>
          <p:cNvPr id="5" name="Footer Placeholder 4">
            <a:extLst>
              <a:ext uri="{FF2B5EF4-FFF2-40B4-BE49-F238E27FC236}">
                <a16:creationId xmlns:a16="http://schemas.microsoft.com/office/drawing/2014/main" id="{23D6847D-CC54-419D-A76B-096C91661CFB}"/>
              </a:ext>
            </a:extLst>
          </p:cNvPr>
          <p:cNvSpPr>
            <a:spLocks noGrp="1"/>
          </p:cNvSpPr>
          <p:nvPr>
            <p:ph type="ftr" sz="quarter" idx="4"/>
          </p:nvPr>
        </p:nvSpPr>
        <p:spPr/>
        <p:txBody>
          <a:bodyPr/>
          <a:lstStyle/>
          <a:p>
            <a:r>
              <a:rPr lang="en-US"/>
              <a:t>At OMAG in Edmond on 11/14/19</a:t>
            </a:r>
          </a:p>
        </p:txBody>
      </p:sp>
      <p:sp>
        <p:nvSpPr>
          <p:cNvPr id="6" name="Header Placeholder 5">
            <a:extLst>
              <a:ext uri="{FF2B5EF4-FFF2-40B4-BE49-F238E27FC236}">
                <a16:creationId xmlns:a16="http://schemas.microsoft.com/office/drawing/2014/main" id="{3335BE1E-EED6-4EEC-AA05-CA8ADA5E95D1}"/>
              </a:ext>
            </a:extLst>
          </p:cNvPr>
          <p:cNvSpPr>
            <a:spLocks noGrp="1"/>
          </p:cNvSpPr>
          <p:nvPr>
            <p:ph type="hdr" sz="quarter"/>
          </p:nvPr>
        </p:nvSpPr>
        <p:spPr/>
        <p:txBody>
          <a:bodyPr/>
          <a:lstStyle/>
          <a:p>
            <a:r>
              <a:rPr lang="en-US"/>
              <a:t>Setting Goals - SIP #1</a:t>
            </a:r>
          </a:p>
        </p:txBody>
      </p:sp>
    </p:spTree>
    <p:extLst>
      <p:ext uri="{BB962C8B-B14F-4D97-AF65-F5344CB8AC3E}">
        <p14:creationId xmlns:p14="http://schemas.microsoft.com/office/powerpoint/2010/main" val="156286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466725"/>
            <a:ext cx="5575300" cy="3136900"/>
          </a:xfrm>
        </p:spPr>
      </p:sp>
      <p:sp>
        <p:nvSpPr>
          <p:cNvPr id="3" name="Notes Placeholder 2"/>
          <p:cNvSpPr>
            <a:spLocks noGrp="1"/>
          </p:cNvSpPr>
          <p:nvPr>
            <p:ph type="body" idx="1"/>
          </p:nvPr>
        </p:nvSpPr>
        <p:spPr>
          <a:xfrm>
            <a:off x="516048" y="3720974"/>
            <a:ext cx="5793312" cy="4413376"/>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otham Thin"/>
                <a:ea typeface="+mn-ea"/>
                <a:cs typeface="+mn-cs"/>
              </a:rPr>
              <a:t>Have you ever watched a racing scull glide across the surface of a lake or river? The speed and precision that the crew is able to achieve is the result of one very basic principle: </a:t>
            </a:r>
            <a:r>
              <a:rPr kumimoji="0" lang="en-US" sz="1800" b="1" i="0" u="none" strike="noStrike" kern="1200" cap="none" spc="0" normalizeH="0" baseline="0" noProof="0" dirty="0">
                <a:ln>
                  <a:noFill/>
                </a:ln>
                <a:solidFill>
                  <a:prstClr val="black"/>
                </a:solidFill>
                <a:effectLst/>
                <a:uLnTx/>
                <a:uFillTx/>
                <a:latin typeface="Gotham Thin"/>
                <a:ea typeface="+mn-ea"/>
                <a:cs typeface="+mn-cs"/>
              </a:rPr>
              <a:t>Everybody is rowing together in the same direction.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otham Thin"/>
                <a:ea typeface="+mn-ea"/>
                <a:cs typeface="+mn-cs"/>
              </a:rPr>
              <a:t>Just like each member of the racing crew needs to time his or her rowing strokes in order to be in sync with teammates, so should every work goal you set be tied to the overall plan of your </a:t>
            </a:r>
            <a:r>
              <a:rPr lang="en-US" sz="1800" dirty="0">
                <a:solidFill>
                  <a:prstClr val="black"/>
                </a:solidFill>
                <a:latin typeface="Gotham Thin"/>
              </a:rPr>
              <a:t>municipality</a:t>
            </a:r>
            <a:r>
              <a:rPr kumimoji="0" lang="en-US" sz="1800" b="0" i="0" u="none" strike="noStrike" kern="1200" cap="none" spc="0" normalizeH="0" baseline="0" noProof="0" dirty="0">
                <a:ln>
                  <a:noFill/>
                </a:ln>
                <a:solidFill>
                  <a:prstClr val="black"/>
                </a:solidFill>
                <a:effectLst/>
                <a:uLnTx/>
                <a:uFillTx/>
                <a:latin typeface="Gotham Thin"/>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Gotham Thin"/>
              <a:ea typeface="+mn-ea"/>
              <a:cs typeface="+mn-cs"/>
            </a:endParaRPr>
          </a:p>
          <a:p>
            <a:pPr marR="0" lvl="0" algn="l" defTabSz="914400" rtl="0" eaLnBrk="1" fontAlgn="auto" latinLnBrk="0" hangingPunct="1">
              <a:lnSpc>
                <a:spcPct val="90000"/>
              </a:lnSpc>
              <a:spcBef>
                <a:spcPts val="1000"/>
              </a:spcBef>
              <a:spcAft>
                <a:spcPts val="0"/>
              </a:spcAft>
              <a:buClrTx/>
              <a:buSzTx/>
              <a:tabLst/>
              <a:defRPr/>
            </a:pPr>
            <a:endParaRPr kumimoji="0" lang="en-US" sz="1800" b="0" i="0" u="none" strike="noStrike" kern="1200" cap="none" spc="0" normalizeH="0" baseline="0" noProof="0" dirty="0">
              <a:ln>
                <a:noFill/>
              </a:ln>
              <a:solidFill>
                <a:prstClr val="black"/>
              </a:solidFill>
              <a:effectLst/>
              <a:uLnTx/>
              <a:uFillTx/>
              <a:latin typeface="Gotham Thin"/>
              <a:ea typeface="+mn-ea"/>
              <a:cs typeface="+mn-cs"/>
            </a:endParaRPr>
          </a:p>
          <a:p>
            <a:pPr marR="0" lvl="0" algn="l" defTabSz="914400" rtl="0" eaLnBrk="1" fontAlgn="auto" latinLnBrk="0" hangingPunct="1">
              <a:lnSpc>
                <a:spcPct val="90000"/>
              </a:lnSpc>
              <a:spcBef>
                <a:spcPts val="1000"/>
              </a:spcBef>
              <a:spcAft>
                <a:spcPts val="0"/>
              </a:spcAft>
              <a:buClrTx/>
              <a:buSzTx/>
              <a:tabLst/>
              <a:defRPr/>
            </a:pPr>
            <a:r>
              <a:rPr lang="en-US" sz="2400" b="1" noProof="0" dirty="0">
                <a:solidFill>
                  <a:prstClr val="black"/>
                </a:solidFill>
                <a:latin typeface="Gotham Thin"/>
              </a:rPr>
              <a:t>No one is Irreplaceable, </a:t>
            </a:r>
          </a:p>
          <a:p>
            <a:pPr marR="0" lvl="0" algn="l" defTabSz="914400" rtl="0" eaLnBrk="1" fontAlgn="auto" latinLnBrk="0" hangingPunct="1">
              <a:lnSpc>
                <a:spcPct val="90000"/>
              </a:lnSpc>
              <a:spcBef>
                <a:spcPts val="1000"/>
              </a:spcBef>
              <a:spcAft>
                <a:spcPts val="0"/>
              </a:spcAft>
              <a:buClrTx/>
              <a:buSzTx/>
              <a:tabLst/>
              <a:defRPr/>
            </a:pPr>
            <a:r>
              <a:rPr lang="en-US" sz="2400" b="1" dirty="0">
                <a:solidFill>
                  <a:prstClr val="black"/>
                </a:solidFill>
                <a:latin typeface="Gotham Thin"/>
              </a:rPr>
              <a:t>	</a:t>
            </a:r>
            <a:r>
              <a:rPr lang="en-US" sz="2400" b="1" noProof="0" dirty="0">
                <a:solidFill>
                  <a:prstClr val="black"/>
                </a:solidFill>
                <a:latin typeface="Gotham Thin"/>
              </a:rPr>
              <a:t>No one is Indispensable!  </a:t>
            </a:r>
            <a:endParaRPr kumimoji="0" lang="en-US" sz="2400" b="1" i="0" u="none" strike="noStrike" kern="1200" cap="none" spc="0" normalizeH="0" baseline="0" noProof="0" dirty="0">
              <a:ln>
                <a:noFill/>
              </a:ln>
              <a:solidFill>
                <a:prstClr val="black"/>
              </a:solidFill>
              <a:effectLst/>
              <a:uLnTx/>
              <a:uFillTx/>
              <a:latin typeface="Gotham Thin"/>
              <a:ea typeface="+mn-ea"/>
              <a:cs typeface="+mn-cs"/>
            </a:endParaRPr>
          </a:p>
          <a:p>
            <a:endParaRPr lang="en-US" dirty="0"/>
          </a:p>
        </p:txBody>
      </p:sp>
      <p:sp>
        <p:nvSpPr>
          <p:cNvPr id="4" name="Slide Number Placeholder 3"/>
          <p:cNvSpPr>
            <a:spLocks noGrp="1"/>
          </p:cNvSpPr>
          <p:nvPr>
            <p:ph type="sldNum" sz="quarter" idx="5"/>
          </p:nvPr>
        </p:nvSpPr>
        <p:spPr/>
        <p:txBody>
          <a:bodyPr/>
          <a:lstStyle/>
          <a:p>
            <a:fld id="{AEE871F3-E1BE-43A7-8994-6E045EEA9049}" type="slidenum">
              <a:rPr lang="en-US" smtClean="0"/>
              <a:t>7</a:t>
            </a:fld>
            <a:endParaRPr lang="en-US"/>
          </a:p>
        </p:txBody>
      </p:sp>
      <p:sp>
        <p:nvSpPr>
          <p:cNvPr id="5" name="Footer Placeholder 4">
            <a:extLst>
              <a:ext uri="{FF2B5EF4-FFF2-40B4-BE49-F238E27FC236}">
                <a16:creationId xmlns:a16="http://schemas.microsoft.com/office/drawing/2014/main" id="{D47926BD-CDE2-4A8D-83C1-CABAF4C58F14}"/>
              </a:ext>
            </a:extLst>
          </p:cNvPr>
          <p:cNvSpPr>
            <a:spLocks noGrp="1"/>
          </p:cNvSpPr>
          <p:nvPr>
            <p:ph type="ftr" sz="quarter" idx="4"/>
          </p:nvPr>
        </p:nvSpPr>
        <p:spPr/>
        <p:txBody>
          <a:bodyPr/>
          <a:lstStyle/>
          <a:p>
            <a:r>
              <a:rPr lang="en-US"/>
              <a:t>At OMAG in Edmond on 11/14/19</a:t>
            </a:r>
          </a:p>
        </p:txBody>
      </p:sp>
      <p:sp>
        <p:nvSpPr>
          <p:cNvPr id="6" name="Header Placeholder 5">
            <a:extLst>
              <a:ext uri="{FF2B5EF4-FFF2-40B4-BE49-F238E27FC236}">
                <a16:creationId xmlns:a16="http://schemas.microsoft.com/office/drawing/2014/main" id="{A830B30A-EB48-4849-8088-B9A027C96C91}"/>
              </a:ext>
            </a:extLst>
          </p:cNvPr>
          <p:cNvSpPr>
            <a:spLocks noGrp="1"/>
          </p:cNvSpPr>
          <p:nvPr>
            <p:ph type="hdr" sz="quarter"/>
          </p:nvPr>
        </p:nvSpPr>
        <p:spPr/>
        <p:txBody>
          <a:bodyPr/>
          <a:lstStyle/>
          <a:p>
            <a:r>
              <a:rPr lang="en-US"/>
              <a:t>Setting Goals - SIP #1</a:t>
            </a:r>
          </a:p>
        </p:txBody>
      </p:sp>
    </p:spTree>
    <p:extLst>
      <p:ext uri="{BB962C8B-B14F-4D97-AF65-F5344CB8AC3E}">
        <p14:creationId xmlns:p14="http://schemas.microsoft.com/office/powerpoint/2010/main" val="196654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466725"/>
            <a:ext cx="5575300" cy="3136900"/>
          </a:xfrm>
        </p:spPr>
      </p:sp>
      <p:sp>
        <p:nvSpPr>
          <p:cNvPr id="3" name="Notes Placeholder 2"/>
          <p:cNvSpPr>
            <a:spLocks noGrp="1"/>
          </p:cNvSpPr>
          <p:nvPr>
            <p:ph type="body" idx="1"/>
          </p:nvPr>
        </p:nvSpPr>
        <p:spPr>
          <a:xfrm>
            <a:off x="535712" y="3816642"/>
            <a:ext cx="6016631" cy="4054472"/>
          </a:xfrm>
        </p:spPr>
        <p:txBody>
          <a:bodyPr/>
          <a:lstStyle/>
          <a:p>
            <a:r>
              <a:rPr lang="en-US" sz="1600" b="1" dirty="0"/>
              <a:t>Is your team rowing together in the same direction?</a:t>
            </a:r>
          </a:p>
          <a:p>
            <a:endParaRPr lang="en-US" dirty="0"/>
          </a:p>
          <a:p>
            <a:r>
              <a:rPr lang="en-US" sz="1600" dirty="0"/>
              <a:t>To do this, it is important that you:</a:t>
            </a:r>
          </a:p>
          <a:p>
            <a:r>
              <a:rPr lang="en-US" sz="1600" b="1" dirty="0"/>
              <a:t>Have a clear understanding of your city or town’s objectives </a:t>
            </a:r>
            <a:r>
              <a:rPr lang="en-US" sz="1600" dirty="0"/>
              <a:t>– Be sure that you’re clear on what your city of town’s goals and vision for success are and that you align your goals with those objectives. Know how your job fits in with the “Big Picture.” Setting goals should always be a collaborative process between you and your supervisor.  </a:t>
            </a:r>
            <a:r>
              <a:rPr lang="en-US" sz="1600" i="1" dirty="0"/>
              <a:t>(And between you and your subordinates… PS)</a:t>
            </a:r>
          </a:p>
          <a:p>
            <a:r>
              <a:rPr lang="en-US" sz="1600" b="1" dirty="0"/>
              <a:t>Communicate with your supervisor to make sure you progress in the right direction</a:t>
            </a:r>
            <a:r>
              <a:rPr lang="en-US" sz="1600" dirty="0"/>
              <a:t> – You may start in the right direction, but it is easier than you think to get off course. Review your goals with your supervisor regularly.</a:t>
            </a:r>
          </a:p>
          <a:p>
            <a:r>
              <a:rPr lang="en-US" sz="1600" b="1" dirty="0"/>
              <a:t>Monitor your activities </a:t>
            </a:r>
            <a:r>
              <a:rPr lang="en-US" sz="1600" dirty="0"/>
              <a:t>– Don’t wait for someone else to tell you that you’re off course. Be sure that your efforts are moving in the same direction as your city or town.    </a:t>
            </a:r>
          </a:p>
          <a:p>
            <a:endParaRPr lang="en-US" dirty="0"/>
          </a:p>
        </p:txBody>
      </p:sp>
      <p:sp>
        <p:nvSpPr>
          <p:cNvPr id="4" name="Slide Number Placeholder 3"/>
          <p:cNvSpPr>
            <a:spLocks noGrp="1"/>
          </p:cNvSpPr>
          <p:nvPr>
            <p:ph type="sldNum" sz="quarter" idx="5"/>
          </p:nvPr>
        </p:nvSpPr>
        <p:spPr/>
        <p:txBody>
          <a:bodyPr/>
          <a:lstStyle/>
          <a:p>
            <a:fld id="{AEE871F3-E1BE-43A7-8994-6E045EEA9049}" type="slidenum">
              <a:rPr lang="en-US" smtClean="0"/>
              <a:t>8</a:t>
            </a:fld>
            <a:endParaRPr lang="en-US"/>
          </a:p>
        </p:txBody>
      </p:sp>
      <p:sp>
        <p:nvSpPr>
          <p:cNvPr id="5" name="Footer Placeholder 4">
            <a:extLst>
              <a:ext uri="{FF2B5EF4-FFF2-40B4-BE49-F238E27FC236}">
                <a16:creationId xmlns:a16="http://schemas.microsoft.com/office/drawing/2014/main" id="{6D86DA95-5EA0-4BFE-8C59-DFBA184395A8}"/>
              </a:ext>
            </a:extLst>
          </p:cNvPr>
          <p:cNvSpPr>
            <a:spLocks noGrp="1"/>
          </p:cNvSpPr>
          <p:nvPr>
            <p:ph type="ftr" sz="quarter" idx="4"/>
          </p:nvPr>
        </p:nvSpPr>
        <p:spPr/>
        <p:txBody>
          <a:bodyPr/>
          <a:lstStyle/>
          <a:p>
            <a:r>
              <a:rPr lang="en-US"/>
              <a:t>At OMAG in Edmond on 11/14/19</a:t>
            </a:r>
          </a:p>
        </p:txBody>
      </p:sp>
      <p:sp>
        <p:nvSpPr>
          <p:cNvPr id="6" name="Header Placeholder 5">
            <a:extLst>
              <a:ext uri="{FF2B5EF4-FFF2-40B4-BE49-F238E27FC236}">
                <a16:creationId xmlns:a16="http://schemas.microsoft.com/office/drawing/2014/main" id="{4C9CB2C6-227C-4C4C-856C-3D64E6575237}"/>
              </a:ext>
            </a:extLst>
          </p:cNvPr>
          <p:cNvSpPr>
            <a:spLocks noGrp="1"/>
          </p:cNvSpPr>
          <p:nvPr>
            <p:ph type="hdr" sz="quarter"/>
          </p:nvPr>
        </p:nvSpPr>
        <p:spPr/>
        <p:txBody>
          <a:bodyPr/>
          <a:lstStyle/>
          <a:p>
            <a:r>
              <a:rPr lang="en-US"/>
              <a:t>Setting Goals - SIP #1</a:t>
            </a:r>
          </a:p>
        </p:txBody>
      </p:sp>
    </p:spTree>
    <p:extLst>
      <p:ext uri="{BB962C8B-B14F-4D97-AF65-F5344CB8AC3E}">
        <p14:creationId xmlns:p14="http://schemas.microsoft.com/office/powerpoint/2010/main" val="415592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0988" y="320675"/>
            <a:ext cx="5207000" cy="2928938"/>
          </a:xfrm>
        </p:spPr>
      </p:sp>
      <p:sp>
        <p:nvSpPr>
          <p:cNvPr id="3" name="Notes Placeholder 2"/>
          <p:cNvSpPr>
            <a:spLocks noGrp="1"/>
          </p:cNvSpPr>
          <p:nvPr>
            <p:ph type="body" idx="1"/>
          </p:nvPr>
        </p:nvSpPr>
        <p:spPr>
          <a:xfrm>
            <a:off x="399861" y="3328634"/>
            <a:ext cx="6210677" cy="1088521"/>
          </a:xfrm>
        </p:spPr>
        <p:txBody>
          <a:bodyPr/>
          <a:lstStyle/>
          <a:p>
            <a:r>
              <a:rPr lang="en-US" sz="1600" dirty="0"/>
              <a:t>Determining effective goals can be a complex process. </a:t>
            </a:r>
            <a:r>
              <a:rPr lang="en-US" sz="1600" i="1" dirty="0"/>
              <a:t>I recommend SMART Goals.</a:t>
            </a:r>
            <a:r>
              <a:rPr lang="en-US" sz="1600" dirty="0"/>
              <a:t>   If you want goals with substance that will help you achieve your overall objectives, here are a few things to remember when using the SMART technique.  </a:t>
            </a:r>
          </a:p>
        </p:txBody>
      </p:sp>
      <p:sp>
        <p:nvSpPr>
          <p:cNvPr id="4" name="Slide Number Placeholder 3"/>
          <p:cNvSpPr>
            <a:spLocks noGrp="1"/>
          </p:cNvSpPr>
          <p:nvPr>
            <p:ph type="sldNum" sz="quarter" idx="5"/>
          </p:nvPr>
        </p:nvSpPr>
        <p:spPr/>
        <p:txBody>
          <a:bodyPr/>
          <a:lstStyle/>
          <a:p>
            <a:fld id="{AEE871F3-E1BE-43A7-8994-6E045EEA9049}" type="slidenum">
              <a:rPr lang="en-US" smtClean="0"/>
              <a:t>9</a:t>
            </a:fld>
            <a:endParaRPr lang="en-US"/>
          </a:p>
        </p:txBody>
      </p:sp>
      <p:pic>
        <p:nvPicPr>
          <p:cNvPr id="2050" name="Picture 2" descr="https://s3.amazonaws.com/notejoy/static_images/resources_SMART_Goals.png">
            <a:extLst>
              <a:ext uri="{FF2B5EF4-FFF2-40B4-BE49-F238E27FC236}">
                <a16:creationId xmlns:a16="http://schemas.microsoft.com/office/drawing/2014/main" id="{78F78F36-EA05-4A77-ACA4-286E63A1DF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282" y="4417156"/>
            <a:ext cx="5327967" cy="4231528"/>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53BD76DA-1998-4E76-AAAD-DB43B7F4825A}"/>
              </a:ext>
            </a:extLst>
          </p:cNvPr>
          <p:cNvSpPr>
            <a:spLocks noGrp="1"/>
          </p:cNvSpPr>
          <p:nvPr>
            <p:ph type="ftr" sz="quarter" idx="4"/>
          </p:nvPr>
        </p:nvSpPr>
        <p:spPr/>
        <p:txBody>
          <a:bodyPr/>
          <a:lstStyle/>
          <a:p>
            <a:r>
              <a:rPr lang="en-US"/>
              <a:t>At OMAG in Edmond on 11/14/19</a:t>
            </a:r>
          </a:p>
        </p:txBody>
      </p:sp>
      <p:sp>
        <p:nvSpPr>
          <p:cNvPr id="6" name="Header Placeholder 5">
            <a:extLst>
              <a:ext uri="{FF2B5EF4-FFF2-40B4-BE49-F238E27FC236}">
                <a16:creationId xmlns:a16="http://schemas.microsoft.com/office/drawing/2014/main" id="{812F6B95-B22D-4B35-B281-EFEDDD31E477}"/>
              </a:ext>
            </a:extLst>
          </p:cNvPr>
          <p:cNvSpPr>
            <a:spLocks noGrp="1"/>
          </p:cNvSpPr>
          <p:nvPr>
            <p:ph type="hdr" sz="quarter"/>
          </p:nvPr>
        </p:nvSpPr>
        <p:spPr/>
        <p:txBody>
          <a:bodyPr/>
          <a:lstStyle/>
          <a:p>
            <a:r>
              <a:rPr lang="en-US"/>
              <a:t>Setting Goals - SIP #1</a:t>
            </a:r>
          </a:p>
        </p:txBody>
      </p:sp>
    </p:spTree>
    <p:extLst>
      <p:ext uri="{BB962C8B-B14F-4D97-AF65-F5344CB8AC3E}">
        <p14:creationId xmlns:p14="http://schemas.microsoft.com/office/powerpoint/2010/main" val="2938692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509B5D9-D60D-4318-A368-55EDF0D7B679}"/>
              </a:ext>
            </a:extLst>
          </p:cNvPr>
          <p:cNvSpPr/>
          <p:nvPr userDrawn="1"/>
        </p:nvSpPr>
        <p:spPr>
          <a:xfrm>
            <a:off x="0" y="0"/>
            <a:ext cx="12191999"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1F2D5EC-59C4-4276-BB54-1AA755F33DD5}"/>
              </a:ext>
            </a:extLst>
          </p:cNvPr>
          <p:cNvSpPr/>
          <p:nvPr userDrawn="1"/>
        </p:nvSpPr>
        <p:spPr>
          <a:xfrm rot="20251091">
            <a:off x="9789355" y="-1679125"/>
            <a:ext cx="4805288" cy="2408890"/>
          </a:xfrm>
          <a:prstGeom prst="rect">
            <a:avLst/>
          </a:prstGeom>
          <a:solidFill>
            <a:schemeClr val="dk1">
              <a:alpha val="1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8DA1793-40C8-4F04-A72D-34676B326CB5}"/>
              </a:ext>
            </a:extLst>
          </p:cNvPr>
          <p:cNvSpPr/>
          <p:nvPr userDrawn="1"/>
        </p:nvSpPr>
        <p:spPr>
          <a:xfrm rot="20251091">
            <a:off x="9941755" y="-1896431"/>
            <a:ext cx="4805288" cy="2408890"/>
          </a:xfrm>
          <a:prstGeom prst="rect">
            <a:avLst/>
          </a:prstGeom>
          <a:solidFill>
            <a:schemeClr val="dk1">
              <a:alpha val="1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54E8AA-8F7C-4287-832F-D564AA6274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BD446E63-1C89-4541-AC92-90ACDF77F4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7045EB29-F662-43C3-A3DF-08A5887B6126}"/>
              </a:ext>
            </a:extLst>
          </p:cNvPr>
          <p:cNvSpPr>
            <a:spLocks noGrp="1"/>
          </p:cNvSpPr>
          <p:nvPr>
            <p:ph type="sldNum" sz="quarter" idx="12"/>
          </p:nvPr>
        </p:nvSpPr>
        <p:spPr>
          <a:xfrm>
            <a:off x="8610600" y="6356350"/>
            <a:ext cx="2743200" cy="365125"/>
          </a:xfrm>
          <a:prstGeom prst="rect">
            <a:avLst/>
          </a:prstGeom>
        </p:spPr>
        <p:txBody>
          <a:bodyPr/>
          <a:lstStyle/>
          <a:p>
            <a:fld id="{2D49619F-436A-4679-A9E8-0355D5EC3FF2}" type="slidenum">
              <a:rPr lang="en-US" smtClean="0"/>
              <a:t>‹#›</a:t>
            </a:fld>
            <a:endParaRPr lang="en-US"/>
          </a:p>
        </p:txBody>
      </p:sp>
      <p:sp>
        <p:nvSpPr>
          <p:cNvPr id="16" name="Rectangle 15">
            <a:extLst>
              <a:ext uri="{FF2B5EF4-FFF2-40B4-BE49-F238E27FC236}">
                <a16:creationId xmlns:a16="http://schemas.microsoft.com/office/drawing/2014/main" id="{2381D5DC-B2BE-41AD-959C-594A7B85419D}"/>
              </a:ext>
            </a:extLst>
          </p:cNvPr>
          <p:cNvSpPr/>
          <p:nvPr userDrawn="1"/>
        </p:nvSpPr>
        <p:spPr>
          <a:xfrm rot="20177353">
            <a:off x="-9737708" y="3586997"/>
            <a:ext cx="9899139" cy="4962437"/>
          </a:xfrm>
          <a:prstGeom prst="rect">
            <a:avLst/>
          </a:prstGeom>
          <a:solidFill>
            <a:schemeClr val="dk1">
              <a:alpha val="1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EB2A407-0E5D-469C-900B-6C1891878B5E}"/>
              </a:ext>
            </a:extLst>
          </p:cNvPr>
          <p:cNvSpPr/>
          <p:nvPr userDrawn="1"/>
        </p:nvSpPr>
        <p:spPr>
          <a:xfrm rot="20177353">
            <a:off x="-9882272" y="3804304"/>
            <a:ext cx="9899139" cy="4962437"/>
          </a:xfrm>
          <a:prstGeom prst="rect">
            <a:avLst/>
          </a:prstGeom>
          <a:solidFill>
            <a:schemeClr val="dk1">
              <a:alpha val="1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87D893B7-5191-43C2-91F2-FAEF128E2A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9631" y="201963"/>
            <a:ext cx="1496454" cy="327973"/>
          </a:xfrm>
          <a:prstGeom prst="rect">
            <a:avLst/>
          </a:prstGeom>
        </p:spPr>
      </p:pic>
      <p:sp>
        <p:nvSpPr>
          <p:cNvPr id="18" name="TextBox 17">
            <a:extLst>
              <a:ext uri="{FF2B5EF4-FFF2-40B4-BE49-F238E27FC236}">
                <a16:creationId xmlns:a16="http://schemas.microsoft.com/office/drawing/2014/main" id="{154A9C7B-26C0-48E7-A70F-ADE02B0C6B32}"/>
              </a:ext>
            </a:extLst>
          </p:cNvPr>
          <p:cNvSpPr txBox="1"/>
          <p:nvPr userDrawn="1"/>
        </p:nvSpPr>
        <p:spPr>
          <a:xfrm>
            <a:off x="621030" y="6400800"/>
            <a:ext cx="56197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lumMod val="50000"/>
                  </a:schemeClr>
                </a:solidFill>
              </a:rPr>
              <a:t>“From ordinary people come extraordinary results”</a:t>
            </a:r>
          </a:p>
          <a:p>
            <a:endParaRPr lang="en-US" dirty="0"/>
          </a:p>
        </p:txBody>
      </p:sp>
      <p:pic>
        <p:nvPicPr>
          <p:cNvPr id="20" name="Picture 19">
            <a:extLst>
              <a:ext uri="{FF2B5EF4-FFF2-40B4-BE49-F238E27FC236}">
                <a16:creationId xmlns:a16="http://schemas.microsoft.com/office/drawing/2014/main" id="{AA23CE0C-D206-4798-9CE1-1159C0866A4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572543">
            <a:off x="-5287170" y="-1613914"/>
            <a:ext cx="9484263" cy="3894661"/>
          </a:xfrm>
          <a:prstGeom prst="rect">
            <a:avLst/>
          </a:prstGeom>
        </p:spPr>
      </p:pic>
    </p:spTree>
    <p:extLst>
      <p:ext uri="{BB962C8B-B14F-4D97-AF65-F5344CB8AC3E}">
        <p14:creationId xmlns:p14="http://schemas.microsoft.com/office/powerpoint/2010/main" val="1589772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84F9FB-FBD1-4BA8-8565-F54D6A096190}"/>
              </a:ext>
            </a:extLst>
          </p:cNvPr>
          <p:cNvSpPr/>
          <p:nvPr userDrawn="1"/>
        </p:nvSpPr>
        <p:spPr>
          <a:xfrm>
            <a:off x="0" y="0"/>
            <a:ext cx="12191999"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A61D7C-57D4-44EF-BE38-8B2AF36C4ED7}"/>
              </a:ext>
            </a:extLst>
          </p:cNvPr>
          <p:cNvSpPr/>
          <p:nvPr userDrawn="1"/>
        </p:nvSpPr>
        <p:spPr>
          <a:xfrm rot="20251091">
            <a:off x="9789355" y="-1679125"/>
            <a:ext cx="4805288" cy="2408890"/>
          </a:xfrm>
          <a:prstGeom prst="rect">
            <a:avLst/>
          </a:prstGeom>
          <a:solidFill>
            <a:schemeClr val="dk1">
              <a:alpha val="1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DF3C069-C341-49A9-A47C-97165168C5EE}"/>
              </a:ext>
            </a:extLst>
          </p:cNvPr>
          <p:cNvSpPr/>
          <p:nvPr userDrawn="1"/>
        </p:nvSpPr>
        <p:spPr>
          <a:xfrm rot="20251091">
            <a:off x="9941755" y="-1896431"/>
            <a:ext cx="4805288" cy="2408890"/>
          </a:xfrm>
          <a:prstGeom prst="rect">
            <a:avLst/>
          </a:prstGeom>
          <a:solidFill>
            <a:schemeClr val="dk1">
              <a:alpha val="1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9BC6A4C5-A3DA-4CA0-ABAD-4C9D4770A4DE}"/>
              </a:ext>
            </a:extLst>
          </p:cNvPr>
          <p:cNvSpPr>
            <a:spLocks noGrp="1"/>
          </p:cNvSpPr>
          <p:nvPr>
            <p:ph type="sldNum" sz="quarter" idx="12"/>
          </p:nvPr>
        </p:nvSpPr>
        <p:spPr>
          <a:xfrm>
            <a:off x="8610600" y="6356350"/>
            <a:ext cx="2743200" cy="365125"/>
          </a:xfrm>
          <a:prstGeom prst="rect">
            <a:avLst/>
          </a:prstGeom>
        </p:spPr>
        <p:txBody>
          <a:bodyPr/>
          <a:lstStyle/>
          <a:p>
            <a:fld id="{2D49619F-436A-4679-A9E8-0355D5EC3FF2}" type="slidenum">
              <a:rPr lang="en-US" smtClean="0"/>
              <a:t>‹#›</a:t>
            </a:fld>
            <a:endParaRPr lang="en-US"/>
          </a:p>
        </p:txBody>
      </p:sp>
      <p:sp>
        <p:nvSpPr>
          <p:cNvPr id="12" name="Rectangle 11">
            <a:extLst>
              <a:ext uri="{FF2B5EF4-FFF2-40B4-BE49-F238E27FC236}">
                <a16:creationId xmlns:a16="http://schemas.microsoft.com/office/drawing/2014/main" id="{56B38578-8321-4C79-958E-8EB922560854}"/>
              </a:ext>
            </a:extLst>
          </p:cNvPr>
          <p:cNvSpPr/>
          <p:nvPr userDrawn="1"/>
        </p:nvSpPr>
        <p:spPr>
          <a:xfrm rot="20177353">
            <a:off x="-9737708" y="3586997"/>
            <a:ext cx="9899139" cy="4962437"/>
          </a:xfrm>
          <a:prstGeom prst="rect">
            <a:avLst/>
          </a:prstGeom>
          <a:solidFill>
            <a:schemeClr val="dk1">
              <a:alpha val="1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D077B9D-0294-4E7C-BABD-81651D0EFD6C}"/>
              </a:ext>
            </a:extLst>
          </p:cNvPr>
          <p:cNvSpPr/>
          <p:nvPr userDrawn="1"/>
        </p:nvSpPr>
        <p:spPr>
          <a:xfrm rot="20177353">
            <a:off x="-9882272" y="3804304"/>
            <a:ext cx="9899139" cy="4962437"/>
          </a:xfrm>
          <a:prstGeom prst="rect">
            <a:avLst/>
          </a:prstGeom>
          <a:solidFill>
            <a:schemeClr val="dk1">
              <a:alpha val="1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53BFC1B7-408C-46B0-89FC-54EF1AE98D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9631" y="201963"/>
            <a:ext cx="1496454" cy="327973"/>
          </a:xfrm>
          <a:prstGeom prst="rect">
            <a:avLst/>
          </a:prstGeom>
        </p:spPr>
      </p:pic>
      <p:sp>
        <p:nvSpPr>
          <p:cNvPr id="2" name="Title 1">
            <a:extLst>
              <a:ext uri="{FF2B5EF4-FFF2-40B4-BE49-F238E27FC236}">
                <a16:creationId xmlns:a16="http://schemas.microsoft.com/office/drawing/2014/main" id="{DA27CD66-7554-4F0E-A9C1-E6263F62F7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A7FC02-5FEA-4B6F-BD19-2A6B66DC4D1F}"/>
              </a:ext>
            </a:extLst>
          </p:cNvPr>
          <p:cNvSpPr>
            <a:spLocks noGrp="1"/>
          </p:cNvSpPr>
          <p:nvPr>
            <p:ph type="body" orient="vert" idx="1"/>
          </p:nvPr>
        </p:nvSpPr>
        <p:spPr>
          <a:xfrm>
            <a:off x="838200" y="1825625"/>
            <a:ext cx="10515600" cy="4351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AE7B6EF1-AA13-482E-A885-8635209E56D1}"/>
              </a:ext>
            </a:extLst>
          </p:cNvPr>
          <p:cNvSpPr txBox="1"/>
          <p:nvPr userDrawn="1"/>
        </p:nvSpPr>
        <p:spPr>
          <a:xfrm>
            <a:off x="621030" y="6400800"/>
            <a:ext cx="56197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lumMod val="50000"/>
                  </a:schemeClr>
                </a:solidFill>
              </a:rPr>
              <a:t>“From ordinary people come extraordinary results”</a:t>
            </a:r>
          </a:p>
          <a:p>
            <a:endParaRPr lang="en-US" dirty="0"/>
          </a:p>
        </p:txBody>
      </p:sp>
      <p:pic>
        <p:nvPicPr>
          <p:cNvPr id="16" name="Picture 15">
            <a:extLst>
              <a:ext uri="{FF2B5EF4-FFF2-40B4-BE49-F238E27FC236}">
                <a16:creationId xmlns:a16="http://schemas.microsoft.com/office/drawing/2014/main" id="{D48FE032-3C1A-4AFE-91C6-BDD0A731B8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3003878" y="-2940948"/>
            <a:ext cx="9484263" cy="3894661"/>
          </a:xfrm>
          <a:prstGeom prst="rect">
            <a:avLst/>
          </a:prstGeom>
        </p:spPr>
      </p:pic>
    </p:spTree>
    <p:extLst>
      <p:ext uri="{BB962C8B-B14F-4D97-AF65-F5344CB8AC3E}">
        <p14:creationId xmlns:p14="http://schemas.microsoft.com/office/powerpoint/2010/main" val="3653025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7F9BD2-D80B-423D-B818-836B0429AE28}"/>
              </a:ext>
            </a:extLst>
          </p:cNvPr>
          <p:cNvSpPr/>
          <p:nvPr userDrawn="1"/>
        </p:nvSpPr>
        <p:spPr>
          <a:xfrm>
            <a:off x="0" y="0"/>
            <a:ext cx="12191999"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08FCD75-5B52-442B-A999-F88183AB7A1C}"/>
              </a:ext>
            </a:extLst>
          </p:cNvPr>
          <p:cNvSpPr/>
          <p:nvPr userDrawn="1"/>
        </p:nvSpPr>
        <p:spPr>
          <a:xfrm rot="20251091">
            <a:off x="9789355" y="-1679125"/>
            <a:ext cx="4805288" cy="2408890"/>
          </a:xfrm>
          <a:prstGeom prst="rect">
            <a:avLst/>
          </a:prstGeom>
          <a:solidFill>
            <a:schemeClr val="dk1">
              <a:alpha val="1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59FF047-DE4E-4363-AD0F-731FBB707E36}"/>
              </a:ext>
            </a:extLst>
          </p:cNvPr>
          <p:cNvSpPr/>
          <p:nvPr userDrawn="1"/>
        </p:nvSpPr>
        <p:spPr>
          <a:xfrm rot="20251091">
            <a:off x="9941755" y="-1896431"/>
            <a:ext cx="4805288" cy="2408890"/>
          </a:xfrm>
          <a:prstGeom prst="rect">
            <a:avLst/>
          </a:prstGeom>
          <a:solidFill>
            <a:schemeClr val="dk1">
              <a:alpha val="1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959E2AE2-5EC7-4C84-8D4A-C0FBDE389738}"/>
              </a:ext>
            </a:extLst>
          </p:cNvPr>
          <p:cNvSpPr>
            <a:spLocks noGrp="1"/>
          </p:cNvSpPr>
          <p:nvPr>
            <p:ph type="sldNum" sz="quarter" idx="12"/>
          </p:nvPr>
        </p:nvSpPr>
        <p:spPr>
          <a:xfrm>
            <a:off x="8610600" y="6356350"/>
            <a:ext cx="2743200" cy="365125"/>
          </a:xfrm>
          <a:prstGeom prst="rect">
            <a:avLst/>
          </a:prstGeom>
        </p:spPr>
        <p:txBody>
          <a:bodyPr/>
          <a:lstStyle/>
          <a:p>
            <a:fld id="{2D49619F-436A-4679-A9E8-0355D5EC3FF2}" type="slidenum">
              <a:rPr lang="en-US" smtClean="0"/>
              <a:t>‹#›</a:t>
            </a:fld>
            <a:endParaRPr lang="en-US"/>
          </a:p>
        </p:txBody>
      </p:sp>
      <p:sp>
        <p:nvSpPr>
          <p:cNvPr id="12" name="Rectangle 11">
            <a:extLst>
              <a:ext uri="{FF2B5EF4-FFF2-40B4-BE49-F238E27FC236}">
                <a16:creationId xmlns:a16="http://schemas.microsoft.com/office/drawing/2014/main" id="{088263C9-E3CE-435B-AFDA-D094DD1D6730}"/>
              </a:ext>
            </a:extLst>
          </p:cNvPr>
          <p:cNvSpPr/>
          <p:nvPr userDrawn="1"/>
        </p:nvSpPr>
        <p:spPr>
          <a:xfrm rot="20177353">
            <a:off x="-9737708" y="3586997"/>
            <a:ext cx="9899139" cy="4962437"/>
          </a:xfrm>
          <a:prstGeom prst="rect">
            <a:avLst/>
          </a:prstGeom>
          <a:solidFill>
            <a:schemeClr val="dk1">
              <a:alpha val="1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B7A508A-9110-49AE-85DC-0DBCCCA2D473}"/>
              </a:ext>
            </a:extLst>
          </p:cNvPr>
          <p:cNvSpPr/>
          <p:nvPr userDrawn="1"/>
        </p:nvSpPr>
        <p:spPr>
          <a:xfrm rot="20177353">
            <a:off x="-9882272" y="3804304"/>
            <a:ext cx="9899139" cy="4962437"/>
          </a:xfrm>
          <a:prstGeom prst="rect">
            <a:avLst/>
          </a:prstGeom>
          <a:solidFill>
            <a:schemeClr val="dk1">
              <a:alpha val="1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44EA08BD-6CFC-460A-9719-A7583EF5E1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9631" y="201963"/>
            <a:ext cx="1496454" cy="327973"/>
          </a:xfrm>
          <a:prstGeom prst="rect">
            <a:avLst/>
          </a:prstGeom>
        </p:spPr>
      </p:pic>
      <p:sp>
        <p:nvSpPr>
          <p:cNvPr id="2" name="Vertical Title 1">
            <a:extLst>
              <a:ext uri="{FF2B5EF4-FFF2-40B4-BE49-F238E27FC236}">
                <a16:creationId xmlns:a16="http://schemas.microsoft.com/office/drawing/2014/main" id="{6CEA2671-A06F-4D95-9C65-9F95F11B78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0CEEF2-FB10-4D42-8041-6D6D8BBAA4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CB3576AA-876D-43F9-B7C2-0CE382519994}"/>
              </a:ext>
            </a:extLst>
          </p:cNvPr>
          <p:cNvSpPr txBox="1"/>
          <p:nvPr userDrawn="1"/>
        </p:nvSpPr>
        <p:spPr>
          <a:xfrm>
            <a:off x="621030" y="6400800"/>
            <a:ext cx="56197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lumMod val="50000"/>
                  </a:schemeClr>
                </a:solidFill>
              </a:rPr>
              <a:t>“From ordinary people come extraordinary results”</a:t>
            </a:r>
          </a:p>
          <a:p>
            <a:endParaRPr lang="en-US" dirty="0"/>
          </a:p>
        </p:txBody>
      </p:sp>
      <p:pic>
        <p:nvPicPr>
          <p:cNvPr id="16" name="Picture 15">
            <a:extLst>
              <a:ext uri="{FF2B5EF4-FFF2-40B4-BE49-F238E27FC236}">
                <a16:creationId xmlns:a16="http://schemas.microsoft.com/office/drawing/2014/main" id="{31FE56D8-C458-428A-B793-2224C95793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5278007">
            <a:off x="-6716008" y="-967746"/>
            <a:ext cx="9484263" cy="3894661"/>
          </a:xfrm>
          <a:prstGeom prst="rect">
            <a:avLst/>
          </a:prstGeom>
        </p:spPr>
      </p:pic>
    </p:spTree>
    <p:extLst>
      <p:ext uri="{BB962C8B-B14F-4D97-AF65-F5344CB8AC3E}">
        <p14:creationId xmlns:p14="http://schemas.microsoft.com/office/powerpoint/2010/main" val="3354144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 name="Rectangle 20"/>
          <p:cNvSpPr>
            <a:spLocks noGrp="1"/>
          </p:cNvSpPr>
          <p:nvPr>
            <p:ph type="ctrTitle"/>
          </p:nvPr>
        </p:nvSpPr>
        <p:spPr>
          <a:xfrm>
            <a:off x="914400" y="990601"/>
            <a:ext cx="10363200" cy="2609850"/>
          </a:xfrm>
        </p:spPr>
        <p:txBody>
          <a:bodyPr anchor="b" anchorCtr="0">
            <a:noAutofit/>
            <a:scene3d>
              <a:camera prst="orthographicFront"/>
              <a:lightRig rig="soft" dir="t">
                <a:rot lat="0" lon="0" rev="2100000"/>
              </a:lightRig>
            </a:scene3d>
            <a:sp3d prstMaterial="matte">
              <a:bevelT w="38100" h="38100"/>
              <a:contourClr>
                <a:srgbClr val="FFFFFF"/>
              </a:contourClr>
            </a:sp3d>
          </a:bodyPr>
          <a:lstStyle>
            <a:lvl1pPr algn="ctr">
              <a:defRPr lang="en-US" sz="5800" dirty="0" smtClean="0">
                <a:ln w="9525">
                  <a:noFill/>
                </a:ln>
                <a:effectLst>
                  <a:outerShdw blurRad="50800" dist="38100" dir="8220000" algn="tl" rotWithShape="0">
                    <a:srgbClr val="000000">
                      <a:alpha val="40000"/>
                    </a:srgbClr>
                  </a:outerShdw>
                </a:effectLst>
              </a:defRPr>
            </a:lvl1pPr>
          </a:lstStyle>
          <a:p>
            <a:r>
              <a:rPr lang="en-US"/>
              <a:t>Click to edit Master title style</a:t>
            </a:r>
            <a:endParaRPr lang="en-US" dirty="0"/>
          </a:p>
        </p:txBody>
      </p:sp>
      <p:sp>
        <p:nvSpPr>
          <p:cNvPr id="24" name="Rectangle 26"/>
          <p:cNvSpPr>
            <a:spLocks noGrp="1"/>
          </p:cNvSpPr>
          <p:nvPr>
            <p:ph type="subTitle" idx="1"/>
          </p:nvPr>
        </p:nvSpPr>
        <p:spPr>
          <a:xfrm>
            <a:off x="1828800" y="3657601"/>
            <a:ext cx="8534400" cy="1967089"/>
          </a:xfrm>
        </p:spPr>
        <p:txBody>
          <a:bodyPr>
            <a:normAutofit/>
          </a:bodyPr>
          <a:lstStyle>
            <a:lvl1pPr marL="0" indent="0" algn="ctr">
              <a:buNone/>
              <a:defRPr lang="en-US" sz="3000" b="0">
                <a:solidFill>
                  <a:schemeClr val="tx2"/>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18" name="Rectangle 6"/>
          <p:cNvSpPr>
            <a:spLocks noGrp="1"/>
          </p:cNvSpPr>
          <p:nvPr>
            <p:ph type="dt" sz="half" idx="10"/>
          </p:nvPr>
        </p:nvSpPr>
        <p:spPr/>
        <p:txBody>
          <a:bodyPr/>
          <a:lstStyle>
            <a:lvl1pPr>
              <a:defRPr lang="en-US" smtClean="0"/>
            </a:lvl1pPr>
          </a:lstStyle>
          <a:p>
            <a:endParaRPr dirty="0">
              <a:solidFill>
                <a:prstClr val="black">
                  <a:tint val="75000"/>
                </a:prstClr>
              </a:solidFill>
            </a:endParaRPr>
          </a:p>
        </p:txBody>
      </p:sp>
      <p:sp>
        <p:nvSpPr>
          <p:cNvPr id="9" name="Rectangle 14"/>
          <p:cNvSpPr>
            <a:spLocks noGrp="1"/>
          </p:cNvSpPr>
          <p:nvPr>
            <p:ph type="sldNum" sz="quarter" idx="11"/>
          </p:nvPr>
        </p:nvSpPr>
        <p:spPr/>
        <p:txBody>
          <a:bodyPr/>
          <a:lstStyle>
            <a:lvl1pPr>
              <a:defRPr lang="en-US" smtClean="0"/>
            </a:lvl1pPr>
          </a:lstStyle>
          <a:p>
            <a:fld id="{DDBC0C4A-5AC1-44F6-BBDC-32863D634A69}" type="slidenum">
              <a:rPr>
                <a:solidFill>
                  <a:prstClr val="black">
                    <a:tint val="75000"/>
                  </a:prstClr>
                </a:solidFill>
              </a:rPr>
              <a:pPr/>
              <a:t>‹#›</a:t>
            </a:fld>
            <a:endParaRPr dirty="0">
              <a:solidFill>
                <a:prstClr val="black">
                  <a:tint val="75000"/>
                </a:prstClr>
              </a:solidFill>
            </a:endParaRPr>
          </a:p>
        </p:txBody>
      </p:sp>
      <p:sp>
        <p:nvSpPr>
          <p:cNvPr id="25" name="Rectangle 27"/>
          <p:cNvSpPr>
            <a:spLocks noGrp="1"/>
          </p:cNvSpPr>
          <p:nvPr>
            <p:ph type="ftr" sz="quarter" idx="12"/>
          </p:nvPr>
        </p:nvSpPr>
        <p:spPr/>
        <p:txBody>
          <a:bodyPr/>
          <a:lstStyle>
            <a:lvl1pPr>
              <a:defRPr lang="en-US" smtClean="0"/>
            </a:lvl1pPr>
          </a:lstStyle>
          <a:p>
            <a:endParaRPr dirty="0">
              <a:solidFill>
                <a:prstClr val="black">
                  <a:tint val="75000"/>
                </a:prstClr>
              </a:solidFill>
            </a:endParaRPr>
          </a:p>
        </p:txBody>
      </p:sp>
    </p:spTree>
    <p:extLst>
      <p:ext uri="{BB962C8B-B14F-4D97-AF65-F5344CB8AC3E}">
        <p14:creationId xmlns:p14="http://schemas.microsoft.com/office/powerpoint/2010/main" val="32380321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p>
            <a:r>
              <a:rPr lang="en-US"/>
              <a:t>Click to edit Master title style</a:t>
            </a:r>
          </a:p>
        </p:txBody>
      </p:sp>
      <p:sp>
        <p:nvSpPr>
          <p:cNvPr id="3" name="Rectangle 3"/>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p:cNvSpPr>
          <p:nvPr>
            <p:ph type="dt" sz="half" idx="10"/>
          </p:nvPr>
        </p:nvSpPr>
        <p:spPr/>
        <p:txBody>
          <a:bodyPr/>
          <a:lstStyle/>
          <a:p>
            <a:endParaRPr dirty="0">
              <a:solidFill>
                <a:prstClr val="black">
                  <a:tint val="75000"/>
                </a:prstClr>
              </a:solidFill>
            </a:endParaRPr>
          </a:p>
        </p:txBody>
      </p:sp>
      <p:sp>
        <p:nvSpPr>
          <p:cNvPr id="5" name="Rectangle 5"/>
          <p:cNvSpPr>
            <a:spLocks noGrp="1"/>
          </p:cNvSpPr>
          <p:nvPr>
            <p:ph type="ftr" sz="quarter" idx="11"/>
          </p:nvPr>
        </p:nvSpPr>
        <p:spPr/>
        <p:txBody>
          <a:bodyPr/>
          <a:lstStyle/>
          <a:p>
            <a:endParaRPr dirty="0">
              <a:solidFill>
                <a:prstClr val="black">
                  <a:tint val="75000"/>
                </a:prstClr>
              </a:solidFill>
            </a:endParaRPr>
          </a:p>
        </p:txBody>
      </p:sp>
      <p:sp>
        <p:nvSpPr>
          <p:cNvPr id="6" name="Rectangle 6"/>
          <p:cNvSpPr>
            <a:spLocks noGrp="1"/>
          </p:cNvSpPr>
          <p:nvPr>
            <p:ph type="sldNum" sz="quarter" idx="12"/>
          </p:nvPr>
        </p:nvSpPr>
        <p:spPr/>
        <p:txBody>
          <a:bodyPr/>
          <a:lstStyle/>
          <a:p>
            <a:fld id="{DDBC0C4A-5AC1-44F6-BBDC-32863D634A69}" type="slidenum">
              <a:rPr>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12739700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Rectangle 2"/>
          <p:cNvSpPr>
            <a:spLocks noGrp="1"/>
          </p:cNvSpPr>
          <p:nvPr>
            <p:ph type="title"/>
          </p:nvPr>
        </p:nvSpPr>
        <p:spPr>
          <a:xfrm>
            <a:off x="963084" y="2685392"/>
            <a:ext cx="10363200" cy="3112843"/>
          </a:xfrm>
        </p:spPr>
        <p:txBody>
          <a:bodyPr anchor="t">
            <a:normAutofit/>
          </a:bodyPr>
          <a:lstStyle>
            <a:lvl1pPr algn="ctr">
              <a:buNone/>
              <a:defRPr lang="en-US" sz="6000" b="1" dirty="0">
                <a:solidFill>
                  <a:schemeClr val="tx2">
                    <a:shade val="85000"/>
                    <a:satMod val="150000"/>
                  </a:schemeClr>
                </a:solidFill>
              </a:defRPr>
            </a:lvl1pPr>
          </a:lstStyle>
          <a:p>
            <a:r>
              <a:rPr lang="en-US"/>
              <a:t>Click to edit Master title style</a:t>
            </a:r>
            <a:endParaRPr lang="en-US" dirty="0"/>
          </a:p>
        </p:txBody>
      </p:sp>
      <p:sp>
        <p:nvSpPr>
          <p:cNvPr id="3" name="Rectangle 3"/>
          <p:cNvSpPr>
            <a:spLocks noGrp="1"/>
          </p:cNvSpPr>
          <p:nvPr>
            <p:ph type="body" idx="1"/>
          </p:nvPr>
        </p:nvSpPr>
        <p:spPr>
          <a:xfrm>
            <a:off x="963084" y="1128932"/>
            <a:ext cx="10363200" cy="1509712"/>
          </a:xfrm>
        </p:spPr>
        <p:txBody>
          <a:bodyPr anchor="b">
            <a:normAutofit/>
          </a:bodyPr>
          <a:lstStyle>
            <a:lvl1pPr algn="ctr">
              <a:buNone/>
              <a:defRPr lang="en-US" sz="2400" b="0" smtClean="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Rectangle 4"/>
          <p:cNvSpPr>
            <a:spLocks noGrp="1"/>
          </p:cNvSpPr>
          <p:nvPr>
            <p:ph type="dt" sz="half" idx="10"/>
          </p:nvPr>
        </p:nvSpPr>
        <p:spPr/>
        <p:txBody>
          <a:bodyPr/>
          <a:lstStyle/>
          <a:p>
            <a:endParaRPr dirty="0">
              <a:solidFill>
                <a:prstClr val="black">
                  <a:tint val="75000"/>
                </a:prstClr>
              </a:solidFill>
            </a:endParaRPr>
          </a:p>
        </p:txBody>
      </p:sp>
      <p:sp>
        <p:nvSpPr>
          <p:cNvPr id="5" name="Rectangle 5"/>
          <p:cNvSpPr>
            <a:spLocks noGrp="1"/>
          </p:cNvSpPr>
          <p:nvPr>
            <p:ph type="ftr" sz="quarter" idx="11"/>
          </p:nvPr>
        </p:nvSpPr>
        <p:spPr/>
        <p:txBody>
          <a:bodyPr/>
          <a:lstStyle/>
          <a:p>
            <a:endParaRPr dirty="0">
              <a:solidFill>
                <a:prstClr val="black">
                  <a:tint val="75000"/>
                </a:prstClr>
              </a:solidFill>
            </a:endParaRPr>
          </a:p>
        </p:txBody>
      </p:sp>
      <p:sp>
        <p:nvSpPr>
          <p:cNvPr id="6" name="Rectangle 6"/>
          <p:cNvSpPr>
            <a:spLocks noGrp="1"/>
          </p:cNvSpPr>
          <p:nvPr>
            <p:ph type="sldNum" sz="quarter" idx="12"/>
          </p:nvPr>
        </p:nvSpPr>
        <p:spPr/>
        <p:txBody>
          <a:bodyPr/>
          <a:lstStyle/>
          <a:p>
            <a:fld id="{DDBC0C4A-5AC1-44F6-BBDC-32863D634A69}" type="slidenum">
              <a:rPr>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329776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a:t>Click to edit Master title style</a:t>
            </a:r>
          </a:p>
        </p:txBody>
      </p:sp>
      <p:sp>
        <p:nvSpPr>
          <p:cNvPr id="3" name="Rectangle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p:cNvSpPr>
          <p:nvPr>
            <p:ph type="dt" sz="half" idx="10"/>
          </p:nvPr>
        </p:nvSpPr>
        <p:spPr/>
        <p:txBody>
          <a:bodyPr/>
          <a:lstStyle/>
          <a:p>
            <a:endParaRPr dirty="0">
              <a:solidFill>
                <a:prstClr val="black">
                  <a:tint val="75000"/>
                </a:prstClr>
              </a:solidFill>
            </a:endParaRPr>
          </a:p>
        </p:txBody>
      </p:sp>
      <p:sp>
        <p:nvSpPr>
          <p:cNvPr id="6" name="Rectangle 5"/>
          <p:cNvSpPr>
            <a:spLocks noGrp="1"/>
          </p:cNvSpPr>
          <p:nvPr>
            <p:ph type="ftr" sz="quarter" idx="11"/>
          </p:nvPr>
        </p:nvSpPr>
        <p:spPr/>
        <p:txBody>
          <a:bodyPr/>
          <a:lstStyle/>
          <a:p>
            <a:endParaRPr dirty="0">
              <a:solidFill>
                <a:prstClr val="black">
                  <a:tint val="75000"/>
                </a:prstClr>
              </a:solidFill>
            </a:endParaRPr>
          </a:p>
        </p:txBody>
      </p:sp>
      <p:sp>
        <p:nvSpPr>
          <p:cNvPr id="7" name="Rectangle 6"/>
          <p:cNvSpPr>
            <a:spLocks noGrp="1"/>
          </p:cNvSpPr>
          <p:nvPr>
            <p:ph type="sldNum" sz="quarter" idx="12"/>
          </p:nvPr>
        </p:nvSpPr>
        <p:spPr/>
        <p:txBody>
          <a:bodyPr/>
          <a:lstStyle/>
          <a:p>
            <a:fld id="{DDBC0C4A-5AC1-44F6-BBDC-32863D634A69}" type="slidenum">
              <a:rPr>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5657978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lvl1pPr algn="l">
              <a:defRPr/>
            </a:lvl1pPr>
          </a:lstStyle>
          <a:p>
            <a:r>
              <a:rPr lang="en-US"/>
              <a:t>Click to edit Master title style</a:t>
            </a:r>
          </a:p>
        </p:txBody>
      </p:sp>
      <p:sp>
        <p:nvSpPr>
          <p:cNvPr id="3" name="Rectangle 2"/>
          <p:cNvSpPr>
            <a:spLocks noGrp="1"/>
          </p:cNvSpPr>
          <p:nvPr>
            <p:ph type="body" idx="1"/>
          </p:nvPr>
        </p:nvSpPr>
        <p:spPr>
          <a:xfrm>
            <a:off x="609600" y="1535113"/>
            <a:ext cx="5386917" cy="639762"/>
          </a:xfrm>
        </p:spPr>
        <p:txBody>
          <a:bodyPr anchor="b">
            <a:noAutofit/>
          </a:bodyPr>
          <a:lstStyle>
            <a:lvl1pPr marL="0" indent="0" algn="l">
              <a:buNone/>
              <a:defRPr sz="22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Rectangle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p:cNvSpPr>
          <p:nvPr>
            <p:ph type="body" sz="quarter" idx="3"/>
          </p:nvPr>
        </p:nvSpPr>
        <p:spPr>
          <a:xfrm>
            <a:off x="6193368" y="1535113"/>
            <a:ext cx="5389033" cy="639762"/>
          </a:xfrm>
        </p:spPr>
        <p:txBody>
          <a:bodyPr anchor="b">
            <a:noAutofit/>
          </a:bodyPr>
          <a:lstStyle>
            <a:lvl1pPr marL="0" indent="0" algn="l">
              <a:buNone/>
              <a:defRPr sz="22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Rectangle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p:cNvSpPr>
          <p:nvPr>
            <p:ph type="dt" sz="half" idx="10"/>
          </p:nvPr>
        </p:nvSpPr>
        <p:spPr/>
        <p:txBody>
          <a:bodyPr/>
          <a:lstStyle/>
          <a:p>
            <a:endParaRPr dirty="0">
              <a:solidFill>
                <a:prstClr val="black">
                  <a:tint val="75000"/>
                </a:prstClr>
              </a:solidFill>
            </a:endParaRPr>
          </a:p>
        </p:txBody>
      </p:sp>
      <p:sp>
        <p:nvSpPr>
          <p:cNvPr id="8" name="Rectangle 7"/>
          <p:cNvSpPr>
            <a:spLocks noGrp="1"/>
          </p:cNvSpPr>
          <p:nvPr>
            <p:ph type="ftr" sz="quarter" idx="11"/>
          </p:nvPr>
        </p:nvSpPr>
        <p:spPr/>
        <p:txBody>
          <a:bodyPr/>
          <a:lstStyle/>
          <a:p>
            <a:endParaRPr dirty="0">
              <a:solidFill>
                <a:prstClr val="black">
                  <a:tint val="75000"/>
                </a:prstClr>
              </a:solidFill>
            </a:endParaRPr>
          </a:p>
        </p:txBody>
      </p:sp>
      <p:sp>
        <p:nvSpPr>
          <p:cNvPr id="9" name="Rectangle 8"/>
          <p:cNvSpPr>
            <a:spLocks noGrp="1"/>
          </p:cNvSpPr>
          <p:nvPr>
            <p:ph type="sldNum" sz="quarter" idx="12"/>
          </p:nvPr>
        </p:nvSpPr>
        <p:spPr/>
        <p:txBody>
          <a:bodyPr/>
          <a:lstStyle/>
          <a:p>
            <a:fld id="{DDBC0C4A-5AC1-44F6-BBDC-32863D634A69}" type="slidenum">
              <a:rPr>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19913120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defRPr lang="en-US"/>
            </a:lvl1pPr>
          </a:lstStyle>
          <a:p>
            <a:r>
              <a:rPr lang="en-US"/>
              <a:t>Click to edit Master title style</a:t>
            </a:r>
          </a:p>
        </p:txBody>
      </p:sp>
      <p:sp>
        <p:nvSpPr>
          <p:cNvPr id="3" name="Rectangle 3"/>
          <p:cNvSpPr>
            <a:spLocks noGrp="1"/>
          </p:cNvSpPr>
          <p:nvPr>
            <p:ph type="dt" sz="half" idx="10"/>
          </p:nvPr>
        </p:nvSpPr>
        <p:spPr/>
        <p:txBody>
          <a:bodyPr/>
          <a:lstStyle/>
          <a:p>
            <a:endParaRPr dirty="0">
              <a:solidFill>
                <a:prstClr val="black">
                  <a:tint val="75000"/>
                </a:prstClr>
              </a:solidFill>
            </a:endParaRPr>
          </a:p>
        </p:txBody>
      </p:sp>
      <p:sp>
        <p:nvSpPr>
          <p:cNvPr id="4" name="Rectangle 4"/>
          <p:cNvSpPr>
            <a:spLocks noGrp="1"/>
          </p:cNvSpPr>
          <p:nvPr>
            <p:ph type="ftr" sz="quarter" idx="11"/>
          </p:nvPr>
        </p:nvSpPr>
        <p:spPr/>
        <p:txBody>
          <a:bodyPr/>
          <a:lstStyle/>
          <a:p>
            <a:endParaRPr dirty="0">
              <a:solidFill>
                <a:prstClr val="black">
                  <a:tint val="75000"/>
                </a:prstClr>
              </a:solidFill>
            </a:endParaRPr>
          </a:p>
        </p:txBody>
      </p:sp>
      <p:sp>
        <p:nvSpPr>
          <p:cNvPr id="5" name="Rectangle 5"/>
          <p:cNvSpPr>
            <a:spLocks noGrp="1"/>
          </p:cNvSpPr>
          <p:nvPr>
            <p:ph type="sldNum" sz="quarter" idx="12"/>
          </p:nvPr>
        </p:nvSpPr>
        <p:spPr/>
        <p:txBody>
          <a:bodyPr/>
          <a:lstStyle/>
          <a:p>
            <a:fld id="{DDBC0C4A-5AC1-44F6-BBDC-32863D634A69}" type="slidenum">
              <a:rPr>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452546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p:cNvSpPr>
          <p:nvPr>
            <p:ph type="dt" sz="half" idx="10"/>
          </p:nvPr>
        </p:nvSpPr>
        <p:spPr/>
        <p:txBody>
          <a:bodyPr/>
          <a:lstStyle/>
          <a:p>
            <a:endParaRPr dirty="0">
              <a:solidFill>
                <a:prstClr val="black">
                  <a:tint val="75000"/>
                </a:prstClr>
              </a:solidFill>
            </a:endParaRPr>
          </a:p>
        </p:txBody>
      </p:sp>
      <p:sp>
        <p:nvSpPr>
          <p:cNvPr id="3" name="Rectangle 3"/>
          <p:cNvSpPr>
            <a:spLocks noGrp="1"/>
          </p:cNvSpPr>
          <p:nvPr>
            <p:ph type="ftr" sz="quarter" idx="11"/>
          </p:nvPr>
        </p:nvSpPr>
        <p:spPr/>
        <p:txBody>
          <a:bodyPr/>
          <a:lstStyle/>
          <a:p>
            <a:endParaRPr dirty="0">
              <a:solidFill>
                <a:prstClr val="black">
                  <a:tint val="75000"/>
                </a:prstClr>
              </a:solidFill>
            </a:endParaRPr>
          </a:p>
        </p:txBody>
      </p:sp>
      <p:sp>
        <p:nvSpPr>
          <p:cNvPr id="4" name="Rectangle 4"/>
          <p:cNvSpPr>
            <a:spLocks noGrp="1"/>
          </p:cNvSpPr>
          <p:nvPr>
            <p:ph type="sldNum" sz="quarter" idx="12"/>
          </p:nvPr>
        </p:nvSpPr>
        <p:spPr/>
        <p:txBody>
          <a:bodyPr/>
          <a:lstStyle/>
          <a:p>
            <a:fld id="{DDBC0C4A-5AC1-44F6-BBDC-32863D634A69}" type="slidenum">
              <a:rPr>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33014017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a:spLocks noGrp="1"/>
          </p:cNvSpPr>
          <p:nvPr>
            <p:ph type="title"/>
          </p:nvPr>
        </p:nvSpPr>
        <p:spPr>
          <a:xfrm>
            <a:off x="609601" y="273050"/>
            <a:ext cx="4011084" cy="1162050"/>
          </a:xfrm>
        </p:spPr>
        <p:txBody>
          <a:bodyPr anchor="b">
            <a:normAutofit/>
          </a:bodyPr>
          <a:lstStyle>
            <a:lvl1pPr algn="ctr">
              <a:defRPr sz="2400" b="1">
                <a:solidFill>
                  <a:schemeClr val="tx2"/>
                </a:solidFill>
                <a:effectLst>
                  <a:outerShdw blurRad="38100" dist="25400" dir="8220000" algn="tr" rotWithShape="0">
                    <a:prstClr val="black">
                      <a:alpha val="35000"/>
                    </a:prstClr>
                  </a:outerShdw>
                </a:effectLst>
              </a:defRPr>
            </a:lvl1pPr>
          </a:lstStyle>
          <a:p>
            <a:r>
              <a:rPr lang="en-US"/>
              <a:t>Click to edit Master title style</a:t>
            </a:r>
          </a:p>
        </p:txBody>
      </p:sp>
      <p:sp>
        <p:nvSpPr>
          <p:cNvPr id="3" name="Rectangle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p:cNvSpPr>
          <p:nvPr>
            <p:ph type="body" sz="half" idx="2"/>
          </p:nvPr>
        </p:nvSpPr>
        <p:spPr>
          <a:xfrm>
            <a:off x="609601" y="1435101"/>
            <a:ext cx="4011084" cy="4691063"/>
          </a:xfrm>
        </p:spPr>
        <p:txBody>
          <a:bodyPr/>
          <a:lstStyle>
            <a:lvl1pPr marL="0" indent="0" algn="ctr">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p:cNvSpPr>
          <p:nvPr>
            <p:ph type="dt" sz="half" idx="10"/>
          </p:nvPr>
        </p:nvSpPr>
        <p:spPr/>
        <p:txBody>
          <a:bodyPr/>
          <a:lstStyle/>
          <a:p>
            <a:endParaRPr dirty="0">
              <a:solidFill>
                <a:prstClr val="black">
                  <a:tint val="75000"/>
                </a:prstClr>
              </a:solidFill>
            </a:endParaRPr>
          </a:p>
        </p:txBody>
      </p:sp>
      <p:sp>
        <p:nvSpPr>
          <p:cNvPr id="6" name="Rectangle 5"/>
          <p:cNvSpPr>
            <a:spLocks noGrp="1"/>
          </p:cNvSpPr>
          <p:nvPr>
            <p:ph type="ftr" sz="quarter" idx="11"/>
          </p:nvPr>
        </p:nvSpPr>
        <p:spPr/>
        <p:txBody>
          <a:bodyPr/>
          <a:lstStyle/>
          <a:p>
            <a:endParaRPr dirty="0">
              <a:solidFill>
                <a:prstClr val="black">
                  <a:tint val="75000"/>
                </a:prstClr>
              </a:solidFill>
            </a:endParaRPr>
          </a:p>
        </p:txBody>
      </p:sp>
      <p:sp>
        <p:nvSpPr>
          <p:cNvPr id="7" name="Rectangle 6"/>
          <p:cNvSpPr>
            <a:spLocks noGrp="1"/>
          </p:cNvSpPr>
          <p:nvPr>
            <p:ph type="sldNum" sz="quarter" idx="12"/>
          </p:nvPr>
        </p:nvSpPr>
        <p:spPr/>
        <p:txBody>
          <a:bodyPr/>
          <a:lstStyle/>
          <a:p>
            <a:fld id="{DDBC0C4A-5AC1-44F6-BBDC-32863D634A69}" type="slidenum">
              <a:rPr>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2314048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2DD12E-BCA1-4B7B-87C1-24B054794FBF}"/>
              </a:ext>
            </a:extLst>
          </p:cNvPr>
          <p:cNvSpPr/>
          <p:nvPr userDrawn="1"/>
        </p:nvSpPr>
        <p:spPr>
          <a:xfrm>
            <a:off x="0" y="0"/>
            <a:ext cx="12191999"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6BA8D6C-5CF0-44ED-BE2E-DCFAB6E6E4EE}"/>
              </a:ext>
            </a:extLst>
          </p:cNvPr>
          <p:cNvSpPr/>
          <p:nvPr userDrawn="1"/>
        </p:nvSpPr>
        <p:spPr>
          <a:xfrm rot="20251091">
            <a:off x="9789355" y="-1679125"/>
            <a:ext cx="4805288" cy="2408890"/>
          </a:xfrm>
          <a:prstGeom prst="rect">
            <a:avLst/>
          </a:prstGeom>
          <a:solidFill>
            <a:schemeClr val="dk1">
              <a:alpha val="1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2B426E1-3B38-4690-B2D0-36BEEFA1010C}"/>
              </a:ext>
            </a:extLst>
          </p:cNvPr>
          <p:cNvSpPr/>
          <p:nvPr userDrawn="1"/>
        </p:nvSpPr>
        <p:spPr>
          <a:xfrm rot="20251091">
            <a:off x="9941755" y="-1896431"/>
            <a:ext cx="4805288" cy="2408890"/>
          </a:xfrm>
          <a:prstGeom prst="rect">
            <a:avLst/>
          </a:prstGeom>
          <a:solidFill>
            <a:schemeClr val="dk1">
              <a:alpha val="1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BAA4F94E-0196-4302-9EAF-94F07A946E34}"/>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49619F-436A-4679-A9E8-0355D5EC3FF2}" type="slidenum">
              <a:rPr lang="en-US" smtClean="0"/>
              <a:pPr/>
              <a:t>‹#›</a:t>
            </a:fld>
            <a:endParaRPr lang="en-US" dirty="0"/>
          </a:p>
        </p:txBody>
      </p:sp>
      <p:pic>
        <p:nvPicPr>
          <p:cNvPr id="14" name="Picture 13">
            <a:extLst>
              <a:ext uri="{FF2B5EF4-FFF2-40B4-BE49-F238E27FC236}">
                <a16:creationId xmlns:a16="http://schemas.microsoft.com/office/drawing/2014/main" id="{FC93D223-C3DA-455A-B13B-0682BC04E6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9631" y="201963"/>
            <a:ext cx="1496454" cy="327973"/>
          </a:xfrm>
          <a:prstGeom prst="rect">
            <a:avLst/>
          </a:prstGeom>
        </p:spPr>
      </p:pic>
      <p:sp>
        <p:nvSpPr>
          <p:cNvPr id="2" name="Title 1">
            <a:extLst>
              <a:ext uri="{FF2B5EF4-FFF2-40B4-BE49-F238E27FC236}">
                <a16:creationId xmlns:a16="http://schemas.microsoft.com/office/drawing/2014/main" id="{717B94CB-7D68-4F3F-83C0-B88B3E15B4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2ECF41-54DA-4A91-BB93-9BE077A35B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a:extLst>
              <a:ext uri="{FF2B5EF4-FFF2-40B4-BE49-F238E27FC236}">
                <a16:creationId xmlns:a16="http://schemas.microsoft.com/office/drawing/2014/main" id="{B630C5D3-C458-4B8A-B519-EEE26AA849CA}"/>
              </a:ext>
            </a:extLst>
          </p:cNvPr>
          <p:cNvSpPr/>
          <p:nvPr userDrawn="1"/>
        </p:nvSpPr>
        <p:spPr>
          <a:xfrm rot="20177353">
            <a:off x="-9737708" y="3586997"/>
            <a:ext cx="9899139" cy="4962437"/>
          </a:xfrm>
          <a:prstGeom prst="rect">
            <a:avLst/>
          </a:prstGeom>
          <a:solidFill>
            <a:schemeClr val="dk1">
              <a:alpha val="1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EE7BF3A-2DDE-4AAC-B30F-2CDD542C70E1}"/>
              </a:ext>
            </a:extLst>
          </p:cNvPr>
          <p:cNvSpPr/>
          <p:nvPr userDrawn="1"/>
        </p:nvSpPr>
        <p:spPr>
          <a:xfrm rot="20177353">
            <a:off x="-9882272" y="3804304"/>
            <a:ext cx="9899139" cy="4962437"/>
          </a:xfrm>
          <a:prstGeom prst="rect">
            <a:avLst/>
          </a:prstGeom>
          <a:solidFill>
            <a:schemeClr val="dk1">
              <a:alpha val="1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EB7CF397-21F2-427B-AF26-FAB2687E07B5}"/>
              </a:ext>
            </a:extLst>
          </p:cNvPr>
          <p:cNvSpPr txBox="1"/>
          <p:nvPr userDrawn="1"/>
        </p:nvSpPr>
        <p:spPr>
          <a:xfrm>
            <a:off x="621030" y="6400800"/>
            <a:ext cx="56197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lumMod val="50000"/>
                  </a:schemeClr>
                </a:solidFill>
              </a:rPr>
              <a:t>“From ordinary people come extraordinary results”</a:t>
            </a:r>
          </a:p>
          <a:p>
            <a:endParaRPr lang="en-US" dirty="0"/>
          </a:p>
        </p:txBody>
      </p:sp>
      <p:pic>
        <p:nvPicPr>
          <p:cNvPr id="18" name="Picture 17">
            <a:extLst>
              <a:ext uri="{FF2B5EF4-FFF2-40B4-BE49-F238E27FC236}">
                <a16:creationId xmlns:a16="http://schemas.microsoft.com/office/drawing/2014/main" id="{D546B622-9EF9-4B2D-87ED-BF7B6AD3E2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1354768">
            <a:off x="5950325" y="4654911"/>
            <a:ext cx="9484263" cy="3894661"/>
          </a:xfrm>
          <a:prstGeom prst="rect">
            <a:avLst/>
          </a:prstGeom>
        </p:spPr>
      </p:pic>
    </p:spTree>
    <p:extLst>
      <p:ext uri="{BB962C8B-B14F-4D97-AF65-F5344CB8AC3E}">
        <p14:creationId xmlns:p14="http://schemas.microsoft.com/office/powerpoint/2010/main" val="23266959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970305" y="1062637"/>
            <a:ext cx="6132576" cy="3977640"/>
          </a:xfrm>
          <a:prstGeom prst="rect">
            <a:avLst/>
          </a:prstGeom>
          <a:solidFill>
            <a:schemeClr val="tx2">
              <a:shade val="15000"/>
            </a:schemeClr>
          </a:solidFill>
          <a:ln w="63500">
            <a:noFill/>
            <a:miter lim="800000"/>
          </a:ln>
          <a:effectLst>
            <a:outerShdw blurRad="63500" dist="25400" dir="7200000" algn="t" rotWithShape="0">
              <a:prstClr val="black">
                <a:alpha val="45000"/>
              </a:prstClr>
            </a:outerShdw>
          </a:effectLst>
        </p:spPr>
        <p:style>
          <a:lnRef idx="3">
            <a:schemeClr val="lt1"/>
          </a:lnRef>
          <a:fillRef idx="1">
            <a:schemeClr val="accent6"/>
          </a:fillRef>
          <a:effectRef idx="1">
            <a:schemeClr val="accent6"/>
          </a:effectRef>
          <a:fontRef idx="minor">
            <a:schemeClr val="lt1"/>
          </a:fontRef>
        </p:style>
        <p:txBody>
          <a:bodyPr lIns="45720" rIns="45720" rtlCol="0" anchor="ctr">
            <a:normAutofit/>
          </a:bodyPr>
          <a:lstStyle/>
          <a:p>
            <a:pPr indent="-274320" fontAlgn="auto">
              <a:spcBef>
                <a:spcPts val="0"/>
              </a:spcBef>
              <a:spcAft>
                <a:spcPts val="0"/>
              </a:spcAft>
              <a:buClr>
                <a:srgbClr val="AD2E27"/>
              </a:buClr>
              <a:buSzPct val="80000"/>
              <a:buFont typeface="Wingdings 2" pitchFamily="18" charset="2"/>
              <a:buNone/>
            </a:pPr>
            <a:endParaRPr lang="en-US" sz="2000" dirty="0">
              <a:solidFill>
                <a:prstClr val="white"/>
              </a:solidFill>
            </a:endParaRPr>
          </a:p>
        </p:txBody>
      </p:sp>
      <p:sp>
        <p:nvSpPr>
          <p:cNvPr id="2" name="Rectangle 2"/>
          <p:cNvSpPr>
            <a:spLocks noGrp="1"/>
          </p:cNvSpPr>
          <p:nvPr>
            <p:ph type="title"/>
          </p:nvPr>
        </p:nvSpPr>
        <p:spPr>
          <a:xfrm>
            <a:off x="7352715" y="4343400"/>
            <a:ext cx="4064000" cy="709858"/>
          </a:xfrm>
        </p:spPr>
        <p:txBody>
          <a:bodyPr anchor="t">
            <a:noAutofit/>
          </a:bodyPr>
          <a:lstStyle>
            <a:lvl1pPr algn="l">
              <a:buNone/>
              <a:defRPr sz="2200" b="1">
                <a:solidFill>
                  <a:schemeClr val="tx2"/>
                </a:solidFill>
                <a:effectLst>
                  <a:outerShdw blurRad="38100" dist="25400" dir="8220000" algn="tr" rotWithShape="0">
                    <a:prstClr val="black">
                      <a:alpha val="35000"/>
                    </a:prstClr>
                  </a:outerShdw>
                </a:effectLst>
              </a:defRPr>
            </a:lvl1pPr>
          </a:lstStyle>
          <a:p>
            <a:r>
              <a:rPr lang="en-US"/>
              <a:t>Click to edit Master title style</a:t>
            </a:r>
            <a:endParaRPr lang="en-US" dirty="0"/>
          </a:p>
        </p:txBody>
      </p:sp>
      <p:sp>
        <p:nvSpPr>
          <p:cNvPr id="3" name="Rectangle 3"/>
          <p:cNvSpPr>
            <a:spLocks noGrp="1"/>
          </p:cNvSpPr>
          <p:nvPr>
            <p:ph type="pic" idx="1"/>
          </p:nvPr>
        </p:nvSpPr>
        <p:spPr>
          <a:xfrm>
            <a:off x="986194" y="1222657"/>
            <a:ext cx="6100801" cy="3657600"/>
          </a:xfrm>
          <a:solidFill>
            <a:schemeClr val="tx2">
              <a:shade val="75000"/>
            </a:schemeClr>
          </a:solidFill>
          <a:ln w="63500">
            <a:noFill/>
            <a:miter lim="800000"/>
          </a:ln>
          <a:effectLst/>
        </p:spPr>
        <p:style>
          <a:lnRef idx="3">
            <a:schemeClr val="lt1"/>
          </a:lnRef>
          <a:fillRef idx="1">
            <a:schemeClr val="accent6"/>
          </a:fillRef>
          <a:effectRef idx="1">
            <a:schemeClr val="accent6"/>
          </a:effectRef>
          <a:fontRef idx="minor">
            <a:schemeClr val="lt1"/>
          </a:fontRef>
        </p:style>
        <p:txBody>
          <a:bodyPr/>
          <a:lstStyle>
            <a:lvl1pPr>
              <a:buNone/>
              <a:defRPr sz="3200"/>
            </a:lvl1pPr>
          </a:lstStyle>
          <a:p>
            <a:r>
              <a:rPr lang="en-US" sz="2000" dirty="0"/>
              <a:t>Click icon to add picture</a:t>
            </a:r>
          </a:p>
        </p:txBody>
      </p:sp>
      <p:sp>
        <p:nvSpPr>
          <p:cNvPr id="4" name="Rectangle 4"/>
          <p:cNvSpPr>
            <a:spLocks noGrp="1"/>
          </p:cNvSpPr>
          <p:nvPr>
            <p:ph type="body" sz="half" idx="2"/>
          </p:nvPr>
        </p:nvSpPr>
        <p:spPr>
          <a:xfrm>
            <a:off x="7352715" y="1371600"/>
            <a:ext cx="4059936" cy="2930086"/>
          </a:xfrm>
        </p:spPr>
        <p:txBody>
          <a:bodyPr bIns="0" anchor="b">
            <a:normAutofit/>
          </a:bodyPr>
          <a:lstStyle>
            <a:lvl1pPr marL="0" marR="0" indent="0" algn="l">
              <a:buFontTx/>
              <a:buNone/>
              <a:defRPr sz="1300">
                <a:solidFill>
                  <a:schemeClr val="tx1">
                    <a:tint val="95000"/>
                  </a:schemeClr>
                </a:solidFill>
              </a:defRPr>
            </a:lvl1pPr>
            <a:lvl2pPr marL="460375" marR="0" indent="-112713">
              <a:buFontTx/>
              <a:buNone/>
              <a:defRPr sz="1200"/>
            </a:lvl2pPr>
            <a:lvl3pPr marL="914400" marR="0" indent="-117475">
              <a:buFontTx/>
              <a:buNone/>
              <a:defRPr sz="1000"/>
            </a:lvl3pPr>
            <a:lvl4pPr marL="1316038" marR="0" indent="-112713">
              <a:buFontTx/>
              <a:buNone/>
              <a:defRPr sz="900"/>
            </a:lvl4pPr>
            <a:lvl5pPr marL="1711325" marR="0" indent="-117475">
              <a:buFontTx/>
              <a:buNone/>
              <a:defRPr sz="900"/>
            </a:lvl5pPr>
          </a:lstStyle>
          <a:p>
            <a:pPr lvl="0"/>
            <a:r>
              <a:rPr lang="en-US"/>
              <a:t>Click to edit Master text styles</a:t>
            </a:r>
          </a:p>
        </p:txBody>
      </p:sp>
      <p:sp>
        <p:nvSpPr>
          <p:cNvPr id="5" name="Rectangle 5"/>
          <p:cNvSpPr>
            <a:spLocks noGrp="1"/>
          </p:cNvSpPr>
          <p:nvPr>
            <p:ph type="dt" sz="half" idx="10"/>
          </p:nvPr>
        </p:nvSpPr>
        <p:spPr/>
        <p:txBody>
          <a:bodyPr/>
          <a:lstStyle/>
          <a:p>
            <a:endParaRPr dirty="0">
              <a:solidFill>
                <a:prstClr val="black">
                  <a:tint val="75000"/>
                </a:prstClr>
              </a:solidFill>
            </a:endParaRPr>
          </a:p>
        </p:txBody>
      </p:sp>
      <p:sp>
        <p:nvSpPr>
          <p:cNvPr id="6" name="Rectangle 6"/>
          <p:cNvSpPr>
            <a:spLocks noGrp="1"/>
          </p:cNvSpPr>
          <p:nvPr>
            <p:ph type="ftr" sz="quarter" idx="11"/>
          </p:nvPr>
        </p:nvSpPr>
        <p:spPr/>
        <p:txBody>
          <a:bodyPr/>
          <a:lstStyle/>
          <a:p>
            <a:endParaRPr dirty="0">
              <a:solidFill>
                <a:prstClr val="black">
                  <a:tint val="75000"/>
                </a:prstClr>
              </a:solidFill>
            </a:endParaRPr>
          </a:p>
        </p:txBody>
      </p:sp>
      <p:sp>
        <p:nvSpPr>
          <p:cNvPr id="7" name="Rectangle 7"/>
          <p:cNvSpPr>
            <a:spLocks noGrp="1"/>
          </p:cNvSpPr>
          <p:nvPr>
            <p:ph type="sldNum" sz="quarter" idx="12"/>
          </p:nvPr>
        </p:nvSpPr>
        <p:spPr/>
        <p:txBody>
          <a:bodyPr/>
          <a:lstStyle/>
          <a:p>
            <a:fld id="{DDBC0C4A-5AC1-44F6-BBDC-32863D634A69}" type="slidenum">
              <a:rPr>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4146982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dirty="0">
              <a:solidFill>
                <a:prstClr val="black">
                  <a:tint val="75000"/>
                </a:prstClr>
              </a:solidFill>
            </a:endParaRPr>
          </a:p>
        </p:txBody>
      </p:sp>
      <p:sp>
        <p:nvSpPr>
          <p:cNvPr id="5" name="Footer Placeholder 4"/>
          <p:cNvSpPr>
            <a:spLocks noGrp="1"/>
          </p:cNvSpPr>
          <p:nvPr>
            <p:ph type="ftr" sz="quarter" idx="11"/>
          </p:nvPr>
        </p:nvSpPr>
        <p:spPr/>
        <p:txBody>
          <a:bodyPr/>
          <a:lstStyle/>
          <a:p>
            <a:endParaRPr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DBC0C4A-5AC1-44F6-BBDC-32863D634A69}" type="slidenum">
              <a:rPr>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31109270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dirty="0">
              <a:solidFill>
                <a:prstClr val="black">
                  <a:tint val="75000"/>
                </a:prstClr>
              </a:solidFill>
            </a:endParaRPr>
          </a:p>
        </p:txBody>
      </p:sp>
      <p:sp>
        <p:nvSpPr>
          <p:cNvPr id="5" name="Footer Placeholder 4"/>
          <p:cNvSpPr>
            <a:spLocks noGrp="1"/>
          </p:cNvSpPr>
          <p:nvPr>
            <p:ph type="ftr" sz="quarter" idx="11"/>
          </p:nvPr>
        </p:nvSpPr>
        <p:spPr/>
        <p:txBody>
          <a:bodyPr/>
          <a:lstStyle/>
          <a:p>
            <a:endParaRPr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DBC0C4A-5AC1-44F6-BBDC-32863D634A69}" type="slidenum">
              <a:rPr>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28459557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977B6A-CEAB-4E43-889F-30FDBFBBD840}" type="slidenum">
              <a:rPr>
                <a:solidFill>
                  <a:srgbClr val="FFFFFF"/>
                </a:solidFill>
              </a:rPr>
              <a:pPr>
                <a:defRPr/>
              </a:pPr>
              <a:t>‹#›</a:t>
            </a:fld>
            <a:endParaRPr dirty="0">
              <a:solidFill>
                <a:srgbClr val="FFFFFF"/>
              </a:solidFill>
            </a:endParaRPr>
          </a:p>
        </p:txBody>
      </p:sp>
    </p:spTree>
    <p:extLst>
      <p:ext uri="{BB962C8B-B14F-4D97-AF65-F5344CB8AC3E}">
        <p14:creationId xmlns:p14="http://schemas.microsoft.com/office/powerpoint/2010/main" val="1398441515"/>
      </p:ext>
    </p:extLst>
  </p:cSld>
  <p:clrMapOvr>
    <a:masterClrMapping/>
  </p:clrMapOvr>
  <p:transition spd="med">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dirty="0">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dirty="0">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4804469A-6D19-4709-B3D6-1E083CF505F4}" type="slidenum">
              <a:rPr>
                <a:solidFill>
                  <a:srgbClr val="FFFFFF"/>
                </a:solidFill>
              </a:rPr>
              <a:pPr>
                <a:defRPr/>
              </a:pPr>
              <a:t>‹#›</a:t>
            </a:fld>
            <a:endParaRPr dirty="0">
              <a:solidFill>
                <a:srgbClr val="FFFFFF"/>
              </a:solidFill>
            </a:endParaRPr>
          </a:p>
        </p:txBody>
      </p:sp>
    </p:spTree>
    <p:extLst>
      <p:ext uri="{BB962C8B-B14F-4D97-AF65-F5344CB8AC3E}">
        <p14:creationId xmlns:p14="http://schemas.microsoft.com/office/powerpoint/2010/main" val="2501678704"/>
      </p:ext>
    </p:extLst>
  </p:cSld>
  <p:clrMapOvr>
    <a:masterClrMapping/>
  </p:clrMapOvr>
  <p:transition spd="med">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21930CA-2500-4D3D-B040-9E94AEB127E4}"/>
              </a:ext>
            </a:extLst>
          </p:cNvPr>
          <p:cNvSpPr/>
          <p:nvPr userDrawn="1"/>
        </p:nvSpPr>
        <p:spPr>
          <a:xfrm>
            <a:off x="0" y="0"/>
            <a:ext cx="12191999"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A143663-29B8-42C2-AF77-B2893F0C89B7}"/>
              </a:ext>
            </a:extLst>
          </p:cNvPr>
          <p:cNvSpPr/>
          <p:nvPr userDrawn="1"/>
        </p:nvSpPr>
        <p:spPr>
          <a:xfrm rot="20251091">
            <a:off x="9789355" y="-1679125"/>
            <a:ext cx="4805288" cy="2408890"/>
          </a:xfrm>
          <a:prstGeom prst="rect">
            <a:avLst/>
          </a:prstGeom>
          <a:solidFill>
            <a:schemeClr val="dk1">
              <a:alpha val="1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51402A3-1D33-4A2D-81EA-CAC6066955A9}"/>
              </a:ext>
            </a:extLst>
          </p:cNvPr>
          <p:cNvSpPr/>
          <p:nvPr userDrawn="1"/>
        </p:nvSpPr>
        <p:spPr>
          <a:xfrm rot="20251091">
            <a:off x="9941755" y="-1896431"/>
            <a:ext cx="4805288" cy="2408890"/>
          </a:xfrm>
          <a:prstGeom prst="rect">
            <a:avLst/>
          </a:prstGeom>
          <a:solidFill>
            <a:schemeClr val="dk1">
              <a:alpha val="1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F6125634-11F4-4DCA-8740-44AA3F4D632A}"/>
              </a:ext>
            </a:extLst>
          </p:cNvPr>
          <p:cNvSpPr>
            <a:spLocks noGrp="1"/>
          </p:cNvSpPr>
          <p:nvPr>
            <p:ph type="sldNum" sz="quarter" idx="12"/>
          </p:nvPr>
        </p:nvSpPr>
        <p:spPr>
          <a:xfrm>
            <a:off x="8610600" y="6356350"/>
            <a:ext cx="2743200" cy="365125"/>
          </a:xfrm>
          <a:prstGeom prst="rect">
            <a:avLst/>
          </a:prstGeom>
        </p:spPr>
        <p:txBody>
          <a:bodyPr/>
          <a:lstStyle/>
          <a:p>
            <a:fld id="{2D49619F-436A-4679-A9E8-0355D5EC3FF2}" type="slidenum">
              <a:rPr lang="en-US" smtClean="0"/>
              <a:t>‹#›</a:t>
            </a:fld>
            <a:endParaRPr lang="en-US"/>
          </a:p>
        </p:txBody>
      </p:sp>
      <p:sp>
        <p:nvSpPr>
          <p:cNvPr id="12" name="Rectangle 11">
            <a:extLst>
              <a:ext uri="{FF2B5EF4-FFF2-40B4-BE49-F238E27FC236}">
                <a16:creationId xmlns:a16="http://schemas.microsoft.com/office/drawing/2014/main" id="{2A802E34-4B80-4674-B4CC-A3ED253EF3C8}"/>
              </a:ext>
            </a:extLst>
          </p:cNvPr>
          <p:cNvSpPr/>
          <p:nvPr userDrawn="1"/>
        </p:nvSpPr>
        <p:spPr>
          <a:xfrm rot="600921">
            <a:off x="-9423376" y="-190918"/>
            <a:ext cx="9899139" cy="4962437"/>
          </a:xfrm>
          <a:prstGeom prst="rect">
            <a:avLst/>
          </a:prstGeom>
          <a:solidFill>
            <a:schemeClr val="dk1">
              <a:alpha val="1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480BF2B-54A0-4E52-B82E-B69F70C739A9}"/>
              </a:ext>
            </a:extLst>
          </p:cNvPr>
          <p:cNvSpPr/>
          <p:nvPr userDrawn="1"/>
        </p:nvSpPr>
        <p:spPr>
          <a:xfrm rot="600921">
            <a:off x="-9567940" y="26389"/>
            <a:ext cx="9899139" cy="4962437"/>
          </a:xfrm>
          <a:prstGeom prst="rect">
            <a:avLst/>
          </a:prstGeom>
          <a:solidFill>
            <a:schemeClr val="dk1">
              <a:alpha val="1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6A09AB6A-3FC3-4271-B066-03ABA6E4A2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9631" y="201963"/>
            <a:ext cx="1496454" cy="327973"/>
          </a:xfrm>
          <a:prstGeom prst="rect">
            <a:avLst/>
          </a:prstGeom>
        </p:spPr>
      </p:pic>
      <p:sp>
        <p:nvSpPr>
          <p:cNvPr id="2" name="Title 1">
            <a:extLst>
              <a:ext uri="{FF2B5EF4-FFF2-40B4-BE49-F238E27FC236}">
                <a16:creationId xmlns:a16="http://schemas.microsoft.com/office/drawing/2014/main" id="{661EC828-8C08-4C73-BEEF-8B0936D457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2ECC5D-E70A-439B-AB24-FA959C168E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TextBox 14">
            <a:extLst>
              <a:ext uri="{FF2B5EF4-FFF2-40B4-BE49-F238E27FC236}">
                <a16:creationId xmlns:a16="http://schemas.microsoft.com/office/drawing/2014/main" id="{2B3DC67A-53C4-44C8-B8B5-94E80984618D}"/>
              </a:ext>
            </a:extLst>
          </p:cNvPr>
          <p:cNvSpPr txBox="1"/>
          <p:nvPr userDrawn="1"/>
        </p:nvSpPr>
        <p:spPr>
          <a:xfrm>
            <a:off x="621030" y="6400800"/>
            <a:ext cx="56197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lumMod val="50000"/>
                  </a:schemeClr>
                </a:solidFill>
              </a:rPr>
              <a:t>“From ordinary people come extraordinary results”</a:t>
            </a:r>
          </a:p>
          <a:p>
            <a:endParaRPr lang="en-US" dirty="0"/>
          </a:p>
        </p:txBody>
      </p:sp>
      <p:pic>
        <p:nvPicPr>
          <p:cNvPr id="16" name="Picture 15">
            <a:extLst>
              <a:ext uri="{FF2B5EF4-FFF2-40B4-BE49-F238E27FC236}">
                <a16:creationId xmlns:a16="http://schemas.microsoft.com/office/drawing/2014/main" id="{A6140FB0-A5D3-4465-AF33-4565F7E19F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136987">
            <a:off x="-6428726" y="-2326681"/>
            <a:ext cx="9484263" cy="3894661"/>
          </a:xfrm>
          <a:prstGeom prst="rect">
            <a:avLst/>
          </a:prstGeom>
        </p:spPr>
      </p:pic>
    </p:spTree>
    <p:extLst>
      <p:ext uri="{BB962C8B-B14F-4D97-AF65-F5344CB8AC3E}">
        <p14:creationId xmlns:p14="http://schemas.microsoft.com/office/powerpoint/2010/main" val="1645025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08DC83-F033-4B0F-A544-0276C9BC318B}"/>
              </a:ext>
            </a:extLst>
          </p:cNvPr>
          <p:cNvSpPr/>
          <p:nvPr userDrawn="1"/>
        </p:nvSpPr>
        <p:spPr>
          <a:xfrm>
            <a:off x="0" y="0"/>
            <a:ext cx="12191999"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E0478D4C-5242-49C7-B30E-487F5D8098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1354768">
            <a:off x="-3302864" y="5876285"/>
            <a:ext cx="9484263" cy="3894661"/>
          </a:xfrm>
          <a:prstGeom prst="rect">
            <a:avLst/>
          </a:prstGeom>
        </p:spPr>
      </p:pic>
      <p:sp>
        <p:nvSpPr>
          <p:cNvPr id="9" name="Rectangle 8">
            <a:extLst>
              <a:ext uri="{FF2B5EF4-FFF2-40B4-BE49-F238E27FC236}">
                <a16:creationId xmlns:a16="http://schemas.microsoft.com/office/drawing/2014/main" id="{48A86776-9ABC-4A19-B9BC-74FF76CA42AA}"/>
              </a:ext>
            </a:extLst>
          </p:cNvPr>
          <p:cNvSpPr/>
          <p:nvPr userDrawn="1"/>
        </p:nvSpPr>
        <p:spPr>
          <a:xfrm rot="20251091">
            <a:off x="9789355" y="-1679125"/>
            <a:ext cx="4805288" cy="2408890"/>
          </a:xfrm>
          <a:prstGeom prst="rect">
            <a:avLst/>
          </a:prstGeom>
          <a:solidFill>
            <a:schemeClr val="dk1">
              <a:alpha val="1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E2DA9A0-DF44-427E-A643-C705F578C126}"/>
              </a:ext>
            </a:extLst>
          </p:cNvPr>
          <p:cNvSpPr/>
          <p:nvPr userDrawn="1"/>
        </p:nvSpPr>
        <p:spPr>
          <a:xfrm rot="20251091">
            <a:off x="9941755" y="-1896431"/>
            <a:ext cx="4805288" cy="2408890"/>
          </a:xfrm>
          <a:prstGeom prst="rect">
            <a:avLst/>
          </a:prstGeom>
          <a:solidFill>
            <a:schemeClr val="dk1">
              <a:alpha val="1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1" name="Slide Number Placeholder 5">
            <a:extLst>
              <a:ext uri="{FF2B5EF4-FFF2-40B4-BE49-F238E27FC236}">
                <a16:creationId xmlns:a16="http://schemas.microsoft.com/office/drawing/2014/main" id="{10D1480A-E3C4-4059-AD33-C9308BC6A266}"/>
              </a:ext>
            </a:extLst>
          </p:cNvPr>
          <p:cNvSpPr>
            <a:spLocks noGrp="1"/>
          </p:cNvSpPr>
          <p:nvPr>
            <p:ph type="sldNum" sz="quarter" idx="12"/>
          </p:nvPr>
        </p:nvSpPr>
        <p:spPr>
          <a:xfrm>
            <a:off x="8610600" y="6356350"/>
            <a:ext cx="2743200" cy="365125"/>
          </a:xfrm>
          <a:prstGeom prst="rect">
            <a:avLst/>
          </a:prstGeom>
        </p:spPr>
        <p:txBody>
          <a:bodyPr/>
          <a:lstStyle/>
          <a:p>
            <a:fld id="{2D49619F-436A-4679-A9E8-0355D5EC3FF2}" type="slidenum">
              <a:rPr lang="en-US" smtClean="0"/>
              <a:t>‹#›</a:t>
            </a:fld>
            <a:endParaRPr lang="en-US"/>
          </a:p>
        </p:txBody>
      </p:sp>
      <p:sp>
        <p:nvSpPr>
          <p:cNvPr id="13" name="Rectangle 12">
            <a:extLst>
              <a:ext uri="{FF2B5EF4-FFF2-40B4-BE49-F238E27FC236}">
                <a16:creationId xmlns:a16="http://schemas.microsoft.com/office/drawing/2014/main" id="{BA34E632-9483-4908-8C79-F9F71F4B1400}"/>
              </a:ext>
            </a:extLst>
          </p:cNvPr>
          <p:cNvSpPr/>
          <p:nvPr userDrawn="1"/>
        </p:nvSpPr>
        <p:spPr>
          <a:xfrm rot="412966">
            <a:off x="5795662" y="6245565"/>
            <a:ext cx="9899139" cy="4962437"/>
          </a:xfrm>
          <a:prstGeom prst="rect">
            <a:avLst/>
          </a:prstGeom>
          <a:solidFill>
            <a:schemeClr val="dk1">
              <a:alpha val="1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D5D9BCC-9001-4DE5-8F86-0C259626F899}"/>
              </a:ext>
            </a:extLst>
          </p:cNvPr>
          <p:cNvSpPr/>
          <p:nvPr userDrawn="1"/>
        </p:nvSpPr>
        <p:spPr>
          <a:xfrm rot="412966">
            <a:off x="5651098" y="6462872"/>
            <a:ext cx="9899139" cy="4962437"/>
          </a:xfrm>
          <a:prstGeom prst="rect">
            <a:avLst/>
          </a:prstGeom>
          <a:solidFill>
            <a:schemeClr val="dk1">
              <a:alpha val="1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7C239EC1-45FF-416E-9B36-814701038C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49631" y="201963"/>
            <a:ext cx="1496454" cy="327973"/>
          </a:xfrm>
          <a:prstGeom prst="rect">
            <a:avLst/>
          </a:prstGeom>
        </p:spPr>
      </p:pic>
      <p:sp>
        <p:nvSpPr>
          <p:cNvPr id="2" name="Title 1">
            <a:extLst>
              <a:ext uri="{FF2B5EF4-FFF2-40B4-BE49-F238E27FC236}">
                <a16:creationId xmlns:a16="http://schemas.microsoft.com/office/drawing/2014/main" id="{7719B2BE-9DCD-474B-A211-B6A06130B2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B3C933-8D62-4784-B446-82E1763AB6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BDD150-7EDC-4AAA-AE24-0F88678EE6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Box 15">
            <a:extLst>
              <a:ext uri="{FF2B5EF4-FFF2-40B4-BE49-F238E27FC236}">
                <a16:creationId xmlns:a16="http://schemas.microsoft.com/office/drawing/2014/main" id="{052EB30E-5124-49D0-9913-08C88A848E88}"/>
              </a:ext>
            </a:extLst>
          </p:cNvPr>
          <p:cNvSpPr txBox="1"/>
          <p:nvPr userDrawn="1"/>
        </p:nvSpPr>
        <p:spPr>
          <a:xfrm>
            <a:off x="621030" y="6400800"/>
            <a:ext cx="56197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lumMod val="50000"/>
                  </a:schemeClr>
                </a:solidFill>
              </a:rPr>
              <a:t>“From ordinary people come extraordinary results”</a:t>
            </a:r>
          </a:p>
          <a:p>
            <a:endParaRPr lang="en-US" dirty="0"/>
          </a:p>
        </p:txBody>
      </p:sp>
    </p:spTree>
    <p:extLst>
      <p:ext uri="{BB962C8B-B14F-4D97-AF65-F5344CB8AC3E}">
        <p14:creationId xmlns:p14="http://schemas.microsoft.com/office/powerpoint/2010/main" val="644706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85FA038-68D8-45E4-B8D4-E03DCC1A1141}"/>
              </a:ext>
            </a:extLst>
          </p:cNvPr>
          <p:cNvSpPr/>
          <p:nvPr userDrawn="1"/>
        </p:nvSpPr>
        <p:spPr>
          <a:xfrm>
            <a:off x="0" y="0"/>
            <a:ext cx="12191999"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E11DC8-6594-4002-986A-98085E274FD7}"/>
              </a:ext>
            </a:extLst>
          </p:cNvPr>
          <p:cNvSpPr/>
          <p:nvPr userDrawn="1"/>
        </p:nvSpPr>
        <p:spPr>
          <a:xfrm rot="20251091">
            <a:off x="9789355" y="-1679125"/>
            <a:ext cx="4805288" cy="2408890"/>
          </a:xfrm>
          <a:prstGeom prst="rect">
            <a:avLst/>
          </a:prstGeom>
          <a:solidFill>
            <a:schemeClr val="dk1">
              <a:alpha val="1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2BAF53D-3559-42A0-935D-8EF3E19455ED}"/>
              </a:ext>
            </a:extLst>
          </p:cNvPr>
          <p:cNvSpPr/>
          <p:nvPr userDrawn="1"/>
        </p:nvSpPr>
        <p:spPr>
          <a:xfrm rot="20251091">
            <a:off x="9941755" y="-1896431"/>
            <a:ext cx="4805288" cy="2408890"/>
          </a:xfrm>
          <a:prstGeom prst="rect">
            <a:avLst/>
          </a:prstGeom>
          <a:solidFill>
            <a:schemeClr val="dk1">
              <a:alpha val="1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3" name="Slide Number Placeholder 5">
            <a:extLst>
              <a:ext uri="{FF2B5EF4-FFF2-40B4-BE49-F238E27FC236}">
                <a16:creationId xmlns:a16="http://schemas.microsoft.com/office/drawing/2014/main" id="{7F0150F0-ACE6-4A82-B2B7-70FF0B17F633}"/>
              </a:ext>
            </a:extLst>
          </p:cNvPr>
          <p:cNvSpPr>
            <a:spLocks noGrp="1"/>
          </p:cNvSpPr>
          <p:nvPr>
            <p:ph type="sldNum" sz="quarter" idx="12"/>
          </p:nvPr>
        </p:nvSpPr>
        <p:spPr>
          <a:xfrm>
            <a:off x="8610600" y="6356350"/>
            <a:ext cx="2743200" cy="365125"/>
          </a:xfrm>
          <a:prstGeom prst="rect">
            <a:avLst/>
          </a:prstGeom>
        </p:spPr>
        <p:txBody>
          <a:bodyPr/>
          <a:lstStyle/>
          <a:p>
            <a:fld id="{2D49619F-436A-4679-A9E8-0355D5EC3FF2}" type="slidenum">
              <a:rPr lang="en-US" smtClean="0"/>
              <a:t>‹#›</a:t>
            </a:fld>
            <a:endParaRPr lang="en-US"/>
          </a:p>
        </p:txBody>
      </p:sp>
      <p:sp>
        <p:nvSpPr>
          <p:cNvPr id="15" name="Rectangle 14">
            <a:extLst>
              <a:ext uri="{FF2B5EF4-FFF2-40B4-BE49-F238E27FC236}">
                <a16:creationId xmlns:a16="http://schemas.microsoft.com/office/drawing/2014/main" id="{00D0CD98-CD15-49BE-90EB-BCCFE878E2BF}"/>
              </a:ext>
            </a:extLst>
          </p:cNvPr>
          <p:cNvSpPr/>
          <p:nvPr userDrawn="1"/>
        </p:nvSpPr>
        <p:spPr>
          <a:xfrm rot="20177353">
            <a:off x="-9737708" y="3586997"/>
            <a:ext cx="9899139" cy="4962437"/>
          </a:xfrm>
          <a:prstGeom prst="rect">
            <a:avLst/>
          </a:prstGeom>
          <a:solidFill>
            <a:schemeClr val="dk1">
              <a:alpha val="1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610F4B0-CEE3-4B29-A946-5D2FB4B3E07D}"/>
              </a:ext>
            </a:extLst>
          </p:cNvPr>
          <p:cNvSpPr/>
          <p:nvPr userDrawn="1"/>
        </p:nvSpPr>
        <p:spPr>
          <a:xfrm rot="20177353">
            <a:off x="-9882272" y="3804304"/>
            <a:ext cx="9899139" cy="4962437"/>
          </a:xfrm>
          <a:prstGeom prst="rect">
            <a:avLst/>
          </a:prstGeom>
          <a:solidFill>
            <a:schemeClr val="dk1">
              <a:alpha val="1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DA88454D-9992-4EF7-B920-317FE8FB84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9631" y="201963"/>
            <a:ext cx="1496454" cy="327973"/>
          </a:xfrm>
          <a:prstGeom prst="rect">
            <a:avLst/>
          </a:prstGeom>
        </p:spPr>
      </p:pic>
      <p:sp>
        <p:nvSpPr>
          <p:cNvPr id="2" name="Title 1">
            <a:extLst>
              <a:ext uri="{FF2B5EF4-FFF2-40B4-BE49-F238E27FC236}">
                <a16:creationId xmlns:a16="http://schemas.microsoft.com/office/drawing/2014/main" id="{6D3D3390-C073-4A60-8081-64BB473164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E4393C-8558-4190-816F-FD46A50DE8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B39C70E-B10A-4543-B2CD-9B30E36B13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EF0CD9-3FEF-4F9E-9A5B-4CB8BDD465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BE3286-A50E-4819-AC2C-54C6D7D43D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Box 17">
            <a:extLst>
              <a:ext uri="{FF2B5EF4-FFF2-40B4-BE49-F238E27FC236}">
                <a16:creationId xmlns:a16="http://schemas.microsoft.com/office/drawing/2014/main" id="{0842B275-25CB-492B-8D82-712353239A58}"/>
              </a:ext>
            </a:extLst>
          </p:cNvPr>
          <p:cNvSpPr txBox="1"/>
          <p:nvPr userDrawn="1"/>
        </p:nvSpPr>
        <p:spPr>
          <a:xfrm>
            <a:off x="621030" y="6400800"/>
            <a:ext cx="56197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lumMod val="50000"/>
                  </a:schemeClr>
                </a:solidFill>
              </a:rPr>
              <a:t>“From ordinary people come extraordinary results”</a:t>
            </a:r>
          </a:p>
          <a:p>
            <a:endParaRPr lang="en-US" dirty="0"/>
          </a:p>
        </p:txBody>
      </p:sp>
      <p:pic>
        <p:nvPicPr>
          <p:cNvPr id="19" name="Picture 18">
            <a:extLst>
              <a:ext uri="{FF2B5EF4-FFF2-40B4-BE49-F238E27FC236}">
                <a16:creationId xmlns:a16="http://schemas.microsoft.com/office/drawing/2014/main" id="{5F9A6BC6-34C7-4E69-862B-0C4FF45D5C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900708">
            <a:off x="7870553" y="3993846"/>
            <a:ext cx="9484263" cy="3894661"/>
          </a:xfrm>
          <a:prstGeom prst="rect">
            <a:avLst/>
          </a:prstGeom>
        </p:spPr>
      </p:pic>
    </p:spTree>
    <p:extLst>
      <p:ext uri="{BB962C8B-B14F-4D97-AF65-F5344CB8AC3E}">
        <p14:creationId xmlns:p14="http://schemas.microsoft.com/office/powerpoint/2010/main" val="682607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8C1D0A9-1DE0-4B0C-9EB7-6B9AD32F530B}"/>
              </a:ext>
            </a:extLst>
          </p:cNvPr>
          <p:cNvSpPr/>
          <p:nvPr userDrawn="1"/>
        </p:nvSpPr>
        <p:spPr>
          <a:xfrm>
            <a:off x="0" y="0"/>
            <a:ext cx="12191999"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10CEFCC2-D054-4719-BE82-0C73C41681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1435779">
            <a:off x="5432069" y="4338191"/>
            <a:ext cx="9484263" cy="3894661"/>
          </a:xfrm>
          <a:prstGeom prst="rect">
            <a:avLst/>
          </a:prstGeom>
        </p:spPr>
      </p:pic>
      <p:sp>
        <p:nvSpPr>
          <p:cNvPr id="7" name="Rectangle 6">
            <a:extLst>
              <a:ext uri="{FF2B5EF4-FFF2-40B4-BE49-F238E27FC236}">
                <a16:creationId xmlns:a16="http://schemas.microsoft.com/office/drawing/2014/main" id="{BE50F319-1CB2-4A81-8889-AC2447763AD8}"/>
              </a:ext>
            </a:extLst>
          </p:cNvPr>
          <p:cNvSpPr/>
          <p:nvPr userDrawn="1"/>
        </p:nvSpPr>
        <p:spPr>
          <a:xfrm rot="20251091">
            <a:off x="9789355" y="-1679125"/>
            <a:ext cx="4805288" cy="2408890"/>
          </a:xfrm>
          <a:prstGeom prst="rect">
            <a:avLst/>
          </a:prstGeom>
          <a:solidFill>
            <a:schemeClr val="dk1">
              <a:alpha val="1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93DD92C-ED54-48A2-92F2-4A3871EA88EA}"/>
              </a:ext>
            </a:extLst>
          </p:cNvPr>
          <p:cNvSpPr/>
          <p:nvPr userDrawn="1"/>
        </p:nvSpPr>
        <p:spPr>
          <a:xfrm rot="20251091">
            <a:off x="9941755" y="-1896431"/>
            <a:ext cx="4805288" cy="2408890"/>
          </a:xfrm>
          <a:prstGeom prst="rect">
            <a:avLst/>
          </a:prstGeom>
          <a:solidFill>
            <a:schemeClr val="dk1">
              <a:alpha val="1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40EF05AB-334F-449B-90AB-2A81998A67B3}"/>
              </a:ext>
            </a:extLst>
          </p:cNvPr>
          <p:cNvSpPr>
            <a:spLocks noGrp="1"/>
          </p:cNvSpPr>
          <p:nvPr>
            <p:ph type="sldNum" sz="quarter" idx="12"/>
          </p:nvPr>
        </p:nvSpPr>
        <p:spPr>
          <a:xfrm>
            <a:off x="8610600" y="6356350"/>
            <a:ext cx="2743200" cy="365125"/>
          </a:xfrm>
          <a:prstGeom prst="rect">
            <a:avLst/>
          </a:prstGeom>
        </p:spPr>
        <p:txBody>
          <a:bodyPr/>
          <a:lstStyle/>
          <a:p>
            <a:fld id="{2D49619F-436A-4679-A9E8-0355D5EC3FF2}" type="slidenum">
              <a:rPr lang="en-US" smtClean="0"/>
              <a:t>‹#›</a:t>
            </a:fld>
            <a:endParaRPr lang="en-US"/>
          </a:p>
        </p:txBody>
      </p:sp>
      <p:sp>
        <p:nvSpPr>
          <p:cNvPr id="11" name="Rectangle 10">
            <a:extLst>
              <a:ext uri="{FF2B5EF4-FFF2-40B4-BE49-F238E27FC236}">
                <a16:creationId xmlns:a16="http://schemas.microsoft.com/office/drawing/2014/main" id="{64B5C5DC-C31F-4BDA-AE05-6BE10E987A1A}"/>
              </a:ext>
            </a:extLst>
          </p:cNvPr>
          <p:cNvSpPr/>
          <p:nvPr userDrawn="1"/>
        </p:nvSpPr>
        <p:spPr>
          <a:xfrm rot="20177353">
            <a:off x="-9737708" y="3586997"/>
            <a:ext cx="9899139" cy="4962437"/>
          </a:xfrm>
          <a:prstGeom prst="rect">
            <a:avLst/>
          </a:prstGeom>
          <a:solidFill>
            <a:schemeClr val="dk1">
              <a:alpha val="1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1B2550B-E119-4D9E-A558-C1E8231EB29E}"/>
              </a:ext>
            </a:extLst>
          </p:cNvPr>
          <p:cNvSpPr/>
          <p:nvPr userDrawn="1"/>
        </p:nvSpPr>
        <p:spPr>
          <a:xfrm rot="20177353">
            <a:off x="-9882272" y="3804304"/>
            <a:ext cx="9899139" cy="4962437"/>
          </a:xfrm>
          <a:prstGeom prst="rect">
            <a:avLst/>
          </a:prstGeom>
          <a:solidFill>
            <a:schemeClr val="dk1">
              <a:alpha val="1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4662F284-FB12-43F2-B845-622EF13CA2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49631" y="201963"/>
            <a:ext cx="1496454" cy="327973"/>
          </a:xfrm>
          <a:prstGeom prst="rect">
            <a:avLst/>
          </a:prstGeom>
        </p:spPr>
      </p:pic>
      <p:sp>
        <p:nvSpPr>
          <p:cNvPr id="2" name="Title 1">
            <a:extLst>
              <a:ext uri="{FF2B5EF4-FFF2-40B4-BE49-F238E27FC236}">
                <a16:creationId xmlns:a16="http://schemas.microsoft.com/office/drawing/2014/main" id="{3A73F960-1E31-4AF0-A89C-4D3993D8FDEA}"/>
              </a:ext>
            </a:extLst>
          </p:cNvPr>
          <p:cNvSpPr>
            <a:spLocks noGrp="1"/>
          </p:cNvSpPr>
          <p:nvPr>
            <p:ph type="title"/>
          </p:nvPr>
        </p:nvSpPr>
        <p:spPr/>
        <p:txBody>
          <a:bodyPr/>
          <a:lstStyle/>
          <a:p>
            <a:r>
              <a:rPr lang="en-US"/>
              <a:t>Click to edit Master title style</a:t>
            </a:r>
          </a:p>
        </p:txBody>
      </p:sp>
      <p:sp>
        <p:nvSpPr>
          <p:cNvPr id="14" name="TextBox 13">
            <a:extLst>
              <a:ext uri="{FF2B5EF4-FFF2-40B4-BE49-F238E27FC236}">
                <a16:creationId xmlns:a16="http://schemas.microsoft.com/office/drawing/2014/main" id="{36A7D70A-7525-4BCC-AD1C-3429C95920B4}"/>
              </a:ext>
            </a:extLst>
          </p:cNvPr>
          <p:cNvSpPr txBox="1"/>
          <p:nvPr userDrawn="1"/>
        </p:nvSpPr>
        <p:spPr>
          <a:xfrm>
            <a:off x="621030" y="6400800"/>
            <a:ext cx="56197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lumMod val="50000"/>
                  </a:schemeClr>
                </a:solidFill>
              </a:rPr>
              <a:t>“From ordinary people come extraordinary results”</a:t>
            </a:r>
          </a:p>
          <a:p>
            <a:endParaRPr lang="en-US" dirty="0"/>
          </a:p>
        </p:txBody>
      </p:sp>
    </p:spTree>
    <p:extLst>
      <p:ext uri="{BB962C8B-B14F-4D97-AF65-F5344CB8AC3E}">
        <p14:creationId xmlns:p14="http://schemas.microsoft.com/office/powerpoint/2010/main" val="3792499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8C3C06E-953B-4036-BB26-8FE18E0069A5}"/>
              </a:ext>
            </a:extLst>
          </p:cNvPr>
          <p:cNvSpPr/>
          <p:nvPr userDrawn="1"/>
        </p:nvSpPr>
        <p:spPr>
          <a:xfrm>
            <a:off x="0" y="0"/>
            <a:ext cx="12191999"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83CB965-B672-49EF-A782-26FE9C7AD1D1}"/>
              </a:ext>
            </a:extLst>
          </p:cNvPr>
          <p:cNvSpPr/>
          <p:nvPr userDrawn="1"/>
        </p:nvSpPr>
        <p:spPr>
          <a:xfrm rot="20251091">
            <a:off x="9789355" y="-1679125"/>
            <a:ext cx="4805288" cy="2408890"/>
          </a:xfrm>
          <a:prstGeom prst="rect">
            <a:avLst/>
          </a:prstGeom>
          <a:solidFill>
            <a:schemeClr val="dk1">
              <a:alpha val="1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97BDD50-E14A-4EAA-B06B-E348ABA4249C}"/>
              </a:ext>
            </a:extLst>
          </p:cNvPr>
          <p:cNvSpPr/>
          <p:nvPr userDrawn="1"/>
        </p:nvSpPr>
        <p:spPr>
          <a:xfrm rot="20251091">
            <a:off x="9941755" y="-1896431"/>
            <a:ext cx="4805288" cy="2408890"/>
          </a:xfrm>
          <a:prstGeom prst="rect">
            <a:avLst/>
          </a:prstGeom>
          <a:solidFill>
            <a:schemeClr val="dk1">
              <a:alpha val="1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8" name="Slide Number Placeholder 5">
            <a:extLst>
              <a:ext uri="{FF2B5EF4-FFF2-40B4-BE49-F238E27FC236}">
                <a16:creationId xmlns:a16="http://schemas.microsoft.com/office/drawing/2014/main" id="{3857DA66-5447-4072-ACD5-76EC2DFBB3EE}"/>
              </a:ext>
            </a:extLst>
          </p:cNvPr>
          <p:cNvSpPr>
            <a:spLocks noGrp="1"/>
          </p:cNvSpPr>
          <p:nvPr>
            <p:ph type="sldNum" sz="quarter" idx="12"/>
          </p:nvPr>
        </p:nvSpPr>
        <p:spPr>
          <a:xfrm>
            <a:off x="8610600" y="6356350"/>
            <a:ext cx="2743200" cy="365125"/>
          </a:xfrm>
          <a:prstGeom prst="rect">
            <a:avLst/>
          </a:prstGeom>
        </p:spPr>
        <p:txBody>
          <a:bodyPr/>
          <a:lstStyle/>
          <a:p>
            <a:fld id="{2D49619F-436A-4679-A9E8-0355D5EC3FF2}" type="slidenum">
              <a:rPr lang="en-US" smtClean="0"/>
              <a:t>‹#›</a:t>
            </a:fld>
            <a:endParaRPr lang="en-US"/>
          </a:p>
        </p:txBody>
      </p:sp>
      <p:sp>
        <p:nvSpPr>
          <p:cNvPr id="10" name="Rectangle 9">
            <a:extLst>
              <a:ext uri="{FF2B5EF4-FFF2-40B4-BE49-F238E27FC236}">
                <a16:creationId xmlns:a16="http://schemas.microsoft.com/office/drawing/2014/main" id="{AA8FB62E-FEE1-4D57-BF63-CF500F4A6433}"/>
              </a:ext>
            </a:extLst>
          </p:cNvPr>
          <p:cNvSpPr/>
          <p:nvPr userDrawn="1"/>
        </p:nvSpPr>
        <p:spPr>
          <a:xfrm rot="20177353">
            <a:off x="-9737708" y="3586997"/>
            <a:ext cx="9899139" cy="4962437"/>
          </a:xfrm>
          <a:prstGeom prst="rect">
            <a:avLst/>
          </a:prstGeom>
          <a:solidFill>
            <a:schemeClr val="dk1">
              <a:alpha val="1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7E181E7-FB2E-4E6E-99CB-DA7704976B1F}"/>
              </a:ext>
            </a:extLst>
          </p:cNvPr>
          <p:cNvSpPr/>
          <p:nvPr userDrawn="1"/>
        </p:nvSpPr>
        <p:spPr>
          <a:xfrm rot="20177353">
            <a:off x="-9882272" y="3804304"/>
            <a:ext cx="9899139" cy="4962437"/>
          </a:xfrm>
          <a:prstGeom prst="rect">
            <a:avLst/>
          </a:prstGeom>
          <a:solidFill>
            <a:schemeClr val="dk1">
              <a:alpha val="1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19E9939A-94AD-476E-86CD-BA31FB6FDE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9631" y="201963"/>
            <a:ext cx="1496454" cy="327973"/>
          </a:xfrm>
          <a:prstGeom prst="rect">
            <a:avLst/>
          </a:prstGeom>
        </p:spPr>
      </p:pic>
      <p:sp>
        <p:nvSpPr>
          <p:cNvPr id="13" name="TextBox 12">
            <a:extLst>
              <a:ext uri="{FF2B5EF4-FFF2-40B4-BE49-F238E27FC236}">
                <a16:creationId xmlns:a16="http://schemas.microsoft.com/office/drawing/2014/main" id="{9D07C875-37C7-4FFB-9ABD-B6844719AA94}"/>
              </a:ext>
            </a:extLst>
          </p:cNvPr>
          <p:cNvSpPr txBox="1"/>
          <p:nvPr userDrawn="1"/>
        </p:nvSpPr>
        <p:spPr>
          <a:xfrm>
            <a:off x="621030" y="6400800"/>
            <a:ext cx="56197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lumMod val="50000"/>
                  </a:schemeClr>
                </a:solidFill>
              </a:rPr>
              <a:t>“From ordinary people come extraordinary results”</a:t>
            </a:r>
          </a:p>
          <a:p>
            <a:endParaRPr lang="en-US" dirty="0"/>
          </a:p>
        </p:txBody>
      </p:sp>
      <p:pic>
        <p:nvPicPr>
          <p:cNvPr id="14" name="Picture 13">
            <a:extLst>
              <a:ext uri="{FF2B5EF4-FFF2-40B4-BE49-F238E27FC236}">
                <a16:creationId xmlns:a16="http://schemas.microsoft.com/office/drawing/2014/main" id="{4CC8D0F8-6C66-4DA5-B35E-72495EFB84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55942">
            <a:off x="-2386036" y="-2547780"/>
            <a:ext cx="11350317" cy="4660946"/>
          </a:xfrm>
          <a:prstGeom prst="rect">
            <a:avLst/>
          </a:prstGeom>
        </p:spPr>
      </p:pic>
    </p:spTree>
    <p:extLst>
      <p:ext uri="{BB962C8B-B14F-4D97-AF65-F5344CB8AC3E}">
        <p14:creationId xmlns:p14="http://schemas.microsoft.com/office/powerpoint/2010/main" val="236350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6D3074-3568-4FC5-AFE2-F42FF163518E}"/>
              </a:ext>
            </a:extLst>
          </p:cNvPr>
          <p:cNvSpPr/>
          <p:nvPr userDrawn="1"/>
        </p:nvSpPr>
        <p:spPr>
          <a:xfrm>
            <a:off x="0" y="0"/>
            <a:ext cx="12191999"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Rectangle 8">
            <a:extLst>
              <a:ext uri="{FF2B5EF4-FFF2-40B4-BE49-F238E27FC236}">
                <a16:creationId xmlns:a16="http://schemas.microsoft.com/office/drawing/2014/main" id="{1BC219CF-090D-421A-83C3-E072C4861CC4}"/>
              </a:ext>
            </a:extLst>
          </p:cNvPr>
          <p:cNvSpPr/>
          <p:nvPr userDrawn="1"/>
        </p:nvSpPr>
        <p:spPr>
          <a:xfrm rot="20251091">
            <a:off x="9789355" y="-1679125"/>
            <a:ext cx="4805288" cy="2408890"/>
          </a:xfrm>
          <a:prstGeom prst="rect">
            <a:avLst/>
          </a:prstGeom>
          <a:solidFill>
            <a:schemeClr val="dk1">
              <a:alpha val="1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dirty="0"/>
          </a:p>
        </p:txBody>
      </p:sp>
      <p:sp>
        <p:nvSpPr>
          <p:cNvPr id="10" name="Rectangle 9">
            <a:extLst>
              <a:ext uri="{FF2B5EF4-FFF2-40B4-BE49-F238E27FC236}">
                <a16:creationId xmlns:a16="http://schemas.microsoft.com/office/drawing/2014/main" id="{65FA93CD-8CC8-4E8A-A8F6-176D414B443B}"/>
              </a:ext>
            </a:extLst>
          </p:cNvPr>
          <p:cNvSpPr/>
          <p:nvPr userDrawn="1"/>
        </p:nvSpPr>
        <p:spPr>
          <a:xfrm rot="20251091">
            <a:off x="9941755" y="-1896431"/>
            <a:ext cx="4805288" cy="2408890"/>
          </a:xfrm>
          <a:prstGeom prst="rect">
            <a:avLst/>
          </a:prstGeom>
          <a:solidFill>
            <a:schemeClr val="dk1">
              <a:alpha val="1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dirty="0"/>
          </a:p>
        </p:txBody>
      </p:sp>
      <p:sp>
        <p:nvSpPr>
          <p:cNvPr id="11" name="Slide Number Placeholder 5">
            <a:extLst>
              <a:ext uri="{FF2B5EF4-FFF2-40B4-BE49-F238E27FC236}">
                <a16:creationId xmlns:a16="http://schemas.microsoft.com/office/drawing/2014/main" id="{3AAEF22A-0533-4F3C-BF8C-8F928414BC19}"/>
              </a:ext>
            </a:extLst>
          </p:cNvPr>
          <p:cNvSpPr>
            <a:spLocks noGrp="1"/>
          </p:cNvSpPr>
          <p:nvPr>
            <p:ph type="sldNum" sz="quarter" idx="12"/>
          </p:nvPr>
        </p:nvSpPr>
        <p:spPr>
          <a:xfrm>
            <a:off x="8610600" y="6356350"/>
            <a:ext cx="2743200" cy="365125"/>
          </a:xfrm>
          <a:prstGeom prst="rect">
            <a:avLst/>
          </a:prstGeom>
        </p:spPr>
        <p:txBody>
          <a:bodyPr/>
          <a:lstStyle>
            <a:lvl1pPr>
              <a:defRPr b="1"/>
            </a:lvl1pPr>
          </a:lstStyle>
          <a:p>
            <a:fld id="{2D49619F-436A-4679-A9E8-0355D5EC3FF2}" type="slidenum">
              <a:rPr lang="en-US" smtClean="0"/>
              <a:pPr/>
              <a:t>‹#›</a:t>
            </a:fld>
            <a:endParaRPr lang="en-US"/>
          </a:p>
        </p:txBody>
      </p:sp>
      <p:sp>
        <p:nvSpPr>
          <p:cNvPr id="13" name="Rectangle 12">
            <a:extLst>
              <a:ext uri="{FF2B5EF4-FFF2-40B4-BE49-F238E27FC236}">
                <a16:creationId xmlns:a16="http://schemas.microsoft.com/office/drawing/2014/main" id="{E9ECA271-4940-4448-89FD-CB126450E258}"/>
              </a:ext>
            </a:extLst>
          </p:cNvPr>
          <p:cNvSpPr/>
          <p:nvPr userDrawn="1"/>
        </p:nvSpPr>
        <p:spPr>
          <a:xfrm rot="20177353">
            <a:off x="-9737708" y="3586997"/>
            <a:ext cx="9899139" cy="4962437"/>
          </a:xfrm>
          <a:prstGeom prst="rect">
            <a:avLst/>
          </a:prstGeom>
          <a:solidFill>
            <a:schemeClr val="dk1">
              <a:alpha val="1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dirty="0"/>
          </a:p>
        </p:txBody>
      </p:sp>
      <p:sp>
        <p:nvSpPr>
          <p:cNvPr id="14" name="Rectangle 13">
            <a:extLst>
              <a:ext uri="{FF2B5EF4-FFF2-40B4-BE49-F238E27FC236}">
                <a16:creationId xmlns:a16="http://schemas.microsoft.com/office/drawing/2014/main" id="{1633F6F1-0236-46C9-87D4-F3C72D421161}"/>
              </a:ext>
            </a:extLst>
          </p:cNvPr>
          <p:cNvSpPr/>
          <p:nvPr userDrawn="1"/>
        </p:nvSpPr>
        <p:spPr>
          <a:xfrm rot="20177353">
            <a:off x="-9882272" y="3804304"/>
            <a:ext cx="9899139" cy="4962437"/>
          </a:xfrm>
          <a:prstGeom prst="rect">
            <a:avLst/>
          </a:prstGeom>
          <a:solidFill>
            <a:schemeClr val="dk1">
              <a:alpha val="1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dirty="0"/>
          </a:p>
        </p:txBody>
      </p:sp>
      <p:pic>
        <p:nvPicPr>
          <p:cNvPr id="15" name="Picture 14">
            <a:extLst>
              <a:ext uri="{FF2B5EF4-FFF2-40B4-BE49-F238E27FC236}">
                <a16:creationId xmlns:a16="http://schemas.microsoft.com/office/drawing/2014/main" id="{4E121005-0C07-4148-B324-EF646D91B5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9631" y="201963"/>
            <a:ext cx="1496454" cy="327973"/>
          </a:xfrm>
          <a:prstGeom prst="rect">
            <a:avLst/>
          </a:prstGeom>
        </p:spPr>
      </p:pic>
      <p:sp>
        <p:nvSpPr>
          <p:cNvPr id="2" name="Title 1">
            <a:extLst>
              <a:ext uri="{FF2B5EF4-FFF2-40B4-BE49-F238E27FC236}">
                <a16:creationId xmlns:a16="http://schemas.microsoft.com/office/drawing/2014/main" id="{4BD613CA-B805-4BD8-AC99-0E5B5851EF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629075-3856-4530-B5DD-95FEA19A9C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8150D2-33D6-4488-B5A0-A52D9698CF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TextBox 15">
            <a:extLst>
              <a:ext uri="{FF2B5EF4-FFF2-40B4-BE49-F238E27FC236}">
                <a16:creationId xmlns:a16="http://schemas.microsoft.com/office/drawing/2014/main" id="{38AE6022-F1A1-40BB-9C7C-0B1093AF1DA2}"/>
              </a:ext>
            </a:extLst>
          </p:cNvPr>
          <p:cNvSpPr txBox="1"/>
          <p:nvPr userDrawn="1"/>
        </p:nvSpPr>
        <p:spPr>
          <a:xfrm>
            <a:off x="621030" y="6400800"/>
            <a:ext cx="56197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lumMod val="50000"/>
                  </a:schemeClr>
                </a:solidFill>
              </a:rPr>
              <a:t>“From ordinary people come extraordinary results”</a:t>
            </a:r>
          </a:p>
          <a:p>
            <a:endParaRPr lang="en-US" dirty="0"/>
          </a:p>
        </p:txBody>
      </p:sp>
      <p:pic>
        <p:nvPicPr>
          <p:cNvPr id="17" name="Picture 16">
            <a:extLst>
              <a:ext uri="{FF2B5EF4-FFF2-40B4-BE49-F238E27FC236}">
                <a16:creationId xmlns:a16="http://schemas.microsoft.com/office/drawing/2014/main" id="{B11D4C2A-E75F-4B3E-98D3-370C2E54524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4573895">
            <a:off x="-5825010" y="-799647"/>
            <a:ext cx="9484263" cy="3894661"/>
          </a:xfrm>
          <a:prstGeom prst="rect">
            <a:avLst/>
          </a:prstGeom>
        </p:spPr>
      </p:pic>
    </p:spTree>
    <p:extLst>
      <p:ext uri="{BB962C8B-B14F-4D97-AF65-F5344CB8AC3E}">
        <p14:creationId xmlns:p14="http://schemas.microsoft.com/office/powerpoint/2010/main" val="4230257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D6669D-A49B-4FD5-9C6D-BE3A7C05563B}"/>
              </a:ext>
            </a:extLst>
          </p:cNvPr>
          <p:cNvSpPr/>
          <p:nvPr userDrawn="1"/>
        </p:nvSpPr>
        <p:spPr>
          <a:xfrm>
            <a:off x="0" y="0"/>
            <a:ext cx="12191999"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4818190C-6F00-4270-98E8-B86D9D1E82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1354768">
            <a:off x="5950325" y="4654911"/>
            <a:ext cx="9484263" cy="3894661"/>
          </a:xfrm>
          <a:prstGeom prst="rect">
            <a:avLst/>
          </a:prstGeom>
        </p:spPr>
      </p:pic>
      <p:sp>
        <p:nvSpPr>
          <p:cNvPr id="9" name="Rectangle 8">
            <a:extLst>
              <a:ext uri="{FF2B5EF4-FFF2-40B4-BE49-F238E27FC236}">
                <a16:creationId xmlns:a16="http://schemas.microsoft.com/office/drawing/2014/main" id="{88A4D647-6965-4004-BBE1-91CCB5889D7A}"/>
              </a:ext>
            </a:extLst>
          </p:cNvPr>
          <p:cNvSpPr/>
          <p:nvPr userDrawn="1"/>
        </p:nvSpPr>
        <p:spPr>
          <a:xfrm rot="20251091">
            <a:off x="9789355" y="-1679125"/>
            <a:ext cx="4805288" cy="2408890"/>
          </a:xfrm>
          <a:prstGeom prst="rect">
            <a:avLst/>
          </a:prstGeom>
          <a:solidFill>
            <a:schemeClr val="dk1">
              <a:alpha val="1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6C1012E-C1CE-44E1-9162-1351500E021B}"/>
              </a:ext>
            </a:extLst>
          </p:cNvPr>
          <p:cNvSpPr/>
          <p:nvPr userDrawn="1"/>
        </p:nvSpPr>
        <p:spPr>
          <a:xfrm rot="20251091">
            <a:off x="9941755" y="-1896431"/>
            <a:ext cx="4805288" cy="2408890"/>
          </a:xfrm>
          <a:prstGeom prst="rect">
            <a:avLst/>
          </a:prstGeom>
          <a:solidFill>
            <a:schemeClr val="dk1">
              <a:alpha val="1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1" name="Slide Number Placeholder 5">
            <a:extLst>
              <a:ext uri="{FF2B5EF4-FFF2-40B4-BE49-F238E27FC236}">
                <a16:creationId xmlns:a16="http://schemas.microsoft.com/office/drawing/2014/main" id="{EC2FA3F4-9B8A-4531-A545-88F66BBBBB6D}"/>
              </a:ext>
            </a:extLst>
          </p:cNvPr>
          <p:cNvSpPr>
            <a:spLocks noGrp="1"/>
          </p:cNvSpPr>
          <p:nvPr>
            <p:ph type="sldNum" sz="quarter" idx="12"/>
          </p:nvPr>
        </p:nvSpPr>
        <p:spPr>
          <a:xfrm>
            <a:off x="8610600" y="6356350"/>
            <a:ext cx="2743200" cy="365125"/>
          </a:xfrm>
          <a:prstGeom prst="rect">
            <a:avLst/>
          </a:prstGeom>
        </p:spPr>
        <p:txBody>
          <a:bodyPr/>
          <a:lstStyle/>
          <a:p>
            <a:fld id="{2D49619F-436A-4679-A9E8-0355D5EC3FF2}" type="slidenum">
              <a:rPr lang="en-US" smtClean="0"/>
              <a:t>‹#›</a:t>
            </a:fld>
            <a:endParaRPr lang="en-US"/>
          </a:p>
        </p:txBody>
      </p:sp>
      <p:sp>
        <p:nvSpPr>
          <p:cNvPr id="13" name="Rectangle 12">
            <a:extLst>
              <a:ext uri="{FF2B5EF4-FFF2-40B4-BE49-F238E27FC236}">
                <a16:creationId xmlns:a16="http://schemas.microsoft.com/office/drawing/2014/main" id="{4FEF5C1E-5E72-4D56-A35C-BC76193458D9}"/>
              </a:ext>
            </a:extLst>
          </p:cNvPr>
          <p:cNvSpPr/>
          <p:nvPr userDrawn="1"/>
        </p:nvSpPr>
        <p:spPr>
          <a:xfrm rot="20177353">
            <a:off x="-9737708" y="3586997"/>
            <a:ext cx="9899139" cy="4962437"/>
          </a:xfrm>
          <a:prstGeom prst="rect">
            <a:avLst/>
          </a:prstGeom>
          <a:solidFill>
            <a:schemeClr val="dk1">
              <a:alpha val="1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641B127-6CA4-4DA8-85AA-7B1764F89615}"/>
              </a:ext>
            </a:extLst>
          </p:cNvPr>
          <p:cNvSpPr/>
          <p:nvPr userDrawn="1"/>
        </p:nvSpPr>
        <p:spPr>
          <a:xfrm rot="20177353">
            <a:off x="-9882272" y="3804304"/>
            <a:ext cx="9899139" cy="4962437"/>
          </a:xfrm>
          <a:prstGeom prst="rect">
            <a:avLst/>
          </a:prstGeom>
          <a:solidFill>
            <a:schemeClr val="dk1">
              <a:alpha val="1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4D6CC844-B823-4DFC-88B8-634003E654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49631" y="201963"/>
            <a:ext cx="1496454" cy="327973"/>
          </a:xfrm>
          <a:prstGeom prst="rect">
            <a:avLst/>
          </a:prstGeom>
        </p:spPr>
      </p:pic>
      <p:sp>
        <p:nvSpPr>
          <p:cNvPr id="2" name="Title 1">
            <a:extLst>
              <a:ext uri="{FF2B5EF4-FFF2-40B4-BE49-F238E27FC236}">
                <a16:creationId xmlns:a16="http://schemas.microsoft.com/office/drawing/2014/main" id="{12260DFE-2013-486C-8463-31DF7EABE6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829CA9-739A-4C0B-AB50-28F0C9CB0E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7147A41-3A5D-44E2-9F5F-2D2579ED85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TextBox 15">
            <a:extLst>
              <a:ext uri="{FF2B5EF4-FFF2-40B4-BE49-F238E27FC236}">
                <a16:creationId xmlns:a16="http://schemas.microsoft.com/office/drawing/2014/main" id="{61C08007-3EA1-4BCD-AC3C-2F862199A029}"/>
              </a:ext>
            </a:extLst>
          </p:cNvPr>
          <p:cNvSpPr txBox="1"/>
          <p:nvPr userDrawn="1"/>
        </p:nvSpPr>
        <p:spPr>
          <a:xfrm>
            <a:off x="621030" y="6400800"/>
            <a:ext cx="56197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lumMod val="50000"/>
                  </a:schemeClr>
                </a:solidFill>
              </a:rPr>
              <a:t>“From ordinary people come extraordinary results”</a:t>
            </a:r>
          </a:p>
          <a:p>
            <a:endParaRPr lang="en-US" dirty="0"/>
          </a:p>
        </p:txBody>
      </p:sp>
    </p:spTree>
    <p:extLst>
      <p:ext uri="{BB962C8B-B14F-4D97-AF65-F5344CB8AC3E}">
        <p14:creationId xmlns:p14="http://schemas.microsoft.com/office/powerpoint/2010/main" val="3744003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0B254B-A1B8-4771-B2BC-2C25A8BD5B79}"/>
              </a:ext>
            </a:extLst>
          </p:cNvPr>
          <p:cNvSpPr/>
          <p:nvPr userDrawn="1"/>
        </p:nvSpPr>
        <p:spPr>
          <a:xfrm>
            <a:off x="0" y="0"/>
            <a:ext cx="12191999"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4E03CE9-6A33-44B1-94A6-F0CE61135A5F}"/>
              </a:ext>
            </a:extLst>
          </p:cNvPr>
          <p:cNvSpPr/>
          <p:nvPr userDrawn="1"/>
        </p:nvSpPr>
        <p:spPr>
          <a:xfrm rot="20251091">
            <a:off x="9789355" y="-1679125"/>
            <a:ext cx="4805288" cy="2408890"/>
          </a:xfrm>
          <a:prstGeom prst="rect">
            <a:avLst/>
          </a:prstGeom>
          <a:solidFill>
            <a:schemeClr val="dk1">
              <a:alpha val="1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AC408D0-A69A-40C7-A3A0-A3C28AEE0340}"/>
              </a:ext>
            </a:extLst>
          </p:cNvPr>
          <p:cNvSpPr/>
          <p:nvPr userDrawn="1"/>
        </p:nvSpPr>
        <p:spPr>
          <a:xfrm rot="20251091">
            <a:off x="9941755" y="-1896431"/>
            <a:ext cx="4805288" cy="2408890"/>
          </a:xfrm>
          <a:prstGeom prst="rect">
            <a:avLst/>
          </a:prstGeom>
          <a:solidFill>
            <a:schemeClr val="dk1">
              <a:alpha val="1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B0FEBD77-4579-4F0B-A8B7-D863C0E54924}"/>
              </a:ext>
            </a:extLst>
          </p:cNvPr>
          <p:cNvSpPr>
            <a:spLocks noGrp="1"/>
          </p:cNvSpPr>
          <p:nvPr>
            <p:ph type="sldNum" sz="quarter" idx="4"/>
          </p:nvPr>
        </p:nvSpPr>
        <p:spPr>
          <a:xfrm>
            <a:off x="8610600" y="6356350"/>
            <a:ext cx="2743200" cy="365125"/>
          </a:xfrm>
          <a:prstGeom prst="rect">
            <a:avLst/>
          </a:prstGeom>
        </p:spPr>
        <p:txBody>
          <a:bodyPr/>
          <a:lstStyle/>
          <a:p>
            <a:fld id="{2D49619F-436A-4679-A9E8-0355D5EC3FF2}" type="slidenum">
              <a:rPr lang="en-US" smtClean="0"/>
              <a:t>‹#›</a:t>
            </a:fld>
            <a:endParaRPr lang="en-US"/>
          </a:p>
        </p:txBody>
      </p:sp>
      <p:sp>
        <p:nvSpPr>
          <p:cNvPr id="10" name="Rectangle 9">
            <a:extLst>
              <a:ext uri="{FF2B5EF4-FFF2-40B4-BE49-F238E27FC236}">
                <a16:creationId xmlns:a16="http://schemas.microsoft.com/office/drawing/2014/main" id="{9EBB686F-0287-4AE2-9FFE-2B72751068B0}"/>
              </a:ext>
            </a:extLst>
          </p:cNvPr>
          <p:cNvSpPr/>
          <p:nvPr userDrawn="1"/>
        </p:nvSpPr>
        <p:spPr>
          <a:xfrm rot="20177353">
            <a:off x="-9737708" y="3586997"/>
            <a:ext cx="9899139" cy="4962437"/>
          </a:xfrm>
          <a:prstGeom prst="rect">
            <a:avLst/>
          </a:prstGeom>
          <a:solidFill>
            <a:schemeClr val="dk1">
              <a:alpha val="1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487F65E-23D8-44B7-BE5F-4DB368E9CFA5}"/>
              </a:ext>
            </a:extLst>
          </p:cNvPr>
          <p:cNvSpPr/>
          <p:nvPr userDrawn="1"/>
        </p:nvSpPr>
        <p:spPr>
          <a:xfrm rot="20177353">
            <a:off x="-9882272" y="3804304"/>
            <a:ext cx="9899139" cy="4962437"/>
          </a:xfrm>
          <a:prstGeom prst="rect">
            <a:avLst/>
          </a:prstGeom>
          <a:solidFill>
            <a:schemeClr val="dk1">
              <a:alpha val="1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9AB949AF-017F-47B9-9432-ACA5489D9391}"/>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val="0"/>
              </a:ext>
            </a:extLst>
          </a:blip>
          <a:stretch>
            <a:fillRect/>
          </a:stretch>
        </p:blipFill>
        <p:spPr>
          <a:xfrm>
            <a:off x="10449631" y="201963"/>
            <a:ext cx="1496454" cy="327973"/>
          </a:xfrm>
          <a:prstGeom prst="rect">
            <a:avLst/>
          </a:prstGeom>
        </p:spPr>
      </p:pic>
      <p:sp>
        <p:nvSpPr>
          <p:cNvPr id="13" name="TextBox 12">
            <a:extLst>
              <a:ext uri="{FF2B5EF4-FFF2-40B4-BE49-F238E27FC236}">
                <a16:creationId xmlns:a16="http://schemas.microsoft.com/office/drawing/2014/main" id="{61BBD64A-EDBC-49AD-8D99-3014273E4730}"/>
              </a:ext>
            </a:extLst>
          </p:cNvPr>
          <p:cNvSpPr txBox="1"/>
          <p:nvPr userDrawn="1"/>
        </p:nvSpPr>
        <p:spPr>
          <a:xfrm>
            <a:off x="621030" y="6400800"/>
            <a:ext cx="56197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lumMod val="50000"/>
                  </a:schemeClr>
                </a:solidFill>
              </a:rPr>
              <a:t>“From ordinary people come extraordinary results”</a:t>
            </a:r>
          </a:p>
          <a:p>
            <a:endParaRPr lang="en-US" dirty="0"/>
          </a:p>
        </p:txBody>
      </p:sp>
      <p:sp>
        <p:nvSpPr>
          <p:cNvPr id="2" name="Title Placeholder 1">
            <a:extLst>
              <a:ext uri="{FF2B5EF4-FFF2-40B4-BE49-F238E27FC236}">
                <a16:creationId xmlns:a16="http://schemas.microsoft.com/office/drawing/2014/main" id="{043FEBFC-5353-49A4-B3F5-290FB04101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DFBD26-5A38-41CA-8312-E87CAB8D3E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6559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Rectangle 10"/>
          <p:cNvSpPr>
            <a:spLocks noGrp="1"/>
          </p:cNvSpPr>
          <p:nvPr>
            <p:ph type="title"/>
          </p:nvPr>
        </p:nvSpPr>
        <p:spPr>
          <a:xfrm>
            <a:off x="609600" y="304800"/>
            <a:ext cx="10972800" cy="1143000"/>
          </a:xfrm>
          <a:prstGeom prst="rect">
            <a:avLst/>
          </a:prstGeom>
        </p:spPr>
        <p:txBody>
          <a:bodyPr anchor="b" anchorCtr="0">
            <a:normAutofit/>
            <a:scene3d>
              <a:camera prst="orthographicFront"/>
              <a:lightRig rig="soft" dir="t">
                <a:rot lat="0" lon="0" rev="2100000"/>
              </a:lightRig>
            </a:scene3d>
            <a:sp3d prstMaterial="matte">
              <a:bevelT w="38100" h="38100"/>
            </a:sp3d>
          </a:bodyPr>
          <a:lstStyle/>
          <a:p>
            <a:r>
              <a:rPr lang="en-US"/>
              <a:t>Click to edit Master title style</a:t>
            </a:r>
            <a:endParaRPr lang="en-US" dirty="0"/>
          </a:p>
        </p:txBody>
      </p:sp>
      <p:sp>
        <p:nvSpPr>
          <p:cNvPr id="5" name="Rectangle 11"/>
          <p:cNvSpPr>
            <a:spLocks noGrp="1"/>
          </p:cNvSpPr>
          <p:nvPr>
            <p:ph type="body" idx="1"/>
          </p:nvPr>
        </p:nvSpPr>
        <p:spPr>
          <a:xfrm>
            <a:off x="609600" y="1600201"/>
            <a:ext cx="10972800" cy="4525963"/>
          </a:xfrm>
          <a:prstGeom prst="rect">
            <a:avLst/>
          </a:prstGeom>
        </p:spPr>
        <p:txBody>
          <a:bodyPr lIns="45720" rIns="4572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Rectangle 22"/>
          <p:cNvSpPr>
            <a:spLocks noGrp="1"/>
          </p:cNvSpPr>
          <p:nvPr>
            <p:ph type="dt" sz="half" idx="2"/>
          </p:nvPr>
        </p:nvSpPr>
        <p:spPr>
          <a:xfrm>
            <a:off x="609600" y="6245225"/>
            <a:ext cx="2844800" cy="476250"/>
          </a:xfrm>
          <a:prstGeom prst="rect">
            <a:avLst/>
          </a:prstGeom>
        </p:spPr>
        <p:txBody>
          <a:bodyPr anchor="b" anchorCtr="0"/>
          <a:lstStyle>
            <a:lvl1pPr>
              <a:defRPr lang="en-US" sz="1200" smtClean="0">
                <a:solidFill>
                  <a:schemeClr val="tx2"/>
                </a:solidFill>
                <a:latin typeface="+mn-lt"/>
                <a:ea typeface="+mn-lt"/>
                <a:cs typeface="+mn-lt"/>
              </a:defRPr>
            </a:lvl1pPr>
          </a:lstStyle>
          <a:p>
            <a:endParaRPr lang="en-US" dirty="0">
              <a:solidFill>
                <a:srgbClr val="795339"/>
              </a:solidFill>
            </a:endParaRPr>
          </a:p>
        </p:txBody>
      </p:sp>
      <p:sp>
        <p:nvSpPr>
          <p:cNvPr id="18" name="Rectangle 18"/>
          <p:cNvSpPr>
            <a:spLocks noGrp="1"/>
          </p:cNvSpPr>
          <p:nvPr>
            <p:ph type="ftr" sz="quarter" idx="3"/>
          </p:nvPr>
        </p:nvSpPr>
        <p:spPr>
          <a:xfrm>
            <a:off x="4165600" y="6245225"/>
            <a:ext cx="3860800" cy="476250"/>
          </a:xfrm>
          <a:prstGeom prst="rect">
            <a:avLst/>
          </a:prstGeom>
        </p:spPr>
        <p:txBody>
          <a:bodyPr anchor="b" anchorCtr="0"/>
          <a:lstStyle>
            <a:lvl1pPr algn="ctr">
              <a:defRPr lang="en-US" sz="1200" smtClean="0">
                <a:solidFill>
                  <a:schemeClr val="tx2"/>
                </a:solidFill>
                <a:latin typeface="+mn-lt"/>
                <a:ea typeface="+mn-lt"/>
                <a:cs typeface="+mn-lt"/>
              </a:defRPr>
            </a:lvl1pPr>
          </a:lstStyle>
          <a:p>
            <a:endParaRPr lang="en-US" dirty="0">
              <a:solidFill>
                <a:srgbClr val="795339"/>
              </a:solidFill>
            </a:endParaRPr>
          </a:p>
        </p:txBody>
      </p:sp>
      <p:sp>
        <p:nvSpPr>
          <p:cNvPr id="13" name="Rectangle 15"/>
          <p:cNvSpPr>
            <a:spLocks noGrp="1"/>
          </p:cNvSpPr>
          <p:nvPr>
            <p:ph type="sldNum" sz="quarter" idx="4"/>
          </p:nvPr>
        </p:nvSpPr>
        <p:spPr>
          <a:xfrm>
            <a:off x="8737600" y="6245225"/>
            <a:ext cx="2844800" cy="476250"/>
          </a:xfrm>
          <a:prstGeom prst="rect">
            <a:avLst/>
          </a:prstGeom>
        </p:spPr>
        <p:txBody>
          <a:bodyPr anchor="b" anchorCtr="0"/>
          <a:lstStyle>
            <a:lvl1pPr algn="r">
              <a:defRPr lang="en-US" sz="1200" smtClean="0">
                <a:solidFill>
                  <a:schemeClr val="tx2"/>
                </a:solidFill>
                <a:latin typeface="+mn-lt"/>
                <a:ea typeface="+mn-lt"/>
                <a:cs typeface="+mn-lt"/>
              </a:defRPr>
            </a:lvl1pPr>
          </a:lstStyle>
          <a:p>
            <a:fld id="{DDBC0C4A-5AC1-44F6-BBDC-32863D634A69}" type="slidenum">
              <a:rPr lang="en-US" smtClean="0">
                <a:solidFill>
                  <a:srgbClr val="795339"/>
                </a:solidFill>
              </a:rPr>
              <a:pPr/>
              <a:t>‹#›</a:t>
            </a:fld>
            <a:endParaRPr lang="en-US" dirty="0">
              <a:solidFill>
                <a:srgbClr val="795339"/>
              </a:solidFill>
            </a:endParaRPr>
          </a:p>
        </p:txBody>
      </p:sp>
    </p:spTree>
    <p:extLst>
      <p:ext uri="{BB962C8B-B14F-4D97-AF65-F5344CB8AC3E}">
        <p14:creationId xmlns:p14="http://schemas.microsoft.com/office/powerpoint/2010/main" val="9360595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defPPr>
        <a:defRPr sz="4400">
          <a:solidFill>
            <a:schemeClr val="tx2">
              <a:shade val="85000"/>
              <a:satMod val="150000"/>
            </a:schemeClr>
          </a:solidFill>
          <a:latin typeface="+mj-lt"/>
          <a:ea typeface="+mj-ea"/>
          <a:cs typeface="+mj-cs"/>
        </a:defRPr>
      </a:defPPr>
      <a:lvl1pPr algn="ctr" eaLnBrk="1" hangingPunct="1">
        <a:buNone/>
        <a:defRPr lang="en-US" sz="4800" b="1" strike="noStrike" kern="1200" baseline="0" dirty="0" smtClean="0">
          <a:solidFill>
            <a:schemeClr val="tx2">
              <a:shade val="85000"/>
              <a:satMod val="150000"/>
            </a:schemeClr>
          </a:solidFill>
          <a:effectLst>
            <a:outerShdw blurRad="63500" dist="38100" dir="8220000" algn="tl" rotWithShape="0">
              <a:srgbClr val="000000">
                <a:alpha val="30000"/>
              </a:srgbClr>
            </a:outerShdw>
          </a:effectLst>
          <a:latin typeface="+mj-lt"/>
          <a:ea typeface="+mj-lt"/>
          <a:cs typeface="+mj-lt"/>
        </a:defRPr>
      </a:lvl1pPr>
    </p:titleStyle>
    <p:bodyStyle>
      <a:defPPr>
        <a:defRPr>
          <a:solidFill>
            <a:schemeClr val="tx1"/>
          </a:solidFill>
          <a:latin typeface="+mn-lt"/>
          <a:ea typeface="+mn-ea"/>
          <a:cs typeface="+mn-cs"/>
        </a:defRPr>
      </a:defPPr>
      <a:lvl1pPr marL="0" indent="-274320" algn="l" eaLnBrk="1" hangingPunct="1">
        <a:buClr>
          <a:schemeClr val="accent1"/>
        </a:buClr>
        <a:buSzPct val="80000"/>
        <a:buFont typeface="Wingdings 2" pitchFamily="18" charset="2"/>
        <a:buChar char=""/>
        <a:defRPr sz="2800">
          <a:solidFill>
            <a:schemeClr val="tx1"/>
          </a:solidFill>
          <a:latin typeface="+mn-lt"/>
          <a:ea typeface="+mn-lt"/>
          <a:cs typeface="+mn-lt"/>
        </a:defRPr>
      </a:lvl1pPr>
      <a:lvl2pPr marL="557784" indent="-228600" algn="l" eaLnBrk="1" hangingPunct="1">
        <a:buClr>
          <a:schemeClr val="tx2"/>
        </a:buClr>
        <a:buFont typeface="Wingdings 2" pitchFamily="18" charset="2"/>
        <a:buChar char=""/>
        <a:defRPr sz="2200">
          <a:solidFill>
            <a:schemeClr val="tx1"/>
          </a:solidFill>
          <a:latin typeface="+mn-lt"/>
          <a:ea typeface="+mn-lt"/>
          <a:cs typeface="+mn-lt"/>
        </a:defRPr>
      </a:lvl2pPr>
      <a:lvl3pPr marL="813816" indent="-228600" algn="l" eaLnBrk="1" hangingPunct="1">
        <a:buClr>
          <a:schemeClr val="accent1"/>
        </a:buClr>
        <a:buFont typeface="Wingdings 2" pitchFamily="18" charset="2"/>
        <a:buChar char=""/>
        <a:defRPr sz="2000">
          <a:solidFill>
            <a:schemeClr val="tx1"/>
          </a:solidFill>
          <a:latin typeface="+mn-lt"/>
          <a:ea typeface="+mn-lt"/>
          <a:cs typeface="+mn-lt"/>
        </a:defRPr>
      </a:lvl3pPr>
      <a:lvl4pPr marL="1069848" indent="-228600" algn="l" eaLnBrk="1" hangingPunct="1">
        <a:buClr>
          <a:schemeClr val="tx2"/>
        </a:buClr>
        <a:buFont typeface="Wingdings 2" pitchFamily="18" charset="2"/>
        <a:buChar char=""/>
        <a:defRPr sz="1800">
          <a:solidFill>
            <a:schemeClr val="tx1"/>
          </a:solidFill>
          <a:latin typeface="+mn-lt"/>
          <a:ea typeface="+mn-lt"/>
          <a:cs typeface="+mn-lt"/>
        </a:defRPr>
      </a:lvl4pPr>
      <a:lvl5pPr marL="1316736" indent="-228600" algn="l" eaLnBrk="1" hangingPunct="1">
        <a:buClr>
          <a:schemeClr val="accent1"/>
        </a:buClr>
        <a:buFont typeface="Wingdings 2" pitchFamily="18" charset="2"/>
        <a:buChar char=""/>
        <a:defRPr sz="1800">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p:bodyStyle>
    <p:otherStyle>
      <a:defPPr>
        <a:defRPr>
          <a:solidFill>
            <a:schemeClr val="tx1"/>
          </a:solidFill>
          <a:latin typeface="+mn-lt"/>
          <a:ea typeface="+mn-ea"/>
          <a:cs typeface="+mn-cs"/>
        </a:defRPr>
      </a:defPPr>
      <a:lvl1pPr marL="0" eaLnBrk="1" hangingPunct="1"/>
      <a:lvl2pPr marL="457200" eaLnBrk="1" hangingPunct="1"/>
      <a:lvl3pPr marL="914400" eaLnBrk="1" hangingPunct="1"/>
      <a:lvl4pPr marL="1371600" eaLnBrk="1" hangingPunct="1"/>
      <a:lvl5pPr marL="1828800" eaLnBrk="1" hangingPunct="1"/>
      <a:lvl6pPr marL="2286000" eaLnBrk="1" hangingPunct="1"/>
      <a:lvl7pPr marL="2743200" eaLnBrk="1" hangingPunct="1"/>
      <a:lvl8pPr marL="3200400" eaLnBrk="1" hangingPunct="1"/>
      <a:lvl9pPr marL="3657600" eaLnBrk="1" hangingPunct="1"/>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png"/><Relationship Id="rId5" Type="http://schemas.openxmlformats.org/officeDocument/2006/relationships/hyperlink" Target="https://www.youtube.com/watch?v=vKMrWsjUOZQ"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0.png"/><Relationship Id="rId5" Type="http://schemas.openxmlformats.org/officeDocument/2006/relationships/hyperlink" Target="https://www.youtube.com/watch?v=aVstw9HYl-o" TargetMode="External"/><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hyperlink" Target="https://www.youtube.com/watch?v=XpSOb5q1cRo"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AF56F-3F2A-4AB4-B870-0FA6265E2CC8}"/>
              </a:ext>
            </a:extLst>
          </p:cNvPr>
          <p:cNvSpPr>
            <a:spLocks noGrp="1"/>
          </p:cNvSpPr>
          <p:nvPr>
            <p:ph type="ctrTitle"/>
          </p:nvPr>
        </p:nvSpPr>
        <p:spPr>
          <a:xfrm>
            <a:off x="2767692" y="478179"/>
            <a:ext cx="4580165" cy="1020346"/>
          </a:xfrm>
        </p:spPr>
        <p:txBody>
          <a:bodyPr/>
          <a:lstStyle/>
          <a:p>
            <a:pPr algn="l"/>
            <a:r>
              <a:rPr lang="en-US" b="1" dirty="0"/>
              <a:t>Setting Goals</a:t>
            </a:r>
          </a:p>
        </p:txBody>
      </p:sp>
      <p:sp>
        <p:nvSpPr>
          <p:cNvPr id="4" name="TextBox 3">
            <a:extLst>
              <a:ext uri="{FF2B5EF4-FFF2-40B4-BE49-F238E27FC236}">
                <a16:creationId xmlns:a16="http://schemas.microsoft.com/office/drawing/2014/main" id="{DE47B7B7-01F9-43C2-A43D-6AA132EDC867}"/>
              </a:ext>
            </a:extLst>
          </p:cNvPr>
          <p:cNvSpPr txBox="1"/>
          <p:nvPr/>
        </p:nvSpPr>
        <p:spPr>
          <a:xfrm>
            <a:off x="7508420" y="247346"/>
            <a:ext cx="2473780" cy="461665"/>
          </a:xfrm>
          <a:prstGeom prst="rect">
            <a:avLst/>
          </a:prstGeom>
          <a:noFill/>
        </p:spPr>
        <p:txBody>
          <a:bodyPr wrap="square" rtlCol="0">
            <a:spAutoFit/>
          </a:bodyPr>
          <a:lstStyle/>
          <a:p>
            <a:r>
              <a:rPr lang="en-US" sz="2400" dirty="0"/>
              <a:t>SIP #1 – 11/14/19</a:t>
            </a:r>
          </a:p>
        </p:txBody>
      </p:sp>
      <p:sp>
        <p:nvSpPr>
          <p:cNvPr id="5" name="Text Box 6">
            <a:extLst>
              <a:ext uri="{FF2B5EF4-FFF2-40B4-BE49-F238E27FC236}">
                <a16:creationId xmlns:a16="http://schemas.microsoft.com/office/drawing/2014/main" id="{EBAE7AE5-B860-465E-A998-C247C6594BCC}"/>
              </a:ext>
            </a:extLst>
          </p:cNvPr>
          <p:cNvSpPr txBox="1">
            <a:spLocks noChangeArrowheads="1"/>
          </p:cNvSpPr>
          <p:nvPr/>
        </p:nvSpPr>
        <p:spPr bwMode="auto">
          <a:xfrm>
            <a:off x="1477344" y="4545999"/>
            <a:ext cx="7932095" cy="1785104"/>
          </a:xfrm>
          <a:prstGeom prst="rect">
            <a:avLst/>
          </a:prstGeom>
          <a:solidFill>
            <a:sysClr val="window" lastClr="FFFFFF"/>
          </a:solidFill>
          <a:ln w="57150">
            <a:solidFill>
              <a:sysClr val="windowText" lastClr="000000"/>
            </a:solidFill>
            <a:miter lim="800000"/>
            <a:headEnd/>
            <a:tailEnd/>
          </a:ln>
          <a:effectLst/>
        </p:spPr>
        <p:txBody>
          <a:bodyPr wrap="square">
            <a:spAutoFit/>
          </a:bodyPr>
          <a:lstStyle/>
          <a:p>
            <a:pPr fontAlgn="base">
              <a:spcBef>
                <a:spcPct val="50000"/>
              </a:spcBef>
              <a:spcAft>
                <a:spcPct val="0"/>
              </a:spcAft>
              <a:defRPr/>
            </a:pPr>
            <a:r>
              <a:rPr lang="en-US" sz="2800" kern="0" dirty="0">
                <a:solidFill>
                  <a:srgbClr val="000000"/>
                </a:solidFill>
                <a:latin typeface="Arial" charset="0"/>
              </a:rPr>
              <a:t>Speaker:  </a:t>
            </a:r>
            <a:r>
              <a:rPr lang="en-US" sz="3200" b="1" kern="0" dirty="0">
                <a:solidFill>
                  <a:srgbClr val="000000"/>
                </a:solidFill>
                <a:latin typeface="Arial" charset="0"/>
              </a:rPr>
              <a:t>Pam Spinks</a:t>
            </a:r>
            <a:endParaRPr lang="en-US" sz="2800" kern="0" dirty="0">
              <a:solidFill>
                <a:srgbClr val="000000"/>
              </a:solidFill>
              <a:effectLst>
                <a:outerShdw blurRad="38100" dist="38100" dir="2700000" algn="tl">
                  <a:srgbClr val="000000"/>
                </a:outerShdw>
              </a:effectLst>
              <a:latin typeface="Futura Hv" pitchFamily="34" charset="0"/>
            </a:endParaRPr>
          </a:p>
          <a:p>
            <a:pPr fontAlgn="base">
              <a:spcBef>
                <a:spcPct val="50000"/>
              </a:spcBef>
              <a:spcAft>
                <a:spcPct val="0"/>
              </a:spcAft>
              <a:defRPr/>
            </a:pPr>
            <a:r>
              <a:rPr lang="en-US" sz="2400" kern="0" dirty="0">
                <a:solidFill>
                  <a:srgbClr val="000000"/>
                </a:solidFill>
                <a:latin typeface="Arial" charset="0"/>
              </a:rPr>
              <a:t>Director of Professional Development</a:t>
            </a:r>
          </a:p>
          <a:p>
            <a:pPr fontAlgn="base">
              <a:spcBef>
                <a:spcPct val="50000"/>
              </a:spcBef>
              <a:spcAft>
                <a:spcPct val="0"/>
              </a:spcAft>
              <a:defRPr/>
            </a:pPr>
            <a:r>
              <a:rPr lang="en-US" sz="2800" b="1" kern="0" dirty="0">
                <a:solidFill>
                  <a:srgbClr val="000000"/>
                </a:solidFill>
                <a:latin typeface="Arial" charset="0"/>
              </a:rPr>
              <a:t>1-800-234-9461  </a:t>
            </a:r>
            <a:r>
              <a:rPr lang="en-US" sz="2800" kern="0" dirty="0">
                <a:solidFill>
                  <a:srgbClr val="000000"/>
                </a:solidFill>
                <a:latin typeface="Arial" charset="0"/>
              </a:rPr>
              <a:t> </a:t>
            </a:r>
            <a:r>
              <a:rPr lang="en-US" sz="2800" kern="0" dirty="0">
                <a:solidFill>
                  <a:srgbClr val="FFFFFF"/>
                </a:solidFill>
                <a:latin typeface="Arial" charset="0"/>
              </a:rPr>
              <a:t>  </a:t>
            </a:r>
            <a:r>
              <a:rPr lang="en-US" sz="2800" b="1" i="1" u="sng" kern="0" dirty="0">
                <a:solidFill>
                  <a:srgbClr val="0066FF"/>
                </a:solidFill>
                <a:latin typeface="Arial" charset="0"/>
              </a:rPr>
              <a:t>pspinks@omag.org</a:t>
            </a:r>
          </a:p>
        </p:txBody>
      </p:sp>
      <p:pic>
        <p:nvPicPr>
          <p:cNvPr id="6" name="Picture 5">
            <a:extLst>
              <a:ext uri="{FF2B5EF4-FFF2-40B4-BE49-F238E27FC236}">
                <a16:creationId xmlns:a16="http://schemas.microsoft.com/office/drawing/2014/main" id="{885BBC48-A70C-4BAD-9373-75D8730350B1}"/>
              </a:ext>
            </a:extLst>
          </p:cNvPr>
          <p:cNvPicPr>
            <a:picLocks noChangeAspect="1"/>
          </p:cNvPicPr>
          <p:nvPr/>
        </p:nvPicPr>
        <p:blipFill>
          <a:blip r:embed="rId3"/>
          <a:stretch>
            <a:fillRect/>
          </a:stretch>
        </p:blipFill>
        <p:spPr>
          <a:xfrm>
            <a:off x="6715026" y="4804337"/>
            <a:ext cx="2286198" cy="499915"/>
          </a:xfrm>
          <a:prstGeom prst="rect">
            <a:avLst/>
          </a:prstGeom>
        </p:spPr>
      </p:pic>
      <p:sp>
        <p:nvSpPr>
          <p:cNvPr id="3" name="Slide Number Placeholder 2">
            <a:extLst>
              <a:ext uri="{FF2B5EF4-FFF2-40B4-BE49-F238E27FC236}">
                <a16:creationId xmlns:a16="http://schemas.microsoft.com/office/drawing/2014/main" id="{141E8651-8952-4A6B-9E32-66CB104FFAE5}"/>
              </a:ext>
            </a:extLst>
          </p:cNvPr>
          <p:cNvSpPr>
            <a:spLocks noGrp="1"/>
          </p:cNvSpPr>
          <p:nvPr>
            <p:ph type="sldNum" sz="quarter" idx="12"/>
          </p:nvPr>
        </p:nvSpPr>
        <p:spPr/>
        <p:txBody>
          <a:bodyPr/>
          <a:lstStyle/>
          <a:p>
            <a:fld id="{2D49619F-436A-4679-A9E8-0355D5EC3FF2}" type="slidenum">
              <a:rPr lang="en-US" smtClean="0"/>
              <a:t>1</a:t>
            </a:fld>
            <a:endParaRPr lang="en-US"/>
          </a:p>
        </p:txBody>
      </p:sp>
      <p:pic>
        <p:nvPicPr>
          <p:cNvPr id="8" name="Picture 7">
            <a:extLst>
              <a:ext uri="{FF2B5EF4-FFF2-40B4-BE49-F238E27FC236}">
                <a16:creationId xmlns:a16="http://schemas.microsoft.com/office/drawing/2014/main" id="{04EB2D61-BC1F-4645-AEF8-9C15D238FF95}"/>
              </a:ext>
            </a:extLst>
          </p:cNvPr>
          <p:cNvPicPr>
            <a:picLocks noChangeAspect="1"/>
          </p:cNvPicPr>
          <p:nvPr/>
        </p:nvPicPr>
        <p:blipFill>
          <a:blip r:embed="rId4"/>
          <a:stretch>
            <a:fillRect/>
          </a:stretch>
        </p:blipFill>
        <p:spPr>
          <a:xfrm>
            <a:off x="2767692" y="1523772"/>
            <a:ext cx="4580165" cy="2862604"/>
          </a:xfrm>
          <a:prstGeom prst="rect">
            <a:avLst/>
          </a:prstGeom>
        </p:spPr>
      </p:pic>
    </p:spTree>
    <p:extLst>
      <p:ext uri="{BB962C8B-B14F-4D97-AF65-F5344CB8AC3E}">
        <p14:creationId xmlns:p14="http://schemas.microsoft.com/office/powerpoint/2010/main" val="423566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8836D-EBDF-44A7-B85A-8EBFBD010154}"/>
              </a:ext>
            </a:extLst>
          </p:cNvPr>
          <p:cNvSpPr>
            <a:spLocks noGrp="1"/>
          </p:cNvSpPr>
          <p:nvPr>
            <p:ph type="title"/>
          </p:nvPr>
        </p:nvSpPr>
        <p:spPr>
          <a:xfrm>
            <a:off x="127907" y="-239714"/>
            <a:ext cx="10515600" cy="1325563"/>
          </a:xfrm>
        </p:spPr>
        <p:txBody>
          <a:bodyPr>
            <a:normAutofit/>
          </a:bodyPr>
          <a:lstStyle/>
          <a:p>
            <a:r>
              <a:rPr lang="en-US" sz="3600" dirty="0">
                <a:hlinkClick r:id="rId5"/>
              </a:rPr>
              <a:t>https://www.youtube.com/watch?v=vKMrWsjUOZQ</a:t>
            </a:r>
            <a:r>
              <a:rPr lang="en-US" sz="3600" dirty="0"/>
              <a:t>  </a:t>
            </a:r>
          </a:p>
        </p:txBody>
      </p:sp>
      <p:pic>
        <p:nvPicPr>
          <p:cNvPr id="5" name="Details on Setting SMART Goals_11-19">
            <a:hlinkClick r:id="" action="ppaction://media"/>
            <a:extLst>
              <a:ext uri="{FF2B5EF4-FFF2-40B4-BE49-F238E27FC236}">
                <a16:creationId xmlns:a16="http://schemas.microsoft.com/office/drawing/2014/main" id="{B70DA497-F0C2-421F-9104-FD50A46AE3C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33245" y="726620"/>
            <a:ext cx="10545605" cy="5927272"/>
          </a:xfrm>
          <a:prstGeom prst="rect">
            <a:avLst/>
          </a:prstGeom>
        </p:spPr>
      </p:pic>
    </p:spTree>
    <p:extLst>
      <p:ext uri="{BB962C8B-B14F-4D97-AF65-F5344CB8AC3E}">
        <p14:creationId xmlns:p14="http://schemas.microsoft.com/office/powerpoint/2010/main" val="202274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7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5D15F-C684-4788-A2CF-8F093E2E8064}"/>
              </a:ext>
            </a:extLst>
          </p:cNvPr>
          <p:cNvSpPr>
            <a:spLocks noGrp="1"/>
          </p:cNvSpPr>
          <p:nvPr>
            <p:ph type="title"/>
          </p:nvPr>
        </p:nvSpPr>
        <p:spPr>
          <a:xfrm>
            <a:off x="838200" y="124505"/>
            <a:ext cx="10515600" cy="1325563"/>
          </a:xfrm>
        </p:spPr>
        <p:txBody>
          <a:bodyPr/>
          <a:lstStyle/>
          <a:p>
            <a:r>
              <a:rPr lang="en-US" sz="4800" b="1" dirty="0">
                <a:solidFill>
                  <a:srgbClr val="008080"/>
                </a:solidFill>
                <a:effectLst>
                  <a:outerShdw blurRad="63500" dist="38100" dir="8220000" algn="tl" rotWithShape="0">
                    <a:srgbClr val="000000">
                      <a:alpha val="30000"/>
                    </a:srgbClr>
                  </a:outerShdw>
                </a:effectLst>
                <a:latin typeface="Candara"/>
              </a:rPr>
              <a:t>Are these good goals?</a:t>
            </a:r>
            <a:endParaRPr lang="en-US" dirty="0"/>
          </a:p>
        </p:txBody>
      </p:sp>
      <p:sp>
        <p:nvSpPr>
          <p:cNvPr id="3" name="Content Placeholder 2">
            <a:extLst>
              <a:ext uri="{FF2B5EF4-FFF2-40B4-BE49-F238E27FC236}">
                <a16:creationId xmlns:a16="http://schemas.microsoft.com/office/drawing/2014/main" id="{E92BC56E-4B2F-4E6A-A5AF-8C7DD0EE8EEF}"/>
              </a:ext>
            </a:extLst>
          </p:cNvPr>
          <p:cNvSpPr>
            <a:spLocks noGrp="1"/>
          </p:cNvSpPr>
          <p:nvPr>
            <p:ph idx="1"/>
          </p:nvPr>
        </p:nvSpPr>
        <p:spPr>
          <a:xfrm>
            <a:off x="712611" y="1450068"/>
            <a:ext cx="10515600" cy="3456668"/>
          </a:xfrm>
        </p:spPr>
        <p:txBody>
          <a:bodyPr/>
          <a:lstStyle/>
          <a:p>
            <a:pPr marL="0" lvl="0" indent="-274320">
              <a:lnSpc>
                <a:spcPct val="100000"/>
              </a:lnSpc>
              <a:spcBef>
                <a:spcPts val="0"/>
              </a:spcBef>
              <a:buClr>
                <a:srgbClr val="FF0000"/>
              </a:buClr>
              <a:buSzPct val="80000"/>
              <a:buFont typeface="Wingdings" pitchFamily="2" charset="2"/>
              <a:buChar char="Ø"/>
            </a:pPr>
            <a:r>
              <a:rPr lang="en-US" sz="3600" b="1" kern="0" dirty="0">
                <a:solidFill>
                  <a:srgbClr val="000000"/>
                </a:solidFill>
                <a:latin typeface="Candara"/>
              </a:rPr>
              <a:t>Ensure that all work is done properly.</a:t>
            </a:r>
          </a:p>
          <a:p>
            <a:pPr marL="0" lvl="0" indent="-274320">
              <a:lnSpc>
                <a:spcPct val="100000"/>
              </a:lnSpc>
              <a:spcBef>
                <a:spcPts val="0"/>
              </a:spcBef>
              <a:buClr>
                <a:srgbClr val="FF0000"/>
              </a:buClr>
              <a:buSzPct val="80000"/>
              <a:buFont typeface="Wingdings" pitchFamily="2" charset="2"/>
              <a:buChar char="Ø"/>
            </a:pPr>
            <a:r>
              <a:rPr lang="en-US" sz="3600" b="1" kern="0" dirty="0">
                <a:solidFill>
                  <a:srgbClr val="000000"/>
                </a:solidFill>
                <a:latin typeface="Candara"/>
              </a:rPr>
              <a:t>Arrive on-time for work. </a:t>
            </a:r>
          </a:p>
          <a:p>
            <a:pPr marL="0" lvl="0" indent="-274320">
              <a:lnSpc>
                <a:spcPct val="100000"/>
              </a:lnSpc>
              <a:spcBef>
                <a:spcPts val="0"/>
              </a:spcBef>
              <a:buClr>
                <a:srgbClr val="FF0000"/>
              </a:buClr>
              <a:buSzPct val="80000"/>
              <a:buFont typeface="Wingdings" pitchFamily="2" charset="2"/>
              <a:buChar char="Ø"/>
            </a:pPr>
            <a:r>
              <a:rPr lang="en-US" sz="3600" b="1" kern="0" dirty="0">
                <a:solidFill>
                  <a:srgbClr val="000000"/>
                </a:solidFill>
                <a:latin typeface="Candara"/>
              </a:rPr>
              <a:t>Improve work productivity.  </a:t>
            </a:r>
          </a:p>
          <a:p>
            <a:pPr marL="0" lvl="0" indent="-274320">
              <a:lnSpc>
                <a:spcPct val="100000"/>
              </a:lnSpc>
              <a:spcBef>
                <a:spcPts val="0"/>
              </a:spcBef>
              <a:buClr>
                <a:srgbClr val="FF0000"/>
              </a:buClr>
              <a:buSzPct val="80000"/>
              <a:buFont typeface="Wingdings" pitchFamily="2" charset="2"/>
              <a:buChar char="Ø"/>
            </a:pPr>
            <a:r>
              <a:rPr lang="en-US" sz="3600" b="1" kern="0" dirty="0">
                <a:solidFill>
                  <a:srgbClr val="000000"/>
                </a:solidFill>
                <a:latin typeface="Candara"/>
              </a:rPr>
              <a:t>Review and update the safety policy.  </a:t>
            </a:r>
          </a:p>
          <a:p>
            <a:pPr marL="0" lvl="0" indent="-274320">
              <a:lnSpc>
                <a:spcPct val="100000"/>
              </a:lnSpc>
              <a:spcBef>
                <a:spcPts val="0"/>
              </a:spcBef>
              <a:buClr>
                <a:srgbClr val="FF0000"/>
              </a:buClr>
              <a:buSzPct val="80000"/>
              <a:buFont typeface="Wingdings" pitchFamily="2" charset="2"/>
              <a:buChar char="Ø"/>
            </a:pPr>
            <a:r>
              <a:rPr lang="en-US" sz="3600" b="1" kern="0" dirty="0">
                <a:solidFill>
                  <a:srgbClr val="000000"/>
                </a:solidFill>
                <a:latin typeface="Candara"/>
              </a:rPr>
              <a:t>Do the performance reviews for my staff.  </a:t>
            </a:r>
          </a:p>
          <a:p>
            <a:pPr marL="0" lvl="0" indent="-274320">
              <a:lnSpc>
                <a:spcPct val="100000"/>
              </a:lnSpc>
              <a:spcBef>
                <a:spcPts val="0"/>
              </a:spcBef>
              <a:buClr>
                <a:srgbClr val="FF0000"/>
              </a:buClr>
              <a:buSzPct val="80000"/>
              <a:buFont typeface="Wingdings" pitchFamily="2" charset="2"/>
              <a:buChar char="Ø"/>
            </a:pPr>
            <a:r>
              <a:rPr lang="en-US" sz="3600" b="1" kern="0" dirty="0">
                <a:solidFill>
                  <a:srgbClr val="000000"/>
                </a:solidFill>
                <a:latin typeface="Candara"/>
              </a:rPr>
              <a:t>Prepare the Department Budget.  </a:t>
            </a:r>
          </a:p>
        </p:txBody>
      </p:sp>
      <p:sp>
        <p:nvSpPr>
          <p:cNvPr id="4" name="TextBox 3">
            <a:extLst>
              <a:ext uri="{FF2B5EF4-FFF2-40B4-BE49-F238E27FC236}">
                <a16:creationId xmlns:a16="http://schemas.microsoft.com/office/drawing/2014/main" id="{470F03C9-31CF-4C4F-9C60-6ECFD3D7F62B}"/>
              </a:ext>
            </a:extLst>
          </p:cNvPr>
          <p:cNvSpPr txBox="1"/>
          <p:nvPr/>
        </p:nvSpPr>
        <p:spPr>
          <a:xfrm>
            <a:off x="2111022" y="5191276"/>
            <a:ext cx="7718778" cy="707886"/>
          </a:xfrm>
          <a:prstGeom prst="rect">
            <a:avLst/>
          </a:prstGeom>
          <a:solidFill>
            <a:srgbClr val="AD2E27">
              <a:lumMod val="60000"/>
              <a:lumOff val="4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Arial Black" panose="020B0A04020102020204" pitchFamily="34" charset="0"/>
              </a:rPr>
              <a:t>NO – It’s a nice Wish List…</a:t>
            </a:r>
          </a:p>
        </p:txBody>
      </p:sp>
    </p:spTree>
    <p:extLst>
      <p:ext uri="{BB962C8B-B14F-4D97-AF65-F5344CB8AC3E}">
        <p14:creationId xmlns:p14="http://schemas.microsoft.com/office/powerpoint/2010/main" val="103160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77DBE-7D56-48A7-B6CF-1C45D1B7ED92}"/>
              </a:ext>
            </a:extLst>
          </p:cNvPr>
          <p:cNvSpPr>
            <a:spLocks noGrp="1"/>
          </p:cNvSpPr>
          <p:nvPr>
            <p:ph type="title"/>
          </p:nvPr>
        </p:nvSpPr>
        <p:spPr/>
        <p:txBody>
          <a:bodyPr>
            <a:normAutofit/>
          </a:bodyPr>
          <a:lstStyle/>
          <a:p>
            <a:pPr lvl="0" indent="-274320">
              <a:lnSpc>
                <a:spcPct val="100000"/>
              </a:lnSpc>
              <a:spcBef>
                <a:spcPts val="0"/>
              </a:spcBef>
              <a:buClr>
                <a:srgbClr val="AD2E27"/>
              </a:buClr>
              <a:buSzPct val="80000"/>
            </a:pPr>
            <a:r>
              <a:rPr lang="en-US" sz="3600" b="1" dirty="0">
                <a:solidFill>
                  <a:srgbClr val="008080"/>
                </a:solidFill>
                <a:effectLst>
                  <a:outerShdw blurRad="63500" dist="38100" dir="8220000" algn="tl" rotWithShape="0">
                    <a:srgbClr val="000000">
                      <a:alpha val="30000"/>
                    </a:srgbClr>
                  </a:outerShdw>
                </a:effectLst>
                <a:latin typeface="Candara"/>
              </a:rPr>
              <a:t>WHY... </a:t>
            </a:r>
            <a:r>
              <a:rPr lang="en-US" sz="3600" b="1" kern="0" dirty="0">
                <a:solidFill>
                  <a:srgbClr val="008080"/>
                </a:solidFill>
                <a:latin typeface="Candara"/>
              </a:rPr>
              <a:t>do most New Year’s Resolutions fail?</a:t>
            </a:r>
            <a:endParaRPr lang="en-US" sz="3600" dirty="0"/>
          </a:p>
        </p:txBody>
      </p:sp>
      <p:sp>
        <p:nvSpPr>
          <p:cNvPr id="3" name="Content Placeholder 2">
            <a:extLst>
              <a:ext uri="{FF2B5EF4-FFF2-40B4-BE49-F238E27FC236}">
                <a16:creationId xmlns:a16="http://schemas.microsoft.com/office/drawing/2014/main" id="{2C7544E6-48A6-4D51-A274-86F53FB619D6}"/>
              </a:ext>
            </a:extLst>
          </p:cNvPr>
          <p:cNvSpPr>
            <a:spLocks noGrp="1"/>
          </p:cNvSpPr>
          <p:nvPr>
            <p:ph idx="1"/>
          </p:nvPr>
        </p:nvSpPr>
        <p:spPr>
          <a:xfrm>
            <a:off x="838200" y="1825625"/>
            <a:ext cx="10191750" cy="3040289"/>
          </a:xfrm>
        </p:spPr>
        <p:txBody>
          <a:bodyPr/>
          <a:lstStyle/>
          <a:p>
            <a:pPr marL="0" lvl="0" indent="-274320">
              <a:lnSpc>
                <a:spcPct val="100000"/>
              </a:lnSpc>
              <a:spcBef>
                <a:spcPts val="0"/>
              </a:spcBef>
              <a:buClr>
                <a:srgbClr val="AD2E27"/>
              </a:buClr>
              <a:buSzPct val="80000"/>
              <a:buNone/>
            </a:pPr>
            <a:r>
              <a:rPr lang="en-US" kern="0" dirty="0">
                <a:solidFill>
                  <a:srgbClr val="000000"/>
                </a:solidFill>
                <a:latin typeface="Candara"/>
              </a:rPr>
              <a:t>The resolutions are not </a:t>
            </a:r>
            <a:r>
              <a:rPr lang="en-US" b="1" i="1" kern="0" dirty="0">
                <a:solidFill>
                  <a:srgbClr val="000000"/>
                </a:solidFill>
                <a:latin typeface="Candara"/>
              </a:rPr>
              <a:t>SMART </a:t>
            </a:r>
            <a:r>
              <a:rPr lang="en-US" kern="0" dirty="0">
                <a:solidFill>
                  <a:srgbClr val="000000"/>
                </a:solidFill>
                <a:latin typeface="Candara"/>
              </a:rPr>
              <a:t>goals.</a:t>
            </a:r>
          </a:p>
          <a:p>
            <a:pPr marL="0" lvl="0" indent="-274320">
              <a:lnSpc>
                <a:spcPct val="100000"/>
              </a:lnSpc>
              <a:spcBef>
                <a:spcPts val="0"/>
              </a:spcBef>
              <a:buClr>
                <a:srgbClr val="AD2E27"/>
              </a:buClr>
              <a:buSzPct val="80000"/>
              <a:buNone/>
            </a:pPr>
            <a:endParaRPr lang="en-US" kern="0" dirty="0">
              <a:solidFill>
                <a:srgbClr val="000000"/>
              </a:solidFill>
              <a:latin typeface="Candara"/>
            </a:endParaRPr>
          </a:p>
          <a:p>
            <a:pPr marL="0" lvl="0" indent="-274320">
              <a:lnSpc>
                <a:spcPct val="100000"/>
              </a:lnSpc>
              <a:spcBef>
                <a:spcPts val="0"/>
              </a:spcBef>
              <a:buClr>
                <a:srgbClr val="AD2E27"/>
              </a:buClr>
              <a:buSzPct val="80000"/>
              <a:buNone/>
            </a:pPr>
            <a:r>
              <a:rPr lang="en-US" kern="0" dirty="0">
                <a:solidFill>
                  <a:srgbClr val="000000"/>
                </a:solidFill>
                <a:latin typeface="Candara"/>
              </a:rPr>
              <a:t>Resolution:  This year, I will lose weight and get in shape.  </a:t>
            </a:r>
          </a:p>
          <a:p>
            <a:pPr marL="0" lvl="0" indent="-274320">
              <a:lnSpc>
                <a:spcPct val="100000"/>
              </a:lnSpc>
              <a:spcBef>
                <a:spcPts val="0"/>
              </a:spcBef>
              <a:buClr>
                <a:srgbClr val="AD2E27"/>
              </a:buClr>
              <a:buSzPct val="80000"/>
              <a:buNone/>
            </a:pPr>
            <a:endParaRPr lang="en-US" b="1" u="sng" kern="0" dirty="0">
              <a:solidFill>
                <a:srgbClr val="000000"/>
              </a:solidFill>
              <a:latin typeface="Candara"/>
            </a:endParaRPr>
          </a:p>
          <a:p>
            <a:pPr marL="0" lvl="0" indent="-274320">
              <a:lnSpc>
                <a:spcPct val="100000"/>
              </a:lnSpc>
              <a:spcBef>
                <a:spcPts val="0"/>
              </a:spcBef>
              <a:buClr>
                <a:srgbClr val="AD2E27"/>
              </a:buClr>
              <a:buSzPct val="80000"/>
              <a:buNone/>
            </a:pPr>
            <a:r>
              <a:rPr lang="en-US" b="1" u="sng" kern="0" dirty="0">
                <a:solidFill>
                  <a:srgbClr val="000000"/>
                </a:solidFill>
                <a:latin typeface="Candara"/>
              </a:rPr>
              <a:t>SMART Goal</a:t>
            </a:r>
            <a:r>
              <a:rPr lang="en-US" kern="0" dirty="0">
                <a:solidFill>
                  <a:srgbClr val="000000"/>
                </a:solidFill>
                <a:latin typeface="Candara"/>
              </a:rPr>
              <a:t>:  In January, I will lose 10 pounds by keeping a daily food diary and exercising 3 times each week.  </a:t>
            </a:r>
          </a:p>
        </p:txBody>
      </p:sp>
      <p:sp>
        <p:nvSpPr>
          <p:cNvPr id="4" name="TextBox 3">
            <a:extLst>
              <a:ext uri="{FF2B5EF4-FFF2-40B4-BE49-F238E27FC236}">
                <a16:creationId xmlns:a16="http://schemas.microsoft.com/office/drawing/2014/main" id="{346D597C-22E1-4818-BA4E-92E4C52BC9A7}"/>
              </a:ext>
            </a:extLst>
          </p:cNvPr>
          <p:cNvSpPr txBox="1"/>
          <p:nvPr/>
        </p:nvSpPr>
        <p:spPr>
          <a:xfrm>
            <a:off x="2650671" y="4961165"/>
            <a:ext cx="6705600" cy="646331"/>
          </a:xfrm>
          <a:prstGeom prst="rect">
            <a:avLst/>
          </a:prstGeom>
          <a:solidFill>
            <a:srgbClr val="FFFF66"/>
          </a:solidFill>
          <a:ln>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C00000"/>
                </a:solidFill>
                <a:effectLst/>
                <a:uLnTx/>
                <a:uFillTx/>
                <a:latin typeface="Candara"/>
              </a:rPr>
              <a:t>    </a:t>
            </a:r>
            <a:r>
              <a:rPr kumimoji="0" lang="en-US" sz="3600" b="1" i="0" u="none" strike="noStrike" kern="0" cap="none" spc="0" normalizeH="0" baseline="0" noProof="0" dirty="0">
                <a:ln>
                  <a:noFill/>
                </a:ln>
                <a:solidFill>
                  <a:srgbClr val="C00000"/>
                </a:solidFill>
                <a:effectLst/>
                <a:uLnTx/>
                <a:uFillTx/>
                <a:latin typeface="Candara"/>
              </a:rPr>
              <a:t>Goals </a:t>
            </a:r>
            <a:r>
              <a:rPr kumimoji="0" lang="en-US" sz="3600" b="1" i="1" u="none" strike="noStrike" kern="0" cap="none" spc="0" normalizeH="0" baseline="0" noProof="0" dirty="0">
                <a:ln>
                  <a:noFill/>
                </a:ln>
                <a:solidFill>
                  <a:srgbClr val="C00000"/>
                </a:solidFill>
                <a:effectLst/>
                <a:uLnTx/>
                <a:uFillTx/>
                <a:latin typeface="Candara"/>
              </a:rPr>
              <a:t>MUST</a:t>
            </a:r>
            <a:r>
              <a:rPr kumimoji="0" lang="en-US" sz="3600" b="1" i="0" u="none" strike="noStrike" kern="0" cap="none" spc="0" normalizeH="0" baseline="0" noProof="0" dirty="0">
                <a:ln>
                  <a:noFill/>
                </a:ln>
                <a:solidFill>
                  <a:srgbClr val="C00000"/>
                </a:solidFill>
                <a:effectLst/>
                <a:uLnTx/>
                <a:uFillTx/>
                <a:latin typeface="Candara"/>
              </a:rPr>
              <a:t> be written down.</a:t>
            </a:r>
          </a:p>
        </p:txBody>
      </p:sp>
    </p:spTree>
    <p:extLst>
      <p:ext uri="{BB962C8B-B14F-4D97-AF65-F5344CB8AC3E}">
        <p14:creationId xmlns:p14="http://schemas.microsoft.com/office/powerpoint/2010/main" val="381833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4)">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3D0BE-72A7-43BA-B3E5-416E240F1255}"/>
              </a:ext>
            </a:extLst>
          </p:cNvPr>
          <p:cNvSpPr>
            <a:spLocks noGrp="1"/>
          </p:cNvSpPr>
          <p:nvPr>
            <p:ph type="title"/>
          </p:nvPr>
        </p:nvSpPr>
        <p:spPr>
          <a:xfrm>
            <a:off x="560615" y="152853"/>
            <a:ext cx="9527930" cy="1325563"/>
          </a:xfrm>
        </p:spPr>
        <p:txBody>
          <a:bodyPr/>
          <a:lstStyle/>
          <a:p>
            <a:r>
              <a:rPr lang="en-US" sz="3600" b="1" dirty="0">
                <a:solidFill>
                  <a:srgbClr val="008080"/>
                </a:solidFill>
                <a:effectLst>
                  <a:outerShdw blurRad="63500" dist="38100" dir="8220000" algn="tl" rotWithShape="0">
                    <a:srgbClr val="000000">
                      <a:alpha val="30000"/>
                    </a:srgbClr>
                  </a:outerShdw>
                </a:effectLst>
                <a:latin typeface="Candara"/>
              </a:rPr>
              <a:t>Example of an individual goal: </a:t>
            </a:r>
            <a:r>
              <a:rPr lang="en-US" sz="3600" b="1" dirty="0">
                <a:solidFill>
                  <a:srgbClr val="000000"/>
                </a:solidFill>
                <a:effectLst>
                  <a:outerShdw blurRad="63500" dist="38100" dir="8220000" algn="tl" rotWithShape="0">
                    <a:srgbClr val="000000">
                      <a:alpha val="30000"/>
                    </a:srgbClr>
                  </a:outerShdw>
                </a:effectLst>
                <a:latin typeface="Candara"/>
              </a:rPr>
              <a:t>Review &amp; Update the department’s policies &amp; procedures </a:t>
            </a:r>
            <a:endParaRPr lang="en-US" dirty="0"/>
          </a:p>
        </p:txBody>
      </p:sp>
      <p:sp>
        <p:nvSpPr>
          <p:cNvPr id="3" name="Content Placeholder 2">
            <a:extLst>
              <a:ext uri="{FF2B5EF4-FFF2-40B4-BE49-F238E27FC236}">
                <a16:creationId xmlns:a16="http://schemas.microsoft.com/office/drawing/2014/main" id="{0E1C505E-35BB-4BC4-9376-3E961E6A6403}"/>
              </a:ext>
            </a:extLst>
          </p:cNvPr>
          <p:cNvSpPr>
            <a:spLocks noGrp="1"/>
          </p:cNvSpPr>
          <p:nvPr>
            <p:ph idx="1"/>
          </p:nvPr>
        </p:nvSpPr>
        <p:spPr/>
        <p:txBody>
          <a:bodyPr>
            <a:normAutofit lnSpcReduction="10000"/>
          </a:bodyPr>
          <a:lstStyle/>
          <a:p>
            <a:pPr marL="0" lvl="0" indent="-274320">
              <a:lnSpc>
                <a:spcPct val="100000"/>
              </a:lnSpc>
              <a:spcBef>
                <a:spcPts val="0"/>
              </a:spcBef>
              <a:buClr>
                <a:srgbClr val="AD2E27"/>
              </a:buClr>
              <a:buSzPct val="80000"/>
              <a:buNone/>
            </a:pPr>
            <a:r>
              <a:rPr lang="en-US" sz="3200" b="1" i="1" u="sng" kern="0" dirty="0">
                <a:solidFill>
                  <a:srgbClr val="000000"/>
                </a:solidFill>
                <a:latin typeface="Candara"/>
              </a:rPr>
              <a:t>SMART Goal for You</a:t>
            </a:r>
            <a:r>
              <a:rPr lang="en-US" sz="3200" b="1" i="1" kern="0" dirty="0">
                <a:solidFill>
                  <a:srgbClr val="000000"/>
                </a:solidFill>
                <a:latin typeface="Candara"/>
              </a:rPr>
              <a:t>:</a:t>
            </a:r>
          </a:p>
          <a:p>
            <a:pPr marL="0" lvl="0" indent="-274320">
              <a:lnSpc>
                <a:spcPct val="100000"/>
              </a:lnSpc>
              <a:spcBef>
                <a:spcPts val="0"/>
              </a:spcBef>
              <a:buClr>
                <a:srgbClr val="AD2E27"/>
              </a:buClr>
              <a:buSzPct val="80000"/>
              <a:buNone/>
            </a:pPr>
            <a:r>
              <a:rPr lang="en-US" sz="3200" kern="0" dirty="0">
                <a:solidFill>
                  <a:srgbClr val="000000"/>
                </a:solidFill>
                <a:latin typeface="Candara"/>
              </a:rPr>
              <a:t>	By May 1</a:t>
            </a:r>
            <a:r>
              <a:rPr lang="en-US" sz="3200" kern="0" baseline="30000" dirty="0">
                <a:solidFill>
                  <a:srgbClr val="000000"/>
                </a:solidFill>
                <a:latin typeface="Candara"/>
              </a:rPr>
              <a:t>st</a:t>
            </a:r>
            <a:r>
              <a:rPr lang="en-US" sz="3200" kern="0" dirty="0">
                <a:solidFill>
                  <a:srgbClr val="000000"/>
                </a:solidFill>
                <a:latin typeface="Candara"/>
              </a:rPr>
              <a:t>, I will have reviewed and updated the first 3 sections of the department’s policies &amp; procedures.  </a:t>
            </a:r>
          </a:p>
          <a:p>
            <a:pPr marL="0" lvl="0" indent="-274320">
              <a:lnSpc>
                <a:spcPct val="100000"/>
              </a:lnSpc>
              <a:spcBef>
                <a:spcPts val="0"/>
              </a:spcBef>
              <a:buClr>
                <a:srgbClr val="AD2E27"/>
              </a:buClr>
              <a:buSzPct val="80000"/>
              <a:buNone/>
            </a:pPr>
            <a:r>
              <a:rPr lang="en-US" sz="3200" kern="0" dirty="0">
                <a:solidFill>
                  <a:srgbClr val="000000"/>
                </a:solidFill>
                <a:latin typeface="Candara"/>
              </a:rPr>
              <a:t>  </a:t>
            </a:r>
          </a:p>
          <a:p>
            <a:pPr marL="0" lvl="0" indent="-274320">
              <a:lnSpc>
                <a:spcPct val="100000"/>
              </a:lnSpc>
              <a:spcBef>
                <a:spcPts val="0"/>
              </a:spcBef>
              <a:buClr>
                <a:srgbClr val="AD2E27"/>
              </a:buClr>
              <a:buSzPct val="80000"/>
              <a:buNone/>
            </a:pPr>
            <a:r>
              <a:rPr lang="en-US" sz="3200" b="1" i="1" u="sng" kern="0" dirty="0">
                <a:solidFill>
                  <a:srgbClr val="000000"/>
                </a:solidFill>
                <a:latin typeface="Candara"/>
              </a:rPr>
              <a:t>SMART Goal For your Employees:</a:t>
            </a:r>
          </a:p>
          <a:p>
            <a:pPr marL="0" lvl="0" indent="-274320">
              <a:lnSpc>
                <a:spcPct val="100000"/>
              </a:lnSpc>
              <a:spcBef>
                <a:spcPts val="0"/>
              </a:spcBef>
              <a:buClr>
                <a:srgbClr val="AD2E27"/>
              </a:buClr>
              <a:buSzPct val="80000"/>
              <a:buNone/>
            </a:pPr>
            <a:r>
              <a:rPr lang="en-US" sz="3200" kern="0" dirty="0">
                <a:solidFill>
                  <a:srgbClr val="000000"/>
                </a:solidFill>
                <a:latin typeface="Candara"/>
              </a:rPr>
              <a:t>	Matt:  By April 1</a:t>
            </a:r>
            <a:r>
              <a:rPr lang="en-US" sz="3200" kern="0" baseline="30000" dirty="0">
                <a:solidFill>
                  <a:srgbClr val="000000"/>
                </a:solidFill>
                <a:latin typeface="Candara"/>
              </a:rPr>
              <a:t>st</a:t>
            </a:r>
            <a:r>
              <a:rPr lang="en-US" sz="3200" kern="0" dirty="0">
                <a:solidFill>
                  <a:srgbClr val="000000"/>
                </a:solidFill>
                <a:latin typeface="Candara"/>
              </a:rPr>
              <a:t>, update the first section and return 		   final draft to me.  </a:t>
            </a:r>
          </a:p>
          <a:p>
            <a:pPr marL="0" lvl="0" indent="-274320">
              <a:lnSpc>
                <a:spcPct val="100000"/>
              </a:lnSpc>
              <a:spcBef>
                <a:spcPts val="0"/>
              </a:spcBef>
              <a:buClr>
                <a:srgbClr val="AD2E27"/>
              </a:buClr>
              <a:buSzPct val="80000"/>
              <a:buNone/>
            </a:pPr>
            <a:r>
              <a:rPr lang="en-US" sz="3200" kern="0" dirty="0">
                <a:solidFill>
                  <a:srgbClr val="000000"/>
                </a:solidFill>
                <a:latin typeface="Candara"/>
              </a:rPr>
              <a:t>	 David  = 2</a:t>
            </a:r>
            <a:r>
              <a:rPr lang="en-US" sz="3200" kern="0" baseline="30000" dirty="0">
                <a:solidFill>
                  <a:srgbClr val="000000"/>
                </a:solidFill>
                <a:latin typeface="Candara"/>
              </a:rPr>
              <a:t>nd</a:t>
            </a:r>
            <a:r>
              <a:rPr lang="en-US" sz="3200" kern="0" dirty="0">
                <a:solidFill>
                  <a:srgbClr val="000000"/>
                </a:solidFill>
                <a:latin typeface="Candara"/>
              </a:rPr>
              <a:t> Section</a:t>
            </a:r>
          </a:p>
          <a:p>
            <a:pPr marL="0" lvl="0" indent="-274320">
              <a:lnSpc>
                <a:spcPct val="100000"/>
              </a:lnSpc>
              <a:spcBef>
                <a:spcPts val="0"/>
              </a:spcBef>
              <a:buClr>
                <a:srgbClr val="AD2E27"/>
              </a:buClr>
              <a:buSzPct val="80000"/>
              <a:buNone/>
            </a:pPr>
            <a:r>
              <a:rPr lang="en-US" sz="3200" kern="0" dirty="0">
                <a:solidFill>
                  <a:srgbClr val="000000"/>
                </a:solidFill>
                <a:latin typeface="Candara"/>
              </a:rPr>
              <a:t>	 Terry = 3</a:t>
            </a:r>
            <a:r>
              <a:rPr lang="en-US" sz="3200" kern="0" baseline="30000" dirty="0">
                <a:solidFill>
                  <a:srgbClr val="000000"/>
                </a:solidFill>
                <a:latin typeface="Candara"/>
              </a:rPr>
              <a:t>rd</a:t>
            </a:r>
            <a:r>
              <a:rPr lang="en-US" sz="3200" kern="0" dirty="0">
                <a:solidFill>
                  <a:srgbClr val="000000"/>
                </a:solidFill>
                <a:latin typeface="Candara"/>
              </a:rPr>
              <a:t> Section</a:t>
            </a:r>
          </a:p>
          <a:p>
            <a:pPr marL="0" indent="0">
              <a:buNone/>
            </a:pPr>
            <a:endParaRPr lang="en-US" dirty="0"/>
          </a:p>
        </p:txBody>
      </p:sp>
    </p:spTree>
    <p:extLst>
      <p:ext uri="{BB962C8B-B14F-4D97-AF65-F5344CB8AC3E}">
        <p14:creationId xmlns:p14="http://schemas.microsoft.com/office/powerpoint/2010/main" val="3753668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000"/>
                                        <p:tgtEl>
                                          <p:spTgt spid="3">
                                            <p:txEl>
                                              <p:pRg st="4" end="4"/>
                                            </p:txEl>
                                          </p:spTgt>
                                        </p:tgtEl>
                                      </p:cBhvr>
                                    </p:animEffect>
                                    <p:anim calcmode="lin" valueType="num">
                                      <p:cBhvr>
                                        <p:cTn id="1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1000"/>
                                        <p:tgtEl>
                                          <p:spTgt spid="3">
                                            <p:txEl>
                                              <p:pRg st="5" end="5"/>
                                            </p:txEl>
                                          </p:spTgt>
                                        </p:tgtEl>
                                      </p:cBhvr>
                                    </p:animEffect>
                                    <p:anim calcmode="lin" valueType="num">
                                      <p:cBhvr>
                                        <p:cTn id="1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1000"/>
                                        <p:tgtEl>
                                          <p:spTgt spid="3">
                                            <p:txEl>
                                              <p:pRg st="6" end="6"/>
                                            </p:txEl>
                                          </p:spTgt>
                                        </p:tgtEl>
                                      </p:cBhvr>
                                    </p:animEffect>
                                    <p:anim calcmode="lin" valueType="num">
                                      <p:cBhvr>
                                        <p:cTn id="2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7F351-3BA5-44AA-9F1E-80D86CCA9CDA}"/>
              </a:ext>
            </a:extLst>
          </p:cNvPr>
          <p:cNvSpPr>
            <a:spLocks noGrp="1"/>
          </p:cNvSpPr>
          <p:nvPr>
            <p:ph type="title"/>
          </p:nvPr>
        </p:nvSpPr>
        <p:spPr>
          <a:xfrm>
            <a:off x="838200" y="18255"/>
            <a:ext cx="10515600" cy="1325563"/>
          </a:xfrm>
        </p:spPr>
        <p:txBody>
          <a:bodyPr/>
          <a:lstStyle/>
          <a:p>
            <a:r>
              <a:rPr lang="en-US" sz="4800" b="1" dirty="0">
                <a:solidFill>
                  <a:srgbClr val="008080"/>
                </a:solidFill>
                <a:effectLst>
                  <a:outerShdw blurRad="63500" dist="38100" dir="8220000" algn="tl" rotWithShape="0">
                    <a:srgbClr val="000000">
                      <a:alpha val="30000"/>
                    </a:srgbClr>
                  </a:outerShdw>
                </a:effectLst>
                <a:latin typeface="Candara"/>
              </a:rPr>
              <a:t>Example of a team goal:</a:t>
            </a:r>
            <a:endParaRPr lang="en-US" dirty="0"/>
          </a:p>
        </p:txBody>
      </p:sp>
      <p:sp>
        <p:nvSpPr>
          <p:cNvPr id="3" name="Content Placeholder 2">
            <a:extLst>
              <a:ext uri="{FF2B5EF4-FFF2-40B4-BE49-F238E27FC236}">
                <a16:creationId xmlns:a16="http://schemas.microsoft.com/office/drawing/2014/main" id="{EE511240-C331-4526-884F-75D9211F593C}"/>
              </a:ext>
            </a:extLst>
          </p:cNvPr>
          <p:cNvSpPr>
            <a:spLocks noGrp="1"/>
          </p:cNvSpPr>
          <p:nvPr>
            <p:ph idx="1"/>
          </p:nvPr>
        </p:nvSpPr>
        <p:spPr>
          <a:xfrm>
            <a:off x="650422" y="1417411"/>
            <a:ext cx="10515600" cy="4351338"/>
          </a:xfrm>
        </p:spPr>
        <p:txBody>
          <a:bodyPr/>
          <a:lstStyle/>
          <a:p>
            <a:pPr marL="0" lvl="0" indent="-274320">
              <a:lnSpc>
                <a:spcPct val="100000"/>
              </a:lnSpc>
              <a:spcBef>
                <a:spcPts val="0"/>
              </a:spcBef>
              <a:buClr>
                <a:srgbClr val="AD2E27"/>
              </a:buClr>
              <a:buSzPct val="80000"/>
              <a:buFont typeface="Wingdings 2" pitchFamily="18" charset="2"/>
              <a:buChar char=""/>
            </a:pPr>
            <a:r>
              <a:rPr lang="en-US" sz="3300" kern="0" dirty="0">
                <a:solidFill>
                  <a:srgbClr val="000000"/>
                </a:solidFill>
                <a:latin typeface="Candara"/>
              </a:rPr>
              <a:t>Patch 30 potholes per week.</a:t>
            </a:r>
          </a:p>
          <a:p>
            <a:pPr marL="0" lvl="0" indent="-274320">
              <a:lnSpc>
                <a:spcPct val="100000"/>
              </a:lnSpc>
              <a:spcBef>
                <a:spcPts val="0"/>
              </a:spcBef>
              <a:buClr>
                <a:srgbClr val="AD2E27"/>
              </a:buClr>
              <a:buSzPct val="80000"/>
              <a:buFont typeface="Wingdings 2" pitchFamily="18" charset="2"/>
              <a:buChar char=""/>
            </a:pPr>
            <a:r>
              <a:rPr lang="en-US" sz="3300" kern="0" dirty="0">
                <a:solidFill>
                  <a:srgbClr val="000000"/>
                </a:solidFill>
                <a:latin typeface="Candara"/>
              </a:rPr>
              <a:t>Collect and forward data for monthly reports by the 10</a:t>
            </a:r>
            <a:r>
              <a:rPr lang="en-US" sz="3300" kern="0" baseline="30000" dirty="0">
                <a:solidFill>
                  <a:srgbClr val="000000"/>
                </a:solidFill>
                <a:latin typeface="Candara"/>
              </a:rPr>
              <a:t>th</a:t>
            </a:r>
            <a:r>
              <a:rPr lang="en-US" sz="3300" kern="0" dirty="0">
                <a:solidFill>
                  <a:srgbClr val="000000"/>
                </a:solidFill>
                <a:latin typeface="Candara"/>
              </a:rPr>
              <a:t> of the month following the month of the report.</a:t>
            </a:r>
          </a:p>
          <a:p>
            <a:pPr marL="0" lvl="0" indent="-274320">
              <a:lnSpc>
                <a:spcPct val="100000"/>
              </a:lnSpc>
              <a:spcBef>
                <a:spcPts val="0"/>
              </a:spcBef>
              <a:buClr>
                <a:srgbClr val="AD2E27"/>
              </a:buClr>
              <a:buSzPct val="80000"/>
              <a:buFont typeface="Wingdings 2" pitchFamily="18" charset="2"/>
              <a:buChar char=""/>
            </a:pPr>
            <a:r>
              <a:rPr lang="en-US" sz="3300" kern="0" dirty="0">
                <a:solidFill>
                  <a:srgbClr val="000000"/>
                </a:solidFill>
                <a:latin typeface="Candara"/>
              </a:rPr>
              <a:t>Pay all accounts payable within 60 days. </a:t>
            </a:r>
          </a:p>
          <a:p>
            <a:pPr marL="0" lvl="0" indent="-274320">
              <a:lnSpc>
                <a:spcPct val="100000"/>
              </a:lnSpc>
              <a:spcBef>
                <a:spcPts val="0"/>
              </a:spcBef>
              <a:buClr>
                <a:srgbClr val="AD2E27"/>
              </a:buClr>
              <a:buSzPct val="80000"/>
              <a:buFont typeface="Wingdings 2" pitchFamily="18" charset="2"/>
              <a:buChar char=""/>
            </a:pPr>
            <a:r>
              <a:rPr lang="en-US" sz="3300" kern="0" dirty="0">
                <a:solidFill>
                  <a:srgbClr val="000000"/>
                </a:solidFill>
                <a:latin typeface="Candara"/>
              </a:rPr>
              <a:t>Complete all police reports within 24 hours. </a:t>
            </a:r>
          </a:p>
          <a:p>
            <a:pPr marL="0" lvl="0" indent="-274320">
              <a:lnSpc>
                <a:spcPct val="100000"/>
              </a:lnSpc>
              <a:spcBef>
                <a:spcPts val="0"/>
              </a:spcBef>
              <a:buClr>
                <a:srgbClr val="AD2E27"/>
              </a:buClr>
              <a:buSzPct val="80000"/>
              <a:buFont typeface="Wingdings 2" pitchFamily="18" charset="2"/>
              <a:buChar char=""/>
            </a:pPr>
            <a:r>
              <a:rPr lang="en-US" sz="3300" kern="0" dirty="0">
                <a:solidFill>
                  <a:srgbClr val="000000"/>
                </a:solidFill>
                <a:latin typeface="Candara"/>
              </a:rPr>
              <a:t>Complete 30 building safety inspections per month.  </a:t>
            </a:r>
          </a:p>
          <a:p>
            <a:pPr marL="0" lvl="0" indent="-274320">
              <a:lnSpc>
                <a:spcPct val="100000"/>
              </a:lnSpc>
              <a:spcBef>
                <a:spcPts val="0"/>
              </a:spcBef>
              <a:buClr>
                <a:srgbClr val="AD2E27"/>
              </a:buClr>
              <a:buSzPct val="80000"/>
              <a:buFont typeface="Wingdings 2" pitchFamily="18" charset="2"/>
              <a:buChar char=""/>
            </a:pPr>
            <a:r>
              <a:rPr lang="en-US" sz="3300" kern="0" dirty="0">
                <a:solidFill>
                  <a:srgbClr val="000000"/>
                </a:solidFill>
                <a:latin typeface="Candara"/>
              </a:rPr>
              <a:t>Schedule speakers at the Library for the next calendar year.  </a:t>
            </a:r>
          </a:p>
          <a:p>
            <a:endParaRPr lang="en-US" dirty="0"/>
          </a:p>
        </p:txBody>
      </p:sp>
    </p:spTree>
    <p:extLst>
      <p:ext uri="{BB962C8B-B14F-4D97-AF65-F5344CB8AC3E}">
        <p14:creationId xmlns:p14="http://schemas.microsoft.com/office/powerpoint/2010/main" val="2320045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981200" y="274638"/>
            <a:ext cx="8229600" cy="944562"/>
          </a:xfrm>
        </p:spPr>
        <p:txBody>
          <a:bodyPr>
            <a:normAutofit fontScale="90000"/>
          </a:bodyPr>
          <a:lstStyle/>
          <a:p>
            <a:pPr eaLnBrk="1" hangingPunct="1"/>
            <a:br>
              <a:rPr lang="en-US" sz="4000" dirty="0"/>
            </a:br>
            <a:r>
              <a:rPr lang="en-US" b="1" dirty="0">
                <a:solidFill>
                  <a:srgbClr val="008080"/>
                </a:solidFill>
              </a:rPr>
              <a:t>It’s your turn!</a:t>
            </a:r>
          </a:p>
        </p:txBody>
      </p:sp>
      <p:sp>
        <p:nvSpPr>
          <p:cNvPr id="31747" name="Rectangle 3"/>
          <p:cNvSpPr>
            <a:spLocks noGrp="1" noChangeArrowheads="1"/>
          </p:cNvSpPr>
          <p:nvPr>
            <p:ph type="body" idx="1"/>
          </p:nvPr>
        </p:nvSpPr>
        <p:spPr>
          <a:xfrm>
            <a:off x="2209800" y="1371601"/>
            <a:ext cx="8229600" cy="4525963"/>
          </a:xfrm>
        </p:spPr>
        <p:txBody>
          <a:bodyPr>
            <a:normAutofit lnSpcReduction="10000"/>
          </a:bodyPr>
          <a:lstStyle/>
          <a:p>
            <a:pPr marL="609600" indent="-609600">
              <a:buFontTx/>
              <a:buAutoNum type="arabicPeriod"/>
            </a:pPr>
            <a:r>
              <a:rPr lang="en-US" sz="3600" b="1" dirty="0">
                <a:solidFill>
                  <a:srgbClr val="000000"/>
                </a:solidFill>
              </a:rPr>
              <a:t>Pair up with someone.</a:t>
            </a:r>
          </a:p>
          <a:p>
            <a:pPr marL="609600" indent="-609600">
              <a:buNone/>
            </a:pPr>
            <a:endParaRPr lang="en-US" sz="3600" b="1" dirty="0">
              <a:solidFill>
                <a:srgbClr val="000000"/>
              </a:solidFill>
            </a:endParaRPr>
          </a:p>
          <a:p>
            <a:pPr marL="609600" indent="-609600">
              <a:buNone/>
            </a:pPr>
            <a:r>
              <a:rPr lang="en-US" sz="3600" b="1" dirty="0">
                <a:solidFill>
                  <a:srgbClr val="000000"/>
                </a:solidFill>
              </a:rPr>
              <a:t>2.  Write two (2) SMART goals for yourself or one or more for your direct reports.</a:t>
            </a:r>
          </a:p>
          <a:p>
            <a:pPr marL="609600" indent="-609600">
              <a:buFontTx/>
              <a:buAutoNum type="arabicPeriod"/>
            </a:pPr>
            <a:endParaRPr lang="en-US" sz="3600" dirty="0">
              <a:solidFill>
                <a:srgbClr val="000000"/>
              </a:solidFill>
            </a:endParaRPr>
          </a:p>
          <a:p>
            <a:pPr marL="609600" indent="-609600">
              <a:buNone/>
            </a:pPr>
            <a:r>
              <a:rPr lang="en-US" sz="4000" b="1" i="1" dirty="0">
                <a:solidFill>
                  <a:srgbClr val="C00000"/>
                </a:solidFill>
              </a:rPr>
              <a:t>Be prepared to share your goal</a:t>
            </a:r>
            <a:r>
              <a:rPr lang="en-US" sz="4000" b="1" dirty="0">
                <a:solidFill>
                  <a:srgbClr val="C00000"/>
                </a:solidFill>
              </a:rPr>
              <a:t>….</a:t>
            </a:r>
          </a:p>
          <a:p>
            <a:pPr marL="609600" indent="-609600">
              <a:buNone/>
            </a:pPr>
            <a:endParaRPr lang="en-US" sz="1200" b="1" dirty="0">
              <a:solidFill>
                <a:srgbClr val="C00000"/>
              </a:solidFill>
            </a:endParaRPr>
          </a:p>
          <a:p>
            <a:pPr marL="609600" indent="-609600">
              <a:buNone/>
            </a:pPr>
            <a:r>
              <a:rPr lang="en-US" sz="3600" b="1" dirty="0">
                <a:solidFill>
                  <a:srgbClr val="002060"/>
                </a:solidFill>
                <a:latin typeface="Comic Sans MS" pitchFamily="66" charset="0"/>
              </a:rPr>
              <a:t> </a:t>
            </a:r>
            <a:r>
              <a:rPr lang="en-US" sz="3600" b="1" i="1" dirty="0">
                <a:solidFill>
                  <a:srgbClr val="002060"/>
                </a:solidFill>
                <a:latin typeface="Comic Sans MS" pitchFamily="66" charset="0"/>
              </a:rPr>
              <a:t>Are you sure it’s a SMART Goal?  </a:t>
            </a:r>
          </a:p>
        </p:txBody>
      </p:sp>
    </p:spTree>
    <p:extLst>
      <p:ext uri="{BB962C8B-B14F-4D97-AF65-F5344CB8AC3E}">
        <p14:creationId xmlns:p14="http://schemas.microsoft.com/office/powerpoint/2010/main" val="109481420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767AACE-F76D-4C04-9FF1-7C07B8199360}"/>
              </a:ext>
            </a:extLst>
          </p:cNvPr>
          <p:cNvGraphicFramePr>
            <a:graphicFrameLocks noGrp="1"/>
          </p:cNvGraphicFramePr>
          <p:nvPr>
            <p:extLst>
              <p:ext uri="{D42A27DB-BD31-4B8C-83A1-F6EECF244321}">
                <p14:modId xmlns:p14="http://schemas.microsoft.com/office/powerpoint/2010/main" val="2910539596"/>
              </p:ext>
            </p:extLst>
          </p:nvPr>
        </p:nvGraphicFramePr>
        <p:xfrm>
          <a:off x="506186" y="1061358"/>
          <a:ext cx="10366047" cy="4976813"/>
        </p:xfrm>
        <a:graphic>
          <a:graphicData uri="http://schemas.openxmlformats.org/drawingml/2006/table">
            <a:tbl>
              <a:tblPr/>
              <a:tblGrid>
                <a:gridCol w="2167667">
                  <a:extLst>
                    <a:ext uri="{9D8B030D-6E8A-4147-A177-3AD203B41FA5}">
                      <a16:colId xmlns:a16="http://schemas.microsoft.com/office/drawing/2014/main" val="2985900438"/>
                    </a:ext>
                  </a:extLst>
                </a:gridCol>
                <a:gridCol w="1550063">
                  <a:extLst>
                    <a:ext uri="{9D8B030D-6E8A-4147-A177-3AD203B41FA5}">
                      <a16:colId xmlns:a16="http://schemas.microsoft.com/office/drawing/2014/main" val="1499609266"/>
                    </a:ext>
                  </a:extLst>
                </a:gridCol>
                <a:gridCol w="1537954">
                  <a:extLst>
                    <a:ext uri="{9D8B030D-6E8A-4147-A177-3AD203B41FA5}">
                      <a16:colId xmlns:a16="http://schemas.microsoft.com/office/drawing/2014/main" val="3660996768"/>
                    </a:ext>
                  </a:extLst>
                </a:gridCol>
                <a:gridCol w="1598502">
                  <a:extLst>
                    <a:ext uri="{9D8B030D-6E8A-4147-A177-3AD203B41FA5}">
                      <a16:colId xmlns:a16="http://schemas.microsoft.com/office/drawing/2014/main" val="3186407084"/>
                    </a:ext>
                  </a:extLst>
                </a:gridCol>
                <a:gridCol w="1683271">
                  <a:extLst>
                    <a:ext uri="{9D8B030D-6E8A-4147-A177-3AD203B41FA5}">
                      <a16:colId xmlns:a16="http://schemas.microsoft.com/office/drawing/2014/main" val="902716387"/>
                    </a:ext>
                  </a:extLst>
                </a:gridCol>
                <a:gridCol w="1828590">
                  <a:extLst>
                    <a:ext uri="{9D8B030D-6E8A-4147-A177-3AD203B41FA5}">
                      <a16:colId xmlns:a16="http://schemas.microsoft.com/office/drawing/2014/main" val="2917461144"/>
                    </a:ext>
                  </a:extLst>
                </a:gridCol>
              </a:tblGrid>
              <a:tr h="578036">
                <a:tc>
                  <a:txBody>
                    <a:bodyPr/>
                    <a:lstStyle/>
                    <a:p>
                      <a:pPr algn="l" fontAlgn="b"/>
                      <a:r>
                        <a:rPr lang="en-US" sz="1000" b="0" i="0" u="none" strike="noStrike">
                          <a:solidFill>
                            <a:srgbClr val="000000"/>
                          </a:solidFill>
                          <a:effectLst/>
                          <a:latin typeface="Calibri" panose="020F0502020204030204" pitchFamily="34" charset="0"/>
                        </a:rPr>
                        <a:t> NAME:  ________________________</a:t>
                      </a:r>
                    </a:p>
                  </a:txBody>
                  <a:tcPr marL="4350" marR="4350" marT="4350"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l" fontAlgn="b"/>
                      <a:r>
                        <a:rPr lang="en-US" sz="1600" b="0" i="0" u="none" strike="noStrike" dirty="0">
                          <a:solidFill>
                            <a:srgbClr val="000000"/>
                          </a:solidFill>
                          <a:effectLst/>
                          <a:latin typeface="Arial Rounded MT Bold" panose="020F0704030504030204" pitchFamily="34" charset="0"/>
                        </a:rPr>
                        <a:t>             Setting S.M.A.R.T. Goals</a:t>
                      </a:r>
                    </a:p>
                  </a:txBody>
                  <a:tcPr marL="4350" marR="4350" marT="435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 </a:t>
                      </a:r>
                    </a:p>
                  </a:txBody>
                  <a:tcPr marL="4350" marR="4350" marT="435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DATE: __________________</a:t>
                      </a:r>
                    </a:p>
                  </a:txBody>
                  <a:tcPr marL="4350" marR="4350" marT="4350"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4350" marR="4350" marT="435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9823946"/>
                  </a:ext>
                </a:extLst>
              </a:tr>
              <a:tr h="303776">
                <a:tc>
                  <a:txBody>
                    <a:bodyPr/>
                    <a:lstStyle/>
                    <a:p>
                      <a:pPr algn="ctr" fontAlgn="b"/>
                      <a:r>
                        <a:rPr lang="en-US" sz="1300" b="1" i="0" u="none" strike="noStrike">
                          <a:solidFill>
                            <a:srgbClr val="000000"/>
                          </a:solidFill>
                          <a:effectLst/>
                          <a:latin typeface="Arial" panose="020B0604020202020204" pitchFamily="34" charset="0"/>
                        </a:rPr>
                        <a:t>1) SPECIFIC</a:t>
                      </a:r>
                    </a:p>
                  </a:txBody>
                  <a:tcPr marL="4350" marR="4350" marT="4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300" b="1" i="0" u="none" strike="noStrike">
                          <a:solidFill>
                            <a:srgbClr val="000000"/>
                          </a:solidFill>
                          <a:effectLst/>
                          <a:latin typeface="Arial" panose="020B0604020202020204" pitchFamily="34" charset="0"/>
                        </a:rPr>
                        <a:t>2) MEASURABLE</a:t>
                      </a:r>
                    </a:p>
                  </a:txBody>
                  <a:tcPr marL="4350" marR="4350" marT="4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300" b="1" i="0" u="none" strike="noStrike">
                          <a:solidFill>
                            <a:srgbClr val="000000"/>
                          </a:solidFill>
                          <a:effectLst/>
                          <a:latin typeface="Arial" panose="020B0604020202020204" pitchFamily="34" charset="0"/>
                        </a:rPr>
                        <a:t>3) ATTAINABLE</a:t>
                      </a:r>
                    </a:p>
                  </a:txBody>
                  <a:tcPr marL="4350" marR="4350" marT="4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300" b="1" i="0" u="none" strike="noStrike">
                          <a:solidFill>
                            <a:srgbClr val="000000"/>
                          </a:solidFill>
                          <a:effectLst/>
                          <a:latin typeface="Arial" panose="020B0604020202020204" pitchFamily="34" charset="0"/>
                        </a:rPr>
                        <a:t>4) RELEVANT</a:t>
                      </a:r>
                    </a:p>
                  </a:txBody>
                  <a:tcPr marL="4350" marR="4350" marT="4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300" b="1" i="0" u="none" strike="noStrike">
                          <a:solidFill>
                            <a:srgbClr val="000000"/>
                          </a:solidFill>
                          <a:effectLst/>
                          <a:latin typeface="Arial" panose="020B0604020202020204" pitchFamily="34" charset="0"/>
                        </a:rPr>
                        <a:t>5) TIME-BOUND</a:t>
                      </a:r>
                    </a:p>
                  </a:txBody>
                  <a:tcPr marL="4350" marR="4350" marT="4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300" b="1" i="0" u="none" strike="noStrike">
                          <a:solidFill>
                            <a:srgbClr val="000000"/>
                          </a:solidFill>
                          <a:effectLst/>
                          <a:latin typeface="Arial" panose="020B0604020202020204" pitchFamily="34" charset="0"/>
                        </a:rPr>
                        <a:t>COMMENTS</a:t>
                      </a:r>
                    </a:p>
                  </a:txBody>
                  <a:tcPr marL="4350" marR="4350" marT="4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758407945"/>
                  </a:ext>
                </a:extLst>
              </a:tr>
              <a:tr h="801225">
                <a:tc>
                  <a:txBody>
                    <a:bodyPr/>
                    <a:lstStyle/>
                    <a:p>
                      <a:pPr algn="ctr" fontAlgn="b"/>
                      <a:r>
                        <a:rPr lang="en-US" sz="1100" b="1" i="0" u="none" strike="noStrike">
                          <a:solidFill>
                            <a:srgbClr val="000000"/>
                          </a:solidFill>
                          <a:effectLst/>
                          <a:latin typeface="Arial" panose="020B0604020202020204" pitchFamily="34" charset="0"/>
                        </a:rPr>
                        <a:t>Goal (Be Specific)</a:t>
                      </a:r>
                    </a:p>
                  </a:txBody>
                  <a:tcPr marL="4350" marR="4350" marT="4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Arial" panose="020B0604020202020204" pitchFamily="34" charset="0"/>
                        </a:rPr>
                        <a:t>How will you measure the outcome?</a:t>
                      </a:r>
                    </a:p>
                  </a:txBody>
                  <a:tcPr marL="4350" marR="4350" marT="4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Arial" panose="020B0604020202020204" pitchFamily="34" charset="0"/>
                        </a:rPr>
                        <a:t>The measurement should be a "stretch" goal, but realistic.</a:t>
                      </a:r>
                    </a:p>
                  </a:txBody>
                  <a:tcPr marL="4350" marR="4350" marT="4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Arial" panose="020B0604020202020204" pitchFamily="34" charset="0"/>
                        </a:rPr>
                        <a:t>Why do this project?  What does it accomplish for the Dept?  </a:t>
                      </a:r>
                    </a:p>
                  </a:txBody>
                  <a:tcPr marL="4350" marR="4350" marT="4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Arial" panose="020B0604020202020204" pitchFamily="34" charset="0"/>
                        </a:rPr>
                        <a:t>Set a deadline to finish or check points along the way</a:t>
                      </a:r>
                    </a:p>
                  </a:txBody>
                  <a:tcPr marL="4350" marR="4350" marT="4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Arial" panose="020B0604020202020204" pitchFamily="34" charset="0"/>
                        </a:rPr>
                        <a:t>(Follow-up notes)</a:t>
                      </a:r>
                    </a:p>
                  </a:txBody>
                  <a:tcPr marL="4350" marR="4350" marT="43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8061393"/>
                  </a:ext>
                </a:extLst>
              </a:tr>
              <a:tr h="1646888">
                <a:tc>
                  <a:txBody>
                    <a:bodyPr/>
                    <a:lstStyle/>
                    <a:p>
                      <a:pPr algn="l" fontAlgn="b"/>
                      <a:r>
                        <a:rPr lang="en-US" sz="1000" b="0" i="0" u="none" strike="noStrike">
                          <a:solidFill>
                            <a:srgbClr val="000000"/>
                          </a:solidFill>
                          <a:effectLst/>
                          <a:latin typeface="Calibri" panose="020F0502020204030204" pitchFamily="34" charset="0"/>
                        </a:rPr>
                        <a:t> </a:t>
                      </a:r>
                    </a:p>
                  </a:txBody>
                  <a:tcPr marL="4350" marR="4350" marT="4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4350" marR="4350" marT="4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4350" marR="4350" marT="4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4350" marR="4350" marT="4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4350" marR="4350" marT="4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4350" marR="4350" marT="43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983892"/>
                  </a:ext>
                </a:extLst>
              </a:tr>
              <a:tr h="1646888">
                <a:tc>
                  <a:txBody>
                    <a:bodyPr/>
                    <a:lstStyle/>
                    <a:p>
                      <a:pPr algn="l" fontAlgn="b"/>
                      <a:r>
                        <a:rPr lang="en-US" sz="1000" b="0" i="0" u="none" strike="noStrike">
                          <a:solidFill>
                            <a:srgbClr val="000000"/>
                          </a:solidFill>
                          <a:effectLst/>
                          <a:latin typeface="Calibri" panose="020F0502020204030204" pitchFamily="34" charset="0"/>
                        </a:rPr>
                        <a:t> </a:t>
                      </a:r>
                    </a:p>
                  </a:txBody>
                  <a:tcPr marL="4350" marR="4350" marT="4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4350" marR="4350" marT="4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4350" marR="4350" marT="4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4350" marR="4350" marT="4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4350" marR="4350" marT="4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Calibri" panose="020F0502020204030204" pitchFamily="34" charset="0"/>
                        </a:rPr>
                        <a:t> </a:t>
                      </a:r>
                    </a:p>
                  </a:txBody>
                  <a:tcPr marL="4350" marR="4350" marT="43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6336824"/>
                  </a:ext>
                </a:extLst>
              </a:tr>
            </a:tbl>
          </a:graphicData>
        </a:graphic>
      </p:graphicFrame>
      <p:sp>
        <p:nvSpPr>
          <p:cNvPr id="6" name="TextBox 5">
            <a:extLst>
              <a:ext uri="{FF2B5EF4-FFF2-40B4-BE49-F238E27FC236}">
                <a16:creationId xmlns:a16="http://schemas.microsoft.com/office/drawing/2014/main" id="{53803B34-F002-47AC-88E1-A3E32D46B5FD}"/>
              </a:ext>
            </a:extLst>
          </p:cNvPr>
          <p:cNvSpPr txBox="1"/>
          <p:nvPr/>
        </p:nvSpPr>
        <p:spPr>
          <a:xfrm>
            <a:off x="1036864" y="163285"/>
            <a:ext cx="5535386" cy="584775"/>
          </a:xfrm>
          <a:prstGeom prst="rect">
            <a:avLst/>
          </a:prstGeom>
          <a:solidFill>
            <a:srgbClr val="FFFF66"/>
          </a:solidFill>
          <a:ln w="28575">
            <a:solidFill>
              <a:schemeClr val="tx1"/>
            </a:solidFill>
          </a:ln>
        </p:spPr>
        <p:txBody>
          <a:bodyPr wrap="square" rtlCol="0">
            <a:spAutoFit/>
          </a:bodyPr>
          <a:lstStyle/>
          <a:p>
            <a:r>
              <a:rPr lang="en-US" sz="3200" dirty="0"/>
              <a:t> See Goals Worksheet provided.</a:t>
            </a:r>
          </a:p>
        </p:txBody>
      </p:sp>
      <p:sp>
        <p:nvSpPr>
          <p:cNvPr id="7" name="Slide Number Placeholder 6">
            <a:extLst>
              <a:ext uri="{FF2B5EF4-FFF2-40B4-BE49-F238E27FC236}">
                <a16:creationId xmlns:a16="http://schemas.microsoft.com/office/drawing/2014/main" id="{F371DA07-C33F-4416-A262-CE4C09481304}"/>
              </a:ext>
            </a:extLst>
          </p:cNvPr>
          <p:cNvSpPr>
            <a:spLocks noGrp="1"/>
          </p:cNvSpPr>
          <p:nvPr>
            <p:ph type="sldNum" sz="quarter" idx="12"/>
          </p:nvPr>
        </p:nvSpPr>
        <p:spPr/>
        <p:txBody>
          <a:bodyPr/>
          <a:lstStyle/>
          <a:p>
            <a:fld id="{2D49619F-436A-4679-A9E8-0355D5EC3FF2}" type="slidenum">
              <a:rPr lang="en-US" smtClean="0"/>
              <a:t>16</a:t>
            </a:fld>
            <a:endParaRPr lang="en-US"/>
          </a:p>
        </p:txBody>
      </p:sp>
    </p:spTree>
    <p:extLst>
      <p:ext uri="{BB962C8B-B14F-4D97-AF65-F5344CB8AC3E}">
        <p14:creationId xmlns:p14="http://schemas.microsoft.com/office/powerpoint/2010/main" val="384193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981200" y="274638"/>
            <a:ext cx="8229600" cy="944562"/>
          </a:xfrm>
        </p:spPr>
        <p:txBody>
          <a:bodyPr>
            <a:normAutofit fontScale="90000"/>
          </a:bodyPr>
          <a:lstStyle/>
          <a:p>
            <a:pPr eaLnBrk="1" hangingPunct="1"/>
            <a:br>
              <a:rPr lang="en-US" sz="4000" dirty="0"/>
            </a:br>
            <a:r>
              <a:rPr lang="en-US" b="1" dirty="0">
                <a:solidFill>
                  <a:srgbClr val="008080"/>
                </a:solidFill>
              </a:rPr>
              <a:t>It’s your turn!</a:t>
            </a:r>
          </a:p>
        </p:txBody>
      </p:sp>
      <p:sp>
        <p:nvSpPr>
          <p:cNvPr id="31747" name="Rectangle 3"/>
          <p:cNvSpPr>
            <a:spLocks noGrp="1" noChangeArrowheads="1"/>
          </p:cNvSpPr>
          <p:nvPr>
            <p:ph type="body" idx="1"/>
          </p:nvPr>
        </p:nvSpPr>
        <p:spPr>
          <a:xfrm>
            <a:off x="2209800" y="1371601"/>
            <a:ext cx="8229600" cy="4525963"/>
          </a:xfrm>
        </p:spPr>
        <p:txBody>
          <a:bodyPr>
            <a:normAutofit fontScale="92500"/>
          </a:bodyPr>
          <a:lstStyle/>
          <a:p>
            <a:pPr marL="609600" indent="-609600">
              <a:buFontTx/>
              <a:buAutoNum type="arabicPeriod"/>
            </a:pPr>
            <a:r>
              <a:rPr lang="en-US" sz="3600" b="1" dirty="0">
                <a:solidFill>
                  <a:srgbClr val="000000"/>
                </a:solidFill>
              </a:rPr>
              <a:t>Pair up with someone.</a:t>
            </a:r>
          </a:p>
          <a:p>
            <a:pPr marL="609600" indent="-609600">
              <a:buNone/>
            </a:pPr>
            <a:endParaRPr lang="en-US" sz="3600" b="1" dirty="0">
              <a:solidFill>
                <a:srgbClr val="000000"/>
              </a:solidFill>
            </a:endParaRPr>
          </a:p>
          <a:p>
            <a:pPr marL="609600" indent="-609600">
              <a:buNone/>
            </a:pPr>
            <a:r>
              <a:rPr lang="en-US" sz="3600" b="1" dirty="0">
                <a:solidFill>
                  <a:srgbClr val="000000"/>
                </a:solidFill>
              </a:rPr>
              <a:t>2.  Write two (2) SMART goals for yourself.  (or one or more for your direct reports)</a:t>
            </a:r>
          </a:p>
          <a:p>
            <a:pPr marL="609600" indent="-609600">
              <a:buFontTx/>
              <a:buAutoNum type="arabicPeriod"/>
            </a:pPr>
            <a:endParaRPr lang="en-US" sz="3600" dirty="0">
              <a:solidFill>
                <a:srgbClr val="000000"/>
              </a:solidFill>
            </a:endParaRPr>
          </a:p>
          <a:p>
            <a:pPr marL="609600" indent="-609600">
              <a:buNone/>
            </a:pPr>
            <a:r>
              <a:rPr lang="en-US" sz="4000" b="1" i="1" dirty="0">
                <a:solidFill>
                  <a:srgbClr val="C00000"/>
                </a:solidFill>
              </a:rPr>
              <a:t>Be prepared to share your goal</a:t>
            </a:r>
            <a:r>
              <a:rPr lang="en-US" sz="4000" b="1" dirty="0">
                <a:solidFill>
                  <a:srgbClr val="C00000"/>
                </a:solidFill>
              </a:rPr>
              <a:t>….</a:t>
            </a:r>
          </a:p>
          <a:p>
            <a:pPr marL="609600" indent="-609600">
              <a:buNone/>
            </a:pPr>
            <a:endParaRPr lang="en-US" sz="1200" b="1" dirty="0">
              <a:solidFill>
                <a:srgbClr val="C00000"/>
              </a:solidFill>
            </a:endParaRPr>
          </a:p>
          <a:p>
            <a:pPr marL="609600" indent="-609600">
              <a:buNone/>
            </a:pPr>
            <a:r>
              <a:rPr lang="en-US" sz="3600" b="1" dirty="0">
                <a:solidFill>
                  <a:srgbClr val="002060"/>
                </a:solidFill>
                <a:latin typeface="Comic Sans MS" pitchFamily="66" charset="0"/>
              </a:rPr>
              <a:t> </a:t>
            </a:r>
            <a:r>
              <a:rPr lang="en-US" sz="3600" b="1" i="1" dirty="0">
                <a:solidFill>
                  <a:srgbClr val="002060"/>
                </a:solidFill>
                <a:latin typeface="Comic Sans MS" pitchFamily="66" charset="0"/>
              </a:rPr>
              <a:t>Are you sure it’s a SMART Goal?  </a:t>
            </a:r>
          </a:p>
        </p:txBody>
      </p:sp>
    </p:spTree>
    <p:extLst>
      <p:ext uri="{BB962C8B-B14F-4D97-AF65-F5344CB8AC3E}">
        <p14:creationId xmlns:p14="http://schemas.microsoft.com/office/powerpoint/2010/main" val="298237158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2157A-333C-4675-86A6-674BCEC165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D3BFA43-76F3-425B-92DC-1CB22C9C05F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99314E8-8387-467B-94A9-4E3B6FEC6272}"/>
              </a:ext>
            </a:extLst>
          </p:cNvPr>
          <p:cNvPicPr>
            <a:picLocks noChangeAspect="1"/>
          </p:cNvPicPr>
          <p:nvPr/>
        </p:nvPicPr>
        <p:blipFill>
          <a:blip r:embed="rId3"/>
          <a:stretch>
            <a:fillRect/>
          </a:stretch>
        </p:blipFill>
        <p:spPr>
          <a:xfrm>
            <a:off x="696005" y="560044"/>
            <a:ext cx="10154331" cy="6076840"/>
          </a:xfrm>
          <a:prstGeom prst="rect">
            <a:avLst/>
          </a:prstGeom>
        </p:spPr>
      </p:pic>
    </p:spTree>
    <p:extLst>
      <p:ext uri="{BB962C8B-B14F-4D97-AF65-F5344CB8AC3E}">
        <p14:creationId xmlns:p14="http://schemas.microsoft.com/office/powerpoint/2010/main" val="3085663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752600" y="0"/>
            <a:ext cx="8686800" cy="914400"/>
          </a:xfrm>
        </p:spPr>
        <p:txBody>
          <a:bodyPr>
            <a:normAutofit/>
          </a:bodyPr>
          <a:lstStyle/>
          <a:p>
            <a:pPr eaLnBrk="1" hangingPunct="1"/>
            <a:r>
              <a:rPr lang="en-US" b="1" dirty="0">
                <a:solidFill>
                  <a:srgbClr val="008080"/>
                </a:solidFill>
              </a:rPr>
              <a:t>Guidelines to select the right goals</a:t>
            </a:r>
          </a:p>
        </p:txBody>
      </p:sp>
      <p:sp>
        <p:nvSpPr>
          <p:cNvPr id="34819" name="Rectangle 3"/>
          <p:cNvSpPr>
            <a:spLocks noGrp="1" noChangeArrowheads="1"/>
          </p:cNvSpPr>
          <p:nvPr>
            <p:ph type="body" idx="1"/>
          </p:nvPr>
        </p:nvSpPr>
        <p:spPr>
          <a:xfrm>
            <a:off x="1905000" y="990600"/>
            <a:ext cx="8610600" cy="5638800"/>
          </a:xfrm>
        </p:spPr>
        <p:txBody>
          <a:bodyPr>
            <a:noAutofit/>
          </a:bodyPr>
          <a:lstStyle/>
          <a:p>
            <a:pPr eaLnBrk="1" hangingPunct="1"/>
            <a:r>
              <a:rPr lang="en-US" sz="3600" b="1" dirty="0">
                <a:solidFill>
                  <a:srgbClr val="000000"/>
                </a:solidFill>
              </a:rPr>
              <a:t>Pick two to three goals to focus on. </a:t>
            </a:r>
          </a:p>
          <a:p>
            <a:pPr lvl="1" eaLnBrk="1" hangingPunct="1"/>
            <a:r>
              <a:rPr lang="en-US" sz="3200" dirty="0">
                <a:solidFill>
                  <a:srgbClr val="000000"/>
                </a:solidFill>
                <a:latin typeface="Comic Sans MS" pitchFamily="66" charset="0"/>
              </a:rPr>
              <a:t>You can’t do everything at once, neither can your employees.</a:t>
            </a:r>
          </a:p>
          <a:p>
            <a:pPr eaLnBrk="1" hangingPunct="1"/>
            <a:r>
              <a:rPr lang="en-US" sz="3600" b="1" dirty="0">
                <a:solidFill>
                  <a:srgbClr val="000000"/>
                </a:solidFill>
              </a:rPr>
              <a:t>Pick the goals with the greatest relevance. </a:t>
            </a:r>
            <a:r>
              <a:rPr lang="en-US" sz="3600" dirty="0">
                <a:solidFill>
                  <a:srgbClr val="000000"/>
                </a:solidFill>
              </a:rPr>
              <a:t>Focus on the goals that tie most closely to your city’s (or department’s) mission.</a:t>
            </a:r>
          </a:p>
          <a:p>
            <a:pPr eaLnBrk="1" hangingPunct="1"/>
            <a:r>
              <a:rPr lang="en-US" sz="3600" b="1" dirty="0">
                <a:solidFill>
                  <a:srgbClr val="000000"/>
                </a:solidFill>
              </a:rPr>
              <a:t>Periodically revisit the goals and update them as necessary.  </a:t>
            </a:r>
            <a:r>
              <a:rPr lang="en-US" sz="3600" i="1" dirty="0">
                <a:solidFill>
                  <a:srgbClr val="000000"/>
                </a:solidFill>
              </a:rPr>
              <a:t>(Daily is good.)  </a:t>
            </a:r>
          </a:p>
          <a:p>
            <a:pPr eaLnBrk="1" hangingPunct="1"/>
            <a:r>
              <a:rPr lang="en-US" sz="3600" b="1" dirty="0">
                <a:solidFill>
                  <a:srgbClr val="000000"/>
                </a:solidFill>
              </a:rPr>
              <a:t>Make Notes throughout the Year…</a:t>
            </a:r>
          </a:p>
        </p:txBody>
      </p:sp>
    </p:spTree>
    <p:extLst>
      <p:ext uri="{BB962C8B-B14F-4D97-AF65-F5344CB8AC3E}">
        <p14:creationId xmlns:p14="http://schemas.microsoft.com/office/powerpoint/2010/main" val="78916795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CC9C04-C5E6-4157-85E7-4446A2EF27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BC0C4A-5AC1-44F6-BBDC-32863D634A69}" type="slidenum">
              <a:rPr kumimoji="0" lang="en-US" sz="1200" b="0" i="0" u="none" strike="noStrike" kern="1200" cap="none" spc="0" normalizeH="0" baseline="0" noProof="0" smtClean="0">
                <a:ln>
                  <a:noFill/>
                </a:ln>
                <a:solidFill>
                  <a:prstClr val="black">
                    <a:tint val="75000"/>
                  </a:prstClr>
                </a:solidFill>
                <a:effectLst/>
                <a:uLnTx/>
                <a:uFillTx/>
                <a:latin typeface="Candara"/>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tint val="75000"/>
                </a:prstClr>
              </a:solidFill>
              <a:effectLst/>
              <a:uLnTx/>
              <a:uFillTx/>
              <a:latin typeface="Candara"/>
            </a:endParaRPr>
          </a:p>
        </p:txBody>
      </p:sp>
      <p:pic>
        <p:nvPicPr>
          <p:cNvPr id="5" name="Picture 4">
            <a:extLst>
              <a:ext uri="{FF2B5EF4-FFF2-40B4-BE49-F238E27FC236}">
                <a16:creationId xmlns:a16="http://schemas.microsoft.com/office/drawing/2014/main" id="{A6065C77-1575-486E-9462-3B0ACAA6C1C2}"/>
              </a:ext>
            </a:extLst>
          </p:cNvPr>
          <p:cNvPicPr>
            <a:picLocks noChangeAspect="1"/>
          </p:cNvPicPr>
          <p:nvPr/>
        </p:nvPicPr>
        <p:blipFill>
          <a:blip r:embed="rId3"/>
          <a:stretch>
            <a:fillRect/>
          </a:stretch>
        </p:blipFill>
        <p:spPr>
          <a:xfrm>
            <a:off x="0" y="0"/>
            <a:ext cx="12192000" cy="6865035"/>
          </a:xfrm>
          <a:prstGeom prst="rect">
            <a:avLst/>
          </a:prstGeom>
        </p:spPr>
      </p:pic>
      <p:sp>
        <p:nvSpPr>
          <p:cNvPr id="3" name="TextBox 2">
            <a:extLst>
              <a:ext uri="{FF2B5EF4-FFF2-40B4-BE49-F238E27FC236}">
                <a16:creationId xmlns:a16="http://schemas.microsoft.com/office/drawing/2014/main" id="{30CC9C86-F0DB-4392-838D-3078FCFE537B}"/>
              </a:ext>
            </a:extLst>
          </p:cNvPr>
          <p:cNvSpPr txBox="1"/>
          <p:nvPr/>
        </p:nvSpPr>
        <p:spPr>
          <a:xfrm>
            <a:off x="2211572" y="4729024"/>
            <a:ext cx="7251405" cy="1754326"/>
          </a:xfrm>
          <a:prstGeom prst="rect">
            <a:avLst/>
          </a:prstGeom>
          <a:noFill/>
          <a:ln w="38100">
            <a:solidFill>
              <a:srgbClr val="00B050"/>
            </a:solidFill>
          </a:ln>
        </p:spPr>
        <p:txBody>
          <a:bodyPr wrap="square" rtlCol="0">
            <a:spAutoFit/>
          </a:bodyPr>
          <a:lstStyle/>
          <a:p>
            <a:r>
              <a:rPr lang="en-US" sz="3600" dirty="0"/>
              <a:t>“Without goals and a plan to reach them, you are like a ship that has set sail with no destination.”</a:t>
            </a:r>
          </a:p>
        </p:txBody>
      </p:sp>
    </p:spTree>
    <p:extLst>
      <p:ext uri="{BB962C8B-B14F-4D97-AF65-F5344CB8AC3E}">
        <p14:creationId xmlns:p14="http://schemas.microsoft.com/office/powerpoint/2010/main" val="314109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51295" y="107733"/>
            <a:ext cx="8763000" cy="838200"/>
          </a:xfrm>
        </p:spPr>
        <p:txBody>
          <a:bodyPr/>
          <a:lstStyle/>
          <a:p>
            <a:pPr eaLnBrk="1" hangingPunct="1"/>
            <a:r>
              <a:rPr lang="en-US" sz="4000" dirty="0">
                <a:solidFill>
                  <a:srgbClr val="008080"/>
                </a:solidFill>
              </a:rPr>
              <a:t>Setting Goals with your employees</a:t>
            </a:r>
          </a:p>
        </p:txBody>
      </p:sp>
      <p:sp>
        <p:nvSpPr>
          <p:cNvPr id="35843" name="Rectangle 3"/>
          <p:cNvSpPr>
            <a:spLocks noGrp="1" noChangeArrowheads="1"/>
          </p:cNvSpPr>
          <p:nvPr>
            <p:ph type="body" idx="1"/>
          </p:nvPr>
        </p:nvSpPr>
        <p:spPr>
          <a:xfrm>
            <a:off x="906651" y="978803"/>
            <a:ext cx="8367978" cy="5211763"/>
          </a:xfrm>
        </p:spPr>
        <p:txBody>
          <a:bodyPr>
            <a:normAutofit/>
          </a:bodyPr>
          <a:lstStyle/>
          <a:p>
            <a:pPr eaLnBrk="1" hangingPunct="1">
              <a:lnSpc>
                <a:spcPct val="90000"/>
              </a:lnSpc>
              <a:buClr>
                <a:srgbClr val="C00000"/>
              </a:buClr>
              <a:buSzPct val="110000"/>
              <a:buFont typeface="Wingdings" panose="05000000000000000000" pitchFamily="2" charset="2"/>
              <a:buChar char="§"/>
            </a:pPr>
            <a:r>
              <a:rPr lang="en-US" sz="3600" b="1" dirty="0">
                <a:solidFill>
                  <a:srgbClr val="000000"/>
                </a:solidFill>
              </a:rPr>
              <a:t>Make sure the goals are </a:t>
            </a:r>
            <a:r>
              <a:rPr lang="en-US" sz="3600" b="1" i="1" u="sng" dirty="0">
                <a:solidFill>
                  <a:srgbClr val="000000"/>
                </a:solidFill>
              </a:rPr>
              <a:t>written down</a:t>
            </a:r>
            <a:r>
              <a:rPr lang="en-US" sz="3600" b="1" dirty="0">
                <a:solidFill>
                  <a:srgbClr val="000000"/>
                </a:solidFill>
              </a:rPr>
              <a:t>.</a:t>
            </a:r>
          </a:p>
          <a:p>
            <a:pPr eaLnBrk="1" hangingPunct="1">
              <a:lnSpc>
                <a:spcPct val="90000"/>
              </a:lnSpc>
              <a:buClr>
                <a:srgbClr val="C00000"/>
              </a:buClr>
              <a:buSzPct val="110000"/>
              <a:buFont typeface="Wingdings" panose="05000000000000000000" pitchFamily="2" charset="2"/>
              <a:buChar char="§"/>
            </a:pPr>
            <a:r>
              <a:rPr lang="en-US" sz="3600" b="1" dirty="0">
                <a:solidFill>
                  <a:srgbClr val="000000"/>
                </a:solidFill>
              </a:rPr>
              <a:t>Always have one-on-one, face-to-face meetings with your employees to introduce, discuss and assign goals.</a:t>
            </a:r>
          </a:p>
          <a:p>
            <a:pPr eaLnBrk="1" hangingPunct="1">
              <a:lnSpc>
                <a:spcPct val="90000"/>
              </a:lnSpc>
              <a:buClr>
                <a:srgbClr val="C00000"/>
              </a:buClr>
              <a:buSzPct val="110000"/>
              <a:buFont typeface="Wingdings" panose="05000000000000000000" pitchFamily="2" charset="2"/>
              <a:buChar char="§"/>
            </a:pPr>
            <a:r>
              <a:rPr lang="en-US" sz="3600" b="1" dirty="0">
                <a:solidFill>
                  <a:srgbClr val="000000"/>
                </a:solidFill>
              </a:rPr>
              <a:t>Gain the commitment of your employees to the successful accomplishment of their goals.</a:t>
            </a:r>
          </a:p>
          <a:p>
            <a:pPr lvl="0">
              <a:buClr>
                <a:srgbClr val="C00000"/>
              </a:buClr>
              <a:buSzPct val="110000"/>
              <a:buFont typeface="Wingdings" panose="05000000000000000000" pitchFamily="2" charset="2"/>
              <a:buChar char="§"/>
            </a:pPr>
            <a:r>
              <a:rPr lang="en-US" sz="3600" b="1" dirty="0">
                <a:solidFill>
                  <a:srgbClr val="000000"/>
                </a:solidFill>
              </a:rPr>
              <a:t>Call your team together to introduce team-related goals.  </a:t>
            </a:r>
          </a:p>
          <a:p>
            <a:pPr marL="0" indent="0" eaLnBrk="1" hangingPunct="1">
              <a:lnSpc>
                <a:spcPct val="90000"/>
              </a:lnSpc>
              <a:buClr>
                <a:srgbClr val="C00000"/>
              </a:buClr>
              <a:buSzPct val="110000"/>
              <a:buNone/>
            </a:pPr>
            <a:endParaRPr lang="en-US" sz="3600" b="1" dirty="0">
              <a:solidFill>
                <a:srgbClr val="000000"/>
              </a:solidFill>
            </a:endParaRPr>
          </a:p>
          <a:p>
            <a:pPr eaLnBrk="1" hangingPunct="1">
              <a:lnSpc>
                <a:spcPct val="90000"/>
              </a:lnSpc>
              <a:buClr>
                <a:srgbClr val="C00000"/>
              </a:buClr>
              <a:buSzPct val="110000"/>
              <a:buFont typeface="Wingdings" panose="05000000000000000000" pitchFamily="2" charset="2"/>
              <a:buChar char="§"/>
            </a:pPr>
            <a:endParaRPr lang="en-US" sz="3600" b="1" dirty="0">
              <a:solidFill>
                <a:srgbClr val="000000"/>
              </a:solidFill>
            </a:endParaRPr>
          </a:p>
        </p:txBody>
      </p:sp>
      <p:sp>
        <p:nvSpPr>
          <p:cNvPr id="4" name="TextBox 3"/>
          <p:cNvSpPr txBox="1"/>
          <p:nvPr/>
        </p:nvSpPr>
        <p:spPr>
          <a:xfrm>
            <a:off x="5629321" y="5373392"/>
            <a:ext cx="5029200" cy="646331"/>
          </a:xfrm>
          <a:prstGeom prst="rect">
            <a:avLst/>
          </a:prstGeom>
          <a:solidFill>
            <a:srgbClr val="FFFF00"/>
          </a:solidFill>
          <a:ln w="57150">
            <a:solidFill>
              <a:schemeClr val="accent4">
                <a:lumMod val="1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ndara"/>
                <a:ea typeface="+mn-ea"/>
                <a:cs typeface="+mn-cs"/>
              </a:rPr>
              <a:t>Agreement  =  Buy-In</a:t>
            </a:r>
          </a:p>
        </p:txBody>
      </p:sp>
      <p:pic>
        <p:nvPicPr>
          <p:cNvPr id="2" name="Picture 1">
            <a:extLst>
              <a:ext uri="{FF2B5EF4-FFF2-40B4-BE49-F238E27FC236}">
                <a16:creationId xmlns:a16="http://schemas.microsoft.com/office/drawing/2014/main" id="{81D3D709-8D6C-46D7-9D9F-23F0745B2E69}"/>
              </a:ext>
            </a:extLst>
          </p:cNvPr>
          <p:cNvPicPr>
            <a:picLocks noChangeAspect="1"/>
          </p:cNvPicPr>
          <p:nvPr/>
        </p:nvPicPr>
        <p:blipFill>
          <a:blip r:embed="rId3"/>
          <a:stretch>
            <a:fillRect/>
          </a:stretch>
        </p:blipFill>
        <p:spPr>
          <a:xfrm>
            <a:off x="9207673" y="1600200"/>
            <a:ext cx="2901695" cy="2914650"/>
          </a:xfrm>
          <a:prstGeom prst="rect">
            <a:avLst/>
          </a:prstGeom>
        </p:spPr>
      </p:pic>
    </p:spTree>
    <p:extLst>
      <p:ext uri="{BB962C8B-B14F-4D97-AF65-F5344CB8AC3E}">
        <p14:creationId xmlns:p14="http://schemas.microsoft.com/office/powerpoint/2010/main" val="27774094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77618-2C33-431E-992F-F98C5C056168}"/>
              </a:ext>
            </a:extLst>
          </p:cNvPr>
          <p:cNvSpPr>
            <a:spLocks noGrp="1"/>
          </p:cNvSpPr>
          <p:nvPr>
            <p:ph type="title"/>
          </p:nvPr>
        </p:nvSpPr>
        <p:spPr/>
        <p:txBody>
          <a:bodyPr/>
          <a:lstStyle/>
          <a:p>
            <a:r>
              <a:rPr lang="en-US" dirty="0"/>
              <a:t>Short Term Goals, too</a:t>
            </a:r>
          </a:p>
        </p:txBody>
      </p:sp>
      <p:sp>
        <p:nvSpPr>
          <p:cNvPr id="3" name="Content Placeholder 2">
            <a:extLst>
              <a:ext uri="{FF2B5EF4-FFF2-40B4-BE49-F238E27FC236}">
                <a16:creationId xmlns:a16="http://schemas.microsoft.com/office/drawing/2014/main" id="{AB79CF9D-D70D-4745-9F84-6CF9F5E140D0}"/>
              </a:ext>
            </a:extLst>
          </p:cNvPr>
          <p:cNvSpPr>
            <a:spLocks noGrp="1"/>
          </p:cNvSpPr>
          <p:nvPr>
            <p:ph idx="1"/>
          </p:nvPr>
        </p:nvSpPr>
        <p:spPr>
          <a:xfrm>
            <a:off x="576942" y="1494858"/>
            <a:ext cx="8158843" cy="4652849"/>
          </a:xfrm>
        </p:spPr>
        <p:txBody>
          <a:bodyPr>
            <a:normAutofit/>
          </a:bodyPr>
          <a:lstStyle/>
          <a:p>
            <a:r>
              <a:rPr lang="en-US" dirty="0"/>
              <a:t>Goals should be set to move you toward an end result. To ensure that this happens, it is critical that you create both short-term and long-term goals. </a:t>
            </a:r>
          </a:p>
          <a:p>
            <a:r>
              <a:rPr lang="en-US" dirty="0"/>
              <a:t>The benefit to setting short-term goals you can accomplish along the way (usually in the near future) is increased reward and motivation. They help you reach long-term goals one step at a time. They should complement and reinforce your long-term goals. </a:t>
            </a:r>
          </a:p>
          <a:p>
            <a:r>
              <a:rPr lang="en-US" dirty="0"/>
              <a:t>You should review your goals regularly, even daily, to stay focused on the correct path. </a:t>
            </a:r>
          </a:p>
          <a:p>
            <a:endParaRPr lang="en-US" dirty="0"/>
          </a:p>
        </p:txBody>
      </p:sp>
      <p:pic>
        <p:nvPicPr>
          <p:cNvPr id="4" name="Picture 3">
            <a:extLst>
              <a:ext uri="{FF2B5EF4-FFF2-40B4-BE49-F238E27FC236}">
                <a16:creationId xmlns:a16="http://schemas.microsoft.com/office/drawing/2014/main" id="{0438CB20-FED5-479F-8BA0-B86AE27DC96B}"/>
              </a:ext>
            </a:extLst>
          </p:cNvPr>
          <p:cNvPicPr>
            <a:picLocks noChangeAspect="1"/>
          </p:cNvPicPr>
          <p:nvPr/>
        </p:nvPicPr>
        <p:blipFill>
          <a:blip r:embed="rId3"/>
          <a:stretch>
            <a:fillRect/>
          </a:stretch>
        </p:blipFill>
        <p:spPr>
          <a:xfrm>
            <a:off x="8735785" y="1927452"/>
            <a:ext cx="3456025" cy="2358798"/>
          </a:xfrm>
          <a:prstGeom prst="rect">
            <a:avLst/>
          </a:prstGeom>
        </p:spPr>
      </p:pic>
    </p:spTree>
    <p:extLst>
      <p:ext uri="{BB962C8B-B14F-4D97-AF65-F5344CB8AC3E}">
        <p14:creationId xmlns:p14="http://schemas.microsoft.com/office/powerpoint/2010/main" val="818823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64E4E-0EF4-4BF7-9DF8-B3DAE24993F3}"/>
              </a:ext>
            </a:extLst>
          </p:cNvPr>
          <p:cNvSpPr>
            <a:spLocks noGrp="1"/>
          </p:cNvSpPr>
          <p:nvPr>
            <p:ph type="title"/>
          </p:nvPr>
        </p:nvSpPr>
        <p:spPr>
          <a:xfrm>
            <a:off x="748393" y="-236312"/>
            <a:ext cx="10515600" cy="1325563"/>
          </a:xfrm>
        </p:spPr>
        <p:txBody>
          <a:bodyPr/>
          <a:lstStyle/>
          <a:p>
            <a:r>
              <a:rPr lang="en-US" dirty="0"/>
              <a:t>Continuous Improvement</a:t>
            </a:r>
          </a:p>
        </p:txBody>
      </p:sp>
      <p:sp>
        <p:nvSpPr>
          <p:cNvPr id="3" name="Content Placeholder 2">
            <a:extLst>
              <a:ext uri="{FF2B5EF4-FFF2-40B4-BE49-F238E27FC236}">
                <a16:creationId xmlns:a16="http://schemas.microsoft.com/office/drawing/2014/main" id="{14D47C2F-6875-44CC-8E4C-0C392956FA60}"/>
              </a:ext>
            </a:extLst>
          </p:cNvPr>
          <p:cNvSpPr>
            <a:spLocks noGrp="1"/>
          </p:cNvSpPr>
          <p:nvPr>
            <p:ph idx="1"/>
          </p:nvPr>
        </p:nvSpPr>
        <p:spPr>
          <a:xfrm>
            <a:off x="658586" y="747940"/>
            <a:ext cx="9554936" cy="5595710"/>
          </a:xfrm>
        </p:spPr>
        <p:txBody>
          <a:bodyPr>
            <a:noAutofit/>
          </a:bodyPr>
          <a:lstStyle/>
          <a:p>
            <a:pPr marL="0" indent="0">
              <a:buNone/>
            </a:pPr>
            <a:r>
              <a:rPr lang="en-US" sz="3200" dirty="0"/>
              <a:t>Goals are the means of growth and improvement. Well-planned and executed goals are more likely to succeed. Some important aspects of goal setting at work are:</a:t>
            </a:r>
          </a:p>
          <a:p>
            <a:r>
              <a:rPr lang="en-US" dirty="0"/>
              <a:t>Building motivation and self-efficacy</a:t>
            </a:r>
          </a:p>
          <a:p>
            <a:r>
              <a:rPr lang="en-US" dirty="0"/>
              <a:t>Tying goals to those of your organization</a:t>
            </a:r>
          </a:p>
          <a:p>
            <a:r>
              <a:rPr lang="en-US" dirty="0"/>
              <a:t>Developing SMART goals</a:t>
            </a:r>
          </a:p>
          <a:p>
            <a:r>
              <a:rPr lang="en-US" dirty="0"/>
              <a:t>Setting short-term and long-term goals</a:t>
            </a:r>
          </a:p>
          <a:p>
            <a:r>
              <a:rPr lang="en-US" dirty="0"/>
              <a:t>Writing them down</a:t>
            </a:r>
          </a:p>
          <a:p>
            <a:r>
              <a:rPr lang="en-US" dirty="0"/>
              <a:t>Assessing resources</a:t>
            </a:r>
          </a:p>
          <a:p>
            <a:r>
              <a:rPr lang="en-US" dirty="0"/>
              <a:t>Making time to plan and implement</a:t>
            </a:r>
          </a:p>
          <a:p>
            <a:r>
              <a:rPr lang="en-US" dirty="0"/>
              <a:t>Reviewing  </a:t>
            </a:r>
          </a:p>
        </p:txBody>
      </p:sp>
      <p:sp>
        <p:nvSpPr>
          <p:cNvPr id="4" name="TextBox 3">
            <a:extLst>
              <a:ext uri="{FF2B5EF4-FFF2-40B4-BE49-F238E27FC236}">
                <a16:creationId xmlns:a16="http://schemas.microsoft.com/office/drawing/2014/main" id="{E6BB2D9F-D1DB-4A62-BF53-4D051190B87D}"/>
              </a:ext>
            </a:extLst>
          </p:cNvPr>
          <p:cNvSpPr txBox="1"/>
          <p:nvPr/>
        </p:nvSpPr>
        <p:spPr>
          <a:xfrm>
            <a:off x="7339693" y="2593066"/>
            <a:ext cx="3924300" cy="2246769"/>
          </a:xfrm>
          <a:prstGeom prst="rect">
            <a:avLst/>
          </a:prstGeom>
          <a:solidFill>
            <a:srgbClr val="FFFF99"/>
          </a:solidFill>
          <a:ln w="76200">
            <a:solidFill>
              <a:schemeClr val="tx1"/>
            </a:solidFill>
          </a:ln>
        </p:spPr>
        <p:txBody>
          <a:bodyPr wrap="square" rtlCol="0">
            <a:spAutoFit/>
          </a:bodyPr>
          <a:lstStyle/>
          <a:p>
            <a:r>
              <a:rPr lang="en-US" sz="2800" dirty="0"/>
              <a:t>Don’t be afraid to modify your goals when needed. The modifications may allow greater success in the end.</a:t>
            </a:r>
          </a:p>
        </p:txBody>
      </p:sp>
    </p:spTree>
    <p:extLst>
      <p:ext uri="{BB962C8B-B14F-4D97-AF65-F5344CB8AC3E}">
        <p14:creationId xmlns:p14="http://schemas.microsoft.com/office/powerpoint/2010/main" val="8428587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B1D44-B512-408E-BE38-61FAE5C92A7B}"/>
              </a:ext>
            </a:extLst>
          </p:cNvPr>
          <p:cNvSpPr>
            <a:spLocks noGrp="1"/>
          </p:cNvSpPr>
          <p:nvPr>
            <p:ph type="title"/>
          </p:nvPr>
        </p:nvSpPr>
        <p:spPr>
          <a:xfrm>
            <a:off x="381000" y="18255"/>
            <a:ext cx="10515600" cy="1325563"/>
          </a:xfrm>
        </p:spPr>
        <p:txBody>
          <a:bodyPr>
            <a:normAutofit/>
          </a:bodyPr>
          <a:lstStyle/>
          <a:p>
            <a:br>
              <a:rPr lang="en-US" dirty="0">
                <a:hlinkClick r:id="rId5"/>
              </a:rPr>
            </a:br>
            <a:r>
              <a:rPr lang="en-US" sz="4000" dirty="0">
                <a:hlinkClick r:id="rId5"/>
              </a:rPr>
              <a:t>https://www.youtube.com/watch?v=aVstw9HYl-o</a:t>
            </a:r>
            <a:r>
              <a:rPr lang="en-US" sz="4000" dirty="0"/>
              <a:t> </a:t>
            </a:r>
          </a:p>
        </p:txBody>
      </p:sp>
      <p:pic>
        <p:nvPicPr>
          <p:cNvPr id="4" name="Five Rules_Closing_ on SMART Goals_11-19">
            <a:hlinkClick r:id="" action="ppaction://media"/>
            <a:extLst>
              <a:ext uri="{FF2B5EF4-FFF2-40B4-BE49-F238E27FC236}">
                <a16:creationId xmlns:a16="http://schemas.microsoft.com/office/drawing/2014/main" id="{81430125-B9C6-4A9B-8B74-155B96A00C6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994457" y="1343818"/>
            <a:ext cx="9055780" cy="5093761"/>
          </a:xfrm>
        </p:spPr>
      </p:pic>
    </p:spTree>
    <p:extLst>
      <p:ext uri="{BB962C8B-B14F-4D97-AF65-F5344CB8AC3E}">
        <p14:creationId xmlns:p14="http://schemas.microsoft.com/office/powerpoint/2010/main" val="218257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3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2253F9-36C8-4B03-9B01-98D0B6D79371}"/>
              </a:ext>
            </a:extLst>
          </p:cNvPr>
          <p:cNvPicPr>
            <a:picLocks noChangeAspect="1"/>
          </p:cNvPicPr>
          <p:nvPr/>
        </p:nvPicPr>
        <p:blipFill>
          <a:blip r:embed="rId3"/>
          <a:stretch>
            <a:fillRect/>
          </a:stretch>
        </p:blipFill>
        <p:spPr>
          <a:xfrm>
            <a:off x="626780" y="179479"/>
            <a:ext cx="5297278" cy="5782829"/>
          </a:xfrm>
          <a:prstGeom prst="rect">
            <a:avLst/>
          </a:prstGeom>
        </p:spPr>
      </p:pic>
      <p:sp>
        <p:nvSpPr>
          <p:cNvPr id="2" name="Title 1">
            <a:extLst>
              <a:ext uri="{FF2B5EF4-FFF2-40B4-BE49-F238E27FC236}">
                <a16:creationId xmlns:a16="http://schemas.microsoft.com/office/drawing/2014/main" id="{8E2B2B39-3738-4AB0-86CB-693C93AB49C9}"/>
              </a:ext>
            </a:extLst>
          </p:cNvPr>
          <p:cNvSpPr>
            <a:spLocks noGrp="1"/>
          </p:cNvSpPr>
          <p:nvPr>
            <p:ph type="title"/>
          </p:nvPr>
        </p:nvSpPr>
        <p:spPr>
          <a:xfrm>
            <a:off x="6579648" y="804520"/>
            <a:ext cx="4158749" cy="1049235"/>
          </a:xfrm>
        </p:spPr>
        <p:txBody>
          <a:bodyPr>
            <a:normAutofit/>
          </a:bodyPr>
          <a:lstStyle/>
          <a:p>
            <a:endParaRPr lang="en-US"/>
          </a:p>
        </p:txBody>
      </p:sp>
      <p:sp>
        <p:nvSpPr>
          <p:cNvPr id="3" name="Content Placeholder 2">
            <a:extLst>
              <a:ext uri="{FF2B5EF4-FFF2-40B4-BE49-F238E27FC236}">
                <a16:creationId xmlns:a16="http://schemas.microsoft.com/office/drawing/2014/main" id="{6573793D-EA09-4268-BB67-24D72C7DA9DB}"/>
              </a:ext>
            </a:extLst>
          </p:cNvPr>
          <p:cNvSpPr>
            <a:spLocks noGrp="1"/>
          </p:cNvSpPr>
          <p:nvPr>
            <p:ph idx="1"/>
          </p:nvPr>
        </p:nvSpPr>
        <p:spPr>
          <a:xfrm>
            <a:off x="7133453" y="2960521"/>
            <a:ext cx="4158750" cy="2563082"/>
          </a:xfrm>
          <a:ln/>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n-US" sz="3200" dirty="0"/>
              <a:t>Remember, most of the time you know more about the city’s business than </a:t>
            </a:r>
            <a:r>
              <a:rPr lang="en-US" sz="3200" b="1" i="1" dirty="0"/>
              <a:t>anyone else </a:t>
            </a:r>
            <a:r>
              <a:rPr lang="en-US" sz="3200" dirty="0"/>
              <a:t>. . . </a:t>
            </a:r>
          </a:p>
        </p:txBody>
      </p:sp>
      <p:pic>
        <p:nvPicPr>
          <p:cNvPr id="5" name="Picture 4">
            <a:extLst>
              <a:ext uri="{FF2B5EF4-FFF2-40B4-BE49-F238E27FC236}">
                <a16:creationId xmlns:a16="http://schemas.microsoft.com/office/drawing/2014/main" id="{C9193360-1244-4418-A753-390CEBD3B69E}"/>
              </a:ext>
            </a:extLst>
          </p:cNvPr>
          <p:cNvPicPr>
            <a:picLocks noChangeAspect="1"/>
          </p:cNvPicPr>
          <p:nvPr/>
        </p:nvPicPr>
        <p:blipFill>
          <a:blip r:embed="rId4"/>
          <a:stretch>
            <a:fillRect/>
          </a:stretch>
        </p:blipFill>
        <p:spPr>
          <a:xfrm>
            <a:off x="6579345" y="179479"/>
            <a:ext cx="5438484" cy="2778517"/>
          </a:xfrm>
          <a:prstGeom prst="rect">
            <a:avLst/>
          </a:prstGeom>
        </p:spPr>
      </p:pic>
      <p:sp>
        <p:nvSpPr>
          <p:cNvPr id="6" name="TextBox 5">
            <a:extLst>
              <a:ext uri="{FF2B5EF4-FFF2-40B4-BE49-F238E27FC236}">
                <a16:creationId xmlns:a16="http://schemas.microsoft.com/office/drawing/2014/main" id="{343E8244-78A8-4D24-867D-190619B73706}"/>
              </a:ext>
            </a:extLst>
          </p:cNvPr>
          <p:cNvSpPr txBox="1"/>
          <p:nvPr/>
        </p:nvSpPr>
        <p:spPr>
          <a:xfrm>
            <a:off x="899797" y="4754162"/>
            <a:ext cx="2813538" cy="769441"/>
          </a:xfrm>
          <a:prstGeom prst="rect">
            <a:avLst/>
          </a:prstGeom>
          <a:solidFill>
            <a:srgbClr val="FFFFCC"/>
          </a:solidFill>
        </p:spPr>
        <p:txBody>
          <a:bodyPr wrap="square" rtlCol="0">
            <a:spAutoFit/>
          </a:bodyPr>
          <a:lstStyle/>
          <a:p>
            <a:r>
              <a:rPr lang="en-US" sz="4400" b="1" dirty="0"/>
              <a:t>--</a:t>
            </a:r>
            <a:r>
              <a:rPr lang="en-US" sz="4400" b="1" dirty="0">
                <a:latin typeface="Century Schoolbook" panose="02040604050505020304" pitchFamily="18" charset="0"/>
              </a:rPr>
              <a:t>whole--</a:t>
            </a:r>
            <a:endParaRPr lang="en-US" sz="4400" b="1" dirty="0"/>
          </a:p>
        </p:txBody>
      </p:sp>
    </p:spTree>
    <p:extLst>
      <p:ext uri="{BB962C8B-B14F-4D97-AF65-F5344CB8AC3E}">
        <p14:creationId xmlns:p14="http://schemas.microsoft.com/office/powerpoint/2010/main" val="32086487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bg/>
                                          </p:spTgt>
                                        </p:tgtEl>
                                        <p:attrNameLst>
                                          <p:attrName>style.visibility</p:attrName>
                                        </p:attrNameLst>
                                      </p:cBhvr>
                                      <p:to>
                                        <p:strVal val="visible"/>
                                      </p:to>
                                    </p:set>
                                    <p:anim calcmode="lin" valueType="num">
                                      <p:cBhvr additive="base">
                                        <p:cTn id="25" dur="500" fill="hold"/>
                                        <p:tgtEl>
                                          <p:spTgt spid="3">
                                            <p:bg/>
                                          </p:spTgt>
                                        </p:tgtEl>
                                        <p:attrNameLst>
                                          <p:attrName>ppt_x</p:attrName>
                                        </p:attrNameLst>
                                      </p:cBhvr>
                                      <p:tavLst>
                                        <p:tav tm="0">
                                          <p:val>
                                            <p:strVal val="#ppt_x"/>
                                          </p:val>
                                        </p:tav>
                                        <p:tav tm="100000">
                                          <p:val>
                                            <p:strVal val="#ppt_x"/>
                                          </p:val>
                                        </p:tav>
                                      </p:tavLst>
                                    </p:anim>
                                    <p:anim calcmode="lin" valueType="num">
                                      <p:cBhvr additive="base">
                                        <p:cTn id="26" dur="500" fill="hold"/>
                                        <p:tgtEl>
                                          <p:spTgt spid="3">
                                            <p:bg/>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 calcmode="lin" valueType="num">
                                      <p:cBhvr additive="base">
                                        <p:cTn id="2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960B10-4338-43EA-B7E9-F7F4EFBEF1DB}"/>
              </a:ext>
            </a:extLst>
          </p:cNvPr>
          <p:cNvSpPr>
            <a:spLocks noGrp="1"/>
          </p:cNvSpPr>
          <p:nvPr>
            <p:ph idx="1"/>
          </p:nvPr>
        </p:nvSpPr>
        <p:spPr>
          <a:xfrm>
            <a:off x="359229" y="195943"/>
            <a:ext cx="9184821" cy="5981020"/>
          </a:xfrm>
        </p:spPr>
        <p:txBody>
          <a:bodyPr>
            <a:normAutofit/>
          </a:bodyPr>
          <a:lstStyle/>
          <a:p>
            <a:pPr marL="0" indent="0">
              <a:buNone/>
            </a:pPr>
            <a:r>
              <a:rPr lang="en-US" sz="3200" b="1" baseline="-25000" dirty="0">
                <a:latin typeface="Arial" panose="020B0604020202020204" pitchFamily="34" charset="0"/>
                <a:cs typeface="Arial" panose="020B0604020202020204" pitchFamily="34" charset="0"/>
              </a:rPr>
              <a:t>Setting clearly defined goals can:</a:t>
            </a:r>
            <a:endParaRPr lang="en-US" sz="3200" b="1" dirty="0">
              <a:latin typeface="Arial" panose="020B0604020202020204" pitchFamily="34" charset="0"/>
              <a:cs typeface="Arial" panose="020B0604020202020204" pitchFamily="34" charset="0"/>
            </a:endParaRPr>
          </a:p>
          <a:p>
            <a:r>
              <a:rPr lang="en-US" sz="3200" b="1" baseline="-25000" dirty="0">
                <a:latin typeface="Arial" panose="020B0604020202020204" pitchFamily="34" charset="0"/>
                <a:cs typeface="Arial" panose="020B0604020202020204" pitchFamily="34" charset="0"/>
              </a:rPr>
              <a:t>Give you focus</a:t>
            </a:r>
            <a:endParaRPr lang="en-US" sz="3200" b="1" dirty="0">
              <a:latin typeface="Arial" panose="020B0604020202020204" pitchFamily="34" charset="0"/>
              <a:cs typeface="Arial" panose="020B0604020202020204" pitchFamily="34" charset="0"/>
            </a:endParaRPr>
          </a:p>
          <a:p>
            <a:r>
              <a:rPr lang="en-US" sz="3200" b="1" baseline="-25000" dirty="0">
                <a:latin typeface="Arial" panose="020B0604020202020204" pitchFamily="34" charset="0"/>
                <a:cs typeface="Arial" panose="020B0604020202020204" pitchFamily="34" charset="0"/>
              </a:rPr>
              <a:t>Help you measure your progress</a:t>
            </a:r>
            <a:endParaRPr lang="en-US" sz="3200" b="1" dirty="0">
              <a:latin typeface="Arial" panose="020B0604020202020204" pitchFamily="34" charset="0"/>
              <a:cs typeface="Arial" panose="020B0604020202020204" pitchFamily="34" charset="0"/>
            </a:endParaRPr>
          </a:p>
          <a:p>
            <a:r>
              <a:rPr lang="en-US" sz="3200" b="1" baseline="-25000" dirty="0">
                <a:latin typeface="Arial" panose="020B0604020202020204" pitchFamily="34" charset="0"/>
                <a:cs typeface="Arial" panose="020B0604020202020204" pitchFamily="34" charset="0"/>
              </a:rPr>
              <a:t>Provide motivation to achieve</a:t>
            </a:r>
            <a:endParaRPr lang="en-US" sz="3200" b="1" dirty="0">
              <a:latin typeface="Arial" panose="020B0604020202020204" pitchFamily="34" charset="0"/>
              <a:cs typeface="Arial" panose="020B0604020202020204" pitchFamily="34" charset="0"/>
            </a:endParaRPr>
          </a:p>
          <a:p>
            <a:r>
              <a:rPr lang="en-US" sz="3200" b="1" baseline="-25000" dirty="0">
                <a:latin typeface="Arial" panose="020B0604020202020204" pitchFamily="34" charset="0"/>
                <a:cs typeface="Arial" panose="020B0604020202020204" pitchFamily="34" charset="0"/>
              </a:rPr>
              <a:t>Help you achieve more and fulfill your potential</a:t>
            </a:r>
            <a:endParaRPr lang="en-US" sz="3200" b="1" dirty="0">
              <a:latin typeface="Arial" panose="020B0604020202020204" pitchFamily="34" charset="0"/>
              <a:cs typeface="Arial" panose="020B0604020202020204" pitchFamily="34" charset="0"/>
            </a:endParaRPr>
          </a:p>
          <a:p>
            <a:r>
              <a:rPr lang="en-US" sz="3200" b="1" baseline="-25000" dirty="0">
                <a:latin typeface="Arial" panose="020B0604020202020204" pitchFamily="34" charset="0"/>
                <a:cs typeface="Arial" panose="020B0604020202020204" pitchFamily="34" charset="0"/>
              </a:rPr>
              <a:t>Promote teamwork</a:t>
            </a:r>
            <a:endParaRPr lang="en-US" sz="3200" b="1" dirty="0">
              <a:latin typeface="Arial" panose="020B0604020202020204" pitchFamily="34" charset="0"/>
              <a:cs typeface="Arial" panose="020B0604020202020204" pitchFamily="34" charset="0"/>
            </a:endParaRPr>
          </a:p>
          <a:p>
            <a:r>
              <a:rPr lang="en-US" sz="3200" b="1" baseline="-25000" dirty="0">
                <a:latin typeface="Arial" panose="020B0604020202020204" pitchFamily="34" charset="0"/>
                <a:cs typeface="Arial" panose="020B0604020202020204" pitchFamily="34" charset="0"/>
              </a:rPr>
              <a:t>Increase morale</a:t>
            </a:r>
            <a:endParaRPr lang="en-US" sz="3200" b="1" dirty="0">
              <a:latin typeface="Arial" panose="020B0604020202020204" pitchFamily="34" charset="0"/>
              <a:cs typeface="Arial" panose="020B0604020202020204" pitchFamily="34" charset="0"/>
            </a:endParaRPr>
          </a:p>
          <a:p>
            <a:r>
              <a:rPr lang="en-US" sz="3200" b="1" baseline="-25000" dirty="0">
                <a:latin typeface="Arial" panose="020B0604020202020204" pitchFamily="34" charset="0"/>
                <a:cs typeface="Arial" panose="020B0604020202020204" pitchFamily="34" charset="0"/>
              </a:rPr>
              <a:t>Improve your self-confidence</a:t>
            </a:r>
            <a:endParaRPr lang="en-US" sz="3200" b="1" dirty="0">
              <a:latin typeface="Arial" panose="020B0604020202020204" pitchFamily="34" charset="0"/>
              <a:cs typeface="Arial" panose="020B0604020202020204" pitchFamily="34" charset="0"/>
            </a:endParaRPr>
          </a:p>
          <a:p>
            <a:r>
              <a:rPr lang="en-US" sz="3200" b="1" baseline="-25000" dirty="0">
                <a:latin typeface="Arial" panose="020B0604020202020204" pitchFamily="34" charset="0"/>
                <a:cs typeface="Arial" panose="020B0604020202020204" pitchFamily="34" charset="0"/>
              </a:rPr>
              <a:t>Increase your satisfaction with your job performance</a:t>
            </a:r>
            <a:endParaRPr lang="en-US" sz="3200" b="1" dirty="0">
              <a:latin typeface="Arial" panose="020B0604020202020204" pitchFamily="34" charset="0"/>
              <a:cs typeface="Arial" panose="020B0604020202020204" pitchFamily="34" charset="0"/>
            </a:endParaRPr>
          </a:p>
          <a:p>
            <a:endParaRPr lang="en-US" dirty="0"/>
          </a:p>
        </p:txBody>
      </p:sp>
      <p:pic>
        <p:nvPicPr>
          <p:cNvPr id="2" name="Picture 1">
            <a:extLst>
              <a:ext uri="{FF2B5EF4-FFF2-40B4-BE49-F238E27FC236}">
                <a16:creationId xmlns:a16="http://schemas.microsoft.com/office/drawing/2014/main" id="{418B3FF0-EE9F-4C7C-90CD-8A952C3F4FA9}"/>
              </a:ext>
            </a:extLst>
          </p:cNvPr>
          <p:cNvPicPr>
            <a:picLocks noChangeAspect="1"/>
          </p:cNvPicPr>
          <p:nvPr/>
        </p:nvPicPr>
        <p:blipFill>
          <a:blip r:embed="rId3"/>
          <a:stretch>
            <a:fillRect/>
          </a:stretch>
        </p:blipFill>
        <p:spPr>
          <a:xfrm>
            <a:off x="7168903" y="1693601"/>
            <a:ext cx="4679557" cy="3204970"/>
          </a:xfrm>
          <a:prstGeom prst="rect">
            <a:avLst/>
          </a:prstGeom>
        </p:spPr>
      </p:pic>
    </p:spTree>
    <p:extLst>
      <p:ext uri="{BB962C8B-B14F-4D97-AF65-F5344CB8AC3E}">
        <p14:creationId xmlns:p14="http://schemas.microsoft.com/office/powerpoint/2010/main" val="1336711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7F6C8-E276-4127-B5EB-F0239EB844D7}"/>
              </a:ext>
            </a:extLst>
          </p:cNvPr>
          <p:cNvSpPr>
            <a:spLocks noGrp="1"/>
          </p:cNvSpPr>
          <p:nvPr>
            <p:ph type="title"/>
          </p:nvPr>
        </p:nvSpPr>
        <p:spPr>
          <a:xfrm>
            <a:off x="454479" y="226332"/>
            <a:ext cx="10515600" cy="1325563"/>
          </a:xfrm>
        </p:spPr>
        <p:txBody>
          <a:bodyPr>
            <a:normAutofit fontScale="90000"/>
          </a:bodyPr>
          <a:lstStyle/>
          <a:p>
            <a:r>
              <a:rPr lang="en-US" dirty="0"/>
              <a:t>Intro to SMART Goals</a:t>
            </a:r>
            <a:br>
              <a:rPr lang="en-US" dirty="0"/>
            </a:br>
            <a:r>
              <a:rPr lang="en-US" sz="4000" dirty="0">
                <a:hlinkClick r:id="rId5"/>
              </a:rPr>
              <a:t>https://www.youtube.com/watch?v=XpSOb5q1cRo</a:t>
            </a:r>
            <a:r>
              <a:rPr lang="en-US" sz="4000" dirty="0"/>
              <a:t> </a:t>
            </a:r>
          </a:p>
        </p:txBody>
      </p:sp>
      <p:pic>
        <p:nvPicPr>
          <p:cNvPr id="4" name="Intro to SMART Goals_Charles Duhigg_11-19">
            <a:hlinkClick r:id="" action="ppaction://media"/>
            <a:extLst>
              <a:ext uri="{FF2B5EF4-FFF2-40B4-BE49-F238E27FC236}">
                <a16:creationId xmlns:a16="http://schemas.microsoft.com/office/drawing/2014/main" id="{4EA2B151-0829-42D3-897A-183E30A90F5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76942" y="1488167"/>
            <a:ext cx="9587593" cy="5393021"/>
          </a:xfrm>
          <a:prstGeom prst="rect">
            <a:avLst/>
          </a:prstGeom>
        </p:spPr>
      </p:pic>
    </p:spTree>
    <p:extLst>
      <p:ext uri="{BB962C8B-B14F-4D97-AF65-F5344CB8AC3E}">
        <p14:creationId xmlns:p14="http://schemas.microsoft.com/office/powerpoint/2010/main" val="128118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1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15533-8A8F-4D94-8A6D-76F886EF1A30}"/>
              </a:ext>
            </a:extLst>
          </p:cNvPr>
          <p:cNvSpPr>
            <a:spLocks noGrp="1"/>
          </p:cNvSpPr>
          <p:nvPr>
            <p:ph type="title"/>
          </p:nvPr>
        </p:nvSpPr>
        <p:spPr>
          <a:xfrm>
            <a:off x="519224" y="99311"/>
            <a:ext cx="10515600" cy="1325563"/>
          </a:xfrm>
        </p:spPr>
        <p:txBody>
          <a:bodyPr/>
          <a:lstStyle/>
          <a:p>
            <a:r>
              <a:rPr lang="en-US" dirty="0"/>
              <a:t>Planning to Set Goals</a:t>
            </a:r>
          </a:p>
        </p:txBody>
      </p:sp>
      <p:sp>
        <p:nvSpPr>
          <p:cNvPr id="3" name="Content Placeholder 2">
            <a:extLst>
              <a:ext uri="{FF2B5EF4-FFF2-40B4-BE49-F238E27FC236}">
                <a16:creationId xmlns:a16="http://schemas.microsoft.com/office/drawing/2014/main" id="{9CFAC5EB-3E74-4E8C-A778-D86439A523B2}"/>
              </a:ext>
            </a:extLst>
          </p:cNvPr>
          <p:cNvSpPr>
            <a:spLocks noGrp="1"/>
          </p:cNvSpPr>
          <p:nvPr>
            <p:ph idx="1"/>
          </p:nvPr>
        </p:nvSpPr>
        <p:spPr>
          <a:xfrm>
            <a:off x="444795" y="1424874"/>
            <a:ext cx="10515600" cy="4351338"/>
          </a:xfrm>
        </p:spPr>
        <p:txBody>
          <a:bodyPr>
            <a:normAutofit lnSpcReduction="10000"/>
          </a:bodyPr>
          <a:lstStyle/>
          <a:p>
            <a:pPr marL="0" indent="0">
              <a:buNone/>
            </a:pPr>
            <a:r>
              <a:rPr lang="en-US" sz="3200" dirty="0"/>
              <a:t>Most important part of goal setting occurs </a:t>
            </a:r>
            <a:r>
              <a:rPr lang="en-US" sz="3200" u="sng" dirty="0"/>
              <a:t>before</a:t>
            </a:r>
            <a:r>
              <a:rPr lang="en-US" sz="3200" dirty="0"/>
              <a:t> you ever start planning and implementing your goals?</a:t>
            </a:r>
          </a:p>
          <a:p>
            <a:endParaRPr lang="en-US" sz="3200" dirty="0"/>
          </a:p>
          <a:p>
            <a:pPr marL="0" indent="0">
              <a:buNone/>
            </a:pPr>
            <a:r>
              <a:rPr lang="en-US" sz="3200" dirty="0"/>
              <a:t>Start by asking yourself questions:  </a:t>
            </a:r>
          </a:p>
          <a:p>
            <a:r>
              <a:rPr lang="en-US" dirty="0"/>
              <a:t>What</a:t>
            </a:r>
          </a:p>
          <a:p>
            <a:r>
              <a:rPr lang="en-US" dirty="0"/>
              <a:t>Why</a:t>
            </a:r>
          </a:p>
          <a:p>
            <a:r>
              <a:rPr lang="en-US" dirty="0"/>
              <a:t>When</a:t>
            </a:r>
          </a:p>
          <a:p>
            <a:r>
              <a:rPr lang="en-US" dirty="0"/>
              <a:t>Who</a:t>
            </a:r>
          </a:p>
          <a:p>
            <a:r>
              <a:rPr lang="en-US" dirty="0"/>
              <a:t>How</a:t>
            </a:r>
          </a:p>
        </p:txBody>
      </p:sp>
    </p:spTree>
    <p:extLst>
      <p:ext uri="{BB962C8B-B14F-4D97-AF65-F5344CB8AC3E}">
        <p14:creationId xmlns:p14="http://schemas.microsoft.com/office/powerpoint/2010/main" val="2511085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FD6CC-5C80-4918-9B90-10BD6A659783}"/>
              </a:ext>
            </a:extLst>
          </p:cNvPr>
          <p:cNvSpPr>
            <a:spLocks noGrp="1"/>
          </p:cNvSpPr>
          <p:nvPr>
            <p:ph type="title"/>
          </p:nvPr>
        </p:nvSpPr>
        <p:spPr>
          <a:xfrm>
            <a:off x="1752599" y="234248"/>
            <a:ext cx="7061791" cy="1325563"/>
          </a:xfrm>
        </p:spPr>
        <p:txBody>
          <a:bodyPr>
            <a:normAutofit/>
          </a:bodyPr>
          <a:lstStyle/>
          <a:p>
            <a:r>
              <a:rPr lang="en-US" dirty="0"/>
              <a:t>There are several reasons why effective goals motivate us:  </a:t>
            </a:r>
          </a:p>
        </p:txBody>
      </p:sp>
      <p:sp>
        <p:nvSpPr>
          <p:cNvPr id="3" name="Content Placeholder 2">
            <a:extLst>
              <a:ext uri="{FF2B5EF4-FFF2-40B4-BE49-F238E27FC236}">
                <a16:creationId xmlns:a16="http://schemas.microsoft.com/office/drawing/2014/main" id="{DB83BCDD-146A-47A1-9E85-50D89329FD1B}"/>
              </a:ext>
            </a:extLst>
          </p:cNvPr>
          <p:cNvSpPr>
            <a:spLocks noGrp="1"/>
          </p:cNvSpPr>
          <p:nvPr>
            <p:ph idx="1"/>
          </p:nvPr>
        </p:nvSpPr>
        <p:spPr>
          <a:xfrm>
            <a:off x="838200" y="1825625"/>
            <a:ext cx="10515600" cy="4405054"/>
          </a:xfrm>
        </p:spPr>
        <p:txBody>
          <a:bodyPr/>
          <a:lstStyle/>
          <a:p>
            <a:r>
              <a:rPr lang="en-US" sz="3200" dirty="0"/>
              <a:t>They give us direction. A goal tells you what to focus on.</a:t>
            </a:r>
          </a:p>
          <a:p>
            <a:r>
              <a:rPr lang="en-US" sz="3200" dirty="0"/>
              <a:t>They energize people and tell them not to stop until the goal is accomplished.</a:t>
            </a:r>
          </a:p>
          <a:p>
            <a:r>
              <a:rPr lang="en-US" sz="3200" dirty="0"/>
              <a:t>They present a challenge. We feel a sense of accomplishment when we reach our goals.</a:t>
            </a:r>
          </a:p>
          <a:p>
            <a:r>
              <a:rPr lang="en-US" sz="3200" dirty="0"/>
              <a:t>They urge us to think outside of the box and rethink how we are working.  </a:t>
            </a:r>
          </a:p>
        </p:txBody>
      </p:sp>
    </p:spTree>
    <p:extLst>
      <p:ext uri="{BB962C8B-B14F-4D97-AF65-F5344CB8AC3E}">
        <p14:creationId xmlns:p14="http://schemas.microsoft.com/office/powerpoint/2010/main" val="2526568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557650-FE3C-4F12-9843-0F844AFCDA42}"/>
              </a:ext>
            </a:extLst>
          </p:cNvPr>
          <p:cNvSpPr>
            <a:spLocks noGrp="1"/>
          </p:cNvSpPr>
          <p:nvPr>
            <p:ph idx="1"/>
          </p:nvPr>
        </p:nvSpPr>
        <p:spPr>
          <a:xfrm>
            <a:off x="4789588" y="1323616"/>
            <a:ext cx="6432698" cy="4351338"/>
          </a:xfrm>
        </p:spPr>
        <p:txBody>
          <a:bodyPr>
            <a:normAutofit/>
          </a:bodyPr>
          <a:lstStyle/>
          <a:p>
            <a:r>
              <a:rPr lang="en-US" sz="3200" dirty="0"/>
              <a:t>Have you ever watched a racing scull glide across the surface of a lake or river? The speed and precision that the crew is able to achieve is the result of one very basic principle: </a:t>
            </a:r>
            <a:r>
              <a:rPr lang="en-US" sz="3200" b="1" dirty="0"/>
              <a:t>Everybody is rowing together in the same direction.</a:t>
            </a:r>
          </a:p>
        </p:txBody>
      </p:sp>
      <p:pic>
        <p:nvPicPr>
          <p:cNvPr id="4" name="Picture 3">
            <a:extLst>
              <a:ext uri="{FF2B5EF4-FFF2-40B4-BE49-F238E27FC236}">
                <a16:creationId xmlns:a16="http://schemas.microsoft.com/office/drawing/2014/main" id="{87D88179-8F5D-4B18-BCA8-99AC16312BBC}"/>
              </a:ext>
            </a:extLst>
          </p:cNvPr>
          <p:cNvPicPr>
            <a:picLocks noChangeAspect="1"/>
          </p:cNvPicPr>
          <p:nvPr/>
        </p:nvPicPr>
        <p:blipFill>
          <a:blip r:embed="rId3"/>
          <a:stretch>
            <a:fillRect/>
          </a:stretch>
        </p:blipFill>
        <p:spPr>
          <a:xfrm>
            <a:off x="808074" y="0"/>
            <a:ext cx="3905694" cy="5858541"/>
          </a:xfrm>
          <a:prstGeom prst="rect">
            <a:avLst/>
          </a:prstGeom>
        </p:spPr>
      </p:pic>
    </p:spTree>
    <p:extLst>
      <p:ext uri="{BB962C8B-B14F-4D97-AF65-F5344CB8AC3E}">
        <p14:creationId xmlns:p14="http://schemas.microsoft.com/office/powerpoint/2010/main" val="32027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43000-D9A5-4462-B042-1C1780F492A7}"/>
              </a:ext>
            </a:extLst>
          </p:cNvPr>
          <p:cNvSpPr>
            <a:spLocks noGrp="1"/>
          </p:cNvSpPr>
          <p:nvPr>
            <p:ph type="title"/>
          </p:nvPr>
        </p:nvSpPr>
        <p:spPr>
          <a:xfrm>
            <a:off x="212271" y="375568"/>
            <a:ext cx="10393136" cy="791925"/>
          </a:xfrm>
        </p:spPr>
        <p:txBody>
          <a:bodyPr>
            <a:normAutofit/>
          </a:bodyPr>
          <a:lstStyle/>
          <a:p>
            <a:r>
              <a:rPr lang="en-US" sz="3600" b="1" dirty="0"/>
              <a:t>Is your team rowing together in the same direction?</a:t>
            </a:r>
          </a:p>
        </p:txBody>
      </p:sp>
      <p:sp>
        <p:nvSpPr>
          <p:cNvPr id="3" name="Content Placeholder 2">
            <a:extLst>
              <a:ext uri="{FF2B5EF4-FFF2-40B4-BE49-F238E27FC236}">
                <a16:creationId xmlns:a16="http://schemas.microsoft.com/office/drawing/2014/main" id="{1B40239D-9FB9-4775-A597-6FB55E041FE3}"/>
              </a:ext>
            </a:extLst>
          </p:cNvPr>
          <p:cNvSpPr>
            <a:spLocks noGrp="1"/>
          </p:cNvSpPr>
          <p:nvPr>
            <p:ph idx="1"/>
          </p:nvPr>
        </p:nvSpPr>
        <p:spPr>
          <a:xfrm>
            <a:off x="568778" y="1043441"/>
            <a:ext cx="10515600" cy="4771117"/>
          </a:xfrm>
        </p:spPr>
        <p:txBody>
          <a:bodyPr>
            <a:normAutofit fontScale="92500" lnSpcReduction="10000"/>
          </a:bodyPr>
          <a:lstStyle/>
          <a:p>
            <a:pPr marL="0" indent="0">
              <a:buNone/>
            </a:pPr>
            <a:r>
              <a:rPr lang="en-US" sz="3000" dirty="0"/>
              <a:t>To do this, it is important that you:</a:t>
            </a:r>
          </a:p>
          <a:p>
            <a:r>
              <a:rPr lang="en-US" sz="3000" b="1" dirty="0"/>
              <a:t>Have a clear understanding of your city or town’s objectives </a:t>
            </a:r>
            <a:r>
              <a:rPr lang="en-US" dirty="0"/>
              <a:t>– Be sure that you’re clear on what your city of town’s goals and vision for success are and that you align your goals with those objectives. Know how your job fits in with the “Big Picture.” Setting goals should always be a collaborative process between you and your supervisor.</a:t>
            </a:r>
          </a:p>
          <a:p>
            <a:r>
              <a:rPr lang="en-US" sz="3000" b="1" dirty="0"/>
              <a:t>Communicate with your supervisor to make sure you progress in the right direction</a:t>
            </a:r>
            <a:r>
              <a:rPr lang="en-US" dirty="0"/>
              <a:t> – You may start in the right direction, but it is easier than you think to get off course. Review your goals with your supervisor regularly.</a:t>
            </a:r>
          </a:p>
          <a:p>
            <a:r>
              <a:rPr lang="en-US" sz="3000" b="1" dirty="0"/>
              <a:t>Monitor your activities</a:t>
            </a:r>
            <a:r>
              <a:rPr lang="en-US" b="1" dirty="0"/>
              <a:t> </a:t>
            </a:r>
            <a:r>
              <a:rPr lang="en-US" dirty="0"/>
              <a:t>– Don’t wait for someone else to tell you that you’re off course. Be sure that your efforts are moving in the same direction as the organization.  </a:t>
            </a:r>
          </a:p>
        </p:txBody>
      </p:sp>
    </p:spTree>
    <p:extLst>
      <p:ext uri="{BB962C8B-B14F-4D97-AF65-F5344CB8AC3E}">
        <p14:creationId xmlns:p14="http://schemas.microsoft.com/office/powerpoint/2010/main" val="1767839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8DB53-B55A-48BC-AA27-67E4E10E614B}"/>
              </a:ext>
            </a:extLst>
          </p:cNvPr>
          <p:cNvSpPr>
            <a:spLocks noGrp="1"/>
          </p:cNvSpPr>
          <p:nvPr>
            <p:ph type="title"/>
          </p:nvPr>
        </p:nvSpPr>
        <p:spPr>
          <a:xfrm>
            <a:off x="838200" y="138555"/>
            <a:ext cx="10515600" cy="1325563"/>
          </a:xfrm>
        </p:spPr>
        <p:txBody>
          <a:bodyPr/>
          <a:lstStyle/>
          <a:p>
            <a:r>
              <a:rPr lang="en-US" b="1" u="sng" dirty="0"/>
              <a:t>SMART Goals</a:t>
            </a:r>
          </a:p>
        </p:txBody>
      </p:sp>
      <p:pic>
        <p:nvPicPr>
          <p:cNvPr id="1026" name="Picture 2" descr="https://s3.amazonaws.com/notejoy/static_images/resources_SMART_Goals.png">
            <a:extLst>
              <a:ext uri="{FF2B5EF4-FFF2-40B4-BE49-F238E27FC236}">
                <a16:creationId xmlns:a16="http://schemas.microsoft.com/office/drawing/2014/main" id="{1A47E28A-DAC0-4837-BB6A-21C9B82748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6106" y="1118508"/>
            <a:ext cx="5269144" cy="5269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7048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Gotham"/>
        <a:ea typeface=""/>
        <a:cs typeface=""/>
      </a:majorFont>
      <a:minorFont>
        <a:latin typeface="Gotham Thi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MAG Template" id="{B419E753-D005-48C4-92DF-CBB6C115A6E3}" vid="{BF6078EB-DAEB-4255-8F62-A42235B9A86B}"/>
    </a:ext>
  </a:extLst>
</a:theme>
</file>

<file path=ppt/theme/theme2.xml><?xml version="1.0" encoding="utf-8"?>
<a:theme xmlns:a="http://schemas.openxmlformats.org/drawingml/2006/main" name="Human">
  <a:themeElements>
    <a:clrScheme name="Human">
      <a:dk1>
        <a:sysClr val="windowText" lastClr="000000"/>
      </a:dk1>
      <a:lt1>
        <a:sysClr val="window" lastClr="FFFFFF"/>
      </a:lt1>
      <a:dk2>
        <a:srgbClr val="795339"/>
      </a:dk2>
      <a:lt2>
        <a:srgbClr val="F7EEDD"/>
      </a:lt2>
      <a:accent1>
        <a:srgbClr val="AD2E27"/>
      </a:accent1>
      <a:accent2>
        <a:srgbClr val="3F3D66"/>
      </a:accent2>
      <a:accent3>
        <a:srgbClr val="17517A"/>
      </a:accent3>
      <a:accent4>
        <a:srgbClr val="877E48"/>
      </a:accent4>
      <a:accent5>
        <a:srgbClr val="AF8B1E"/>
      </a:accent5>
      <a:accent6>
        <a:srgbClr val="A35E21"/>
      </a:accent6>
      <a:hlink>
        <a:srgbClr val="9B7300"/>
      </a:hlink>
      <a:folHlink>
        <a:srgbClr val="D6A73B"/>
      </a:folHlink>
    </a:clrScheme>
    <a:fontScheme name="Human">
      <a:majorFont>
        <a:latin typeface="Candara"/>
        <a:ea typeface=""/>
        <a:cs typeface=""/>
        <a:font script="Jpan" typeface="ＭＳ Ｐゴシック"/>
        <a:font script="Hang" typeface="HY견명조"/>
        <a:font script="Hans" typeface="华文新魏"/>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Human">
      <a:fillStyleLst>
        <a:solidFill>
          <a:schemeClr val="phClr"/>
        </a:solidFill>
        <a:gradFill>
          <a:gsLst>
            <a:gs pos="0">
              <a:schemeClr val="phClr">
                <a:tint val="30000"/>
                <a:satMod val="175000"/>
              </a:schemeClr>
            </a:gs>
            <a:gs pos="50000">
              <a:schemeClr val="phClr">
                <a:tint val="55000"/>
                <a:satMod val="200000"/>
              </a:schemeClr>
            </a:gs>
            <a:gs pos="70000">
              <a:schemeClr val="phClr">
                <a:tint val="70000"/>
                <a:satMod val="175000"/>
              </a:schemeClr>
            </a:gs>
            <a:gs pos="100000">
              <a:schemeClr val="phClr">
                <a:tint val="85000"/>
                <a:satMod val="175000"/>
              </a:schemeClr>
            </a:gs>
          </a:gsLst>
          <a:lin ang="8000000" scaled="1"/>
        </a:gradFill>
        <a:gradFill>
          <a:gsLst>
            <a:gs pos="0">
              <a:schemeClr val="phClr">
                <a:shade val="100000"/>
                <a:satMod val="140000"/>
              </a:schemeClr>
            </a:gs>
            <a:gs pos="40000">
              <a:schemeClr val="phClr">
                <a:shade val="65000"/>
                <a:satMod val="140000"/>
              </a:schemeClr>
            </a:gs>
            <a:gs pos="70000">
              <a:schemeClr val="phClr">
                <a:shade val="40000"/>
                <a:satMod val="115000"/>
              </a:schemeClr>
            </a:gs>
            <a:gs pos="100000">
              <a:schemeClr val="phClr">
                <a:shade val="20000"/>
                <a:satMod val="115000"/>
              </a:schemeClr>
            </a:gs>
          </a:gsLst>
          <a:lin ang="8000000" scaled="1"/>
        </a:gradFill>
      </a:fillStyleLst>
      <a:lnStyleLst>
        <a:ln w="5000" cap="rnd" cmpd="sng" algn="ctr">
          <a:solidFill>
            <a:schemeClr val="phClr"/>
          </a:solidFill>
          <a:prstDash val="solid"/>
        </a:ln>
        <a:ln w="12700" cap="rnd" cmpd="sng" algn="ctr">
          <a:solidFill>
            <a:schemeClr val="phClr"/>
          </a:solidFill>
          <a:prstDash val="solid"/>
        </a:ln>
        <a:ln w="28100" cap="rnd" cmpd="sng" algn="ctr">
          <a:solidFill>
            <a:schemeClr val="phClr"/>
          </a:solidFill>
          <a:prstDash val="solid"/>
        </a:ln>
      </a:lnStyleLst>
      <a:effectStyleLst>
        <a:effectStyle>
          <a:effectLst>
            <a:outerShdw blurRad="39000" dist="25400" dir="9000000" rotWithShape="0">
              <a:srgbClr val="1A0000">
                <a:alpha val="35000"/>
              </a:srgbClr>
            </a:outerShdw>
          </a:effectLst>
        </a:effectStyle>
        <a:effectStyle>
          <a:effectLst>
            <a:outerShdw blurRad="39000" dist="25400" dir="9000000" rotWithShape="0">
              <a:srgbClr val="1A0000">
                <a:alpha val="40000"/>
              </a:srgbClr>
            </a:outerShdw>
          </a:effectLst>
        </a:effectStyle>
        <a:effectStyle>
          <a:effectLst>
            <a:outerShdw blurRad="39000" dist="25400" dir="9000000" rotWithShape="0">
              <a:srgbClr val="000000">
                <a:alpha val="40000"/>
              </a:srgbClr>
            </a:outerShdw>
          </a:effectLst>
          <a:scene3d>
            <a:camera prst="orthographicFront">
              <a:rot lat="0" lon="0" rev="0"/>
            </a:camera>
            <a:lightRig rig="brightRoom" dir="tr">
              <a:rot lat="0" lon="0" rev="3540000"/>
            </a:lightRig>
          </a:scene3d>
          <a:sp3d prstMaterial="matte">
            <a:bevelT w="190500" h="44450" prst="cross"/>
          </a:sp3d>
        </a:effectStyle>
      </a:effectStyleLst>
      <a:bgFillStyleLst>
        <a:solidFill>
          <a:schemeClr val="phClr"/>
        </a:solidFill>
        <a:gradFill rotWithShape="1">
          <a:gsLst>
            <a:gs pos="0">
              <a:schemeClr val="phClr">
                <a:tint val="85000"/>
                <a:satMod val="275000"/>
              </a:schemeClr>
            </a:gs>
            <a:gs pos="3000">
              <a:schemeClr val="phClr">
                <a:tint val="87000"/>
                <a:satMod val="275000"/>
              </a:schemeClr>
            </a:gs>
            <a:gs pos="10000">
              <a:schemeClr val="phClr">
                <a:tint val="90000"/>
                <a:satMod val="275000"/>
              </a:schemeClr>
            </a:gs>
            <a:gs pos="70000">
              <a:schemeClr val="phClr">
                <a:shade val="38000"/>
                <a:satMod val="275000"/>
              </a:schemeClr>
            </a:gs>
            <a:gs pos="90000">
              <a:schemeClr val="phClr">
                <a:shade val="25000"/>
                <a:satMod val="300000"/>
              </a:schemeClr>
            </a:gs>
            <a:gs pos="100000">
              <a:schemeClr val="phClr">
                <a:shade val="22000"/>
                <a:satMod val="300000"/>
              </a:schemeClr>
            </a:gs>
          </a:gsLst>
          <a:path path="circle">
            <a:fillToRect l="60000" t="-3300" b="200000"/>
          </a:path>
        </a:gradFill>
        <a:gradFill rotWithShape="1">
          <a:gsLst>
            <a:gs pos="0">
              <a:schemeClr val="phClr">
                <a:tint val="57000"/>
                <a:satMod val="400000"/>
              </a:schemeClr>
            </a:gs>
            <a:gs pos="100000">
              <a:schemeClr val="phClr">
                <a:tint val="87000"/>
                <a:shade val="40000"/>
                <a:satMod val="5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501</TotalTime>
  <Words>2699</Words>
  <Application>Microsoft Office PowerPoint</Application>
  <PresentationFormat>Widescreen</PresentationFormat>
  <Paragraphs>362</Paragraphs>
  <Slides>24</Slides>
  <Notes>24</Notes>
  <HiddenSlides>0</HiddenSlides>
  <MMClips>3</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24</vt:i4>
      </vt:variant>
    </vt:vector>
  </HeadingPairs>
  <TitlesOfParts>
    <vt:vector size="38" baseType="lpstr">
      <vt:lpstr>Arial</vt:lpstr>
      <vt:lpstr>Arial Black</vt:lpstr>
      <vt:lpstr>Arial Rounded MT Bold</vt:lpstr>
      <vt:lpstr>Calibri</vt:lpstr>
      <vt:lpstr>Candara</vt:lpstr>
      <vt:lpstr>Century Schoolbook</vt:lpstr>
      <vt:lpstr>Comic Sans MS</vt:lpstr>
      <vt:lpstr>Futura Hv</vt:lpstr>
      <vt:lpstr>Gotham</vt:lpstr>
      <vt:lpstr>Gotham Thin</vt:lpstr>
      <vt:lpstr>Wingdings</vt:lpstr>
      <vt:lpstr>Wingdings 2</vt:lpstr>
      <vt:lpstr>Office Theme</vt:lpstr>
      <vt:lpstr>Human</vt:lpstr>
      <vt:lpstr>Setting Goals</vt:lpstr>
      <vt:lpstr>PowerPoint Presentation</vt:lpstr>
      <vt:lpstr>PowerPoint Presentation</vt:lpstr>
      <vt:lpstr>Intro to SMART Goals https://www.youtube.com/watch?v=XpSOb5q1cRo </vt:lpstr>
      <vt:lpstr>Planning to Set Goals</vt:lpstr>
      <vt:lpstr>There are several reasons why effective goals motivate us:  </vt:lpstr>
      <vt:lpstr>PowerPoint Presentation</vt:lpstr>
      <vt:lpstr>Is your team rowing together in the same direction?</vt:lpstr>
      <vt:lpstr>SMART Goals</vt:lpstr>
      <vt:lpstr>https://www.youtube.com/watch?v=vKMrWsjUOZQ  </vt:lpstr>
      <vt:lpstr>Are these good goals?</vt:lpstr>
      <vt:lpstr>WHY... do most New Year’s Resolutions fail?</vt:lpstr>
      <vt:lpstr>Example of an individual goal: Review &amp; Update the department’s policies &amp; procedures </vt:lpstr>
      <vt:lpstr>Example of a team goal:</vt:lpstr>
      <vt:lpstr> It’s your turn!</vt:lpstr>
      <vt:lpstr>PowerPoint Presentation</vt:lpstr>
      <vt:lpstr> It’s your turn!</vt:lpstr>
      <vt:lpstr>PowerPoint Presentation</vt:lpstr>
      <vt:lpstr>Guidelines to select the right goals</vt:lpstr>
      <vt:lpstr>Setting Goals with your employees</vt:lpstr>
      <vt:lpstr>Short Term Goals, too</vt:lpstr>
      <vt:lpstr>Continuous Improvement</vt:lpstr>
      <vt:lpstr> https://www.youtube.com/watch?v=aVstw9HYl-o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Setting Goals</dc:title>
  <dc:creator>Pam Spinks</dc:creator>
  <cp:lastModifiedBy>Pam Spinks</cp:lastModifiedBy>
  <cp:revision>38</cp:revision>
  <cp:lastPrinted>2019-11-06T20:02:37Z</cp:lastPrinted>
  <dcterms:created xsi:type="dcterms:W3CDTF">2019-11-04T20:50:10Z</dcterms:created>
  <dcterms:modified xsi:type="dcterms:W3CDTF">2019-11-06T20:41:38Z</dcterms:modified>
</cp:coreProperties>
</file>