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docx" ContentType="application/vnd.openxmlformats-officedocument.wordprocessingml.document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58" r:id="rId3"/>
    <p:sldId id="279" r:id="rId4"/>
    <p:sldId id="277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62" r:id="rId14"/>
    <p:sldId id="263" r:id="rId15"/>
    <p:sldId id="264" r:id="rId16"/>
    <p:sldId id="261" r:id="rId17"/>
    <p:sldId id="259" r:id="rId18"/>
    <p:sldId id="270" r:id="rId19"/>
    <p:sldId id="265" r:id="rId20"/>
    <p:sldId id="266" r:id="rId21"/>
    <p:sldId id="289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BE02"/>
    <a:srgbClr val="FA76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48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99D5127-2417-465C-9D9C-664ADCE99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49B2C-E998-4509-8122-A3A0BE356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4AA19-1BE9-4021-859A-33FC52682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85800" y="152400"/>
            <a:ext cx="7696200" cy="5334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AEDEC7-C62F-43FF-A869-2A37E2B795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2D0F-7BAD-4D34-A756-0B757239B7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21E23-BC0E-41A5-94F3-EC5380C5DA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965EE-C34D-46B7-9362-AA7D832748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D959F1-4D4A-476A-8041-62ED5745A4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35DDD-C850-449B-94C4-641B86852E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98F73-E896-478E-9E79-EA9624B66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78C2E-2378-4E12-A581-FD7F2FDC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4686B-F7E0-4C1D-A2A9-3547FB42D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378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1C8D0DA7-5962-4E7B-BBA4-DCC44311D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378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378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20378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8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8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9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9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9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9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9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79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20379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79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0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  <p:sp>
            <p:nvSpPr>
              <p:cNvPr id="20380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380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0380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20380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0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0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0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0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1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1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1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20381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81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20381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20382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9" y="331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9" y="181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8" y="896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5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  <p:sp>
              <p:nvSpPr>
                <p:cNvPr id="20382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9" y="141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ru-RU"/>
                </a:p>
              </p:txBody>
            </p:sp>
          </p:grpSp>
        </p:grpSp>
        <p:sp>
          <p:nvSpPr>
            <p:cNvPr id="20382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doc4web.ru/go.html?href=http://ru.wikipedia.org/wiki/%D0%9C%D0%B8%D0%BB%D0%BB%D0%B8%D0%BC%D0%B5%D1%82%D1%80" TargetMode="External"/><Relationship Id="rId2" Type="http://schemas.openxmlformats.org/officeDocument/2006/relationships/hyperlink" Target="http://doc4web.ru/go.html?href=http://ru.wikipedia.org/wiki/%D0%9C%D0%BA%D0%BC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hyperlink" Target="http://doc4web.ru/go.html?href=http://ru.wikipedia.org/wiki/%D0%9C%D0%B5%D1%82%D1%80" TargetMode="External"/><Relationship Id="rId4" Type="http://schemas.openxmlformats.org/officeDocument/2006/relationships/hyperlink" Target="http://doc4web.ru/go.html?href=http://ru.wikipedia.org/wiki/%D0%A1%D0%B0%D0%BD%D1%82%D0%B8%D0%BC%D0%B5%D1%82%D1%8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package" Target="../embeddings/_________Microsoft_Word1.docx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png"/><Relationship Id="rId5" Type="http://schemas.openxmlformats.org/officeDocument/2006/relationships/image" Target="../media/image20.gif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gif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gi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0" Type="http://schemas.openxmlformats.org/officeDocument/2006/relationships/slide" Target="slide10.xml"/><Relationship Id="rId4" Type="http://schemas.openxmlformats.org/officeDocument/2006/relationships/audio" Target="../media/audio1.wav"/><Relationship Id="rId9" Type="http://schemas.openxmlformats.org/officeDocument/2006/relationships/slide" Target="slide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slide" Target="slide1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bigslide.ru/images/7/6283/831/img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76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891194" y="3424904"/>
            <a:ext cx="7567020" cy="2254467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Свойства степени с </a:t>
            </a:r>
          </a:p>
          <a:p>
            <a:pPr algn="ctr"/>
            <a:r>
              <a:rPr lang="ru-RU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Arial"/>
                <a:cs typeface="Arial"/>
              </a:rPr>
              <a:t>натуральным показателем</a:t>
            </a:r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03691" y="868373"/>
            <a:ext cx="71545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Презентация к уроку по учебному предмету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«Математика» в 7 классе на тему: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61503" y="5486400"/>
            <a:ext cx="56605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 математики: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Беленкова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А.А.</a:t>
            </a: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МАОУ СОШ № 104 филиал, г. Челябинск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2" descr="http://www.shikbraves.org/cms/lib05/PA01000007/Centricity/Domain/298/Btflyorg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910" y="4037865"/>
            <a:ext cx="2160240" cy="226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4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460740" y="1957975"/>
            <a:ext cx="477726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Как возвести 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степень дробь?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72516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720152" y="1957975"/>
            <a:ext cx="625844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Что означает фраза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возвести в степень»?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7963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73767" y="1957975"/>
            <a:ext cx="7951215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Дать определение степени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нулевым показателем?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343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6870700" cy="823930"/>
          </a:xfrm>
        </p:spPr>
        <p:txBody>
          <a:bodyPr/>
          <a:lstStyle/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Зачем нужны степени?</a:t>
            </a:r>
            <a:endParaRPr lang="ru-RU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42984"/>
            <a:ext cx="8858280" cy="5715016"/>
          </a:xfrm>
        </p:spPr>
        <p:txBody>
          <a:bodyPr/>
          <a:lstStyle/>
          <a:p>
            <a:endParaRPr lang="ru-RU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В медицине:</a:t>
            </a:r>
          </a:p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2800" dirty="0" smtClean="0"/>
              <a:t>		   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нализ крови у </a:t>
            </a:r>
            <a:r>
              <a:rPr lang="ru-RU" sz="28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здорового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человека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>
              <a:buNone/>
            </a:pP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   	-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Лейкоцитов в крови  6 – 8 · 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9</a:t>
            </a:r>
            <a:endParaRPr lang="ru-RU" sz="2800" baseline="300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		-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Эритроцитов в крови</a:t>
            </a:r>
            <a:r>
              <a:rPr lang="ru-RU" sz="2800" baseline="-25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3,8 - 4,5 · 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12</a:t>
            </a:r>
          </a:p>
          <a:p>
            <a:pPr>
              <a:buNone/>
            </a:pP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-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Тромбоцитов в крови 180 – 320 ·10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9</a:t>
            </a:r>
            <a:endParaRPr lang="ru-RU" sz="2800" dirty="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  <a:p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60" name="Picture 4" descr="&amp;Ucy;&amp;zcy;&amp;ncy;&amp;acy;&amp;jcy;&amp;tcy;&amp;iecy; &amp;vcy;&amp;scy;&amp;iecy; &amp;ocy; &amp;zcy;&amp;dcy;&amp;ocy;&amp;rcy;&amp;ocy;&amp;vcy;&amp;softcy;&amp;iecy; &amp;kcy;&amp;icy;&amp;shcy;&amp;iecy;&amp;chcy;&amp;ncy;&amp;icy;&amp;kcy;&amp;acy;. &amp;Dcy;&amp;icy;&amp;acy;&amp;gcy;&amp;ncy;&amp;ocy;&amp;scy;&amp;tcy;&amp;icy;&amp;kcy;&amp;acy; &amp;zhcy;&amp;iecy;&amp;lcy;&amp;ucy;&amp;dcy;&amp;ocy;&amp;chcy;&amp;ncy;&amp;ocy;-&amp;kcy;&amp;icy;&amp;shcy;&amp;iecy;&amp;chcy;&amp;ncy;&amp;ocy;&amp;gcy;&amp;ocy; &amp;tcy;&amp;rcy;&amp;acy;&amp;kcy;&amp;tcy;&amp;acy; + &amp;acy;&amp;ncy;&amp;acy;&amp;lcy;&amp;icy;&amp;zcy; &amp;kcy;&amp;rcy;&amp;ocy;&amp;vcy;&amp;icy; &amp;scy;&amp;ocy; &amp;scy;&amp;kcy;&amp;icy;&amp;dcy;&amp;kcy;&amp;ocy;&amp;jcy; &amp;dcy;&amp;ocy; 72%. &amp;Zcy;&amp;dcy;&amp;ocy;&amp;rcy;&amp;ocy;&amp;vcy;&amp;ycy;&amp;jcy; &amp;kcy;&amp;icy;&amp;shcy;&amp;iecy;&amp;chcy;&amp;ncy;&amp;icy;&amp;kcy; - &amp;z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1000108"/>
            <a:ext cx="3857652" cy="3086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7910514" cy="36576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В космосе:</a:t>
            </a:r>
          </a:p>
          <a:p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Самая </a:t>
            </a:r>
            <a:r>
              <a:rPr lang="ru-RU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близкая к Солнцу 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планета:</a:t>
            </a:r>
          </a:p>
          <a:p>
            <a:pPr>
              <a:buNone/>
            </a:pPr>
            <a:r>
              <a:rPr lang="ru-RU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Меркурий.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До нее всего-то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57.690.000 км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или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5,79 · 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7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км. </a:t>
            </a:r>
          </a:p>
          <a:p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А </a:t>
            </a:r>
            <a:r>
              <a:rPr lang="ru-RU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до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нашей </a:t>
            </a:r>
            <a:r>
              <a:rPr lang="ru-RU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Земли: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149,6 млн. км или</a:t>
            </a:r>
          </a:p>
          <a:p>
            <a:pPr>
              <a:buNone/>
            </a:pP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1.496 · 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8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км.</a:t>
            </a:r>
          </a:p>
          <a:p>
            <a:r>
              <a:rPr lang="ru-RU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Солнце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имеет 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массу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 · 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30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кг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, 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</a:t>
            </a:r>
          </a:p>
          <a:p>
            <a:pPr>
              <a:buNone/>
            </a:pPr>
            <a:r>
              <a:rPr lang="ru-RU" sz="28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Земля</a:t>
            </a:r>
            <a:r>
              <a:rPr lang="ru-RU" sz="2800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-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5,97 · 10</a:t>
            </a:r>
            <a:r>
              <a:rPr lang="ru-RU" sz="280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24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 кг</a:t>
            </a:r>
            <a:r>
              <a:rPr lang="ru-RU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.</a:t>
            </a:r>
          </a:p>
          <a:p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 descr="KAMOZIN &amp;Fcy;&amp;ocy;&amp;tcy;&amp;ocy;&amp;gcy;&amp;rcy;&amp;acy;&amp;fcy;&amp;icy;&amp;icy; &amp;icy;&amp;zcy; &amp;acy;&amp;lcy;&amp;softcy;&amp;bcy;&amp;ocy;&amp;mcy;&amp;acy; &amp;Vcy;&amp;scy;&amp;iecy;&amp;lcy;&amp;iecy;&amp;ncy;&amp;ncy;&amp;acy;&amp;yacy; &amp;Fcy;&amp;ocy;&amp;tcy;&amp;ocy; 21 ALEXANDER KAMOZIN II"/>
          <p:cNvPicPr>
            <a:picLocks noChangeAspect="1" noChangeArrowheads="1"/>
          </p:cNvPicPr>
          <p:nvPr/>
        </p:nvPicPr>
        <p:blipFill>
          <a:blip r:embed="rId2"/>
          <a:srcRect l="14423" t="14793"/>
          <a:stretch>
            <a:fillRect/>
          </a:stretch>
        </p:blipFill>
        <p:spPr bwMode="auto">
          <a:xfrm>
            <a:off x="4265164" y="3214687"/>
            <a:ext cx="4878836" cy="36433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8604"/>
            <a:ext cx="8215370" cy="36576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В биологических лабораториях: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Некоторые из бактерий используются в пищевой промышленности (например, для приготовления молочнокислых продуктов – творога, снежка, кефира).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Размеры бактерий в среднем составляют 0,5—5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2"/>
              </a:rPr>
              <a:t>мкм</a:t>
            </a:r>
            <a:endParaRPr lang="ru-RU" sz="28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 мкм = 0.001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мм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0.0001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/>
              </a:rPr>
              <a:t>см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0.000001 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/>
              </a:rPr>
              <a:t>м</a:t>
            </a:r>
            <a:r>
              <a:rPr lang="ru-RU" sz="2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=10</a:t>
            </a:r>
            <a:r>
              <a:rPr lang="ru-RU" sz="28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-7 </a:t>
            </a:r>
            <a:r>
              <a:rPr lang="ru-RU" sz="2800" u="sng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м.</a:t>
            </a:r>
          </a:p>
          <a:p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C:\Users\ССВ\Desktop\волосы.jpg"/>
          <p:cNvPicPr/>
          <p:nvPr/>
        </p:nvPicPr>
        <p:blipFill>
          <a:blip r:embed="rId6"/>
          <a:srcRect l="35011" t="36527" r="-6"/>
          <a:stretch>
            <a:fillRect/>
          </a:stretch>
        </p:blipFill>
        <p:spPr bwMode="auto">
          <a:xfrm>
            <a:off x="4643438" y="4500570"/>
            <a:ext cx="335758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 l="1880" t="16533" r="27075" b="119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42910" y="2214554"/>
            <a:ext cx="71438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en-US" sz="2400" baseline="30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2400" dirty="0">
              <a:solidFill>
                <a:srgbClr val="92D050"/>
              </a:solidFill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1100" b="0" i="0" u="none" strike="noStrike" cap="none" normalizeH="0" baseline="3000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10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57620" y="2214554"/>
            <a:ext cx="57150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</a:t>
            </a:r>
            <a:r>
              <a:rPr lang="ru-RU" sz="2000" baseline="30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endParaRPr lang="ru-RU" sz="2000" dirty="0">
              <a:solidFill>
                <a:srgbClr val="92D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00892" y="2214554"/>
            <a:ext cx="64294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·a</a:t>
            </a:r>
            <a:r>
              <a:rPr lang="en-US" sz="2800" baseline="30000" dirty="0" smtClean="0">
                <a:solidFill>
                  <a:srgbClr val="C00000"/>
                </a:solidFill>
              </a:rPr>
              <a:t>2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2928934"/>
            <a:ext cx="64294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·b</a:t>
            </a:r>
            <a:r>
              <a:rPr lang="en-US" sz="2800" baseline="30000" dirty="0" smtClean="0">
                <a:solidFill>
                  <a:srgbClr val="C00000"/>
                </a:solidFill>
              </a:rPr>
              <a:t>8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86050" y="2928934"/>
            <a:ext cx="71438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k</a:t>
            </a:r>
            <a:r>
              <a:rPr lang="en-US" sz="2800" baseline="30000" dirty="0" smtClean="0">
                <a:solidFill>
                  <a:srgbClr val="C00000"/>
                </a:solidFill>
              </a:rPr>
              <a:t>55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072330" y="3000372"/>
            <a:ext cx="8572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:m</a:t>
            </a:r>
            <a:r>
              <a:rPr lang="en-US" sz="2800" baseline="30000" dirty="0" smtClean="0">
                <a:solidFill>
                  <a:srgbClr val="C00000"/>
                </a:solidFill>
              </a:rPr>
              <a:t>15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0166" y="3643314"/>
            <a:ext cx="92869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a</a:t>
            </a:r>
            <a:r>
              <a:rPr lang="en-US" sz="2800" baseline="30000" dirty="0" smtClean="0">
                <a:solidFill>
                  <a:srgbClr val="C00000"/>
                </a:solidFill>
              </a:rPr>
              <a:t>2</a:t>
            </a:r>
            <a:r>
              <a:rPr lang="en-US" sz="2800" dirty="0" smtClean="0">
                <a:solidFill>
                  <a:srgbClr val="C00000"/>
                </a:solidFill>
              </a:rPr>
              <a:t>b</a:t>
            </a:r>
            <a:r>
              <a:rPr lang="en-US" sz="2800" baseline="30000" dirty="0" smtClean="0">
                <a:solidFill>
                  <a:srgbClr val="C00000"/>
                </a:solidFill>
              </a:rPr>
              <a:t>2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0562" y="3643314"/>
            <a:ext cx="928694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x</a:t>
            </a:r>
            <a:r>
              <a:rPr lang="en-US" sz="2800" baseline="30000" dirty="0" smtClean="0">
                <a:solidFill>
                  <a:srgbClr val="C00000"/>
                </a:solidFill>
              </a:rPr>
              <a:t>3</a:t>
            </a:r>
            <a:r>
              <a:rPr lang="en-US" sz="2800" dirty="0" smtClean="0">
                <a:solidFill>
                  <a:srgbClr val="C00000"/>
                </a:solidFill>
              </a:rPr>
              <a:t>y</a:t>
            </a:r>
            <a:r>
              <a:rPr lang="en-US" sz="2800" baseline="30000" dirty="0" smtClean="0">
                <a:solidFill>
                  <a:srgbClr val="C00000"/>
                </a:solidFill>
              </a:rPr>
              <a:t>3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58148" y="3643314"/>
            <a:ext cx="107157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a</a:t>
            </a:r>
            <a:r>
              <a:rPr lang="en-US" sz="2800" baseline="30000" dirty="0" smtClean="0">
                <a:solidFill>
                  <a:srgbClr val="C00000"/>
                </a:solidFill>
              </a:rPr>
              <a:t>4</a:t>
            </a:r>
            <a:r>
              <a:rPr lang="en-US" sz="2800" dirty="0" smtClean="0">
                <a:solidFill>
                  <a:srgbClr val="C00000"/>
                </a:solidFill>
              </a:rPr>
              <a:t>m</a:t>
            </a:r>
            <a:r>
              <a:rPr lang="en-US" sz="2800" baseline="30000" dirty="0" smtClean="0">
                <a:solidFill>
                  <a:srgbClr val="C00000"/>
                </a:solidFill>
              </a:rPr>
              <a:t>4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8728" y="4357694"/>
            <a:ext cx="78581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b</a:t>
            </a:r>
            <a:r>
              <a:rPr lang="en-US" sz="2800" baseline="30000" dirty="0" smtClean="0">
                <a:solidFill>
                  <a:srgbClr val="C00000"/>
                </a:solidFill>
              </a:rPr>
              <a:t>16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0562" y="4429132"/>
            <a:ext cx="642942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a</a:t>
            </a:r>
            <a:r>
              <a:rPr lang="en-US" sz="2800" baseline="30000" dirty="0" smtClean="0">
                <a:solidFill>
                  <a:srgbClr val="C00000"/>
                </a:solidFill>
              </a:rPr>
              <a:t>6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15272" y="4429132"/>
            <a:ext cx="857256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</a:rPr>
              <a:t>c</a:t>
            </a:r>
            <a:r>
              <a:rPr lang="en-US" sz="2800" baseline="30000" dirty="0" smtClean="0">
                <a:solidFill>
                  <a:srgbClr val="C00000"/>
                </a:solidFill>
              </a:rPr>
              <a:t>20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5143512"/>
            <a:ext cx="607223" cy="1214446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143512"/>
            <a:ext cx="571504" cy="1357322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86710" y="5286388"/>
            <a:ext cx="500066" cy="1281419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000" y="6488668"/>
            <a:ext cx="7963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Оценивание: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правильный ответ – «монета 10 рублей».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22225">
                  <a:solidFill>
                    <a:schemeClr val="tx2">
                      <a:lumMod val="10000"/>
                    </a:schemeClr>
                  </a:solidFill>
                  <a:prstDash val="solid"/>
                </a:ln>
                <a:solidFill>
                  <a:srgbClr val="FA76D7"/>
                </a:solidFill>
              </a:rPr>
              <a:t>«Самый умный художник»</a:t>
            </a:r>
            <a:endParaRPr lang="ru-RU" b="1" dirty="0">
              <a:ln w="22225">
                <a:solidFill>
                  <a:schemeClr val="tx2">
                    <a:lumMod val="10000"/>
                  </a:schemeClr>
                </a:solidFill>
                <a:prstDash val="solid"/>
              </a:ln>
              <a:solidFill>
                <a:srgbClr val="FA76D7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 l="30029" t="33203" r="26757" b="23828"/>
          <a:stretch>
            <a:fillRect/>
          </a:stretch>
        </p:blipFill>
        <p:spPr bwMode="auto">
          <a:xfrm>
            <a:off x="179512" y="1840701"/>
            <a:ext cx="5643602" cy="420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95536" y="6137589"/>
            <a:ext cx="84249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Оценивание: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самые быстрые 5 пар получат по «50 рублей».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012160" y="1988840"/>
                <a:ext cx="4572000" cy="259333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0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а</m:t>
                            </m:r>
                          </m:e>
                          <m:sup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  <m:sup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sup>
                    </m:sSup>
                    <m:r>
                      <a:rPr lang="ru-RU" sz="2000" b="1" i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∙</m:t>
                    </m:r>
                    <m:sSup>
                      <m:sSupPr>
                        <m:ctrlP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а</m:t>
                        </m:r>
                      </m:e>
                      <m:sup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𝟏𝟏</m:t>
                        </m:r>
                      </m:sup>
                    </m:sSup>
                  </m:oMath>
                </a14:m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(зеленый)</a:t>
                </a:r>
                <a:endPara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𝟏𝟔</m:t>
                            </m:r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ru-RU" sz="2000" b="1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2000" b="1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а</m:t>
                                </m:r>
                              </m:e>
                              <m:sup>
                                <m:r>
                                  <a:rPr lang="ru-RU" sz="2000" b="1" i="1"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  <a:ea typeface="Times New Roman" panose="02020603050405020304" pitchFamily="18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𝟏𝟐</m:t>
                            </m:r>
                          </m:sup>
                        </m:sSup>
                      </m:num>
                      <m:den>
                        <m:r>
                          <a:rPr lang="ru-RU" sz="20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а</m:t>
                            </m:r>
                          </m:e>
                          <m:sup>
                            <m:r>
                              <a:rPr lang="ru-RU" sz="2000" b="1" i="1"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(оранжевый)</a:t>
                </a:r>
                <a:endPara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3) (-10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sz="2000" b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(красный)</a:t>
                </a:r>
                <a:endPara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4) (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ru-RU" sz="2000" b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ru-RU" sz="2000" b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: 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ru-RU" sz="2000" b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(желтый)</a:t>
                </a:r>
                <a:endPara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5) 10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· 2</a:t>
                </a:r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ab</a:t>
                </a:r>
                <a:r>
                  <a:rPr lang="ru-RU" sz="2000" b="1" baseline="300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ru-RU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(голубой)</a:t>
                </a:r>
                <a:endParaRPr lang="ru-RU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2160" y="1988840"/>
                <a:ext cx="4572000" cy="2593339"/>
              </a:xfrm>
              <a:prstGeom prst="rect">
                <a:avLst/>
              </a:prstGeom>
              <a:blipFill rotWithShape="0">
                <a:blip r:embed="rId3"/>
                <a:stretch>
                  <a:fillRect l="-1467" t="-469" b="-3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http://u2963955.plsk.hc.ru/uploads/photos/show/762_0002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703452"/>
            <a:ext cx="1448836" cy="1129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55576" y="100149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4000" b="1" kern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Посмотрим, что получилось…</a:t>
            </a:r>
            <a:endParaRPr lang="ru-RU" sz="4000" b="1" kern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8" name="Picture 3" descr="C:\Documents and Settings\Пользователь\Рабочий стол\Копия рыбка.bmp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 r="30998" b="23047"/>
          <a:stretch>
            <a:fillRect/>
          </a:stretch>
        </p:blipFill>
        <p:spPr bwMode="auto">
          <a:xfrm>
            <a:off x="156475" y="1821622"/>
            <a:ext cx="5689675" cy="4247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812" y="233362"/>
            <a:ext cx="7195913" cy="1414463"/>
          </a:xfrm>
        </p:spPr>
        <p:txBody>
          <a:bodyPr/>
          <a:lstStyle/>
          <a:p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Расшифруйте слово:</a:t>
            </a:r>
            <a:b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Самое большое число в мире</a:t>
            </a:r>
            <a:endParaRPr lang="ru-RU" sz="3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6548915"/>
              </p:ext>
            </p:extLst>
          </p:nvPr>
        </p:nvGraphicFramePr>
        <p:xfrm>
          <a:off x="251519" y="2161943"/>
          <a:ext cx="8662925" cy="433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Документ" r:id="rId3" imgW="6169060" imgH="3084951" progId="Word.Document.12">
                  <p:embed/>
                </p:oleObj>
              </mc:Choice>
              <mc:Fallback>
                <p:oleObj name="Документ" r:id="rId3" imgW="6169060" imgH="30849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1519" y="2161943"/>
                        <a:ext cx="8662925" cy="4331463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67543" y="6093296"/>
            <a:ext cx="84469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Оценивание: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правильно решенный пример у доски – «100 рублей».</a:t>
            </a:r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46" name="Picture 22" descr="http://www.edu.cap.ru/home/6838/kniga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676" y="-858949"/>
            <a:ext cx="2018975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1147631" y="69796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b="1" kern="0" dirty="0" smtClean="0">
                <a:ln w="12700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Итак, самое большое число в мире…</a:t>
            </a:r>
            <a:endParaRPr lang="ru-RU" b="1" kern="0" dirty="0">
              <a:ln w="12700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4018325251"/>
                  </p:ext>
                </p:extLst>
              </p:nvPr>
            </p:nvGraphicFramePr>
            <p:xfrm>
              <a:off x="179512" y="2204864"/>
              <a:ext cx="8496945" cy="158417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71481"/>
                    <a:gridCol w="606404"/>
                    <a:gridCol w="842039"/>
                    <a:gridCol w="459294"/>
                    <a:gridCol w="918588"/>
                    <a:gridCol w="765490"/>
                    <a:gridCol w="918588"/>
                    <a:gridCol w="896181"/>
                    <a:gridCol w="558251"/>
                    <a:gridCol w="765490"/>
                    <a:gridCol w="995139"/>
                  </a:tblGrid>
                  <a:tr h="112927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3x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64х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у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64х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у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3а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2000" b="1" i="1" smtClean="0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𝟓</m:t>
                                    </m:r>
                                  </m:den>
                                </m:f>
                                <m:sSup>
                                  <m:sSupPr>
                                    <m:ctrlP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𝒂</m:t>
                                    </m:r>
                                  </m:e>
                                  <m:sup>
                                    <m: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𝟗</m:t>
                                    </m:r>
                                  </m:sup>
                                </m:sSup>
                                <m:sSup>
                                  <m:sSupPr>
                                    <m:ctrlP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𝒃</m:t>
                                    </m:r>
                                  </m:e>
                                  <m:sup>
                                    <m:r>
                                      <a:rPr lang="ru-RU" sz="2000" b="1" i="1">
                                        <a:ln w="19050">
                                          <a:solidFill>
                                            <a:schemeClr val="accent4">
                                              <a:lumMod val="10000"/>
                                            </a:schemeClr>
                                          </a:solidFill>
                                        </a:ln>
                                        <a:effectLst/>
                                        <a:latin typeface="Cambria Math" panose="02040503050406030204" pitchFamily="18" charset="0"/>
                                        <a:ea typeface="Times New Roman" panose="02020603050405020304" pitchFamily="18" charset="0"/>
                                        <a:cs typeface="Times New Roman" panose="02020603050405020304" pitchFamily="18" charset="0"/>
                                      </a:rPr>
                                      <m:t>𝟏𝟏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  <a:tr h="4548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ц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е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т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и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л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л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и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а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р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д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Объект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3802172"/>
                  </p:ext>
                </p:extLst>
              </p:nvPr>
            </p:nvGraphicFramePr>
            <p:xfrm>
              <a:off x="179512" y="2204864"/>
              <a:ext cx="8496945" cy="158417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771481"/>
                    <a:gridCol w="606404"/>
                    <a:gridCol w="842039"/>
                    <a:gridCol w="459294"/>
                    <a:gridCol w="918588"/>
                    <a:gridCol w="765490"/>
                    <a:gridCol w="918588"/>
                    <a:gridCol w="896181"/>
                    <a:gridCol w="558251"/>
                    <a:gridCol w="765490"/>
                    <a:gridCol w="995139"/>
                  </a:tblGrid>
                  <a:tr h="112927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3x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x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64х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у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en-US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64х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у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9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3а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8</a:t>
                          </a:r>
                          <a:r>
                            <a:rPr lang="en-US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r>
                            <a:rPr lang="ru-RU" sz="2000" b="1" baseline="30000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7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6"/>
                          <a:stretch>
                            <a:fillRect l="-756442" t="-538" r="-1227" b="-41398"/>
                          </a:stretch>
                        </a:blipFill>
                      </a:tcPr>
                    </a:tc>
                  </a:tr>
                  <a:tr h="45489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ц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е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н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т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и</a:t>
                          </a:r>
                          <a:endParaRPr lang="ru-RU" sz="200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л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л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и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а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р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1000"/>
                            </a:spcAft>
                          </a:pPr>
                          <a:r>
                            <a:rPr lang="ru-RU" sz="2000" b="1" dirty="0">
                              <a:ln w="19050">
                                <a:solidFill>
                                  <a:schemeClr val="accent4">
                                    <a:lumMod val="10000"/>
                                  </a:schemeClr>
                                </a:solidFill>
                              </a:ln>
                              <a:effectLst/>
                              <a:latin typeface="Times New Roman" panose="020206030504050203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д</a:t>
                          </a:r>
                          <a:endParaRPr lang="ru-RU" sz="2000" dirty="0">
                            <a:ln w="19050">
                              <a:solidFill>
                                <a:schemeClr val="accent4">
                                  <a:lumMod val="10000"/>
                                </a:schemeClr>
                              </a:solidFill>
                            </a:ln>
                            <a:effectLst/>
                            <a:latin typeface="Calibri" panose="020F0502020204030204" pitchFamily="34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1">
                            <a:lumMod val="60000"/>
                            <a:lumOff val="40000"/>
                          </a:schemeClr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10" name="TextBox 9"/>
          <p:cNvSpPr txBox="1"/>
          <p:nvPr/>
        </p:nvSpPr>
        <p:spPr>
          <a:xfrm>
            <a:off x="1331640" y="4293096"/>
            <a:ext cx="628999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число записывается как единица с 603 нулями </a:t>
            </a:r>
          </a:p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</a:p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3835301" y="5680959"/>
                <a:ext cx="1282674" cy="5035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b="1" i="1" smtClean="0">
                              <a:solidFill>
                                <a:srgbClr val="41BE02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solidFill>
                                <a:srgbClr val="41BE02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ru-RU" sz="3200" b="1" i="1" smtClean="0">
                              <a:solidFill>
                                <a:srgbClr val="41BE02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𝟔𝟎𝟑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5301" y="5680959"/>
                <a:ext cx="1282674" cy="50359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2" descr="http://rs1190.pbsrc.com/albums/z446/madrelola/Escuela/pupil3.gif~c200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5831" y="402775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39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6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6870700" cy="466740"/>
          </a:xfrm>
        </p:spPr>
        <p:txBody>
          <a:bodyPr/>
          <a:lstStyle/>
          <a:p>
            <a:pPr algn="l"/>
            <a:r>
              <a:rPr lang="ru-RU" sz="2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Проверочная работа</a:t>
            </a:r>
            <a:endParaRPr lang="ru-RU" sz="2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928670"/>
            <a:ext cx="7696200" cy="3657600"/>
          </a:xfrm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Вариант 1.			Вариант 2.</a:t>
            </a:r>
          </a:p>
          <a:p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(с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2с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 		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(х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· 8х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endParaRPr lang="ru-RU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				</a:t>
            </a:r>
          </a:p>
          <a:p>
            <a:endParaRPr lang="ru-RU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</a:p>
          <a:p>
            <a:pPr>
              <a:buNone/>
            </a:pPr>
            <a:endParaRPr lang="ru-RU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(-2а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х)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		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(-4х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endParaRPr lang="ru-RU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Какое выражение должно быть в скобках: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buNone/>
            </a:pP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(…)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27х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	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		(…)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ru-RU" sz="24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16с</a:t>
            </a:r>
            <a:r>
              <a:rPr lang="ru-RU" sz="24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endParaRPr lang="ru-RU" sz="24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2000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20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		</a:t>
            </a:r>
            <a:endParaRPr lang="ru-RU" sz="20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sz="2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1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1785926"/>
            <a:ext cx="928694" cy="804868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2151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3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1785926"/>
            <a:ext cx="1015015" cy="785818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21515" name="Rectangle 11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1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16" name="Picture 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2786058"/>
            <a:ext cx="857256" cy="990607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0" y="952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1519" name="Picture 1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2786059"/>
            <a:ext cx="785818" cy="928693"/>
          </a:xfrm>
          <a:prstGeom prst="rect">
            <a:avLst/>
          </a:prstGeom>
          <a:solidFill>
            <a:srgbClr val="92D050"/>
          </a:solidFill>
        </p:spPr>
      </p:pic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0" y="8477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9" name="Picture 2" descr="http://kostino.ucoz.ru/3/6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967496"/>
            <a:ext cx="2751548" cy="256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/>
          <p:cNvPicPr/>
          <p:nvPr/>
        </p:nvPicPr>
        <p:blipFill rotWithShape="1">
          <a:blip r:embed="rId7"/>
          <a:srcRect l="32710" t="20533" r="17905" b="14164"/>
          <a:stretch/>
        </p:blipFill>
        <p:spPr bwMode="auto">
          <a:xfrm>
            <a:off x="0" y="0"/>
            <a:ext cx="9290377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4" name="Picture 4" descr="http://club-edu.tambov.ru/vjpusk/vjp126/rabot/19/images/arg-5-25-trans-y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750" y="4147520"/>
            <a:ext cx="2765912" cy="256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Картинка 10 из 1305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00594" cy="550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572000" y="2571744"/>
            <a:ext cx="385765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«Пусть кто-нибудь попробует вычеркнуть из математики степени, и он увидит, что без них далеко не уедешь».</a:t>
            </a:r>
          </a:p>
          <a:p>
            <a:pPr algn="r"/>
            <a:endParaRPr lang="ru-RU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М.В. Ломоносов</a:t>
            </a:r>
            <a:endParaRPr lang="ru-RU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6" name="Picture 4" descr="http://1.bp.blogspot.com/-iPPIek4exlE/TjOvKLwIHyI/AAAAAAAAAXA/mLAUoFvE0Ho/s1600/267430192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20688"/>
            <a:ext cx="2336042" cy="1168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6870700" cy="681054"/>
          </a:xfrm>
        </p:spPr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 себя:</a:t>
            </a:r>
            <a:endParaRPr lang="ru-RU" sz="2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1142984"/>
            <a:ext cx="7696200" cy="365760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Вариант 1.			Вариант 2.</a:t>
            </a:r>
          </a:p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2с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 				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8х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</a:t>
            </a:r>
            <a:endParaRPr lang="ru-RU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7х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 	</a:t>
            </a:r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8а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</a:t>
            </a:r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2х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				а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</a:t>
            </a:r>
            <a:endParaRPr lang="ru-RU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-32</a:t>
            </a:r>
            <a:r>
              <a:rPr lang="ru-RU" dirty="0" smtClean="0">
                <a:latin typeface="+mn-lt"/>
                <a:ea typeface="+mn-ea"/>
                <a:cs typeface="+mn-cs"/>
              </a:rPr>
              <a:t>а</a:t>
            </a:r>
            <a:r>
              <a:rPr lang="ru-RU" baseline="30000" dirty="0" smtClean="0">
                <a:latin typeface="+mn-lt"/>
                <a:ea typeface="+mn-ea"/>
                <a:cs typeface="+mn-cs"/>
              </a:rPr>
              <a:t>10</a:t>
            </a:r>
            <a:r>
              <a:rPr lang="ru-RU" dirty="0" smtClean="0">
                <a:latin typeface="+mn-lt"/>
                <a:ea typeface="+mn-ea"/>
                <a:cs typeface="+mn-cs"/>
              </a:rPr>
              <a:t>х</a:t>
            </a:r>
            <a:r>
              <a:rPr lang="ru-RU" baseline="30000" dirty="0" smtClean="0">
                <a:latin typeface="+mn-lt"/>
                <a:ea typeface="+mn-ea"/>
                <a:cs typeface="+mn-cs"/>
              </a:rPr>
              <a:t>5 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		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-64х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</a:t>
            </a:r>
            <a:endParaRPr lang="ru-RU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Какое выражение должно быть в скобках: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>
              <a:buNone/>
            </a:pP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(3х)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27х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	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	(2с)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r>
              <a:rPr lang="ru-RU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= 16с</a:t>
            </a:r>
            <a:r>
              <a:rPr lang="ru-RU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</a:t>
            </a:r>
            <a:endParaRPr lang="ru-RU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pic>
        <p:nvPicPr>
          <p:cNvPr id="5124" name="Picture 4" descr="http://sagevg.files.wordpress.com/2011/07/knigi-23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693525"/>
            <a:ext cx="1686602" cy="316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33031" t="20533" r="17584" b="14734"/>
          <a:stretch/>
        </p:blipFill>
        <p:spPr bwMode="auto">
          <a:xfrm>
            <a:off x="-164812" y="0"/>
            <a:ext cx="9489339" cy="685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 descr="http://3.bp.blogspot.com/-J2-GyGhGtyw/VFHnjRJiGCI/AAAAAAAAAfQ/XPiQsGgdTf8/s1600/chelovek6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99309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img-fotki.yandex.ru/get/5908/kur-valentina.13d/0_8e761_70699186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58"/>
            <a:ext cx="9149144" cy="6861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098550" y="651783"/>
            <a:ext cx="6870700" cy="1109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Любопытные факты </a:t>
            </a:r>
            <a:br>
              <a:rPr lang="ru-RU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b="1" kern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из истории степеней</a:t>
            </a:r>
            <a:endParaRPr lang="ru-RU" b="1" kern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374785" y="3322747"/>
            <a:ext cx="8399574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ru-RU" sz="28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мозг состоит из </a:t>
            </a:r>
            <a:r>
              <a:rPr lang="ru-RU" sz="2800" i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2∙10</a:t>
            </a:r>
            <a:r>
              <a:rPr lang="ru-RU" sz="2800" i="1" kern="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r>
              <a:rPr lang="ru-RU" sz="2800" i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нервных клеток и способен ежедневно запоминать </a:t>
            </a:r>
            <a:r>
              <a:rPr lang="ru-RU" sz="2800" i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8,6∙10</a:t>
            </a:r>
            <a:r>
              <a:rPr lang="ru-RU" sz="2800" i="1" kern="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ru-RU" sz="2800" i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единиц информации. К концу жизни наша память может хранить около </a:t>
            </a:r>
            <a:r>
              <a:rPr lang="ru-RU" sz="2800" i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lang="ru-RU" sz="2800" i="1" kern="0" baseline="300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ru-RU" sz="2800" i="1" kern="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единиц информации - число, о котором пока даже не мечтают создатели компьютерной техники. </a:t>
            </a:r>
            <a:endParaRPr lang="ru-RU" sz="2800" kern="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kern="0" dirty="0"/>
          </a:p>
        </p:txBody>
      </p:sp>
      <p:pic>
        <p:nvPicPr>
          <p:cNvPr id="7" name="Picture 4" descr="http://southpointe.schoolwires.com/cms/lib7/FL01000454/Centricity/Domain/40/asd5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846" y="943614"/>
            <a:ext cx="1974413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58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www.shmelevopark.ru/pic/large-53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01"/>
            <a:ext cx="9144000" cy="717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08415" y="200008"/>
            <a:ext cx="6870700" cy="75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ru-RU" sz="3600" kern="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  <a:endParaRPr lang="ru-RU" sz="3600" kern="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4588237" y="1345776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Tx/>
              <a:buNone/>
            </a:pP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Учебник «Алгебра 7» </a:t>
            </a:r>
          </a:p>
          <a:p>
            <a:pPr>
              <a:buFontTx/>
              <a:buNone/>
            </a:pP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Г.В. Дорофеев, </a:t>
            </a:r>
            <a:r>
              <a:rPr lang="ru-RU" sz="26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отовиться </a:t>
            </a:r>
          </a:p>
          <a:p>
            <a:pPr>
              <a:buFontTx/>
              <a:buNone/>
            </a:pP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зачету № 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6,с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174–175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2600" b="1" kern="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None/>
            </a:pP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 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главе </a:t>
            </a:r>
            <a:r>
              <a:rPr lang="ru-RU" sz="26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</a:t>
            </a:r>
          </a:p>
          <a:p>
            <a:pPr>
              <a:buFontTx/>
              <a:buNone/>
            </a:pPr>
            <a:endParaRPr lang="ru-RU" sz="26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WordArt 2"/>
          <p:cNvSpPr>
            <a:spLocks noChangeArrowheads="1" noChangeShapeType="1" noTextEdit="1"/>
          </p:cNvSpPr>
          <p:nvPr/>
        </p:nvSpPr>
        <p:spPr bwMode="auto">
          <a:xfrm>
            <a:off x="5025306" y="4012010"/>
            <a:ext cx="3991818" cy="98624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Спасибо </a:t>
            </a:r>
          </a:p>
          <a:p>
            <a:pPr algn="ctr" rtl="0"/>
            <a:r>
              <a:rPr lang="ru-RU" sz="3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за внимание!</a:t>
            </a:r>
            <a:endParaRPr lang="ru-RU" sz="3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29884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65034"/>
          </a:xfrm>
        </p:spPr>
      </p:pic>
      <p:sp>
        <p:nvSpPr>
          <p:cNvPr id="5" name="Прямоугольник 4"/>
          <p:cNvSpPr/>
          <p:nvPr/>
        </p:nvSpPr>
        <p:spPr>
          <a:xfrm>
            <a:off x="2411760" y="-99392"/>
            <a:ext cx="486062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«Дерево знаний»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167" y="5787816"/>
            <a:ext cx="869981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Задание:</a:t>
            </a:r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щелкни мышкой</a:t>
            </a:r>
          </a:p>
          <a:p>
            <a:pPr algn="ctr"/>
            <a:r>
              <a:rPr lang="ru-RU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 фрукте или овоще и ответь на вопрос</a:t>
            </a:r>
            <a:endParaRPr lang="ru-RU" sz="32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Прямоугольник 7">
            <a:hlinkClick r:id="rId3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4915674" y="908577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>
            <a:hlinkClick r:id="rId5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5709424" y="1328772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>
            <a:hlinkClick r:id="rId6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3707904" y="1242794"/>
            <a:ext cx="34656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>
            <a:hlinkClick r:id="rId7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6516216" y="2164437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Прямоугольник 11">
            <a:hlinkClick r:id="rId8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5911563" y="3510239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Прямоугольник 12">
            <a:hlinkClick r:id="rId9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4639933" y="4074557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Прямоугольник 13">
            <a:hlinkClick r:id="rId10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3059832" y="2909297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Прямоугольник 15">
            <a:hlinkClick r:id="rId11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3407098" y="2119039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>
            <a:hlinkClick r:id="rId12" action="ppaction://hlinksldjump" highlightClick="1">
              <a:snd r:embed="rId4" name="click.wav"/>
            </a:hlinkClick>
          </p:cNvPr>
          <p:cNvSpPr/>
          <p:nvPr/>
        </p:nvSpPr>
        <p:spPr>
          <a:xfrm>
            <a:off x="4589898" y="2360226"/>
            <a:ext cx="4042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28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1973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22615" y="1916832"/>
            <a:ext cx="831990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Что называют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степенью числа  </a:t>
            </a:r>
            <a:r>
              <a:rPr lang="ru-RU" sz="4400" i="1" u="sng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</a:t>
            </a: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натуральным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показателем </a:t>
            </a:r>
            <a:r>
              <a:rPr lang="ru-RU" sz="4400" i="1" u="sng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</a:t>
            </a:r>
            <a:r>
              <a:rPr lang="ru-RU" sz="4400" i="1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" action="ppaction://hlinkshowjump?jump=previousslide" highlightClick="1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5" action="ppaction://hlinksldjump" highlightClick="1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42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907704" y="1957975"/>
            <a:ext cx="5883342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Что такое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показатель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степени?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22001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3317" y="1957975"/>
            <a:ext cx="8432116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Как выполнять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умножение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степеней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одинаковыми основаниями?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30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94073" y="1844824"/>
            <a:ext cx="843211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Как выполнять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деление степеней </a:t>
            </a: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одинаковыми основаниями?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611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09033" y="1957975"/>
            <a:ext cx="788068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Как выполнить возведение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степени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степень?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578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freestrekoza.ru/pic/large-149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265" y="-42520"/>
            <a:ext cx="9191265" cy="690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-177447" y="5620153"/>
            <a:ext cx="9451626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Нажми на стрелку    ,чтобы вернуться к «Дереву знаний»</a:t>
            </a:r>
          </a:p>
          <a:p>
            <a:pPr algn="ctr"/>
            <a:endParaRPr lang="ru-RU" sz="2400" b="1" u="sng" dirty="0" smtClean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ru-RU" sz="2400" b="1" u="sng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или на стрелку    ,чтобы перейти к следующему слайду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pic>
        <p:nvPicPr>
          <p:cNvPr id="9" name="Рисунок 8">
            <a:hlinkClick r:id="rId3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5816" y="5537920"/>
            <a:ext cx="504056" cy="504056"/>
          </a:xfrm>
          <a:prstGeom prst="rect">
            <a:avLst/>
          </a:prstGeom>
        </p:spPr>
      </p:pic>
      <p:pic>
        <p:nvPicPr>
          <p:cNvPr id="12" name="Рисунок 11">
            <a:hlinkClick r:id="rId6" action="ppaction://hlinksldjump" highlightClick="1">
              <a:snd r:embed="rId4" name="click.wav"/>
            </a:hlinkClick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5776" y="6346387"/>
            <a:ext cx="504056" cy="46450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09033" y="1957975"/>
            <a:ext cx="788068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Как выполнить возведение </a:t>
            </a:r>
            <a:endParaRPr lang="ru-RU" sz="4400" dirty="0" smtClean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4400" dirty="0" smtClean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произведения </a:t>
            </a:r>
            <a:r>
              <a:rPr lang="ru-RU" sz="4400" dirty="0">
                <a:ln w="0">
                  <a:solidFill>
                    <a:schemeClr val="tx2">
                      <a:lumMod val="10000"/>
                    </a:schemeClr>
                  </a:solidFill>
                </a:ln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степень?</a:t>
            </a:r>
            <a:endParaRPr lang="ru-RU" sz="4400" dirty="0">
              <a:ln w="0">
                <a:solidFill>
                  <a:schemeClr val="tx2">
                    <a:lumMod val="10000"/>
                  </a:schemeClr>
                </a:solidFill>
              </a:ln>
              <a:solidFill>
                <a:srgbClr val="FFFF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39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стель">
  <a:themeElements>
    <a:clrScheme name="Пастель 5">
      <a:dk1>
        <a:srgbClr val="808080"/>
      </a:dk1>
      <a:lt1>
        <a:srgbClr val="FFFFFF"/>
      </a:lt1>
      <a:dk2>
        <a:srgbClr val="003366"/>
      </a:dk2>
      <a:lt2>
        <a:srgbClr val="CCECFF"/>
      </a:lt2>
      <a:accent1>
        <a:srgbClr val="33CCCC"/>
      </a:accent1>
      <a:accent2>
        <a:srgbClr val="006699"/>
      </a:accent2>
      <a:accent3>
        <a:srgbClr val="AAADB8"/>
      </a:accent3>
      <a:accent4>
        <a:srgbClr val="DADADA"/>
      </a:accent4>
      <a:accent5>
        <a:srgbClr val="ADE2E2"/>
      </a:accent5>
      <a:accent6>
        <a:srgbClr val="005C8A"/>
      </a:accent6>
      <a:hlink>
        <a:srgbClr val="00FFFF"/>
      </a:hlink>
      <a:folHlink>
        <a:srgbClr val="0000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1170</TotalTime>
  <Words>635</Words>
  <Application>Microsoft Office PowerPoint</Application>
  <PresentationFormat>Экран (4:3)</PresentationFormat>
  <Paragraphs>175</Paragraphs>
  <Slides>22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Cambria Math</vt:lpstr>
      <vt:lpstr>Comic Sans MS</vt:lpstr>
      <vt:lpstr>Times New Roman</vt:lpstr>
      <vt:lpstr>Пастель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Зачем нужны степени?</vt:lpstr>
      <vt:lpstr>Презентация PowerPoint</vt:lpstr>
      <vt:lpstr>Презентация PowerPoint</vt:lpstr>
      <vt:lpstr>Презентация PowerPoint</vt:lpstr>
      <vt:lpstr>«Самый умный художник»</vt:lpstr>
      <vt:lpstr>Расшифруйте слово: Самое большое число в мире</vt:lpstr>
      <vt:lpstr>Проверочная работа</vt:lpstr>
      <vt:lpstr>Проверь себя: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RePack by Diakov</cp:lastModifiedBy>
  <cp:revision>78</cp:revision>
  <dcterms:modified xsi:type="dcterms:W3CDTF">2015-04-05T11:12:28Z</dcterms:modified>
</cp:coreProperties>
</file>