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2"/>
  </p:notesMasterIdLst>
  <p:sldIdLst>
    <p:sldId id="256" r:id="rId2"/>
    <p:sldId id="257" r:id="rId3"/>
    <p:sldId id="258" r:id="rId4"/>
    <p:sldId id="259" r:id="rId5"/>
    <p:sldId id="260" r:id="rId6"/>
    <p:sldId id="263" r:id="rId7"/>
    <p:sldId id="261" r:id="rId8"/>
    <p:sldId id="268" r:id="rId9"/>
    <p:sldId id="274" r:id="rId10"/>
    <p:sldId id="262" r:id="rId11"/>
    <p:sldId id="264" r:id="rId12"/>
    <p:sldId id="265" r:id="rId13"/>
    <p:sldId id="269" r:id="rId14"/>
    <p:sldId id="267" r:id="rId15"/>
    <p:sldId id="275" r:id="rId16"/>
    <p:sldId id="270" r:id="rId17"/>
    <p:sldId id="271" r:id="rId18"/>
    <p:sldId id="272" r:id="rId19"/>
    <p:sldId id="276"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9C974-964B-4BFF-BD72-2353CB617A69}" type="datetimeFigureOut">
              <a:rPr lang="ru-RU" smtClean="0"/>
              <a:pPr/>
              <a:t>24.10.2016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B202E-FC32-4EF1-9BFE-A3DAF848C4E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3B202E-FC32-4EF1-9BFE-A3DAF848C4ED}"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3B202E-FC32-4EF1-9BFE-A3DAF848C4ED}"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3B202E-FC32-4EF1-9BFE-A3DAF848C4ED}"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3B202E-FC32-4EF1-9BFE-A3DAF848C4ED}"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3B202E-FC32-4EF1-9BFE-A3DAF848C4ED}"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24.10.2016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188640"/>
            <a:ext cx="6840760" cy="4901930"/>
          </a:xfrm>
        </p:spPr>
        <p:txBody>
          <a:bodyPr>
            <a:normAutofit fontScale="90000"/>
          </a:bodyPr>
          <a:lstStyle/>
          <a:p>
            <a:r>
              <a:rPr lang="ru-RU" sz="6000" dirty="0" smtClean="0"/>
              <a:t>Вавилонский царь Хаммурапи и его законы</a:t>
            </a:r>
            <a:br>
              <a:rPr lang="ru-RU" sz="6000" dirty="0" smtClean="0"/>
            </a:br>
            <a:r>
              <a:rPr lang="ru-RU" dirty="0" smtClean="0"/>
              <a:t/>
            </a:r>
            <a:br>
              <a:rPr lang="ru-RU" dirty="0" smtClean="0"/>
            </a:br>
            <a:endParaRPr lang="ru-RU" dirty="0"/>
          </a:p>
        </p:txBody>
      </p:sp>
      <p:sp>
        <p:nvSpPr>
          <p:cNvPr id="4" name="Прямоугольник 3"/>
          <p:cNvSpPr/>
          <p:nvPr/>
        </p:nvSpPr>
        <p:spPr>
          <a:xfrm>
            <a:off x="107504" y="4813994"/>
            <a:ext cx="8856984" cy="1754326"/>
          </a:xfrm>
          <a:prstGeom prst="rect">
            <a:avLst/>
          </a:prstGeom>
        </p:spPr>
        <p:txBody>
          <a:bodyPr wrap="square">
            <a:spAutoFit/>
          </a:bodyPr>
          <a:lstStyle/>
          <a:p>
            <a:r>
              <a:rPr lang="ru-RU" i="1" dirty="0" smtClean="0"/>
              <a:t>Презентация к уроку по учебному предмету «История Древнего мира» в 5-ом классе на тему «Вавилонский царь Хаммурапи и его законы».</a:t>
            </a:r>
          </a:p>
          <a:p>
            <a:endParaRPr lang="ru-RU" i="1" dirty="0" smtClean="0"/>
          </a:p>
          <a:p>
            <a:pPr algn="r"/>
            <a:r>
              <a:rPr lang="ru-RU" i="1" dirty="0" smtClean="0"/>
              <a:t>Выполнила </a:t>
            </a:r>
            <a:r>
              <a:rPr lang="ru-RU" i="1" dirty="0" err="1" smtClean="0"/>
              <a:t>Мехрякова</a:t>
            </a:r>
            <a:r>
              <a:rPr lang="ru-RU" i="1" dirty="0" smtClean="0"/>
              <a:t> Ирина Николаевна, </a:t>
            </a:r>
          </a:p>
          <a:p>
            <a:pPr algn="r"/>
            <a:r>
              <a:rPr lang="ru-RU" i="1" dirty="0" smtClean="0"/>
              <a:t>учитель истории и обществознания </a:t>
            </a:r>
          </a:p>
          <a:p>
            <a:pPr algn="r"/>
            <a:r>
              <a:rPr lang="ru-RU" i="1" dirty="0" smtClean="0"/>
              <a:t>МБОУ «</a:t>
            </a:r>
            <a:r>
              <a:rPr lang="ru-RU" i="1" dirty="0" err="1" smtClean="0"/>
              <a:t>Конзаводскаяч</a:t>
            </a:r>
            <a:r>
              <a:rPr lang="ru-RU" i="1" dirty="0" smtClean="0"/>
              <a:t> средняя школа им. В.К.Блюхера».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0"/>
            <a:ext cx="8599182" cy="1107996"/>
          </a:xfrm>
          <a:prstGeom prst="rect">
            <a:avLst/>
          </a:prstGeom>
        </p:spPr>
        <p:txBody>
          <a:bodyPr wrap="square">
            <a:spAutoFit/>
          </a:bodyPr>
          <a:lstStyle/>
          <a:p>
            <a:pPr algn="ctr"/>
            <a:r>
              <a:rPr lang="ru-RU" sz="2400" b="1" i="1" dirty="0" smtClean="0">
                <a:solidFill>
                  <a:srgbClr val="FFFF00"/>
                </a:solidFill>
                <a:latin typeface="Times New Roman" pitchFamily="18" charset="0"/>
                <a:cs typeface="Times New Roman" pitchFamily="18" charset="0"/>
              </a:rPr>
              <a:t>Что общего в природных условиях Египта и </a:t>
            </a:r>
            <a:r>
              <a:rPr lang="ru-RU" sz="2400" b="1" i="1" dirty="0" err="1" smtClean="0">
                <a:solidFill>
                  <a:srgbClr val="FFFF00"/>
                </a:solidFill>
                <a:latin typeface="Times New Roman" pitchFamily="18" charset="0"/>
                <a:cs typeface="Times New Roman" pitchFamily="18" charset="0"/>
              </a:rPr>
              <a:t>Двуречья</a:t>
            </a:r>
            <a:r>
              <a:rPr lang="en-US" sz="2400" b="1" i="1" dirty="0" smtClean="0">
                <a:solidFill>
                  <a:srgbClr val="FFFF00"/>
                </a:solidFill>
                <a:latin typeface="Times New Roman" pitchFamily="18" charset="0"/>
                <a:cs typeface="Times New Roman" pitchFamily="18" charset="0"/>
              </a:rPr>
              <a:t>? </a:t>
            </a:r>
            <a:endParaRPr lang="ru-RU" sz="2400" b="1" i="1" dirty="0" smtClean="0">
              <a:solidFill>
                <a:srgbClr val="FFFF00"/>
              </a:solidFill>
              <a:latin typeface="Times New Roman" pitchFamily="18" charset="0"/>
              <a:cs typeface="Times New Roman" pitchFamily="18" charset="0"/>
            </a:endParaRPr>
          </a:p>
          <a:p>
            <a:pPr algn="ctr"/>
            <a:r>
              <a:rPr lang="ru-RU" sz="2400" b="1" i="1" dirty="0" smtClean="0">
                <a:solidFill>
                  <a:srgbClr val="FFFF00"/>
                </a:solidFill>
                <a:latin typeface="Times New Roman" pitchFamily="18" charset="0"/>
                <a:cs typeface="Times New Roman" pitchFamily="18" charset="0"/>
              </a:rPr>
              <a:t>В чем различия</a:t>
            </a:r>
            <a:r>
              <a:rPr lang="en-US" sz="2400" b="1" i="1" dirty="0" smtClean="0">
                <a:solidFill>
                  <a:srgbClr val="FFFF00"/>
                </a:solidFill>
                <a:latin typeface="Times New Roman" pitchFamily="18" charset="0"/>
                <a:cs typeface="Times New Roman" pitchFamily="18" charset="0"/>
              </a:rPr>
              <a:t>?</a:t>
            </a:r>
            <a:endParaRPr lang="ru-RU" sz="2400" b="1" i="1" dirty="0" smtClean="0">
              <a:solidFill>
                <a:srgbClr val="FFFF00"/>
              </a:solidFill>
              <a:latin typeface="Times New Roman" pitchFamily="18" charset="0"/>
              <a:cs typeface="Times New Roman" pitchFamily="18" charset="0"/>
            </a:endParaRPr>
          </a:p>
          <a:p>
            <a:endParaRPr lang="ru-RU" dirty="0"/>
          </a:p>
        </p:txBody>
      </p:sp>
      <p:pic>
        <p:nvPicPr>
          <p:cNvPr id="1026" name="Picture 2" descr="C:\Users\user\Desktop\Histori\История 5 кл\карты 5 класс\img007.jpg"/>
          <p:cNvPicPr>
            <a:picLocks noChangeAspect="1" noChangeArrowheads="1"/>
          </p:cNvPicPr>
          <p:nvPr/>
        </p:nvPicPr>
        <p:blipFill>
          <a:blip r:embed="rId3" cstate="print"/>
          <a:srcRect/>
          <a:stretch>
            <a:fillRect/>
          </a:stretch>
        </p:blipFill>
        <p:spPr bwMode="auto">
          <a:xfrm>
            <a:off x="251520" y="764704"/>
            <a:ext cx="8496944" cy="60932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299418"/>
          </a:xfrm>
        </p:spPr>
        <p:txBody>
          <a:bodyPr>
            <a:normAutofit/>
          </a:bodyPr>
          <a:lstStyle/>
          <a:p>
            <a:r>
              <a:rPr lang="ru-RU" sz="3200" dirty="0" smtClean="0"/>
              <a:t>Что продавали купцы, прибывшие в Вавилон</a:t>
            </a:r>
            <a:r>
              <a:rPr lang="en-US" sz="3200" dirty="0" smtClean="0"/>
              <a:t>? </a:t>
            </a:r>
            <a:r>
              <a:rPr lang="ru-RU" sz="3200" dirty="0" smtClean="0"/>
              <a:t>Что они покупали в Вавилоне</a:t>
            </a:r>
            <a:r>
              <a:rPr lang="en-US" sz="3200" dirty="0" smtClean="0"/>
              <a:t>?</a:t>
            </a:r>
            <a:endParaRPr lang="ru-RU" sz="3200" dirty="0"/>
          </a:p>
        </p:txBody>
      </p:sp>
      <p:sp>
        <p:nvSpPr>
          <p:cNvPr id="3" name="Текст 2"/>
          <p:cNvSpPr>
            <a:spLocks noGrp="1"/>
          </p:cNvSpPr>
          <p:nvPr>
            <p:ph type="body" idx="1"/>
          </p:nvPr>
        </p:nvSpPr>
        <p:spPr>
          <a:xfrm>
            <a:off x="107504" y="1535112"/>
            <a:ext cx="4389884" cy="750887"/>
          </a:xfrm>
        </p:spPr>
        <p:txBody>
          <a:bodyPr/>
          <a:lstStyle/>
          <a:p>
            <a:pPr algn="ctr"/>
            <a:r>
              <a:rPr lang="ru-RU" dirty="0" smtClean="0">
                <a:solidFill>
                  <a:srgbClr val="FFFF00"/>
                </a:solidFill>
              </a:rPr>
              <a:t>Ввозили в Вавилон</a:t>
            </a:r>
            <a:endParaRPr lang="ru-RU" dirty="0">
              <a:solidFill>
                <a:srgbClr val="FFFF00"/>
              </a:solidFill>
            </a:endParaRPr>
          </a:p>
        </p:txBody>
      </p:sp>
      <p:sp>
        <p:nvSpPr>
          <p:cNvPr id="4" name="Текст 3"/>
          <p:cNvSpPr>
            <a:spLocks noGrp="1"/>
          </p:cNvSpPr>
          <p:nvPr>
            <p:ph type="body" sz="half" idx="3"/>
          </p:nvPr>
        </p:nvSpPr>
        <p:spPr>
          <a:xfrm>
            <a:off x="4645025" y="1535112"/>
            <a:ext cx="4391471" cy="750887"/>
          </a:xfrm>
        </p:spPr>
        <p:txBody>
          <a:bodyPr>
            <a:normAutofit/>
          </a:bodyPr>
          <a:lstStyle/>
          <a:p>
            <a:pPr algn="ctr"/>
            <a:r>
              <a:rPr lang="ru-RU" dirty="0" smtClean="0">
                <a:solidFill>
                  <a:srgbClr val="FFFF00"/>
                </a:solidFill>
              </a:rPr>
              <a:t>Привозили из </a:t>
            </a:r>
            <a:r>
              <a:rPr lang="ru-RU" dirty="0" err="1" smtClean="0">
                <a:solidFill>
                  <a:srgbClr val="FFFF00"/>
                </a:solidFill>
              </a:rPr>
              <a:t>вавилона</a:t>
            </a:r>
            <a:endParaRPr lang="ru-RU" dirty="0">
              <a:solidFill>
                <a:srgbClr val="FFFF00"/>
              </a:solidFill>
            </a:endParaRPr>
          </a:p>
        </p:txBody>
      </p:sp>
      <p:sp>
        <p:nvSpPr>
          <p:cNvPr id="5" name="Содержимое 4"/>
          <p:cNvSpPr>
            <a:spLocks noGrp="1"/>
          </p:cNvSpPr>
          <p:nvPr>
            <p:ph sz="quarter" idx="2"/>
          </p:nvPr>
        </p:nvSpPr>
        <p:spPr>
          <a:xfrm>
            <a:off x="107504" y="2362200"/>
            <a:ext cx="3888432" cy="4379168"/>
          </a:xfrm>
        </p:spPr>
        <p:txBody>
          <a:bodyPr/>
          <a:lstStyle/>
          <a:p>
            <a:r>
              <a:rPr lang="ru-RU" dirty="0" smtClean="0"/>
              <a:t>Зерно</a:t>
            </a:r>
          </a:p>
          <a:p>
            <a:r>
              <a:rPr lang="ru-RU" dirty="0" smtClean="0"/>
              <a:t>Овечью шерсть</a:t>
            </a:r>
          </a:p>
          <a:p>
            <a:endParaRPr lang="ru-RU" dirty="0"/>
          </a:p>
        </p:txBody>
      </p:sp>
      <p:sp>
        <p:nvSpPr>
          <p:cNvPr id="6" name="Содержимое 5"/>
          <p:cNvSpPr>
            <a:spLocks noGrp="1"/>
          </p:cNvSpPr>
          <p:nvPr>
            <p:ph sz="quarter" idx="4"/>
          </p:nvPr>
        </p:nvSpPr>
        <p:spPr>
          <a:xfrm>
            <a:off x="4932040" y="2362200"/>
            <a:ext cx="4104456" cy="4379168"/>
          </a:xfrm>
        </p:spPr>
        <p:txBody>
          <a:bodyPr/>
          <a:lstStyle/>
          <a:p>
            <a:r>
              <a:rPr lang="ru-RU" dirty="0" smtClean="0"/>
              <a:t>Строительный лес</a:t>
            </a:r>
          </a:p>
          <a:p>
            <a:r>
              <a:rPr lang="ru-RU" dirty="0" smtClean="0"/>
              <a:t>Металлы</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12968" cy="1417638"/>
          </a:xfrm>
        </p:spPr>
        <p:txBody>
          <a:bodyPr>
            <a:normAutofit/>
          </a:bodyPr>
          <a:lstStyle/>
          <a:p>
            <a:r>
              <a:rPr lang="ru-RU" dirty="0" smtClean="0"/>
              <a:t>Царь Хаммурапи</a:t>
            </a:r>
            <a:br>
              <a:rPr lang="ru-RU" dirty="0" smtClean="0"/>
            </a:br>
            <a:r>
              <a:rPr lang="ru-RU" dirty="0" smtClean="0"/>
              <a:t>1792-1750 год до н.э.</a:t>
            </a:r>
            <a:endParaRPr lang="ru-RU" dirty="0"/>
          </a:p>
        </p:txBody>
      </p:sp>
      <p:pic>
        <p:nvPicPr>
          <p:cNvPr id="5" name="Содержимое 4" descr="0007-014-KHammurapi-tsar-Vavilona.jpg"/>
          <p:cNvPicPr>
            <a:picLocks noGrp="1" noChangeAspect="1"/>
          </p:cNvPicPr>
          <p:nvPr>
            <p:ph sz="half" idx="2"/>
          </p:nvPr>
        </p:nvPicPr>
        <p:blipFill>
          <a:blip r:embed="rId2" cstate="print"/>
          <a:stretch>
            <a:fillRect/>
          </a:stretch>
        </p:blipFill>
        <p:spPr>
          <a:xfrm>
            <a:off x="4954548" y="1556792"/>
            <a:ext cx="3577892" cy="5112568"/>
          </a:xfrm>
        </p:spPr>
      </p:pic>
      <p:sp>
        <p:nvSpPr>
          <p:cNvPr id="7" name="Содержимое 6"/>
          <p:cNvSpPr>
            <a:spLocks noGrp="1"/>
          </p:cNvSpPr>
          <p:nvPr>
            <p:ph sz="half" idx="1"/>
          </p:nvPr>
        </p:nvSpPr>
        <p:spPr>
          <a:xfrm>
            <a:off x="457200" y="1600200"/>
            <a:ext cx="4038600" cy="5069160"/>
          </a:xfrm>
        </p:spPr>
        <p:txBody>
          <a:bodyPr>
            <a:normAutofit/>
          </a:bodyPr>
          <a:lstStyle/>
          <a:p>
            <a:r>
              <a:rPr lang="ru-RU" sz="2800" dirty="0" smtClean="0">
                <a:solidFill>
                  <a:schemeClr val="accent5">
                    <a:lumMod val="20000"/>
                    <a:lumOff val="80000"/>
                  </a:schemeClr>
                </a:solidFill>
              </a:rPr>
              <a:t>Выдающийся политический деятель</a:t>
            </a:r>
            <a:r>
              <a:rPr lang="en-US" sz="2800" dirty="0" smtClean="0">
                <a:solidFill>
                  <a:schemeClr val="accent5">
                    <a:lumMod val="20000"/>
                    <a:lumOff val="80000"/>
                  </a:schemeClr>
                </a:solidFill>
              </a:rPr>
              <a:t>: </a:t>
            </a:r>
            <a:r>
              <a:rPr lang="ru-RU" sz="2800" dirty="0" smtClean="0">
                <a:solidFill>
                  <a:schemeClr val="accent5">
                    <a:lumMod val="20000"/>
                    <a:lumOff val="80000"/>
                  </a:schemeClr>
                </a:solidFill>
              </a:rPr>
              <a:t>прозорливый и хитрый дипломат, расчетливый и умелый организатор, замечательный стратег, мудрый законодатель.</a:t>
            </a:r>
            <a:endParaRPr lang="ru-RU" sz="2800" dirty="0">
              <a:solidFill>
                <a:schemeClr val="accent5">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5818658"/>
          </a:xfrm>
        </p:spPr>
        <p:txBody>
          <a:bodyPr>
            <a:normAutofit fontScale="90000"/>
          </a:bodyPr>
          <a:lstStyle/>
          <a:p>
            <a:r>
              <a:rPr lang="ru-RU" i="1" dirty="0" smtClean="0"/>
              <a:t>Хронологическая лента.</a:t>
            </a:r>
            <a:br>
              <a:rPr lang="ru-RU" i="1" dirty="0" smtClean="0"/>
            </a:br>
            <a:r>
              <a:rPr lang="ru-RU" dirty="0" smtClean="0"/>
              <a:t/>
            </a:r>
            <a:br>
              <a:rPr lang="ru-RU" dirty="0" smtClean="0"/>
            </a:br>
            <a:r>
              <a:rPr lang="ru-RU" dirty="0" smtClean="0"/>
              <a:t>1. Подсчитайте, что было раньше</a:t>
            </a:r>
            <a:r>
              <a:rPr lang="en-US" dirty="0" smtClean="0"/>
              <a:t>: </a:t>
            </a:r>
            <a:r>
              <a:rPr lang="ru-RU" dirty="0" smtClean="0"/>
              <a:t>правление Хаммурапи в Вавилоне или Тутмоса в Египте</a:t>
            </a:r>
            <a:r>
              <a:rPr lang="en-US" dirty="0" smtClean="0"/>
              <a:t>?</a:t>
            </a:r>
            <a:r>
              <a:rPr lang="ru-RU" dirty="0" smtClean="0"/>
              <a:t/>
            </a:r>
            <a:br>
              <a:rPr lang="ru-RU" dirty="0" smtClean="0"/>
            </a:br>
            <a:r>
              <a:rPr lang="ru-RU" dirty="0" smtClean="0"/>
              <a:t/>
            </a:r>
            <a:br>
              <a:rPr lang="ru-RU" dirty="0" smtClean="0"/>
            </a:br>
            <a:r>
              <a:rPr lang="ru-RU" dirty="0" smtClean="0"/>
              <a:t>2. К какому веку до н.э. относится правление Хаммурапи</a:t>
            </a:r>
            <a:r>
              <a:rPr lang="en-US" dirty="0" smtClean="0"/>
              <a:t> ? </a:t>
            </a:r>
            <a:r>
              <a:rPr lang="ru-RU" dirty="0" smtClean="0"/>
              <a:t/>
            </a:r>
            <a:br>
              <a:rPr lang="ru-RU" dirty="0" smtClean="0"/>
            </a:br>
            <a:r>
              <a:rPr lang="ru-RU" dirty="0" smtClean="0"/>
              <a:t/>
            </a:r>
            <a:br>
              <a:rPr lang="ru-RU" dirty="0" smtClean="0"/>
            </a:br>
            <a:r>
              <a:rPr lang="ru-RU" dirty="0" smtClean="0"/>
              <a:t>3. Сколько лет правил Хаммурапи</a:t>
            </a:r>
            <a:r>
              <a:rPr lang="en-US" dirty="0" smtClean="0"/>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116632"/>
            <a:ext cx="4572000" cy="6741368"/>
          </a:xfrm>
        </p:spPr>
        <p:txBody>
          <a:bodyPr>
            <a:normAutofit/>
          </a:bodyPr>
          <a:lstStyle/>
          <a:p>
            <a:r>
              <a:rPr lang="ru-RU" sz="2000" i="1" dirty="0" smtClean="0">
                <a:solidFill>
                  <a:schemeClr val="accent5">
                    <a:lumMod val="20000"/>
                    <a:lumOff val="80000"/>
                  </a:schemeClr>
                </a:solidFill>
              </a:rPr>
              <a:t>В самом начале </a:t>
            </a:r>
            <a:r>
              <a:rPr lang="en-US" sz="2000" i="1" dirty="0" smtClean="0">
                <a:solidFill>
                  <a:schemeClr val="accent5">
                    <a:lumMod val="20000"/>
                    <a:lumOff val="80000"/>
                  </a:schemeClr>
                </a:solidFill>
              </a:rPr>
              <a:t>XX </a:t>
            </a:r>
            <a:r>
              <a:rPr lang="ru-RU" sz="2000" i="1" dirty="0" smtClean="0">
                <a:solidFill>
                  <a:schemeClr val="accent5">
                    <a:lumMod val="20000"/>
                    <a:lumOff val="80000"/>
                  </a:schemeClr>
                </a:solidFill>
              </a:rPr>
              <a:t>века археологи обнаружили двухметровый столб из черного базальта с изображение двух рельефных мужских фигур.</a:t>
            </a:r>
            <a:br>
              <a:rPr lang="ru-RU" sz="2000" i="1" dirty="0" smtClean="0">
                <a:solidFill>
                  <a:schemeClr val="accent5">
                    <a:lumMod val="20000"/>
                    <a:lumOff val="80000"/>
                  </a:schemeClr>
                </a:solidFill>
              </a:rPr>
            </a:br>
            <a:r>
              <a:rPr lang="ru-RU" sz="2000" i="1" dirty="0" smtClean="0">
                <a:solidFill>
                  <a:schemeClr val="accent5">
                    <a:lumMod val="20000"/>
                    <a:lumOff val="80000"/>
                  </a:schemeClr>
                </a:solidFill>
              </a:rPr>
              <a:t/>
            </a:r>
            <a:br>
              <a:rPr lang="ru-RU" sz="2000" i="1" dirty="0" smtClean="0">
                <a:solidFill>
                  <a:schemeClr val="accent5">
                    <a:lumMod val="20000"/>
                    <a:lumOff val="80000"/>
                  </a:schemeClr>
                </a:solidFill>
              </a:rPr>
            </a:br>
            <a:r>
              <a:rPr lang="ru-RU" sz="2000" i="1" dirty="0" smtClean="0">
                <a:solidFill>
                  <a:schemeClr val="accent5">
                    <a:lumMod val="20000"/>
                    <a:lumOff val="80000"/>
                  </a:schemeClr>
                </a:solidFill>
              </a:rPr>
              <a:t> Под барельефом было выбита длинная надпись причудливыми клинообразными знаками.</a:t>
            </a:r>
            <a:br>
              <a:rPr lang="ru-RU" sz="2000" i="1" dirty="0" smtClean="0">
                <a:solidFill>
                  <a:schemeClr val="accent5">
                    <a:lumMod val="20000"/>
                    <a:lumOff val="80000"/>
                  </a:schemeClr>
                </a:solidFill>
              </a:rPr>
            </a:br>
            <a:r>
              <a:rPr lang="ru-RU" sz="2000" i="1" dirty="0" smtClean="0">
                <a:solidFill>
                  <a:schemeClr val="accent5">
                    <a:lumMod val="20000"/>
                    <a:lumOff val="80000"/>
                  </a:schemeClr>
                </a:solidFill>
              </a:rPr>
              <a:t> Позднее он получил название Стела Хаммурапи. </a:t>
            </a:r>
            <a:br>
              <a:rPr lang="ru-RU" sz="2000" i="1" dirty="0" smtClean="0">
                <a:solidFill>
                  <a:schemeClr val="accent5">
                    <a:lumMod val="20000"/>
                    <a:lumOff val="80000"/>
                  </a:schemeClr>
                </a:solidFill>
              </a:rPr>
            </a:br>
            <a:r>
              <a:rPr lang="ru-RU" sz="2000" i="1" dirty="0" smtClean="0">
                <a:solidFill>
                  <a:schemeClr val="accent5">
                    <a:lumMod val="20000"/>
                    <a:lumOff val="80000"/>
                  </a:schemeClr>
                </a:solidFill>
              </a:rPr>
              <a:t/>
            </a:r>
            <a:br>
              <a:rPr lang="ru-RU" sz="2000" i="1" dirty="0" smtClean="0">
                <a:solidFill>
                  <a:schemeClr val="accent5">
                    <a:lumMod val="20000"/>
                    <a:lumOff val="80000"/>
                  </a:schemeClr>
                </a:solidFill>
              </a:rPr>
            </a:br>
            <a:r>
              <a:rPr lang="ru-RU" sz="2000" i="1" dirty="0" smtClean="0">
                <a:solidFill>
                  <a:schemeClr val="accent5">
                    <a:lumMod val="20000"/>
                    <a:lumOff val="80000"/>
                  </a:schemeClr>
                </a:solidFill>
              </a:rPr>
              <a:t>Оказалось, что на нем записан свод законов царя Хаммурапи, изображенном на стеле стоящим в молитвенной позе перед богом Солнца и справедливости </a:t>
            </a:r>
            <a:r>
              <a:rPr lang="ru-RU" sz="2000" i="1" dirty="0" err="1" smtClean="0">
                <a:solidFill>
                  <a:schemeClr val="accent5">
                    <a:lumMod val="20000"/>
                    <a:lumOff val="80000"/>
                  </a:schemeClr>
                </a:solidFill>
              </a:rPr>
              <a:t>Шамашем</a:t>
            </a:r>
            <a:r>
              <a:rPr lang="ru-RU" sz="2000" i="1" dirty="0" smtClean="0">
                <a:solidFill>
                  <a:schemeClr val="accent5">
                    <a:lumMod val="20000"/>
                    <a:lumOff val="80000"/>
                  </a:schemeClr>
                </a:solidFill>
              </a:rPr>
              <a:t>, вручающим ему судейский жезл или кольцо – символы власти.</a:t>
            </a:r>
            <a:r>
              <a:rPr lang="ru-RU" sz="1400" b="0" i="1" dirty="0" smtClean="0">
                <a:solidFill>
                  <a:schemeClr val="accent5">
                    <a:lumMod val="20000"/>
                    <a:lumOff val="80000"/>
                  </a:schemeClr>
                </a:solidFill>
              </a:rPr>
              <a:t/>
            </a:r>
            <a:br>
              <a:rPr lang="ru-RU" sz="1400" b="0" i="1" dirty="0" smtClean="0">
                <a:solidFill>
                  <a:schemeClr val="accent5">
                    <a:lumMod val="20000"/>
                    <a:lumOff val="80000"/>
                  </a:schemeClr>
                </a:solidFill>
              </a:rPr>
            </a:br>
            <a:r>
              <a:rPr lang="ru-RU" sz="1400" dirty="0" smtClean="0"/>
              <a:t/>
            </a:r>
            <a:br>
              <a:rPr lang="ru-RU" sz="1400" dirty="0" smtClean="0"/>
            </a:br>
            <a:endParaRPr lang="ru-RU" sz="1400" dirty="0"/>
          </a:p>
        </p:txBody>
      </p:sp>
      <p:pic>
        <p:nvPicPr>
          <p:cNvPr id="7" name="Picture 4"/>
          <p:cNvPicPr>
            <a:picLocks noGrp="1" noChangeAspect="1" noChangeArrowheads="1"/>
          </p:cNvPicPr>
          <p:nvPr>
            <p:ph sz="quarter" idx="2"/>
          </p:nvPr>
        </p:nvPicPr>
        <p:blipFill>
          <a:blip r:embed="rId2" cstate="print"/>
          <a:srcRect/>
          <a:stretch>
            <a:fillRect/>
          </a:stretch>
        </p:blipFill>
        <p:spPr bwMode="auto">
          <a:xfrm>
            <a:off x="323528" y="0"/>
            <a:ext cx="3744416" cy="67413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3384376" cy="648072"/>
          </a:xfrm>
        </p:spPr>
        <p:txBody>
          <a:bodyPr>
            <a:normAutofit fontScale="90000"/>
          </a:bodyPr>
          <a:lstStyle/>
          <a:p>
            <a:pPr algn="ctr"/>
            <a:r>
              <a:rPr lang="ru-RU" sz="4000" dirty="0" smtClean="0">
                <a:solidFill>
                  <a:srgbClr val="FF0000"/>
                </a:solidFill>
              </a:rPr>
              <a:t>Словарь</a:t>
            </a:r>
            <a:endParaRPr lang="ru-RU" sz="4000" dirty="0">
              <a:solidFill>
                <a:srgbClr val="FF0000"/>
              </a:solidFill>
            </a:endParaRPr>
          </a:p>
        </p:txBody>
      </p:sp>
      <p:sp>
        <p:nvSpPr>
          <p:cNvPr id="3" name="Текст 2"/>
          <p:cNvSpPr>
            <a:spLocks noGrp="1"/>
          </p:cNvSpPr>
          <p:nvPr>
            <p:ph type="body" idx="2"/>
          </p:nvPr>
        </p:nvSpPr>
        <p:spPr>
          <a:xfrm>
            <a:off x="179512" y="980728"/>
            <a:ext cx="3672408" cy="5616624"/>
          </a:xfrm>
        </p:spPr>
        <p:txBody>
          <a:bodyPr>
            <a:normAutofit fontScale="62500" lnSpcReduction="20000"/>
          </a:bodyPr>
          <a:lstStyle/>
          <a:p>
            <a:endParaRPr lang="ru-RU" dirty="0" smtClean="0"/>
          </a:p>
          <a:p>
            <a:endParaRPr lang="ru-RU" dirty="0" smtClean="0"/>
          </a:p>
          <a:p>
            <a:endParaRPr lang="ru-RU" dirty="0" smtClean="0"/>
          </a:p>
          <a:p>
            <a:endParaRPr lang="ru-RU" dirty="0" smtClean="0"/>
          </a:p>
          <a:p>
            <a:pPr algn="ctr"/>
            <a:r>
              <a:rPr lang="ru-RU" sz="5700" b="1" dirty="0" smtClean="0">
                <a:solidFill>
                  <a:srgbClr val="FF0000"/>
                </a:solidFill>
              </a:rPr>
              <a:t>ЗАКОН </a:t>
            </a:r>
            <a:r>
              <a:rPr lang="ru-RU" sz="4400" dirty="0" smtClean="0">
                <a:solidFill>
                  <a:srgbClr val="FFFF00"/>
                </a:solidFill>
              </a:rPr>
              <a:t>– </a:t>
            </a:r>
          </a:p>
          <a:p>
            <a:pPr algn="ctr"/>
            <a:r>
              <a:rPr lang="ru-RU" sz="5800" dirty="0" smtClean="0">
                <a:solidFill>
                  <a:srgbClr val="FFFF00"/>
                </a:solidFill>
              </a:rPr>
              <a:t>это </a:t>
            </a:r>
            <a:r>
              <a:rPr lang="ru-RU" sz="5800" dirty="0" smtClean="0">
                <a:solidFill>
                  <a:srgbClr val="FFFF00"/>
                </a:solidFill>
              </a:rPr>
              <a:t>правила поведения, установленные </a:t>
            </a:r>
            <a:r>
              <a:rPr lang="ru-RU" sz="5800" dirty="0" smtClean="0">
                <a:solidFill>
                  <a:srgbClr val="FFFF00"/>
                </a:solidFill>
              </a:rPr>
              <a:t>царем </a:t>
            </a:r>
            <a:r>
              <a:rPr lang="ru-RU" sz="5800" dirty="0" smtClean="0">
                <a:solidFill>
                  <a:srgbClr val="FFFF00"/>
                </a:solidFill>
              </a:rPr>
              <a:t>(правителем) и обязательные для всех жителей государства</a:t>
            </a:r>
            <a:endParaRPr lang="ru-RU" sz="5800" dirty="0">
              <a:solidFill>
                <a:srgbClr val="FFFF00"/>
              </a:solidFill>
            </a:endParaRPr>
          </a:p>
        </p:txBody>
      </p:sp>
      <p:pic>
        <p:nvPicPr>
          <p:cNvPr id="5" name="Содержимое 4" descr="hammurapicode.jpg"/>
          <p:cNvPicPr>
            <a:picLocks noGrp="1" noChangeAspect="1"/>
          </p:cNvPicPr>
          <p:nvPr>
            <p:ph sz="half" idx="1"/>
          </p:nvPr>
        </p:nvPicPr>
        <p:blipFill>
          <a:blip r:embed="rId2" cstate="print"/>
          <a:stretch>
            <a:fillRect/>
          </a:stretch>
        </p:blipFill>
        <p:spPr>
          <a:xfrm>
            <a:off x="4211960" y="404664"/>
            <a:ext cx="4536503" cy="612068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5746650"/>
          </a:xfrm>
        </p:spPr>
        <p:txBody>
          <a:bodyPr>
            <a:normAutofit/>
          </a:bodyPr>
          <a:lstStyle/>
          <a:p>
            <a:r>
              <a:rPr lang="ru-RU" dirty="0" smtClean="0"/>
              <a:t>Какие группы населения были в Вавилоне</a:t>
            </a:r>
            <a:r>
              <a:rPr lang="en-US" dirty="0" smtClean="0"/>
              <a:t>? </a:t>
            </a:r>
            <a:r>
              <a:rPr lang="ru-RU" dirty="0" smtClean="0"/>
              <a:t/>
            </a:r>
            <a:br>
              <a:rPr lang="ru-RU" dirty="0" smtClean="0"/>
            </a:br>
            <a:r>
              <a:rPr lang="ru-RU" dirty="0" smtClean="0"/>
              <a:t/>
            </a:r>
            <a:br>
              <a:rPr lang="ru-RU" dirty="0" smtClean="0"/>
            </a:br>
            <a:r>
              <a:rPr lang="ru-RU" dirty="0" smtClean="0"/>
              <a:t>Какие права и обязанности были у населения</a:t>
            </a:r>
            <a:r>
              <a:rPr lang="en-US" dirty="0" smtClean="0"/>
              <a:t> ? </a:t>
            </a:r>
            <a:r>
              <a:rPr lang="ru-RU" dirty="0" smtClean="0"/>
              <a:t/>
            </a:r>
            <a:br>
              <a:rPr lang="ru-RU" dirty="0" smtClean="0"/>
            </a:br>
            <a:r>
              <a:rPr lang="ru-RU" dirty="0" smtClean="0"/>
              <a:t/>
            </a:r>
            <a:br>
              <a:rPr lang="ru-RU" dirty="0" smtClean="0"/>
            </a:br>
            <a:r>
              <a:rPr lang="ru-RU" dirty="0" smtClean="0"/>
              <a:t>О чем заботился царь Хаммурапи в своих законах</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3"/>
            <a:ext cx="8856984" cy="1261884"/>
          </a:xfrm>
          <a:prstGeom prst="rect">
            <a:avLst/>
          </a:prstGeom>
        </p:spPr>
        <p:txBody>
          <a:bodyPr wrap="square">
            <a:spAutoFit/>
          </a:bodyPr>
          <a:lstStyle/>
          <a:p>
            <a:pPr algn="ctr"/>
            <a:r>
              <a:rPr lang="ru-RU" sz="2000" dirty="0" smtClean="0"/>
              <a:t>Соотнесите отрывки из текста законов Хаммурапи  и сферы жизни, которые эти законы регулировали.</a:t>
            </a:r>
          </a:p>
          <a:p>
            <a:endParaRPr lang="ru-RU" dirty="0" smtClean="0"/>
          </a:p>
          <a:p>
            <a:endParaRPr lang="ru-RU" dirty="0"/>
          </a:p>
        </p:txBody>
      </p:sp>
      <p:graphicFrame>
        <p:nvGraphicFramePr>
          <p:cNvPr id="3" name="Таблица 2"/>
          <p:cNvGraphicFramePr>
            <a:graphicFrameLocks noGrp="1"/>
          </p:cNvGraphicFramePr>
          <p:nvPr/>
        </p:nvGraphicFramePr>
        <p:xfrm>
          <a:off x="0" y="1052737"/>
          <a:ext cx="9144000" cy="5688632"/>
        </p:xfrm>
        <a:graphic>
          <a:graphicData uri="http://schemas.openxmlformats.org/drawingml/2006/table">
            <a:tbl>
              <a:tblPr firstRow="1" bandRow="1">
                <a:tableStyleId>{5C22544A-7EE6-4342-B048-85BDC9FD1C3A}</a:tableStyleId>
              </a:tblPr>
              <a:tblGrid>
                <a:gridCol w="5096655"/>
                <a:gridCol w="4047345"/>
              </a:tblGrid>
              <a:tr h="1896210">
                <a:tc>
                  <a:txBody>
                    <a:bodyPr/>
                    <a:lstStyle/>
                    <a:p>
                      <a:r>
                        <a:rPr lang="ru-RU" sz="2200" b="0" dirty="0" smtClean="0">
                          <a:solidFill>
                            <a:srgbClr val="002060"/>
                          </a:solidFill>
                        </a:rPr>
                        <a:t>1. Если лекарь сделал человеку операцию бронзовым ножом и убил его или же он вскрыл</a:t>
                      </a:r>
                      <a:r>
                        <a:rPr lang="ru-RU" sz="2200" b="0" baseline="0" dirty="0" smtClean="0">
                          <a:solidFill>
                            <a:srgbClr val="002060"/>
                          </a:solidFill>
                        </a:rPr>
                        <a:t> бельмо и выколол глаз человеку, то лекарю следует отрубить руку.</a:t>
                      </a:r>
                      <a:endParaRPr lang="ru-RU" sz="2200" b="0" dirty="0">
                        <a:solidFill>
                          <a:srgbClr val="002060"/>
                        </a:solidFill>
                      </a:endParaRPr>
                    </a:p>
                  </a:txBody>
                  <a:tcPr/>
                </a:tc>
                <a:tc>
                  <a:txBody>
                    <a:bodyPr/>
                    <a:lstStyle/>
                    <a:p>
                      <a:r>
                        <a:rPr lang="ru-RU" sz="2200" b="0" dirty="0" smtClean="0">
                          <a:solidFill>
                            <a:srgbClr val="002060"/>
                          </a:solidFill>
                        </a:rPr>
                        <a:t>А. Утверждение</a:t>
                      </a:r>
                      <a:r>
                        <a:rPr lang="ru-RU" sz="2200" b="0" baseline="0" dirty="0" smtClean="0">
                          <a:solidFill>
                            <a:srgbClr val="002060"/>
                          </a:solidFill>
                        </a:rPr>
                        <a:t> общественного неравенства.</a:t>
                      </a:r>
                      <a:endParaRPr lang="ru-RU" sz="2200" b="0" dirty="0">
                        <a:solidFill>
                          <a:srgbClr val="002060"/>
                        </a:solidFill>
                      </a:endParaRPr>
                    </a:p>
                  </a:txBody>
                  <a:tcPr/>
                </a:tc>
              </a:tr>
              <a:tr h="1455232">
                <a:tc>
                  <a:txBody>
                    <a:bodyPr/>
                    <a:lstStyle/>
                    <a:p>
                      <a:r>
                        <a:rPr lang="ru-RU" sz="2200" dirty="0" smtClean="0">
                          <a:solidFill>
                            <a:srgbClr val="002060"/>
                          </a:solidFill>
                        </a:rPr>
                        <a:t>2. Если человек ударил по щеке человека высшего по положению, то он должен быть отхлестан воловьей плетью 60 раз.</a:t>
                      </a:r>
                      <a:endParaRPr lang="ru-RU" sz="2200" dirty="0">
                        <a:solidFill>
                          <a:srgbClr val="002060"/>
                        </a:solidFill>
                      </a:endParaRPr>
                    </a:p>
                  </a:txBody>
                  <a:tcPr/>
                </a:tc>
                <a:tc>
                  <a:txBody>
                    <a:bodyPr/>
                    <a:lstStyle/>
                    <a:p>
                      <a:r>
                        <a:rPr lang="ru-RU" sz="2200" b="0" dirty="0" smtClean="0">
                          <a:solidFill>
                            <a:srgbClr val="002060"/>
                          </a:solidFill>
                        </a:rPr>
                        <a:t>Б. Защита свободного населения от обращения в рабство.</a:t>
                      </a:r>
                      <a:endParaRPr lang="ru-RU" sz="2200" b="0" dirty="0">
                        <a:solidFill>
                          <a:srgbClr val="002060"/>
                        </a:solidFill>
                      </a:endParaRPr>
                    </a:p>
                  </a:txBody>
                  <a:tcPr/>
                </a:tc>
              </a:tr>
              <a:tr h="2337190">
                <a:tc>
                  <a:txBody>
                    <a:bodyPr/>
                    <a:lstStyle/>
                    <a:p>
                      <a:r>
                        <a:rPr lang="ru-RU" sz="2200" dirty="0" smtClean="0">
                          <a:solidFill>
                            <a:srgbClr val="002060"/>
                          </a:solidFill>
                        </a:rPr>
                        <a:t>3. Если долг одолел человека и он продал жену, сына или дочь, то три года они должны обслуживать дом их покупателя, в четвертом</a:t>
                      </a:r>
                      <a:r>
                        <a:rPr lang="ru-RU" sz="2200" baseline="0" dirty="0" smtClean="0">
                          <a:solidFill>
                            <a:srgbClr val="002060"/>
                          </a:solidFill>
                        </a:rPr>
                        <a:t> году им должна быть предоставлена свобода.</a:t>
                      </a:r>
                      <a:endParaRPr lang="ru-RU" sz="2200" dirty="0">
                        <a:solidFill>
                          <a:srgbClr val="002060"/>
                        </a:solidFill>
                      </a:endParaRPr>
                    </a:p>
                  </a:txBody>
                  <a:tcPr/>
                </a:tc>
                <a:tc>
                  <a:txBody>
                    <a:bodyPr/>
                    <a:lstStyle/>
                    <a:p>
                      <a:r>
                        <a:rPr lang="ru-RU" sz="2200" b="0" dirty="0" smtClean="0">
                          <a:solidFill>
                            <a:srgbClr val="002060"/>
                          </a:solidFill>
                        </a:rPr>
                        <a:t>В. Наказание за плохо выполненную работу.</a:t>
                      </a:r>
                      <a:endParaRPr lang="ru-RU" sz="2200" b="0" dirty="0">
                        <a:solidFill>
                          <a:srgbClr val="002060"/>
                        </a:solidFill>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09600"/>
            <a:ext cx="9036496" cy="2747392"/>
          </a:xfrm>
        </p:spPr>
        <p:txBody>
          <a:bodyPr/>
          <a:lstStyle/>
          <a:p>
            <a:pPr algn="ctr"/>
            <a:r>
              <a:rPr lang="ru-RU" dirty="0" smtClean="0"/>
              <a:t>Что означает выражение «око за око, зуб за зуб»</a:t>
            </a:r>
            <a:r>
              <a:rPr lang="en-US" dirty="0" smtClean="0"/>
              <a:t>?</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6336704"/>
          </a:xfrm>
        </p:spPr>
        <p:txBody>
          <a:bodyPr/>
          <a:lstStyle/>
          <a:p>
            <a:pPr algn="ctr"/>
            <a:r>
              <a:rPr lang="ru-RU" sz="5400" b="0" i="1" u="sng" dirty="0" smtClean="0">
                <a:solidFill>
                  <a:srgbClr val="FFFF00"/>
                </a:solidFill>
                <a:effectLst/>
                <a:latin typeface="+mn-lt"/>
              </a:rPr>
              <a:t>Составьте рассказ используя слова</a:t>
            </a:r>
            <a:r>
              <a:rPr lang="en-US" sz="5400" b="0" i="1" u="sng" dirty="0" smtClean="0">
                <a:solidFill>
                  <a:srgbClr val="FFFF00"/>
                </a:solidFill>
                <a:effectLst/>
                <a:latin typeface="+mn-lt"/>
              </a:rPr>
              <a:t>:</a:t>
            </a:r>
            <a:r>
              <a:rPr lang="ru-RU" sz="5400" b="0" dirty="0" smtClean="0">
                <a:solidFill>
                  <a:srgbClr val="FFFF00"/>
                </a:solidFill>
                <a:effectLst/>
                <a:latin typeface="+mn-lt"/>
              </a:rPr>
              <a:t/>
            </a:r>
            <a:br>
              <a:rPr lang="ru-RU" sz="5400" b="0" dirty="0" smtClean="0">
                <a:solidFill>
                  <a:srgbClr val="FFFF00"/>
                </a:solidFill>
                <a:effectLst/>
                <a:latin typeface="+mn-lt"/>
              </a:rPr>
            </a:br>
            <a:r>
              <a:rPr lang="en-US" sz="5400" b="0" dirty="0" smtClean="0">
                <a:solidFill>
                  <a:srgbClr val="FFFF00"/>
                </a:solidFill>
                <a:effectLst/>
                <a:latin typeface="+mn-lt"/>
              </a:rPr>
              <a:t/>
            </a:r>
            <a:br>
              <a:rPr lang="en-US" sz="5400" b="0" dirty="0" smtClean="0">
                <a:solidFill>
                  <a:srgbClr val="FFFF00"/>
                </a:solidFill>
                <a:effectLst/>
                <a:latin typeface="+mn-lt"/>
              </a:rPr>
            </a:br>
            <a:r>
              <a:rPr lang="ru-RU" sz="5400" b="0" dirty="0" smtClean="0">
                <a:solidFill>
                  <a:srgbClr val="FFFF00"/>
                </a:solidFill>
                <a:effectLst/>
                <a:latin typeface="+mn-lt"/>
              </a:rPr>
              <a:t>Закон, Хаммурапи, долг, зерно, ростовщик.</a:t>
            </a:r>
            <a:r>
              <a:rPr lang="en-US" sz="5400" b="0" dirty="0" smtClean="0">
                <a:solidFill>
                  <a:srgbClr val="FFFF00"/>
                </a:solidFill>
                <a:effectLst/>
                <a:latin typeface="+mn-lt"/>
              </a:rPr>
              <a:t/>
            </a:r>
            <a:br>
              <a:rPr lang="en-US" sz="5400" b="0" dirty="0" smtClean="0">
                <a:solidFill>
                  <a:srgbClr val="FFFF00"/>
                </a:solidFill>
                <a:effectLst/>
                <a:latin typeface="+mn-lt"/>
              </a:rPr>
            </a:br>
            <a:r>
              <a:rPr lang="en-US" dirty="0" smtClean="0"/>
              <a:t/>
            </a:r>
            <a:br>
              <a:rPr lang="en-US" dirty="0" smtClean="0"/>
            </a:br>
            <a:r>
              <a:rPr lang="en-US" dirty="0" smtClean="0"/>
              <a:t/>
            </a:r>
            <a:br>
              <a:rPr lang="en-US"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164562"/>
            <a:ext cx="8136904"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Укажите верный вариант продолжения фразы …</a:t>
            </a:r>
            <a:endParaRPr kumimoji="0" lang="ru-RU" sz="3600" b="1" i="0" u="none" strike="noStrike" cap="none" normalizeH="0" baseline="0" dirty="0" smtClean="0">
              <a:ln>
                <a:noFill/>
              </a:ln>
              <a:solidFill>
                <a:srgbClr val="FFFF00"/>
              </a:solidFill>
              <a:effectLst/>
              <a:latin typeface="Arial" pitchFamily="34" charset="0"/>
              <a:cs typeface="Arial" pitchFamily="34" charset="0"/>
            </a:endParaRPr>
          </a:p>
          <a:p>
            <a:pPr marL="742950" marR="0" lvl="0" indent="-742950" algn="l" defTabSz="914400" rtl="0" eaLnBrk="0" fontAlgn="base" latinLnBrk="0" hangingPunct="0">
              <a:lnSpc>
                <a:spcPct val="100000"/>
              </a:lnSpc>
              <a:spcBef>
                <a:spcPct val="0"/>
              </a:spcBef>
              <a:spcAft>
                <a:spcPct val="0"/>
              </a:spcAft>
              <a:buClrTx/>
              <a:buSzTx/>
              <a:buFontTx/>
              <a:buAutoNum type="arabicPeriod"/>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П</a:t>
            </a:r>
            <a:r>
              <a:rPr lang="ru-RU" sz="4000" dirty="0" smtClean="0">
                <a:solidFill>
                  <a:srgbClr val="FFFF00"/>
                </a:solidFill>
                <a:latin typeface="Calibri" pitchFamily="34" charset="0"/>
                <a:ea typeface="Calibri" pitchFamily="34" charset="0"/>
                <a:cs typeface="Times New Roman" pitchFamily="18" charset="0"/>
              </a:rPr>
              <a:t>исьменность возникшая в </a:t>
            </a:r>
            <a:r>
              <a:rPr lang="ru-RU" sz="4000" dirty="0" err="1" smtClean="0">
                <a:solidFill>
                  <a:srgbClr val="FFFF00"/>
                </a:solidFill>
                <a:latin typeface="Calibri" pitchFamily="34" charset="0"/>
                <a:ea typeface="Calibri" pitchFamily="34" charset="0"/>
                <a:cs typeface="Times New Roman" pitchFamily="18" charset="0"/>
              </a:rPr>
              <a:t>Двуречье</a:t>
            </a:r>
            <a:r>
              <a:rPr lang="ru-RU" sz="4000" dirty="0" smtClean="0">
                <a:solidFill>
                  <a:srgbClr val="FFFF00"/>
                </a:solidFill>
                <a:latin typeface="Calibri" pitchFamily="34" charset="0"/>
                <a:ea typeface="Calibri" pitchFamily="34" charset="0"/>
                <a:cs typeface="Times New Roman" pitchFamily="18" charset="0"/>
              </a:rPr>
              <a:t> …</a:t>
            </a:r>
          </a:p>
          <a:p>
            <a:pPr marL="742950" marR="0" lvl="0" indent="-742950" algn="l" defTabSz="914400" rtl="0" eaLnBrk="0" fontAlgn="base" latinLnBrk="0" hangingPunct="0">
              <a:lnSpc>
                <a:spcPct val="100000"/>
              </a:lnSpc>
              <a:spcBef>
                <a:spcPct val="0"/>
              </a:spcBef>
              <a:spcAft>
                <a:spcPct val="0"/>
              </a:spcAft>
              <a:buClrTx/>
              <a:buSzTx/>
              <a:tabLst/>
            </a:pPr>
            <a:r>
              <a:rPr kumimoji="0" lang="ru-RU" sz="4000" b="0" i="0" u="none" strike="noStrike" cap="none" normalizeH="0" baseline="0" dirty="0" smtClean="0">
                <a:ln>
                  <a:noFill/>
                </a:ln>
                <a:solidFill>
                  <a:srgbClr val="FFFF00"/>
                </a:solidFill>
                <a:effectLst/>
                <a:latin typeface="Calibri" pitchFamily="34" charset="0"/>
                <a:cs typeface="Times New Roman" pitchFamily="18" charset="0"/>
              </a:rPr>
              <a:t>   А. иероглифы</a:t>
            </a:r>
          </a:p>
          <a:p>
            <a:pPr marL="742950" marR="0" lvl="0" indent="-742950" algn="l" defTabSz="914400" rtl="0" eaLnBrk="0" fontAlgn="base" latinLnBrk="0" hangingPunct="0">
              <a:lnSpc>
                <a:spcPct val="100000"/>
              </a:lnSpc>
              <a:spcBef>
                <a:spcPct val="0"/>
              </a:spcBef>
              <a:spcAft>
                <a:spcPct val="0"/>
              </a:spcAft>
              <a:buClrTx/>
              <a:buSzTx/>
              <a:tabLst/>
            </a:pPr>
            <a:r>
              <a:rPr kumimoji="0" lang="ru-RU" sz="4000" b="0" i="0" u="none" strike="noStrike" cap="none" normalizeH="0" baseline="0" dirty="0" smtClean="0">
                <a:ln>
                  <a:noFill/>
                </a:ln>
                <a:solidFill>
                  <a:srgbClr val="FFFF00"/>
                </a:solidFill>
                <a:effectLst/>
                <a:latin typeface="Calibri" pitchFamily="34" charset="0"/>
                <a:cs typeface="Arial" pitchFamily="34" charset="0"/>
              </a:rPr>
              <a:t>   Б. буквы</a:t>
            </a:r>
          </a:p>
          <a:p>
            <a:pPr marL="742950" marR="0" lvl="0" indent="-742950" algn="l" defTabSz="914400" rtl="0" eaLnBrk="0" fontAlgn="base" latinLnBrk="0" hangingPunct="0">
              <a:lnSpc>
                <a:spcPct val="100000"/>
              </a:lnSpc>
              <a:spcBef>
                <a:spcPct val="0"/>
              </a:spcBef>
              <a:spcAft>
                <a:spcPct val="0"/>
              </a:spcAft>
              <a:buClrTx/>
              <a:buSzTx/>
              <a:tabLst/>
            </a:pPr>
            <a:r>
              <a:rPr lang="ru-RU" sz="4000" dirty="0" smtClean="0">
                <a:solidFill>
                  <a:srgbClr val="FFFF00"/>
                </a:solidFill>
                <a:latin typeface="Calibri" pitchFamily="34" charset="0"/>
                <a:cs typeface="Arial" pitchFamily="34" charset="0"/>
              </a:rPr>
              <a:t>   В. клинопись</a:t>
            </a:r>
            <a:endParaRPr kumimoji="0" lang="ru-RU" sz="4000" b="0" i="0" u="none" strike="noStrike" cap="none" normalizeH="0" baseline="0" dirty="0" smtClean="0">
              <a:ln>
                <a:noFill/>
              </a:ln>
              <a:solidFill>
                <a:srgbClr val="FFFF00"/>
              </a:solidFill>
              <a:effectLst/>
              <a:latin typeface="Calibri" pitchFamily="34" charset="0"/>
              <a:cs typeface="Arial" pitchFamily="34" charset="0"/>
            </a:endParaRPr>
          </a:p>
        </p:txBody>
      </p:sp>
      <p:sp>
        <p:nvSpPr>
          <p:cNvPr id="1026" name="Rectangle 2"/>
          <p:cNvSpPr>
            <a:spLocks noChangeArrowheads="1"/>
          </p:cNvSpPr>
          <p:nvPr/>
        </p:nvSpPr>
        <p:spPr bwMode="auto">
          <a:xfrm>
            <a:off x="251520" y="4004159"/>
            <a:ext cx="842493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2</a:t>
            </a: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Междуречье – это район между …</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А. Нилом и Евфратом</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Б. Тигром и Евфратом</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 Между Тигром и Конго</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4278094"/>
          </a:xfrm>
          <a:prstGeom prst="rect">
            <a:avLst/>
          </a:prstGeom>
        </p:spPr>
        <p:txBody>
          <a:bodyPr wrap="square">
            <a:spAutoFit/>
          </a:bodyPr>
          <a:lstStyle/>
          <a:p>
            <a:r>
              <a:rPr lang="ru-RU" sz="4000" dirty="0" smtClean="0"/>
              <a:t>Домашнее задание</a:t>
            </a:r>
          </a:p>
          <a:p>
            <a:endParaRPr lang="ru-RU" sz="4000" dirty="0" smtClean="0"/>
          </a:p>
          <a:p>
            <a:pPr marL="342900" indent="-342900">
              <a:buAutoNum type="arabicPeriod"/>
            </a:pPr>
            <a:r>
              <a:rPr lang="ru-RU" sz="4000" dirty="0" smtClean="0"/>
              <a:t> Параграф 14, читать, пересказывать.</a:t>
            </a:r>
          </a:p>
          <a:p>
            <a:pPr marL="342900" indent="-342900">
              <a:buAutoNum type="arabicPeriod"/>
            </a:pPr>
            <a:r>
              <a:rPr lang="ru-RU" sz="4000" smtClean="0"/>
              <a:t> Вопрос </a:t>
            </a:r>
            <a:r>
              <a:rPr lang="ru-RU" sz="4000" dirty="0" smtClean="0"/>
              <a:t>3, письменно.</a:t>
            </a:r>
          </a:p>
          <a:p>
            <a:pPr marL="342900" indent="-342900">
              <a:buAutoNum type="arabicPeriod"/>
            </a:pPr>
            <a:endParaRPr lang="ru-RU" dirty="0" smtClean="0"/>
          </a:p>
          <a:p>
            <a:pPr marL="342900" indent="-342900">
              <a:buAutoNum type="arabicPeriod"/>
            </a:pPr>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ChangeArrowheads="1"/>
          </p:cNvSpPr>
          <p:nvPr/>
        </p:nvSpPr>
        <p:spPr bwMode="auto">
          <a:xfrm>
            <a:off x="251520" y="38146"/>
            <a:ext cx="84249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3. Материал</a:t>
            </a:r>
            <a:r>
              <a:rPr kumimoji="0" lang="ru-RU" sz="4000" b="0" i="0" u="none" strike="noStrike" cap="none" normalizeH="0" dirty="0" smtClean="0">
                <a:ln>
                  <a:noFill/>
                </a:ln>
                <a:solidFill>
                  <a:srgbClr val="FFFF00"/>
                </a:solidFill>
                <a:effectLst/>
                <a:latin typeface="Calibri" pitchFamily="34" charset="0"/>
                <a:ea typeface="Calibri" pitchFamily="34" charset="0"/>
                <a:cs typeface="Times New Roman" pitchFamily="18" charset="0"/>
              </a:rPr>
              <a:t> для письменности в Древнем </a:t>
            </a:r>
            <a:r>
              <a:rPr kumimoji="0" lang="ru-RU" sz="4000" b="0" i="0" u="none" strike="noStrike" cap="none" normalizeH="0" dirty="0" err="1" smtClean="0">
                <a:ln>
                  <a:noFill/>
                </a:ln>
                <a:solidFill>
                  <a:srgbClr val="FFFF00"/>
                </a:solidFill>
                <a:effectLst/>
                <a:latin typeface="Calibri" pitchFamily="34" charset="0"/>
                <a:ea typeface="Calibri" pitchFamily="34" charset="0"/>
                <a:cs typeface="Times New Roman" pitchFamily="18" charset="0"/>
              </a:rPr>
              <a:t>Двуречье</a:t>
            </a: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А. </a:t>
            </a:r>
            <a:r>
              <a:rPr lang="ru-RU" sz="4000" dirty="0" smtClean="0">
                <a:solidFill>
                  <a:srgbClr val="FFFF00"/>
                </a:solidFill>
                <a:latin typeface="Calibri" pitchFamily="34" charset="0"/>
                <a:ea typeface="Calibri" pitchFamily="34" charset="0"/>
                <a:cs typeface="Times New Roman" pitchFamily="18" charset="0"/>
              </a:rPr>
              <a:t>иероглифы</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Б. папирус</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 </a:t>
            </a:r>
            <a:r>
              <a:rPr lang="ru-RU" sz="4000" dirty="0" smtClean="0">
                <a:solidFill>
                  <a:srgbClr val="FFFF00"/>
                </a:solidFill>
                <a:latin typeface="Calibri" pitchFamily="34" charset="0"/>
                <a:ea typeface="Calibri" pitchFamily="34" charset="0"/>
                <a:cs typeface="Times New Roman" pitchFamily="18" charset="0"/>
              </a:rPr>
              <a:t>глиняные таблички</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4. Здания в Междуречье строились в основном из …</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А. камня</a:t>
            </a:r>
            <a:endParaRPr kumimoji="0" lang="ru-RU" sz="4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Б. дерева</a:t>
            </a:r>
            <a:endParaRPr kumimoji="0" lang="ru-RU" sz="4000" b="0" i="0" u="none" strike="noStrike" cap="none" normalizeH="0" baseline="0" dirty="0" smtClean="0">
              <a:ln>
                <a:noFill/>
              </a:ln>
              <a:solidFill>
                <a:srgbClr val="FFFF00"/>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Arial" pitchFamily="34" charset="0"/>
                <a:ea typeface="Calibri" pitchFamily="34" charset="0"/>
                <a:cs typeface="Times New Roman" pitchFamily="18" charset="0"/>
              </a:rPr>
              <a:t>   </a:t>
            </a: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В. глины</a:t>
            </a:r>
            <a:r>
              <a:rPr kumimoji="0" lang="ru-RU" sz="4000" b="0" i="0" u="none" strike="noStrike" cap="none" normalizeH="0" baseline="0" dirty="0" smtClean="0">
                <a:ln>
                  <a:noFill/>
                </a:ln>
                <a:solidFill>
                  <a:srgbClr val="FFFF00"/>
                </a:solidFill>
                <a:effectLst/>
                <a:latin typeface="Calibri" pitchFamily="34" charset="0"/>
                <a:cs typeface="Arial"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251520" y="14745"/>
            <a:ext cx="8424936"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5. В Междуречье главным источником влаги для полей земледельцев  были …</a:t>
            </a:r>
            <a:endParaRPr kumimoji="0" lang="ru-RU" sz="4000" b="0" i="0" u="none" strike="noStrike" cap="none" normalizeH="0" baseline="0" dirty="0" smtClean="0">
              <a:ln>
                <a:noFill/>
              </a:ln>
              <a:solidFill>
                <a:srgbClr val="FFFF0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А. обильные дожди</a:t>
            </a:r>
            <a:endParaRPr kumimoji="0" lang="ru-RU" sz="4000" b="0" i="0" u="none" strike="noStrike" cap="none" normalizeH="0" baseline="0" dirty="0" smtClean="0">
              <a:ln>
                <a:noFill/>
              </a:ln>
              <a:solidFill>
                <a:srgbClr val="FFFF0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Б. разливы рек.</a:t>
            </a:r>
            <a:endParaRPr kumimoji="0" lang="ru-RU" sz="4000" b="0" i="0" u="none" strike="noStrike" cap="none" normalizeH="0" baseline="0" dirty="0" smtClean="0">
              <a:ln>
                <a:noFill/>
              </a:ln>
              <a:solidFill>
                <a:srgbClr val="FFFF0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 таяние снегов</a:t>
            </a:r>
            <a:endParaRPr kumimoji="0" lang="ru-RU" sz="4000" b="0" i="0" u="none" strike="noStrike" cap="none" normalizeH="0" baseline="0" dirty="0" smtClean="0">
              <a:ln>
                <a:noFill/>
              </a:ln>
              <a:solidFill>
                <a:srgbClr val="FFFF0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6. Для орошения своих полей жители Междуречья использовали …</a:t>
            </a:r>
            <a:endParaRPr kumimoji="0" lang="ru-RU" sz="4000" b="0" i="0" u="none" strike="noStrike" cap="none" normalizeH="0" baseline="0" dirty="0" smtClean="0">
              <a:ln>
                <a:noFill/>
              </a:ln>
              <a:solidFill>
                <a:srgbClr val="FFFF0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А. каналы</a:t>
            </a:r>
            <a:endParaRPr kumimoji="0" lang="ru-RU" sz="4000" b="0" i="0" u="none" strike="noStrike" cap="none" normalizeH="0" baseline="0" dirty="0" smtClean="0">
              <a:ln>
                <a:noFill/>
              </a:ln>
              <a:solidFill>
                <a:srgbClr val="FFFF0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Б. </a:t>
            </a:r>
            <a:r>
              <a:rPr kumimoji="0" lang="ru-RU" sz="4000" b="0" i="0" u="none" strike="noStrike" cap="none" normalizeH="0" baseline="0" dirty="0" err="1" smtClean="0">
                <a:ln>
                  <a:noFill/>
                </a:ln>
                <a:solidFill>
                  <a:srgbClr val="FFFF00"/>
                </a:solidFill>
                <a:effectLst/>
                <a:latin typeface="Calibri" pitchFamily="34" charset="0"/>
                <a:ea typeface="Calibri" pitchFamily="34" charset="0"/>
                <a:cs typeface="Times New Roman" pitchFamily="18" charset="0"/>
              </a:rPr>
              <a:t>шадуфы</a:t>
            </a:r>
            <a:endParaRPr kumimoji="0" lang="ru-RU" sz="4000" b="0" i="0" u="none" strike="noStrike" cap="none" normalizeH="0" baseline="0" dirty="0" smtClean="0">
              <a:ln>
                <a:noFill/>
              </a:ln>
              <a:solidFill>
                <a:srgbClr val="FFFF0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 колодц</a:t>
            </a:r>
            <a:r>
              <a:rPr kumimoji="0" lang="ru-RU"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ы</a:t>
            </a:r>
            <a:endParaRPr kumimoji="0" lang="ru-RU" sz="4000"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251520" y="496838"/>
            <a:ext cx="842493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7. В Междуречье в основном выращивали …</a:t>
            </a:r>
            <a:endParaRPr kumimoji="0" lang="ru-RU" sz="48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А. картофель</a:t>
            </a:r>
            <a:endParaRPr kumimoji="0" lang="ru-RU" sz="48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Б. пшеницу</a:t>
            </a:r>
            <a:endParaRPr kumimoji="0" lang="ru-RU" sz="48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 рис</a:t>
            </a:r>
            <a:endParaRPr kumimoji="0" lang="ru-RU" sz="48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04664"/>
            <a:ext cx="8568952" cy="3539430"/>
          </a:xfrm>
          <a:prstGeom prst="rect">
            <a:avLst/>
          </a:prstGeom>
        </p:spPr>
        <p:txBody>
          <a:bodyPr wrap="square">
            <a:spAutoFit/>
          </a:bodyPr>
          <a:lstStyle/>
          <a:p>
            <a:r>
              <a:rPr lang="ru-RU" sz="3200" dirty="0" smtClean="0">
                <a:solidFill>
                  <a:srgbClr val="FFFF00"/>
                </a:solidFill>
                <a:latin typeface="Times New Roman" pitchFamily="18" charset="0"/>
                <a:cs typeface="Times New Roman" pitchFamily="18" charset="0"/>
              </a:rPr>
              <a:t>8. По какому принципу составлены ряды</a:t>
            </a:r>
            <a:r>
              <a:rPr lang="en-US" sz="3200" dirty="0" smtClean="0">
                <a:solidFill>
                  <a:srgbClr val="FFFF00"/>
                </a:solidFill>
                <a:latin typeface="Times New Roman" pitchFamily="18" charset="0"/>
                <a:cs typeface="Times New Roman" pitchFamily="18" charset="0"/>
              </a:rPr>
              <a:t>?</a:t>
            </a:r>
            <a:endParaRPr lang="ru-RU" sz="3200" dirty="0" smtClean="0">
              <a:solidFill>
                <a:srgbClr val="FFFF00"/>
              </a:solidFill>
              <a:latin typeface="Times New Roman" pitchFamily="18" charset="0"/>
              <a:cs typeface="Times New Roman" pitchFamily="18" charset="0"/>
            </a:endParaRPr>
          </a:p>
          <a:p>
            <a:endParaRPr lang="en-US" sz="3200" dirty="0" smtClean="0">
              <a:solidFill>
                <a:srgbClr val="FFFF00"/>
              </a:solidFill>
              <a:latin typeface="Times New Roman" pitchFamily="18" charset="0"/>
              <a:cs typeface="Times New Roman" pitchFamily="18" charset="0"/>
            </a:endParaRPr>
          </a:p>
          <a:p>
            <a:pPr marL="342900" indent="-342900">
              <a:buAutoNum type="arabicPeriod"/>
            </a:pPr>
            <a:r>
              <a:rPr lang="ru-RU" sz="3200" dirty="0" smtClean="0">
                <a:solidFill>
                  <a:srgbClr val="FFFF00"/>
                </a:solidFill>
                <a:latin typeface="Times New Roman" pitchFamily="18" charset="0"/>
                <a:cs typeface="Times New Roman" pitchFamily="18" charset="0"/>
              </a:rPr>
              <a:t>Мемфис, Ур, </a:t>
            </a:r>
            <a:r>
              <a:rPr lang="ru-RU" sz="3200" dirty="0" err="1" smtClean="0">
                <a:solidFill>
                  <a:srgbClr val="FFFF00"/>
                </a:solidFill>
                <a:latin typeface="Times New Roman" pitchFamily="18" charset="0"/>
                <a:cs typeface="Times New Roman" pitchFamily="18" charset="0"/>
              </a:rPr>
              <a:t>Урук</a:t>
            </a:r>
            <a:r>
              <a:rPr lang="ru-RU" sz="3200" dirty="0" smtClean="0">
                <a:solidFill>
                  <a:srgbClr val="FFFF00"/>
                </a:solidFill>
                <a:latin typeface="Times New Roman" pitchFamily="18" charset="0"/>
                <a:cs typeface="Times New Roman" pitchFamily="18" charset="0"/>
              </a:rPr>
              <a:t> _______________________</a:t>
            </a:r>
          </a:p>
          <a:p>
            <a:pPr marL="342900" indent="-342900">
              <a:buAutoNum type="arabicPeriod"/>
            </a:pPr>
            <a:endParaRPr lang="ru-RU" sz="3200" dirty="0" smtClean="0">
              <a:solidFill>
                <a:srgbClr val="FFFF00"/>
              </a:solidFill>
              <a:latin typeface="Times New Roman" pitchFamily="18" charset="0"/>
              <a:cs typeface="Times New Roman" pitchFamily="18" charset="0"/>
            </a:endParaRPr>
          </a:p>
          <a:p>
            <a:pPr marL="342900" indent="-342900">
              <a:buAutoNum type="arabicPeriod"/>
            </a:pPr>
            <a:r>
              <a:rPr lang="ru-RU" sz="3200" dirty="0" smtClean="0">
                <a:solidFill>
                  <a:srgbClr val="FFFF00"/>
                </a:solidFill>
                <a:latin typeface="Times New Roman" pitchFamily="18" charset="0"/>
                <a:cs typeface="Times New Roman" pitchFamily="18" charset="0"/>
              </a:rPr>
              <a:t>Амон-Ра, </a:t>
            </a:r>
            <a:r>
              <a:rPr lang="ru-RU" sz="3200" dirty="0" err="1" smtClean="0">
                <a:solidFill>
                  <a:srgbClr val="FFFF00"/>
                </a:solidFill>
                <a:latin typeface="Times New Roman" pitchFamily="18" charset="0"/>
                <a:cs typeface="Times New Roman" pitchFamily="18" charset="0"/>
              </a:rPr>
              <a:t>Шамаш</a:t>
            </a:r>
            <a:r>
              <a:rPr lang="ru-RU" sz="3200" dirty="0" smtClean="0">
                <a:solidFill>
                  <a:srgbClr val="FFFF00"/>
                </a:solidFill>
                <a:latin typeface="Times New Roman" pitchFamily="18" charset="0"/>
                <a:cs typeface="Times New Roman" pitchFamily="18" charset="0"/>
              </a:rPr>
              <a:t>, Осирис ________________</a:t>
            </a:r>
          </a:p>
          <a:p>
            <a:pPr marL="342900" indent="-342900">
              <a:buAutoNum type="arabicPeriod"/>
            </a:pPr>
            <a:endParaRPr lang="ru-RU" sz="3200" dirty="0" smtClean="0">
              <a:solidFill>
                <a:srgbClr val="FFFF00"/>
              </a:solidFill>
              <a:latin typeface="Times New Roman" pitchFamily="18" charset="0"/>
              <a:cs typeface="Times New Roman" pitchFamily="18" charset="0"/>
            </a:endParaRPr>
          </a:p>
          <a:p>
            <a:pPr marL="342900" indent="-342900">
              <a:buAutoNum type="arabicPeriod"/>
            </a:pPr>
            <a:r>
              <a:rPr lang="ru-RU" sz="3200" dirty="0" smtClean="0">
                <a:solidFill>
                  <a:srgbClr val="FFFF00"/>
                </a:solidFill>
                <a:latin typeface="Times New Roman" pitchFamily="18" charset="0"/>
                <a:cs typeface="Times New Roman" pitchFamily="18" charset="0"/>
              </a:rPr>
              <a:t>Тигр, Нил, Евфрат _______________________</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251520" y="-38421"/>
            <a:ext cx="842493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sng" strike="noStrike" cap="none" normalizeH="0" baseline="0" dirty="0" smtClean="0">
                <a:ln>
                  <a:noFill/>
                </a:ln>
                <a:solidFill>
                  <a:srgbClr val="FFFF00"/>
                </a:solidFill>
                <a:effectLst/>
                <a:latin typeface="Calibri" pitchFamily="34" charset="0"/>
                <a:ea typeface="Calibri" pitchFamily="34" charset="0"/>
                <a:cs typeface="Times New Roman" pitchFamily="18" charset="0"/>
              </a:rPr>
              <a:t>Сравни с эталоном</a:t>
            </a:r>
          </a:p>
          <a:p>
            <a:pPr marL="0" marR="0" lvl="0" indent="0" algn="l" defTabSz="914400" rtl="0" eaLnBrk="1" fontAlgn="base" latinLnBrk="0" hangingPunct="1">
              <a:lnSpc>
                <a:spcPct val="100000"/>
              </a:lnSpc>
              <a:spcBef>
                <a:spcPct val="0"/>
              </a:spcBef>
              <a:spcAft>
                <a:spcPct val="0"/>
              </a:spcAft>
              <a:buClrTx/>
              <a:buSzTx/>
              <a:buFontTx/>
              <a:buNone/>
              <a:tabLst/>
            </a:pPr>
            <a:r>
              <a:rPr lang="ru-RU" sz="3600" dirty="0" smtClean="0">
                <a:solidFill>
                  <a:srgbClr val="FFFF00"/>
                </a:solidFill>
                <a:latin typeface="Calibri" pitchFamily="34" charset="0"/>
                <a:cs typeface="Times New Roman" pitchFamily="18" charset="0"/>
              </a:rPr>
              <a:t>1. 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Calibri" pitchFamily="34" charset="0"/>
                <a:cs typeface="Times New Roman" pitchFamily="18" charset="0"/>
              </a:rPr>
              <a:t>2. Б</a:t>
            </a:r>
          </a:p>
          <a:p>
            <a:pPr marL="0" marR="0" lvl="0" indent="0" algn="l" defTabSz="914400" rtl="0" eaLnBrk="1" fontAlgn="base" latinLnBrk="0" hangingPunct="1">
              <a:lnSpc>
                <a:spcPct val="100000"/>
              </a:lnSpc>
              <a:spcBef>
                <a:spcPct val="0"/>
              </a:spcBef>
              <a:spcAft>
                <a:spcPct val="0"/>
              </a:spcAft>
              <a:buClrTx/>
              <a:buSzTx/>
              <a:buFontTx/>
              <a:buNone/>
              <a:tabLst/>
            </a:pPr>
            <a:r>
              <a:rPr lang="ru-RU" sz="3600" dirty="0" smtClean="0">
                <a:solidFill>
                  <a:srgbClr val="FFFF00"/>
                </a:solidFill>
                <a:latin typeface="Calibri" pitchFamily="34" charset="0"/>
                <a:cs typeface="Times New Roman" pitchFamily="18" charset="0"/>
              </a:rPr>
              <a:t>3. 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Calibri" pitchFamily="34" charset="0"/>
                <a:cs typeface="Times New Roman" pitchFamily="18" charset="0"/>
              </a:rPr>
              <a:t>4. В</a:t>
            </a:r>
          </a:p>
          <a:p>
            <a:pPr marL="0" marR="0" lvl="0" indent="0" algn="l" defTabSz="914400" rtl="0" eaLnBrk="1" fontAlgn="base" latinLnBrk="0" hangingPunct="1">
              <a:lnSpc>
                <a:spcPct val="100000"/>
              </a:lnSpc>
              <a:spcBef>
                <a:spcPct val="0"/>
              </a:spcBef>
              <a:spcAft>
                <a:spcPct val="0"/>
              </a:spcAft>
              <a:buClrTx/>
              <a:buSzTx/>
              <a:buFontTx/>
              <a:buNone/>
              <a:tabLst/>
            </a:pPr>
            <a:r>
              <a:rPr lang="ru-RU" sz="3600" dirty="0" smtClean="0">
                <a:solidFill>
                  <a:srgbClr val="FFFF00"/>
                </a:solidFill>
                <a:latin typeface="Calibri" pitchFamily="34" charset="0"/>
                <a:cs typeface="Times New Roman" pitchFamily="18" charset="0"/>
              </a:rPr>
              <a:t>5. Б</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Calibri" pitchFamily="34" charset="0"/>
                <a:cs typeface="Times New Roman" pitchFamily="18" charset="0"/>
              </a:rPr>
              <a:t>6. А</a:t>
            </a:r>
          </a:p>
          <a:p>
            <a:pPr marL="0" marR="0" lvl="0" indent="0" algn="l" defTabSz="914400" rtl="0" eaLnBrk="1" fontAlgn="base" latinLnBrk="0" hangingPunct="1">
              <a:lnSpc>
                <a:spcPct val="100000"/>
              </a:lnSpc>
              <a:spcBef>
                <a:spcPct val="0"/>
              </a:spcBef>
              <a:spcAft>
                <a:spcPct val="0"/>
              </a:spcAft>
              <a:buClrTx/>
              <a:buSzTx/>
              <a:buFontTx/>
              <a:buNone/>
              <a:tabLst/>
            </a:pPr>
            <a:r>
              <a:rPr lang="ru-RU" sz="3600" dirty="0" smtClean="0">
                <a:solidFill>
                  <a:srgbClr val="FFFF00"/>
                </a:solidFill>
                <a:latin typeface="Calibri" pitchFamily="34" charset="0"/>
                <a:cs typeface="Times New Roman" pitchFamily="18" charset="0"/>
              </a:rPr>
              <a:t>7. Б</a:t>
            </a:r>
          </a:p>
          <a:p>
            <a:pPr lvl="0" fontAlgn="base">
              <a:spcBef>
                <a:spcPct val="0"/>
              </a:spcBef>
              <a:spcAft>
                <a:spcPct val="0"/>
              </a:spcAft>
            </a:pPr>
            <a:r>
              <a:rPr lang="ru-RU" sz="3600" dirty="0" smtClean="0">
                <a:solidFill>
                  <a:srgbClr val="FFFF00"/>
                </a:solidFill>
                <a:latin typeface="Calibri" pitchFamily="34" charset="0"/>
                <a:cs typeface="Times New Roman" pitchFamily="18" charset="0"/>
              </a:rPr>
              <a:t>8. 1. города Древнего Египта и </a:t>
            </a:r>
            <a:r>
              <a:rPr lang="ru-RU" sz="3600" dirty="0" err="1" smtClean="0">
                <a:solidFill>
                  <a:srgbClr val="FFFF00"/>
                </a:solidFill>
                <a:latin typeface="Calibri" pitchFamily="34" charset="0"/>
                <a:cs typeface="Times New Roman" pitchFamily="18" charset="0"/>
              </a:rPr>
              <a:t>Двуречья</a:t>
            </a:r>
            <a:r>
              <a:rPr lang="en-US" sz="3600" dirty="0" smtClean="0">
                <a:solidFill>
                  <a:srgbClr val="FFFF00"/>
                </a:solidFill>
                <a:latin typeface="Calibri" pitchFamily="34" charset="0"/>
                <a:cs typeface="Times New Roman" pitchFamily="18" charset="0"/>
              </a:rPr>
              <a:t>; </a:t>
            </a:r>
            <a:r>
              <a:rPr lang="ru-RU" sz="3600" dirty="0" smtClean="0">
                <a:solidFill>
                  <a:srgbClr val="FFFF00"/>
                </a:solidFill>
                <a:latin typeface="Calibri" pitchFamily="34" charset="0"/>
                <a:cs typeface="Times New Roman" pitchFamily="18" charset="0"/>
              </a:rPr>
              <a:t>2.боги Древнего Египта и </a:t>
            </a:r>
            <a:r>
              <a:rPr lang="ru-RU" sz="3600" dirty="0" err="1" smtClean="0">
                <a:solidFill>
                  <a:srgbClr val="FFFF00"/>
                </a:solidFill>
                <a:latin typeface="Calibri" pitchFamily="34" charset="0"/>
                <a:cs typeface="Times New Roman" pitchFamily="18" charset="0"/>
              </a:rPr>
              <a:t>Двуречья</a:t>
            </a:r>
            <a:r>
              <a:rPr lang="en-US" sz="3600" dirty="0" smtClean="0">
                <a:solidFill>
                  <a:srgbClr val="FFFF00"/>
                </a:solidFill>
                <a:latin typeface="Calibri" pitchFamily="34" charset="0"/>
                <a:cs typeface="Times New Roman" pitchFamily="18" charset="0"/>
              </a:rPr>
              <a:t>;</a:t>
            </a:r>
            <a:r>
              <a:rPr lang="ru-RU" sz="3600" dirty="0" smtClean="0">
                <a:solidFill>
                  <a:srgbClr val="FFFF00"/>
                </a:solidFill>
                <a:latin typeface="Calibri" pitchFamily="34" charset="0"/>
                <a:cs typeface="Times New Roman" pitchFamily="18" charset="0"/>
              </a:rPr>
              <a:t> 3.реки Древнего Египта и </a:t>
            </a:r>
            <a:r>
              <a:rPr lang="ru-RU" sz="3600" dirty="0" err="1" smtClean="0">
                <a:solidFill>
                  <a:srgbClr val="FFFF00"/>
                </a:solidFill>
                <a:latin typeface="Calibri" pitchFamily="34" charset="0"/>
                <a:cs typeface="Times New Roman" pitchFamily="18" charset="0"/>
              </a:rPr>
              <a:t>Двуречья</a:t>
            </a:r>
            <a:r>
              <a:rPr lang="en-US" sz="3600" dirty="0" smtClean="0">
                <a:solidFill>
                  <a:srgbClr val="FFFF00"/>
                </a:solidFill>
                <a:latin typeface="Calibri" pitchFamily="34" charset="0"/>
                <a:cs typeface="Times New Roman" pitchFamily="18" charset="0"/>
              </a:rPr>
              <a:t>.</a:t>
            </a:r>
            <a:endParaRPr lang="ru-RU" sz="3600" dirty="0" smtClean="0">
              <a:solidFill>
                <a:srgbClr val="FFFF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02-002-Vavilonskoe-tsarstvo.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5355312"/>
          </a:xfrm>
          <a:prstGeom prst="rect">
            <a:avLst/>
          </a:prstGeom>
        </p:spPr>
        <p:txBody>
          <a:bodyPr wrap="square">
            <a:spAutoFit/>
          </a:bodyPr>
          <a:lstStyle/>
          <a:p>
            <a:r>
              <a:rPr lang="ru-RU" sz="5400" i="1" u="sng" dirty="0" smtClean="0">
                <a:solidFill>
                  <a:srgbClr val="FFFF00"/>
                </a:solidFill>
              </a:rPr>
              <a:t>План урока</a:t>
            </a:r>
          </a:p>
          <a:p>
            <a:endParaRPr lang="ru-RU" sz="5400" i="1" dirty="0" smtClean="0">
              <a:solidFill>
                <a:srgbClr val="FFFF00"/>
              </a:solidFill>
            </a:endParaRPr>
          </a:p>
          <a:p>
            <a:pPr marL="342900" indent="-342900">
              <a:buAutoNum type="arabicPeriod"/>
            </a:pPr>
            <a:r>
              <a:rPr lang="ru-RU" sz="5400" i="1" dirty="0" smtClean="0">
                <a:solidFill>
                  <a:srgbClr val="FFFF00"/>
                </a:solidFill>
              </a:rPr>
              <a:t>Город Вавилон</a:t>
            </a:r>
          </a:p>
          <a:p>
            <a:pPr marL="342900" indent="-342900">
              <a:buAutoNum type="arabicPeriod"/>
            </a:pPr>
            <a:r>
              <a:rPr lang="ru-RU" sz="5400" i="1" dirty="0" smtClean="0">
                <a:solidFill>
                  <a:srgbClr val="FFFF00"/>
                </a:solidFill>
              </a:rPr>
              <a:t>Царь Хаммурапи</a:t>
            </a:r>
          </a:p>
          <a:p>
            <a:pPr marL="342900" indent="-342900">
              <a:buAutoNum type="arabicPeriod"/>
            </a:pPr>
            <a:r>
              <a:rPr lang="ru-RU" sz="5400" i="1" dirty="0" smtClean="0">
                <a:solidFill>
                  <a:srgbClr val="FFFF00"/>
                </a:solidFill>
              </a:rPr>
              <a:t>Царские законы</a:t>
            </a:r>
          </a:p>
          <a:p>
            <a:pPr marL="342900" indent="-342900">
              <a:buFontTx/>
              <a:buAutoNum type="arabicPeriod"/>
            </a:pPr>
            <a:r>
              <a:rPr lang="ru-RU" sz="5400" i="1" dirty="0" smtClean="0">
                <a:solidFill>
                  <a:srgbClr val="FFFF00"/>
                </a:solidFill>
              </a:rPr>
              <a:t>Законы о рабах</a:t>
            </a:r>
            <a:endParaRPr lang="ru-RU" sz="5400" dirty="0" smtClean="0">
              <a:solidFill>
                <a:srgbClr val="FFFF00"/>
              </a:solidFill>
            </a:endParaRPr>
          </a:p>
          <a:p>
            <a:pPr marL="342900" indent="-342900">
              <a:buAutoNum type="arabicPeriod"/>
            </a:pPr>
            <a:endParaRPr lang="ru-RU" i="1"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432</TotalTime>
  <Words>565</Words>
  <Application>Microsoft Office PowerPoint</Application>
  <PresentationFormat>Экран (4:3)</PresentationFormat>
  <Paragraphs>98</Paragraphs>
  <Slides>20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Вавилонский царь Хаммурапи и его законы  </vt:lpstr>
      <vt:lpstr>Слайд 2</vt:lpstr>
      <vt:lpstr>Слайд 3</vt:lpstr>
      <vt:lpstr>Слайд 4</vt:lpstr>
      <vt:lpstr>Слайд 5</vt:lpstr>
      <vt:lpstr>Слайд 6</vt:lpstr>
      <vt:lpstr>Слайд 7</vt:lpstr>
      <vt:lpstr>Слайд 8</vt:lpstr>
      <vt:lpstr>Слайд 9</vt:lpstr>
      <vt:lpstr>Слайд 10</vt:lpstr>
      <vt:lpstr>Что продавали купцы, прибывшие в Вавилон? Что они покупали в Вавилоне?</vt:lpstr>
      <vt:lpstr>Царь Хаммурапи 1792-1750 год до н.э.</vt:lpstr>
      <vt:lpstr>Хронологическая лента.  1. Подсчитайте, что было раньше: правление Хаммурапи в Вавилоне или Тутмоса в Египте?  2. К какому веку до н.э. относится правление Хаммурапи ?   3. Сколько лет правил Хаммурапи ?</vt:lpstr>
      <vt:lpstr>В самом начале XX века археологи обнаружили двухметровый столб из черного базальта с изображение двух рельефных мужских фигур.   Под барельефом было выбита длинная надпись причудливыми клинообразными знаками.  Позднее он получил название Стела Хаммурапи.   Оказалось, что на нем записан свод законов царя Хаммурапи, изображенном на стеле стоящим в молитвенной позе перед богом Солнца и справедливости Шамашем, вручающим ему судейский жезл или кольцо – символы власти.  </vt:lpstr>
      <vt:lpstr>Словарь</vt:lpstr>
      <vt:lpstr>Какие группы населения были в Вавилоне?   Какие права и обязанности были у населения ?   О чем заботился царь Хаммурапи в своих законах</vt:lpstr>
      <vt:lpstr>Слайд 17</vt:lpstr>
      <vt:lpstr>Что означает выражение «око за око, зуб за зуб»?</vt:lpstr>
      <vt:lpstr>Составьте рассказ используя слова:  Закон, Хаммурапи, долг, зерно, ростовщик.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Вавилонский царь Хаммурапи и его законы.  </dc:title>
  <dc:creator>user</dc:creator>
  <cp:lastModifiedBy>user</cp:lastModifiedBy>
  <cp:revision>46</cp:revision>
  <dcterms:created xsi:type="dcterms:W3CDTF">2014-11-17T14:42:41Z</dcterms:created>
  <dcterms:modified xsi:type="dcterms:W3CDTF">2016-10-24T16:24:13Z</dcterms:modified>
</cp:coreProperties>
</file>