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690" r:id="rId2"/>
  </p:sldMasterIdLst>
  <p:notesMasterIdLst>
    <p:notesMasterId r:id="rId26"/>
  </p:notesMasterIdLst>
  <p:sldIdLst>
    <p:sldId id="423" r:id="rId3"/>
    <p:sldId id="411" r:id="rId4"/>
    <p:sldId id="424" r:id="rId5"/>
    <p:sldId id="425" r:id="rId6"/>
    <p:sldId id="412" r:id="rId7"/>
    <p:sldId id="431" r:id="rId8"/>
    <p:sldId id="413" r:id="rId9"/>
    <p:sldId id="414" r:id="rId10"/>
    <p:sldId id="433" r:id="rId11"/>
    <p:sldId id="367" r:id="rId12"/>
    <p:sldId id="379" r:id="rId13"/>
    <p:sldId id="380" r:id="rId14"/>
    <p:sldId id="386" r:id="rId15"/>
    <p:sldId id="403" r:id="rId16"/>
    <p:sldId id="398" r:id="rId17"/>
    <p:sldId id="430" r:id="rId18"/>
    <p:sldId id="396" r:id="rId19"/>
    <p:sldId id="416" r:id="rId20"/>
    <p:sldId id="417" r:id="rId21"/>
    <p:sldId id="415" r:id="rId22"/>
    <p:sldId id="405" r:id="rId23"/>
    <p:sldId id="409" r:id="rId24"/>
    <p:sldId id="42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0000"/>
    <a:srgbClr val="33CC33"/>
    <a:srgbClr val="FEF8FD"/>
    <a:srgbClr val="FFFFEF"/>
    <a:srgbClr val="CC3300"/>
    <a:srgbClr val="ECF0FE"/>
    <a:srgbClr val="F87D46"/>
    <a:srgbClr val="F0FFEB"/>
    <a:srgbClr val="89E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33" autoAdjust="0"/>
    <p:restoredTop sz="94660"/>
  </p:normalViewPr>
  <p:slideViewPr>
    <p:cSldViewPr>
      <p:cViewPr varScale="1">
        <p:scale>
          <a:sx n="68" d="100"/>
          <a:sy n="68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7563E09-6D88-4E13-9D0E-10ED4F67ADCD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8C999F0-DDDB-411A-9637-C5C77117E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2B97D7-5939-4E1E-AEA2-017B8A96334E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Разработка презентации: </a:t>
            </a:r>
            <a:r>
              <a:rPr lang="ru-RU" i="1" smtClean="0"/>
              <a:t>Е.А. Иванова. Издательский дом «Первое сентября». Журнал «Русский язык»</a:t>
            </a:r>
          </a:p>
          <a:p>
            <a:pPr eaLnBrk="1" hangingPunct="1">
              <a:spcBef>
                <a:spcPct val="0"/>
              </a:spcBef>
            </a:pPr>
            <a:r>
              <a:rPr lang="ru-RU" b="1" i="1" smtClean="0"/>
              <a:t>Обратите внимание! </a:t>
            </a:r>
            <a:endParaRPr lang="en-US" b="1" i="1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	</a:t>
            </a:r>
            <a:r>
              <a:rPr lang="ru-RU" b="1" smtClean="0"/>
              <a:t>1.</a:t>
            </a:r>
            <a:r>
              <a:rPr lang="ru-RU" smtClean="0"/>
              <a:t> В презентации используются эффекты мультипликации. Эффекты запускаются по щелчку мыши.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	</a:t>
            </a:r>
            <a:r>
              <a:rPr lang="ru-RU" b="1" smtClean="0"/>
              <a:t>2.</a:t>
            </a:r>
            <a:r>
              <a:rPr lang="ru-RU" smtClean="0"/>
              <a:t> Каждый раз перед запуском презентации (особенно при перемещении файла с одного компьютера на другой) рекомендуем проверять  расположение текста на слайдах. Кегль, табуляция, тип шрифта могут меняться автоматически.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78D03-5A52-4A4A-B14F-4BF8B15A4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65C83-BB26-4933-8107-B37E00A91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68099-C891-4976-A77B-F3F439D1E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" y="533400"/>
            <a:ext cx="8458200" cy="57912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cap="sq">
            <a:solidFill>
              <a:srgbClr val="5C2305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33400" y="762000"/>
            <a:ext cx="8001000" cy="5334000"/>
          </a:xfrm>
          <a:prstGeom prst="rect">
            <a:avLst/>
          </a:prstGeom>
          <a:noFill/>
          <a:ln w="76200" cap="sq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0228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1613" y="1370013"/>
            <a:ext cx="5484812" cy="2133600"/>
          </a:xfrm>
        </p:spPr>
        <p:txBody>
          <a:bodyPr anchor="b"/>
          <a:lstStyle>
            <a:lvl1pPr>
              <a:defRPr sz="4600" b="1"/>
            </a:lvl1pPr>
          </a:lstStyle>
          <a:p>
            <a:r>
              <a:rPr lang="ru-RU"/>
              <a:t>Нажмите кнопку, чтобы изменить стиль основного заголовка</a:t>
            </a:r>
          </a:p>
        </p:txBody>
      </p:sp>
      <p:sp>
        <p:nvSpPr>
          <p:cNvPr id="18022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3581400"/>
            <a:ext cx="5486400" cy="1058863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ru-RU"/>
              <a:t>Нажмите кнопку, чтобы изменить стили основного текста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00F6B-3C24-4708-93DC-56B22A04D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C9B12-5D23-4334-A961-24478AD5E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75AD1-621E-427A-8C33-4C66CD4719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741613" y="1752600"/>
            <a:ext cx="266541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59425" y="1752600"/>
            <a:ext cx="2667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41AF5-2466-414C-97A9-7BCC86E62F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3A6FA3-C6D6-46F7-8745-17D8A9DBC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0A698-1C33-485D-89D8-12F55FFD11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E0F28-0397-4AB0-A859-91383F1D8C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B5B91-86BB-4CF5-ACD6-B7C7498501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B0F78-E606-4F94-83CB-831C3E1AD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9440A-B5D7-4ABA-9EA4-A4EA6C9CE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A5A81-1C7C-432B-9213-4AA9B76BAC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8450" y="838200"/>
            <a:ext cx="1581150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5000" y="838200"/>
            <a:ext cx="4591050" cy="5105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4F71D-B151-46C3-8F2D-F7B6176DC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A6024-9F6A-4C3D-9271-E8F3743EAF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49CAD-CF40-4FE6-8175-AD82BF92B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2FF08-5458-449C-A616-2C06FA420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77F26-06CD-4870-8217-C7830F740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8A142-87B7-4CC5-90E1-48269B0353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34C1B-B655-4217-836C-80BA7C8C3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CF21D-FD68-41D2-B8E8-29B437DAA3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16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16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16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88179009-7135-4415-85A2-640575BEC1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ChangeArrowheads="1"/>
          </p:cNvSpPr>
          <p:nvPr/>
        </p:nvSpPr>
        <p:spPr bwMode="auto">
          <a:xfrm>
            <a:off x="304800" y="533400"/>
            <a:ext cx="8458200" cy="57912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cap="sq">
            <a:solidFill>
              <a:srgbClr val="5C2305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9203" name="Rectangle 3"/>
          <p:cNvSpPr>
            <a:spLocks noChangeArrowheads="1"/>
          </p:cNvSpPr>
          <p:nvPr/>
        </p:nvSpPr>
        <p:spPr bwMode="auto">
          <a:xfrm>
            <a:off x="533400" y="762000"/>
            <a:ext cx="8001000" cy="5334000"/>
          </a:xfrm>
          <a:prstGeom prst="rect">
            <a:avLst/>
          </a:prstGeom>
          <a:noFill/>
          <a:ln w="76200" cap="sq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838200"/>
            <a:ext cx="6324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752600"/>
            <a:ext cx="5484812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415088"/>
            <a:ext cx="739775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1000">
                <a:latin typeface="+mn-lt"/>
              </a:defRPr>
            </a:lvl1pPr>
          </a:lstStyle>
          <a:p>
            <a:pPr>
              <a:defRPr/>
            </a:pPr>
            <a:fld id="{E0D8129F-4C17-4C47-870F-64F328162A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920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415088"/>
            <a:ext cx="44196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kumimoji="1"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8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905000" y="6415088"/>
            <a:ext cx="15938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kumimoji="1"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2200">
          <a:solidFill>
            <a:srgbClr val="5C2305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2000">
          <a:solidFill>
            <a:srgbClr val="5C2305"/>
          </a:solidFill>
          <a:latin typeface="+mn-lt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2400">
          <a:solidFill>
            <a:srgbClr val="5C2305"/>
          </a:solidFill>
          <a:latin typeface="+mn-lt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600">
          <a:solidFill>
            <a:srgbClr val="5C2305"/>
          </a:solidFill>
          <a:latin typeface="+mn-lt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5pPr>
      <a:lvl6pPr marL="2228850" indent="-228600" algn="l" rtl="0" fontAlgn="base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6pPr>
      <a:lvl7pPr marL="2686050" indent="-228600" algn="l" rtl="0" fontAlgn="base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7pPr>
      <a:lvl8pPr marL="3143250" indent="-228600" algn="l" rtl="0" fontAlgn="base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8pPr>
      <a:lvl9pPr marL="3600450" indent="-228600" algn="l" rtl="0" fontAlgn="base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5" Type="http://schemas.openxmlformats.org/officeDocument/2006/relationships/hyperlink" Target="http://www.youtube.com/watch?v=YF5wIwKSovU" TargetMode="Externa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8;&#1074;&#1086;&#1088;&#1095;&#1077;&#1089;&#1082;&#1072;&#1103;%20&#1087;&#1088;&#1077;&#1079;&#1077;&#1085;&#1090;&#1072;&#1094;&#1080;&#1103;\v_strane_nevyuchennyx_urokov.wmv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Прямоугольник 3"/>
          <p:cNvSpPr>
            <a:spLocks noChangeArrowheads="1"/>
          </p:cNvSpPr>
          <p:nvPr/>
        </p:nvSpPr>
        <p:spPr bwMode="auto">
          <a:xfrm>
            <a:off x="4879975" y="412750"/>
            <a:ext cx="3906838" cy="529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5800"/>
              </a:lnSpc>
            </a:pPr>
            <a:r>
              <a:rPr lang="ru-RU" sz="2400" i="1">
                <a:latin typeface="Monotype Corsiva" pitchFamily="66" charset="0"/>
                <a:cs typeface="Tahoma" pitchFamily="34" charset="0"/>
              </a:rPr>
              <a:t>Шеина Элина Михайловна</a:t>
            </a:r>
          </a:p>
          <a:p>
            <a:pPr algn="ctr">
              <a:lnSpc>
                <a:spcPts val="5800"/>
              </a:lnSpc>
            </a:pPr>
            <a:r>
              <a:rPr lang="ru-RU" sz="2400" i="1">
                <a:latin typeface="Monotype Corsiva" pitchFamily="66" charset="0"/>
                <a:cs typeface="Tahoma" pitchFamily="34" charset="0"/>
              </a:rPr>
              <a:t>учитель  русского языка  </a:t>
            </a:r>
          </a:p>
          <a:p>
            <a:pPr algn="ctr">
              <a:lnSpc>
                <a:spcPts val="5800"/>
              </a:lnSpc>
            </a:pPr>
            <a:r>
              <a:rPr lang="ru-RU" sz="2400" i="1">
                <a:latin typeface="Monotype Corsiva" pitchFamily="66" charset="0"/>
                <a:cs typeface="Tahoma" pitchFamily="34" charset="0"/>
              </a:rPr>
              <a:t>и  литературы</a:t>
            </a:r>
          </a:p>
          <a:p>
            <a:pPr algn="ctr">
              <a:lnSpc>
                <a:spcPts val="5800"/>
              </a:lnSpc>
            </a:pPr>
            <a:r>
              <a:rPr lang="ru-RU" sz="2400" i="1">
                <a:latin typeface="Monotype Corsiva" pitchFamily="66" charset="0"/>
                <a:cs typeface="Tahoma" pitchFamily="34" charset="0"/>
              </a:rPr>
              <a:t>МОАУ «СОШ №1 имени В.И.Басманова»</a:t>
            </a:r>
          </a:p>
          <a:p>
            <a:pPr algn="ctr">
              <a:lnSpc>
                <a:spcPts val="5800"/>
              </a:lnSpc>
            </a:pPr>
            <a:r>
              <a:rPr lang="ru-RU" sz="2400" i="1">
                <a:latin typeface="Monotype Corsiva" pitchFamily="66" charset="0"/>
                <a:cs typeface="Tahoma" pitchFamily="34" charset="0"/>
              </a:rPr>
              <a:t>г.Бузулука</a:t>
            </a:r>
          </a:p>
          <a:p>
            <a:pPr>
              <a:lnSpc>
                <a:spcPts val="5800"/>
              </a:lnSpc>
            </a:pPr>
            <a:r>
              <a:rPr lang="ru-RU" sz="2400" i="1">
                <a:latin typeface="Monotype Corsiva" pitchFamily="66" charset="0"/>
                <a:cs typeface="Tahoma" pitchFamily="34" charset="0"/>
              </a:rPr>
              <a:t>Оренбургской области</a:t>
            </a: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500188" y="2857500"/>
            <a:ext cx="33432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70C0"/>
                </a:solidFill>
              </a:rPr>
              <a:t>Презентация</a:t>
            </a:r>
          </a:p>
          <a:p>
            <a:pPr algn="ctr"/>
            <a:r>
              <a:rPr lang="ru-RU" b="1">
                <a:solidFill>
                  <a:srgbClr val="0070C0"/>
                </a:solidFill>
              </a:rPr>
              <a:t>к уроку по учебному предмету «Русский язык» в 5 классе </a:t>
            </a:r>
          </a:p>
          <a:p>
            <a:pPr algn="ctr"/>
            <a:r>
              <a:rPr lang="ru-RU" b="1">
                <a:solidFill>
                  <a:srgbClr val="0070C0"/>
                </a:solidFill>
              </a:rPr>
              <a:t>на тему </a:t>
            </a:r>
          </a:p>
          <a:p>
            <a:pPr algn="ctr"/>
            <a:r>
              <a:rPr lang="ru-RU" b="1">
                <a:solidFill>
                  <a:srgbClr val="FF0000"/>
                </a:solidFill>
              </a:rPr>
              <a:t>«</a:t>
            </a:r>
            <a:r>
              <a:rPr lang="ru-RU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Правописание суффиксов существительных  -ЕК/-ИК</a:t>
            </a:r>
            <a:r>
              <a:rPr lang="ru-RU" b="1">
                <a:solidFill>
                  <a:srgbClr val="FF0000"/>
                </a:solidFill>
              </a:rPr>
              <a:t>»</a:t>
            </a:r>
          </a:p>
        </p:txBody>
      </p:sp>
      <p:sp>
        <p:nvSpPr>
          <p:cNvPr id="4101" name="Прямоугольник 6"/>
          <p:cNvSpPr>
            <a:spLocks noChangeArrowheads="1"/>
          </p:cNvSpPr>
          <p:nvPr/>
        </p:nvSpPr>
        <p:spPr bwMode="auto">
          <a:xfrm rot="-762239">
            <a:off x="1571625" y="428625"/>
            <a:ext cx="328612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/>
              <a:t>Когда начинается урок?</a:t>
            </a:r>
          </a:p>
          <a:p>
            <a:pPr algn="ctr"/>
            <a:r>
              <a:rPr lang="ru-RU" sz="1400" i="1"/>
              <a:t>Когда прозвенел звонок?</a:t>
            </a:r>
          </a:p>
          <a:p>
            <a:pPr algn="ctr"/>
            <a:r>
              <a:rPr lang="ru-RU" sz="1400" i="1"/>
              <a:t>Нет, когда на уроке</a:t>
            </a:r>
          </a:p>
          <a:p>
            <a:pPr algn="ctr"/>
            <a:r>
              <a:rPr lang="ru-RU" sz="1400" i="1"/>
              <a:t>становится интересно!</a:t>
            </a:r>
          </a:p>
          <a:p>
            <a:pPr algn="ctr"/>
            <a:r>
              <a:rPr lang="ru-RU" sz="1400" i="1"/>
              <a:t>           С.Соловейчик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8"/>
          <p:cNvSpPr txBox="1">
            <a:spLocks noChangeArrowheads="1"/>
          </p:cNvSpPr>
          <p:nvPr/>
        </p:nvSpPr>
        <p:spPr bwMode="auto">
          <a:xfrm>
            <a:off x="539750" y="765175"/>
            <a:ext cx="7920038" cy="5324475"/>
          </a:xfrm>
          <a:prstGeom prst="rect">
            <a:avLst/>
          </a:prstGeom>
          <a:solidFill>
            <a:srgbClr val="F0FEE6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00"/>
                </a:solidFill>
                <a:latin typeface="Arial" charset="0"/>
              </a:rPr>
              <a:t>    </a:t>
            </a:r>
            <a:r>
              <a:rPr lang="ru-RU" sz="3200" b="1">
                <a:solidFill>
                  <a:srgbClr val="000000"/>
                </a:solidFill>
                <a:latin typeface="Arial" charset="0"/>
              </a:rPr>
              <a:t>Правописание суффиксов существительных</a:t>
            </a:r>
            <a:r>
              <a:rPr lang="ru-RU" sz="2800" b="1">
                <a:solidFill>
                  <a:srgbClr val="000000"/>
                </a:solidFill>
                <a:latin typeface="Arial" charset="0"/>
              </a:rPr>
              <a:t>    -ЕК/-ИК</a:t>
            </a:r>
            <a:r>
              <a:rPr lang="ru-RU" sz="2400">
                <a:solidFill>
                  <a:srgbClr val="000000"/>
                </a:solidFill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rgbClr val="000000"/>
                </a:solidFill>
                <a:latin typeface="Arial" charset="0"/>
              </a:rPr>
              <a:t>                                                   </a:t>
            </a:r>
            <a:r>
              <a:rPr lang="ru-RU" sz="2000" b="1">
                <a:solidFill>
                  <a:schemeClr val="accent2"/>
                </a:solidFill>
                <a:latin typeface="Arial" charset="0"/>
                <a:cs typeface="Times New Roman" pitchFamily="18" charset="0"/>
              </a:rPr>
              <a:t>ЕСЛИ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accent2"/>
                </a:solidFill>
                <a:latin typeface="Arial" charset="0"/>
              </a:rPr>
              <a:t>                      </a:t>
            </a:r>
            <a:r>
              <a:rPr lang="ru-RU" sz="2400" b="1">
                <a:solidFill>
                  <a:schemeClr val="accent2"/>
                </a:solidFill>
                <a:latin typeface="Arial" charset="0"/>
                <a:cs typeface="Times New Roman" pitchFamily="18" charset="0"/>
              </a:rPr>
              <a:t>при склонении  слова гласная буква</a:t>
            </a:r>
            <a:endParaRPr lang="ru-RU" sz="2400" b="1">
              <a:solidFill>
                <a:schemeClr val="accent2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ru-RU" sz="2000" b="1">
              <a:solidFill>
                <a:schemeClr val="accent2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accent2"/>
                </a:solidFill>
                <a:latin typeface="Arial" charset="0"/>
              </a:rPr>
              <a:t>                </a:t>
            </a:r>
            <a:r>
              <a:rPr lang="ru-RU" sz="2000" b="1">
                <a:solidFill>
                  <a:schemeClr val="accent2"/>
                </a:solidFill>
                <a:latin typeface="Arial" charset="0"/>
                <a:cs typeface="Times New Roman" pitchFamily="18" charset="0"/>
              </a:rPr>
              <a:t>ВЫПАДАЕТ</a:t>
            </a:r>
            <a:r>
              <a:rPr lang="ru-RU" sz="1600" b="1">
                <a:solidFill>
                  <a:schemeClr val="accent2"/>
                </a:solidFill>
                <a:latin typeface="Arial" charset="0"/>
                <a:cs typeface="Times New Roman" pitchFamily="18" charset="0"/>
              </a:rPr>
              <a:t>                          </a:t>
            </a:r>
            <a:r>
              <a:rPr lang="ru-RU" sz="1600" b="1">
                <a:solidFill>
                  <a:schemeClr val="accent2"/>
                </a:solidFill>
                <a:latin typeface="Arial" charset="0"/>
              </a:rPr>
              <a:t>           </a:t>
            </a:r>
            <a:r>
              <a:rPr lang="ru-RU" sz="1600" b="1">
                <a:solidFill>
                  <a:schemeClr val="accent2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000" b="1">
                <a:solidFill>
                  <a:schemeClr val="accent2"/>
                </a:solidFill>
                <a:latin typeface="Arial" charset="0"/>
                <a:cs typeface="Times New Roman" pitchFamily="18" charset="0"/>
              </a:rPr>
              <a:t>НЕ ВЫПАДАЕТ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accent2"/>
                </a:solidFill>
                <a:latin typeface="Arial" charset="0"/>
                <a:cs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endParaRPr lang="ru-RU" sz="2000" b="1">
              <a:solidFill>
                <a:schemeClr val="accent2"/>
              </a:solidFill>
              <a:latin typeface="Arial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2000" b="1">
              <a:solidFill>
                <a:schemeClr val="accent2"/>
              </a:solidFill>
              <a:latin typeface="Arial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2000" b="1">
              <a:solidFill>
                <a:schemeClr val="accent2"/>
              </a:solidFill>
              <a:latin typeface="Arial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accent2"/>
                </a:solidFill>
                <a:latin typeface="Arial" charset="0"/>
                <a:cs typeface="Times New Roman" pitchFamily="18" charset="0"/>
              </a:rPr>
              <a:t>        </a:t>
            </a:r>
            <a:r>
              <a:rPr lang="ru-RU" sz="2000" b="1">
                <a:solidFill>
                  <a:schemeClr val="accent2"/>
                </a:solidFill>
                <a:latin typeface="Arial" charset="0"/>
              </a:rPr>
              <a:t>               </a:t>
            </a:r>
          </a:p>
        </p:txBody>
      </p:sp>
      <p:sp>
        <p:nvSpPr>
          <p:cNvPr id="15364" name="Line 9"/>
          <p:cNvSpPr>
            <a:spLocks noChangeShapeType="1"/>
          </p:cNvSpPr>
          <p:nvPr/>
        </p:nvSpPr>
        <p:spPr bwMode="auto">
          <a:xfrm flipH="1">
            <a:off x="2555875" y="3716338"/>
            <a:ext cx="0" cy="3095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65" name="Line 10"/>
          <p:cNvSpPr>
            <a:spLocks noChangeShapeType="1"/>
          </p:cNvSpPr>
          <p:nvPr/>
        </p:nvSpPr>
        <p:spPr bwMode="auto">
          <a:xfrm flipH="1">
            <a:off x="6300788" y="3716338"/>
            <a:ext cx="0" cy="3095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Line 11"/>
          <p:cNvSpPr>
            <a:spLocks noChangeShapeType="1"/>
          </p:cNvSpPr>
          <p:nvPr/>
        </p:nvSpPr>
        <p:spPr bwMode="auto">
          <a:xfrm flipH="1">
            <a:off x="2771775" y="2781300"/>
            <a:ext cx="452438" cy="333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67" name="Line 12"/>
          <p:cNvSpPr>
            <a:spLocks noChangeShapeType="1"/>
          </p:cNvSpPr>
          <p:nvPr/>
        </p:nvSpPr>
        <p:spPr bwMode="auto">
          <a:xfrm>
            <a:off x="5940425" y="2781300"/>
            <a:ext cx="452438" cy="333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2195513" y="4076700"/>
            <a:ext cx="719137" cy="592138"/>
            <a:chOff x="1383" y="2568"/>
            <a:chExt cx="453" cy="373"/>
          </a:xfrm>
        </p:grpSpPr>
        <p:sp>
          <p:nvSpPr>
            <p:cNvPr id="15376" name="Text Box 17"/>
            <p:cNvSpPr txBox="1">
              <a:spLocks noChangeArrowheads="1"/>
            </p:cNvSpPr>
            <p:nvPr/>
          </p:nvSpPr>
          <p:spPr bwMode="auto">
            <a:xfrm>
              <a:off x="1383" y="2614"/>
              <a:ext cx="45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>
                  <a:solidFill>
                    <a:srgbClr val="CC3300"/>
                  </a:solidFill>
                </a:rPr>
                <a:t>ЕК</a:t>
              </a:r>
              <a:endParaRPr lang="ru-RU" sz="2800">
                <a:solidFill>
                  <a:srgbClr val="CC3300"/>
                </a:solidFill>
              </a:endParaRPr>
            </a:p>
          </p:txBody>
        </p:sp>
        <p:sp>
          <p:nvSpPr>
            <p:cNvPr id="15377" name="Line 18"/>
            <p:cNvSpPr>
              <a:spLocks noChangeShapeType="1"/>
            </p:cNvSpPr>
            <p:nvPr/>
          </p:nvSpPr>
          <p:spPr bwMode="auto">
            <a:xfrm flipH="1">
              <a:off x="1473" y="2568"/>
              <a:ext cx="122" cy="91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15378" name="Line 19"/>
            <p:cNvSpPr>
              <a:spLocks noChangeShapeType="1"/>
            </p:cNvSpPr>
            <p:nvPr/>
          </p:nvSpPr>
          <p:spPr bwMode="auto">
            <a:xfrm>
              <a:off x="1610" y="2568"/>
              <a:ext cx="136" cy="91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sp>
        <p:nvSpPr>
          <p:cNvPr id="219157" name="Text Box 21"/>
          <p:cNvSpPr txBox="1">
            <a:spLocks noChangeArrowheads="1"/>
          </p:cNvSpPr>
          <p:nvPr/>
        </p:nvSpPr>
        <p:spPr bwMode="auto">
          <a:xfrm>
            <a:off x="857250" y="4797425"/>
            <a:ext cx="32099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00"/>
                </a:solidFill>
              </a:rPr>
              <a:t>замоч</a:t>
            </a:r>
            <a:r>
              <a:rPr lang="ru-RU" sz="2000" b="1" u="sng">
                <a:solidFill>
                  <a:srgbClr val="CC3300"/>
                </a:solidFill>
              </a:rPr>
              <a:t>Е</a:t>
            </a:r>
            <a:r>
              <a:rPr lang="ru-RU" sz="2000" b="1">
                <a:solidFill>
                  <a:srgbClr val="CC3300"/>
                </a:solidFill>
              </a:rPr>
              <a:t>К</a:t>
            </a:r>
            <a:r>
              <a:rPr lang="ru-RU" sz="2000" b="1">
                <a:solidFill>
                  <a:srgbClr val="000000"/>
                </a:solidFill>
              </a:rPr>
              <a:t> – замо</a:t>
            </a:r>
            <a:r>
              <a:rPr lang="ru-RU" sz="2000" b="1" u="sng">
                <a:solidFill>
                  <a:srgbClr val="003399"/>
                </a:solidFill>
              </a:rPr>
              <a:t>чк</a:t>
            </a:r>
            <a:r>
              <a:rPr lang="ru-RU" sz="2000" b="1">
                <a:solidFill>
                  <a:srgbClr val="000000"/>
                </a:solidFill>
              </a:rPr>
              <a:t>а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00"/>
                </a:solidFill>
              </a:rPr>
              <a:t>            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00"/>
                </a:solidFill>
              </a:rPr>
              <a:t>сыноч</a:t>
            </a:r>
            <a:r>
              <a:rPr lang="ru-RU" sz="2000" b="1" u="sng">
                <a:solidFill>
                  <a:srgbClr val="CC3300"/>
                </a:solidFill>
              </a:rPr>
              <a:t>Е</a:t>
            </a:r>
            <a:r>
              <a:rPr lang="ru-RU" sz="2000" b="1">
                <a:solidFill>
                  <a:srgbClr val="CC3300"/>
                </a:solidFill>
              </a:rPr>
              <a:t>К</a:t>
            </a:r>
            <a:r>
              <a:rPr lang="ru-RU" sz="2000" b="1">
                <a:solidFill>
                  <a:srgbClr val="000000"/>
                </a:solidFill>
              </a:rPr>
              <a:t> - сыно</a:t>
            </a:r>
            <a:r>
              <a:rPr lang="ru-RU" sz="2000" b="1" u="sng">
                <a:solidFill>
                  <a:srgbClr val="003399"/>
                </a:solidFill>
              </a:rPr>
              <a:t>чк</a:t>
            </a:r>
            <a:r>
              <a:rPr lang="ru-RU" sz="2000" b="1">
                <a:solidFill>
                  <a:srgbClr val="000000"/>
                </a:solidFill>
              </a:rPr>
              <a:t>а</a:t>
            </a: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5940425" y="4076700"/>
            <a:ext cx="719138" cy="592138"/>
            <a:chOff x="1383" y="2568"/>
            <a:chExt cx="453" cy="373"/>
          </a:xfrm>
        </p:grpSpPr>
        <p:sp>
          <p:nvSpPr>
            <p:cNvPr id="15373" name="Text Box 23"/>
            <p:cNvSpPr txBox="1">
              <a:spLocks noChangeArrowheads="1"/>
            </p:cNvSpPr>
            <p:nvPr/>
          </p:nvSpPr>
          <p:spPr bwMode="auto">
            <a:xfrm>
              <a:off x="1383" y="2614"/>
              <a:ext cx="45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>
                  <a:solidFill>
                    <a:srgbClr val="CC3300"/>
                  </a:solidFill>
                </a:rPr>
                <a:t>ИК</a:t>
              </a:r>
              <a:endParaRPr lang="ru-RU" sz="2800">
                <a:solidFill>
                  <a:srgbClr val="CC3300"/>
                </a:solidFill>
              </a:endParaRPr>
            </a:p>
          </p:txBody>
        </p:sp>
        <p:sp>
          <p:nvSpPr>
            <p:cNvPr id="15374" name="Line 24"/>
            <p:cNvSpPr>
              <a:spLocks noChangeShapeType="1"/>
            </p:cNvSpPr>
            <p:nvPr/>
          </p:nvSpPr>
          <p:spPr bwMode="auto">
            <a:xfrm flipH="1">
              <a:off x="1473" y="2568"/>
              <a:ext cx="122" cy="91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15375" name="Line 25"/>
            <p:cNvSpPr>
              <a:spLocks noChangeShapeType="1"/>
            </p:cNvSpPr>
            <p:nvPr/>
          </p:nvSpPr>
          <p:spPr bwMode="auto">
            <a:xfrm>
              <a:off x="1610" y="2568"/>
              <a:ext cx="136" cy="91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sp>
        <p:nvSpPr>
          <p:cNvPr id="219162" name="Text Box 26"/>
          <p:cNvSpPr txBox="1">
            <a:spLocks noChangeArrowheads="1"/>
          </p:cNvSpPr>
          <p:nvPr/>
        </p:nvSpPr>
        <p:spPr bwMode="auto">
          <a:xfrm>
            <a:off x="4859338" y="4868863"/>
            <a:ext cx="3024187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</a:rPr>
              <a:t>ключ</a:t>
            </a:r>
            <a:r>
              <a:rPr lang="ru-RU" b="1" u="sng">
                <a:solidFill>
                  <a:srgbClr val="CC3300"/>
                </a:solidFill>
              </a:rPr>
              <a:t>ИК</a:t>
            </a:r>
            <a:r>
              <a:rPr lang="ru-RU" b="1">
                <a:solidFill>
                  <a:srgbClr val="000000"/>
                </a:solidFill>
              </a:rPr>
              <a:t> – ключ</a:t>
            </a:r>
            <a:r>
              <a:rPr lang="ru-RU" b="1" u="sng">
                <a:solidFill>
                  <a:schemeClr val="accent2"/>
                </a:solidFill>
              </a:rPr>
              <a:t>ИК</a:t>
            </a:r>
            <a:r>
              <a:rPr lang="ru-RU" b="1">
                <a:solidFill>
                  <a:srgbClr val="000000"/>
                </a:solidFill>
              </a:rPr>
              <a:t>а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</a:rPr>
              <a:t>шалаш</a:t>
            </a:r>
            <a:r>
              <a:rPr lang="ru-RU" b="1" u="sng">
                <a:solidFill>
                  <a:srgbClr val="CC3300"/>
                </a:solidFill>
              </a:rPr>
              <a:t>ИК</a:t>
            </a:r>
            <a:r>
              <a:rPr lang="ru-RU" b="1">
                <a:solidFill>
                  <a:srgbClr val="000000"/>
                </a:solidFill>
              </a:rPr>
              <a:t> - шалаш</a:t>
            </a:r>
            <a:r>
              <a:rPr lang="ru-RU" b="1" u="sng">
                <a:solidFill>
                  <a:schemeClr val="accent2"/>
                </a:solidFill>
              </a:rPr>
              <a:t>Ик</a:t>
            </a:r>
            <a:r>
              <a:rPr lang="ru-RU" b="1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18" name="Стрелка вниз 17"/>
          <p:cNvSpPr/>
          <p:nvPr/>
        </p:nvSpPr>
        <p:spPr>
          <a:xfrm>
            <a:off x="1785938" y="5214938"/>
            <a:ext cx="142875" cy="428625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57" grpId="0"/>
      <p:bldP spid="2191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95288" y="620713"/>
            <a:ext cx="6891337" cy="4237037"/>
            <a:chOff x="249" y="391"/>
            <a:chExt cx="4581" cy="2766"/>
          </a:xfrm>
        </p:grpSpPr>
        <p:sp>
          <p:nvSpPr>
            <p:cNvPr id="16388" name="AutoShape 5"/>
            <p:cNvSpPr>
              <a:spLocks noChangeArrowheads="1"/>
            </p:cNvSpPr>
            <p:nvPr/>
          </p:nvSpPr>
          <p:spPr bwMode="auto">
            <a:xfrm>
              <a:off x="249" y="391"/>
              <a:ext cx="4581" cy="2766"/>
            </a:xfrm>
            <a:prstGeom prst="cloudCallout">
              <a:avLst>
                <a:gd name="adj1" fmla="val 47796"/>
                <a:gd name="adj2" fmla="val 54051"/>
              </a:avLst>
            </a:prstGeom>
            <a:solidFill>
              <a:srgbClr val="FFFFD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16389" name="Text Box 4"/>
            <p:cNvSpPr txBox="1">
              <a:spLocks noChangeArrowheads="1"/>
            </p:cNvSpPr>
            <p:nvPr/>
          </p:nvSpPr>
          <p:spPr bwMode="auto">
            <a:xfrm rot="-407723">
              <a:off x="656" y="1181"/>
              <a:ext cx="3947" cy="7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>
                  <a:solidFill>
                    <a:srgbClr val="00B050"/>
                  </a:solidFill>
                  <a:latin typeface="Monotype Corsiva" pitchFamily="66" charset="0"/>
                </a:rPr>
                <a:t>Потренируемся?!</a:t>
              </a:r>
            </a:p>
          </p:txBody>
        </p:sp>
      </p:grpSp>
      <p:pic>
        <p:nvPicPr>
          <p:cNvPr id="16387" name="Рисунок 5" descr="kinopoisk.ru-V-strane-nevyuchennykh-urokov-61238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00950" y="4267200"/>
            <a:ext cx="15430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1" descr="sheep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0"/>
            <a:ext cx="3415795" cy="2665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18"/>
          <p:cNvSpPr txBox="1">
            <a:spLocks noChangeArrowheads="1"/>
          </p:cNvSpPr>
          <p:nvPr/>
        </p:nvSpPr>
        <p:spPr bwMode="auto">
          <a:xfrm>
            <a:off x="3492500" y="1268413"/>
            <a:ext cx="36004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>
                <a:solidFill>
                  <a:srgbClr val="00B050"/>
                </a:solidFill>
                <a:latin typeface="Arial" charset="0"/>
              </a:rPr>
              <a:t>бараш…к</a:t>
            </a:r>
          </a:p>
        </p:txBody>
      </p:sp>
      <p:sp>
        <p:nvSpPr>
          <p:cNvPr id="243731" name="Text Box 19"/>
          <p:cNvSpPr txBox="1">
            <a:spLocks noChangeArrowheads="1"/>
          </p:cNvSpPr>
          <p:nvPr/>
        </p:nvSpPr>
        <p:spPr bwMode="auto">
          <a:xfrm>
            <a:off x="1428750" y="4214813"/>
            <a:ext cx="51847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solidFill>
                  <a:srgbClr val="FF0000"/>
                </a:solidFill>
                <a:latin typeface="Arial" charset="0"/>
              </a:rPr>
              <a:t>Р.п.</a:t>
            </a:r>
            <a:r>
              <a:rPr lang="ru-RU" sz="5400" b="1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ru-RU" sz="5400" b="1" dirty="0" smtClean="0">
                <a:solidFill>
                  <a:srgbClr val="00B050"/>
                </a:solidFill>
                <a:latin typeface="Arial" charset="0"/>
              </a:rPr>
              <a:t>барашка</a:t>
            </a:r>
            <a:endParaRPr lang="ru-RU" sz="5400" b="1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243732" name="Text Box 20"/>
          <p:cNvSpPr txBox="1">
            <a:spLocks noChangeArrowheads="1"/>
          </p:cNvSpPr>
          <p:nvPr/>
        </p:nvSpPr>
        <p:spPr bwMode="auto">
          <a:xfrm>
            <a:off x="4572000" y="3714752"/>
            <a:ext cx="6477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 dirty="0">
                <a:solidFill>
                  <a:srgbClr val="FF0000"/>
                </a:solidFill>
                <a:latin typeface="Arial" charset="0"/>
              </a:rPr>
              <a:t>е</a:t>
            </a:r>
            <a:endParaRPr lang="ru-RU" sz="7200" b="1" dirty="0">
              <a:solidFill>
                <a:srgbClr val="FF0000"/>
              </a:solidFill>
              <a:latin typeface="Arial" charset="0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5867400" y="1125538"/>
            <a:ext cx="865188" cy="287337"/>
            <a:chOff x="3061" y="845"/>
            <a:chExt cx="817" cy="226"/>
          </a:xfrm>
        </p:grpSpPr>
        <p:sp>
          <p:nvSpPr>
            <p:cNvPr id="17416" name="Line 22"/>
            <p:cNvSpPr>
              <a:spLocks noChangeShapeType="1"/>
            </p:cNvSpPr>
            <p:nvPr/>
          </p:nvSpPr>
          <p:spPr bwMode="auto">
            <a:xfrm flipV="1">
              <a:off x="3061" y="845"/>
              <a:ext cx="409" cy="226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7" name="Line 23"/>
            <p:cNvSpPr>
              <a:spLocks noChangeShapeType="1"/>
            </p:cNvSpPr>
            <p:nvPr/>
          </p:nvSpPr>
          <p:spPr bwMode="auto">
            <a:xfrm>
              <a:off x="3470" y="845"/>
              <a:ext cx="408" cy="226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7415" name="Рисунок 9" descr="kinopoisk.ru-V-strane-nevyuchennykh-urokov-61238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00950" y="4267200"/>
            <a:ext cx="15430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2951E-7 L -0.34635 -0.335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437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636 -0.3358 L 0.13784 -0.377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437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" y="-2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31" grpId="0"/>
      <p:bldP spid="243732" grpId="0"/>
      <p:bldP spid="243732" grpId="1"/>
      <p:bldP spid="243732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www_bibka_ru_200601054194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00174"/>
            <a:ext cx="2643206" cy="328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067175" y="1628775"/>
            <a:ext cx="26654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>
                <a:solidFill>
                  <a:srgbClr val="00B050"/>
                </a:solidFill>
                <a:latin typeface="Arial" charset="0"/>
              </a:rPr>
              <a:t>кот</a:t>
            </a:r>
            <a:r>
              <a:rPr lang="ru-RU" sz="6000" b="1">
                <a:solidFill>
                  <a:schemeClr val="bg1"/>
                </a:solidFill>
                <a:latin typeface="Arial" charset="0"/>
              </a:rPr>
              <a:t>   </a:t>
            </a:r>
            <a:r>
              <a:rPr lang="ru-RU" sz="6000" b="1">
                <a:solidFill>
                  <a:srgbClr val="00B050"/>
                </a:solidFill>
                <a:latin typeface="Arial" charset="0"/>
              </a:rPr>
              <a:t>к</a:t>
            </a:r>
            <a:endParaRPr lang="ru-RU" sz="7200" b="1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252932" name="Text Box 4"/>
          <p:cNvSpPr txBox="1">
            <a:spLocks noChangeArrowheads="1"/>
          </p:cNvSpPr>
          <p:nvPr/>
        </p:nvSpPr>
        <p:spPr bwMode="auto">
          <a:xfrm>
            <a:off x="3714750" y="4143375"/>
            <a:ext cx="36718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>
                <a:solidFill>
                  <a:srgbClr val="FF0000"/>
                </a:solidFill>
                <a:latin typeface="Arial" charset="0"/>
              </a:rPr>
              <a:t>Р.п.</a:t>
            </a:r>
            <a:r>
              <a:rPr lang="ru-RU" sz="5400" b="1">
                <a:solidFill>
                  <a:schemeClr val="bg1"/>
                </a:solidFill>
                <a:latin typeface="Arial" charset="0"/>
              </a:rPr>
              <a:t> </a:t>
            </a:r>
            <a:r>
              <a:rPr lang="ru-RU" sz="5400" b="1">
                <a:solidFill>
                  <a:srgbClr val="00B050"/>
                </a:solidFill>
                <a:latin typeface="Arial" charset="0"/>
              </a:rPr>
              <a:t>кот</a:t>
            </a:r>
            <a:r>
              <a:rPr lang="ru-RU" sz="5400" b="1">
                <a:solidFill>
                  <a:srgbClr val="FFFF00"/>
                </a:solidFill>
                <a:latin typeface="Arial" charset="0"/>
              </a:rPr>
              <a:t>  </a:t>
            </a:r>
            <a:r>
              <a:rPr lang="ru-RU" sz="5400" b="1">
                <a:solidFill>
                  <a:srgbClr val="00B050"/>
                </a:solidFill>
                <a:latin typeface="Arial" charset="0"/>
              </a:rPr>
              <a:t>ка</a:t>
            </a:r>
          </a:p>
        </p:txBody>
      </p:sp>
      <p:sp>
        <p:nvSpPr>
          <p:cNvPr id="252933" name="Text Box 5"/>
          <p:cNvSpPr txBox="1">
            <a:spLocks noChangeArrowheads="1"/>
          </p:cNvSpPr>
          <p:nvPr/>
        </p:nvSpPr>
        <p:spPr bwMode="auto">
          <a:xfrm>
            <a:off x="5857875" y="4143375"/>
            <a:ext cx="5762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>
                <a:solidFill>
                  <a:srgbClr val="FF0000"/>
                </a:solidFill>
                <a:latin typeface="Arial" charset="0"/>
              </a:rPr>
              <a:t>и</a:t>
            </a:r>
          </a:p>
        </p:txBody>
      </p:sp>
      <p:sp>
        <p:nvSpPr>
          <p:cNvPr id="252935" name="Text Box 7"/>
          <p:cNvSpPr txBox="1">
            <a:spLocks noChangeArrowheads="1"/>
          </p:cNvSpPr>
          <p:nvPr/>
        </p:nvSpPr>
        <p:spPr bwMode="auto">
          <a:xfrm>
            <a:off x="5364163" y="1628775"/>
            <a:ext cx="863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>
                <a:solidFill>
                  <a:srgbClr val="FF0000"/>
                </a:solidFill>
                <a:latin typeface="Arial" charset="0"/>
              </a:rPr>
              <a:t>и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508625" y="1557338"/>
            <a:ext cx="865188" cy="287337"/>
            <a:chOff x="3061" y="845"/>
            <a:chExt cx="817" cy="226"/>
          </a:xfrm>
        </p:grpSpPr>
        <p:sp>
          <p:nvSpPr>
            <p:cNvPr id="18441" name="Line 9"/>
            <p:cNvSpPr>
              <a:spLocks noChangeShapeType="1"/>
            </p:cNvSpPr>
            <p:nvPr/>
          </p:nvSpPr>
          <p:spPr bwMode="auto">
            <a:xfrm flipV="1">
              <a:off x="3061" y="845"/>
              <a:ext cx="409" cy="226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>
              <a:off x="3470" y="845"/>
              <a:ext cx="408" cy="226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8440" name="Рисунок 11" descr="kinopoisk.ru-V-strane-nevyuchennykh-urokov-61238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00950" y="4267200"/>
            <a:ext cx="15430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2529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52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2" grpId="0"/>
      <p:bldP spid="252933" grpId="0"/>
      <p:bldP spid="252933" grpId="1"/>
      <p:bldP spid="252933" grpId="2"/>
      <p:bldP spid="2529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3"/>
          <p:cNvSpPr>
            <a:spLocks noChangeArrowheads="1"/>
          </p:cNvSpPr>
          <p:nvPr/>
        </p:nvSpPr>
        <p:spPr bwMode="auto">
          <a:xfrm>
            <a:off x="1071563" y="-214313"/>
            <a:ext cx="5572125" cy="4429126"/>
          </a:xfrm>
          <a:prstGeom prst="cloudCallout">
            <a:avLst>
              <a:gd name="adj1" fmla="val 47796"/>
              <a:gd name="adj2" fmla="val 54051"/>
            </a:avLst>
          </a:prstGeom>
          <a:solidFill>
            <a:srgbClr val="FFFFD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80580" name="Text Box 4"/>
          <p:cNvSpPr txBox="1">
            <a:spLocks noChangeArrowheads="1"/>
          </p:cNvSpPr>
          <p:nvPr/>
        </p:nvSpPr>
        <p:spPr bwMode="auto">
          <a:xfrm rot="-407723">
            <a:off x="904875" y="568325"/>
            <a:ext cx="49117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solidFill>
                  <a:srgbClr val="00B050"/>
                </a:solidFill>
                <a:latin typeface="Monotype Corsiva" pitchFamily="66" charset="0"/>
              </a:rPr>
              <a:t>Поработаем с учебником!                      стр. 86  </a:t>
            </a:r>
            <a:r>
              <a:rPr lang="ru-RU" sz="4800">
                <a:solidFill>
                  <a:srgbClr val="00B050"/>
                </a:solidFill>
              </a:rPr>
              <a:t>§ 17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8"/>
          <p:cNvSpPr>
            <a:spLocks noChangeArrowheads="1"/>
          </p:cNvSpPr>
          <p:nvPr/>
        </p:nvSpPr>
        <p:spPr bwMode="auto">
          <a:xfrm>
            <a:off x="0" y="0"/>
            <a:ext cx="4572000" cy="4429125"/>
          </a:xfrm>
          <a:prstGeom prst="cloudCallout">
            <a:avLst>
              <a:gd name="adj1" fmla="val 47796"/>
              <a:gd name="adj2" fmla="val 54051"/>
            </a:avLst>
          </a:prstGeom>
          <a:solidFill>
            <a:srgbClr val="FFFFD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71369" name="Text Box 9"/>
          <p:cNvSpPr txBox="1">
            <a:spLocks noChangeArrowheads="1"/>
          </p:cNvSpPr>
          <p:nvPr/>
        </p:nvSpPr>
        <p:spPr bwMode="auto">
          <a:xfrm rot="-407723">
            <a:off x="631825" y="746125"/>
            <a:ext cx="3700463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 b="1" dirty="0">
                <a:latin typeface="Monotype Corsiva" pitchFamily="66" charset="0"/>
              </a:rPr>
              <a:t>А теперь фото-диктант!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28625" y="1785938"/>
            <a:ext cx="3643313" cy="2854325"/>
            <a:chOff x="793" y="583"/>
            <a:chExt cx="3312" cy="1532"/>
          </a:xfrm>
        </p:grpSpPr>
        <p:sp>
          <p:nvSpPr>
            <p:cNvPr id="20485" name="Text Box 11"/>
            <p:cNvSpPr txBox="1">
              <a:spLocks noChangeArrowheads="1"/>
            </p:cNvSpPr>
            <p:nvPr/>
          </p:nvSpPr>
          <p:spPr bwMode="auto">
            <a:xfrm>
              <a:off x="793" y="583"/>
              <a:ext cx="3247" cy="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>
                  <a:latin typeface="Monotype Corsiva" pitchFamily="66" charset="0"/>
                </a:rPr>
                <a:t>Задание: распределите слова  в 3 столбика:</a:t>
              </a:r>
              <a:endParaRPr lang="ru-RU" sz="2800"/>
            </a:p>
          </p:txBody>
        </p:sp>
        <p:grpSp>
          <p:nvGrpSpPr>
            <p:cNvPr id="20486" name="Group 12"/>
            <p:cNvGrpSpPr>
              <a:grpSpLocks/>
            </p:cNvGrpSpPr>
            <p:nvPr/>
          </p:nvGrpSpPr>
          <p:grpSpPr bwMode="auto">
            <a:xfrm>
              <a:off x="884" y="1706"/>
              <a:ext cx="3221" cy="409"/>
              <a:chOff x="1065" y="1207"/>
              <a:chExt cx="2586" cy="380"/>
            </a:xfrm>
          </p:grpSpPr>
          <p:sp>
            <p:nvSpPr>
              <p:cNvPr id="20487" name="Rectangle 13"/>
              <p:cNvSpPr>
                <a:spLocks noChangeArrowheads="1"/>
              </p:cNvSpPr>
              <p:nvPr/>
            </p:nvSpPr>
            <p:spPr bwMode="auto">
              <a:xfrm>
                <a:off x="1065" y="1207"/>
                <a:ext cx="862" cy="380"/>
              </a:xfrm>
              <a:prstGeom prst="rect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2900" b="1">
                    <a:solidFill>
                      <a:srgbClr val="FFFFFF"/>
                    </a:solidFill>
                    <a:latin typeface="Arial" charset="0"/>
                  </a:rPr>
                  <a:t>-чик</a:t>
                </a:r>
              </a:p>
            </p:txBody>
          </p:sp>
          <p:sp>
            <p:nvSpPr>
              <p:cNvPr id="20488" name="Rectangle 14"/>
              <p:cNvSpPr>
                <a:spLocks noChangeArrowheads="1"/>
              </p:cNvSpPr>
              <p:nvPr/>
            </p:nvSpPr>
            <p:spPr bwMode="auto">
              <a:xfrm>
                <a:off x="1927" y="1207"/>
                <a:ext cx="862" cy="380"/>
              </a:xfrm>
              <a:prstGeom prst="rect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2900" b="1">
                    <a:solidFill>
                      <a:srgbClr val="FFFFFF"/>
                    </a:solidFill>
                    <a:latin typeface="Arial" charset="0"/>
                  </a:rPr>
                  <a:t>-ик</a:t>
                </a:r>
              </a:p>
            </p:txBody>
          </p:sp>
          <p:sp>
            <p:nvSpPr>
              <p:cNvPr id="20489" name="Rectangle 15"/>
              <p:cNvSpPr>
                <a:spLocks noChangeArrowheads="1"/>
              </p:cNvSpPr>
              <p:nvPr/>
            </p:nvSpPr>
            <p:spPr bwMode="auto">
              <a:xfrm>
                <a:off x="2789" y="1207"/>
                <a:ext cx="862" cy="380"/>
              </a:xfrm>
              <a:prstGeom prst="rect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2900" b="1">
                    <a:solidFill>
                      <a:srgbClr val="FFFFFF"/>
                    </a:solidFill>
                    <a:latin typeface="Arial" charset="0"/>
                  </a:rPr>
                  <a:t>-ек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857232"/>
            <a:ext cx="3643338" cy="3643338"/>
          </a:xfrm>
          <a:prstGeom prst="rect">
            <a:avLst/>
          </a:prstGeom>
        </p:spPr>
      </p:pic>
      <p:pic>
        <p:nvPicPr>
          <p:cNvPr id="12" name="Рисунок 11" descr="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1285860"/>
            <a:ext cx="3854898" cy="2786082"/>
          </a:xfrm>
          <a:prstGeom prst="rect">
            <a:avLst/>
          </a:prstGeom>
        </p:spPr>
      </p:pic>
      <p:pic>
        <p:nvPicPr>
          <p:cNvPr id="13" name="Рисунок 12" descr="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4414" y="785794"/>
            <a:ext cx="3286148" cy="3286148"/>
          </a:xfrm>
          <a:prstGeom prst="rect">
            <a:avLst/>
          </a:prstGeom>
        </p:spPr>
      </p:pic>
      <p:pic>
        <p:nvPicPr>
          <p:cNvPr id="14" name="Рисунок 13" descr="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662" y="1142984"/>
            <a:ext cx="3776896" cy="2714644"/>
          </a:xfrm>
          <a:prstGeom prst="rect">
            <a:avLst/>
          </a:prstGeom>
        </p:spPr>
      </p:pic>
      <p:pic>
        <p:nvPicPr>
          <p:cNvPr id="15" name="Рисунок 14" descr="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1538" y="857232"/>
            <a:ext cx="3143272" cy="3771926"/>
          </a:xfrm>
          <a:prstGeom prst="rect">
            <a:avLst/>
          </a:prstGeom>
        </p:spPr>
      </p:pic>
      <p:pic>
        <p:nvPicPr>
          <p:cNvPr id="16" name="Рисунок 15" descr="9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1538" y="1357298"/>
            <a:ext cx="3524275" cy="2643206"/>
          </a:xfrm>
          <a:prstGeom prst="rect">
            <a:avLst/>
          </a:prstGeom>
        </p:spPr>
      </p:pic>
      <p:pic>
        <p:nvPicPr>
          <p:cNvPr id="17" name="Рисунок 16" descr="5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1538" y="1071546"/>
            <a:ext cx="3721865" cy="3000396"/>
          </a:xfrm>
          <a:prstGeom prst="rect">
            <a:avLst/>
          </a:prstGeom>
        </p:spPr>
      </p:pic>
      <p:pic>
        <p:nvPicPr>
          <p:cNvPr id="18" name="Рисунок 17" descr="6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0100" y="1142984"/>
            <a:ext cx="3714776" cy="2786082"/>
          </a:xfrm>
          <a:prstGeom prst="rect">
            <a:avLst/>
          </a:prstGeom>
        </p:spPr>
      </p:pic>
      <p:pic>
        <p:nvPicPr>
          <p:cNvPr id="19" name="Рисунок 18" descr="3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42976" y="1000108"/>
            <a:ext cx="3500462" cy="3500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4"/>
          <p:cNvSpPr txBox="1">
            <a:spLocks noChangeArrowheads="1"/>
          </p:cNvSpPr>
          <p:nvPr/>
        </p:nvSpPr>
        <p:spPr bwMode="auto">
          <a:xfrm>
            <a:off x="1476375" y="476250"/>
            <a:ext cx="5688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Проверка!</a:t>
            </a:r>
          </a:p>
        </p:txBody>
      </p:sp>
      <p:sp>
        <p:nvSpPr>
          <p:cNvPr id="22531" name="Rectangle 30"/>
          <p:cNvSpPr>
            <a:spLocks noChangeArrowheads="1"/>
          </p:cNvSpPr>
          <p:nvPr/>
        </p:nvSpPr>
        <p:spPr bwMode="auto">
          <a:xfrm>
            <a:off x="539750" y="1125538"/>
            <a:ext cx="2657475" cy="103663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900" b="1">
                <a:solidFill>
                  <a:srgbClr val="FFFFFF"/>
                </a:solidFill>
                <a:latin typeface="Arial" charset="0"/>
              </a:rPr>
              <a:t>-чик</a:t>
            </a:r>
          </a:p>
        </p:txBody>
      </p:sp>
      <p:sp>
        <p:nvSpPr>
          <p:cNvPr id="22532" name="Rectangle 31"/>
          <p:cNvSpPr>
            <a:spLocks noChangeArrowheads="1"/>
          </p:cNvSpPr>
          <p:nvPr/>
        </p:nvSpPr>
        <p:spPr bwMode="auto">
          <a:xfrm>
            <a:off x="3203575" y="1149350"/>
            <a:ext cx="2657475" cy="965200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900" b="1">
                <a:solidFill>
                  <a:srgbClr val="FFFFFF"/>
                </a:solidFill>
                <a:latin typeface="Arial" charset="0"/>
              </a:rPr>
              <a:t>-ик</a:t>
            </a:r>
          </a:p>
        </p:txBody>
      </p:sp>
      <p:sp>
        <p:nvSpPr>
          <p:cNvPr id="22533" name="Rectangle 32"/>
          <p:cNvSpPr>
            <a:spLocks noChangeArrowheads="1"/>
          </p:cNvSpPr>
          <p:nvPr/>
        </p:nvSpPr>
        <p:spPr bwMode="auto">
          <a:xfrm>
            <a:off x="5861050" y="1149350"/>
            <a:ext cx="2657475" cy="965200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900" b="1">
                <a:solidFill>
                  <a:srgbClr val="FFFFFF"/>
                </a:solidFill>
                <a:latin typeface="Arial" charset="0"/>
              </a:rPr>
              <a:t>  -ек</a:t>
            </a:r>
          </a:p>
        </p:txBody>
      </p:sp>
      <p:sp>
        <p:nvSpPr>
          <p:cNvPr id="22534" name="Rectangle 33"/>
          <p:cNvSpPr>
            <a:spLocks noChangeArrowheads="1"/>
          </p:cNvSpPr>
          <p:nvPr/>
        </p:nvSpPr>
        <p:spPr bwMode="auto">
          <a:xfrm>
            <a:off x="539750" y="4581525"/>
            <a:ext cx="2657475" cy="1368425"/>
          </a:xfrm>
          <a:prstGeom prst="rect">
            <a:avLst/>
          </a:prstGeom>
          <a:solidFill>
            <a:srgbClr val="FFFFE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8580" tIns="0" rIns="68580" bIns="0"/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крокодиль</a:t>
            </a:r>
            <a:r>
              <a:rPr lang="ru-RU" sz="28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чик</a:t>
            </a:r>
          </a:p>
        </p:txBody>
      </p:sp>
      <p:sp>
        <p:nvSpPr>
          <p:cNvPr id="22535" name="Rectangle 34"/>
          <p:cNvSpPr>
            <a:spLocks noChangeArrowheads="1"/>
          </p:cNvSpPr>
          <p:nvPr/>
        </p:nvSpPr>
        <p:spPr bwMode="auto">
          <a:xfrm>
            <a:off x="3203575" y="4581525"/>
            <a:ext cx="2657475" cy="1368425"/>
          </a:xfrm>
          <a:prstGeom prst="rect">
            <a:avLst/>
          </a:prstGeom>
          <a:solidFill>
            <a:srgbClr val="F0FFEB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8580" tIns="0" rIns="68580" bIns="0"/>
          <a:lstStyle/>
          <a:p>
            <a:pPr algn="ctr"/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слон</a:t>
            </a:r>
            <a:r>
              <a:rPr lang="ru-RU" sz="32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ик</a:t>
            </a:r>
          </a:p>
        </p:txBody>
      </p:sp>
      <p:sp>
        <p:nvSpPr>
          <p:cNvPr id="22536" name="Rectangle 35"/>
          <p:cNvSpPr>
            <a:spLocks noChangeArrowheads="1"/>
          </p:cNvSpPr>
          <p:nvPr/>
        </p:nvSpPr>
        <p:spPr bwMode="auto">
          <a:xfrm>
            <a:off x="5861050" y="2114550"/>
            <a:ext cx="2657475" cy="1268413"/>
          </a:xfrm>
          <a:prstGeom prst="rect">
            <a:avLst/>
          </a:prstGeom>
          <a:solidFill>
            <a:srgbClr val="FEF8FD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8580" tIns="0" rIns="68580" bIns="0"/>
          <a:lstStyle/>
          <a:p>
            <a:pPr algn="ctr"/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львёноч</a:t>
            </a:r>
            <a:r>
              <a:rPr lang="ru-RU" sz="32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ек</a:t>
            </a:r>
          </a:p>
        </p:txBody>
      </p:sp>
      <p:sp>
        <p:nvSpPr>
          <p:cNvPr id="22537" name="Rectangle 36"/>
          <p:cNvSpPr>
            <a:spLocks noChangeArrowheads="1"/>
          </p:cNvSpPr>
          <p:nvPr/>
        </p:nvSpPr>
        <p:spPr bwMode="auto">
          <a:xfrm>
            <a:off x="539750" y="2133600"/>
            <a:ext cx="2657475" cy="1270000"/>
          </a:xfrm>
          <a:prstGeom prst="rect">
            <a:avLst/>
          </a:prstGeom>
          <a:solidFill>
            <a:srgbClr val="FFFFE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8580" tIns="0" rIns="68580" bIns="0"/>
          <a:lstStyle/>
          <a:p>
            <a:pPr algn="ctr"/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пингвин</a:t>
            </a:r>
            <a:r>
              <a:rPr lang="ru-RU" sz="32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чик</a:t>
            </a:r>
          </a:p>
        </p:txBody>
      </p:sp>
      <p:sp>
        <p:nvSpPr>
          <p:cNvPr id="22538" name="Rectangle 37"/>
          <p:cNvSpPr>
            <a:spLocks noChangeArrowheads="1"/>
          </p:cNvSpPr>
          <p:nvPr/>
        </p:nvSpPr>
        <p:spPr bwMode="auto">
          <a:xfrm>
            <a:off x="3203575" y="2133600"/>
            <a:ext cx="2657475" cy="1270000"/>
          </a:xfrm>
          <a:prstGeom prst="rect">
            <a:avLst/>
          </a:prstGeom>
          <a:solidFill>
            <a:srgbClr val="F0FFEB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8580" tIns="0" rIns="68580" bIns="0"/>
          <a:lstStyle/>
          <a:p>
            <a:pPr algn="ctr"/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бегемот</a:t>
            </a:r>
            <a:r>
              <a:rPr lang="ru-RU" sz="32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ик</a:t>
            </a:r>
          </a:p>
        </p:txBody>
      </p:sp>
      <p:sp>
        <p:nvSpPr>
          <p:cNvPr id="22539" name="Rectangle 38"/>
          <p:cNvSpPr>
            <a:spLocks noChangeArrowheads="1"/>
          </p:cNvSpPr>
          <p:nvPr/>
        </p:nvSpPr>
        <p:spPr bwMode="auto">
          <a:xfrm>
            <a:off x="5861050" y="3382963"/>
            <a:ext cx="2657475" cy="1270000"/>
          </a:xfrm>
          <a:prstGeom prst="rect">
            <a:avLst/>
          </a:prstGeom>
          <a:solidFill>
            <a:srgbClr val="FEF8FD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8580" tIns="0" rIns="68580" bIns="0"/>
          <a:lstStyle/>
          <a:p>
            <a:pPr algn="ctr"/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тигрёноч</a:t>
            </a:r>
            <a:r>
              <a:rPr lang="ru-RU" sz="32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ек</a:t>
            </a:r>
          </a:p>
        </p:txBody>
      </p:sp>
      <p:sp>
        <p:nvSpPr>
          <p:cNvPr id="22540" name="Rectangle 39"/>
          <p:cNvSpPr>
            <a:spLocks noChangeArrowheads="1"/>
          </p:cNvSpPr>
          <p:nvPr/>
        </p:nvSpPr>
        <p:spPr bwMode="auto">
          <a:xfrm>
            <a:off x="539750" y="3357563"/>
            <a:ext cx="2657475" cy="1268412"/>
          </a:xfrm>
          <a:prstGeom prst="rect">
            <a:avLst/>
          </a:prstGeom>
          <a:solidFill>
            <a:srgbClr val="FFFFE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8580" tIns="0" rIns="68580" bIns="0"/>
          <a:lstStyle/>
          <a:p>
            <a:pPr algn="ctr"/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попугай</a:t>
            </a:r>
            <a:r>
              <a:rPr lang="ru-RU" sz="32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чик</a:t>
            </a:r>
          </a:p>
        </p:txBody>
      </p:sp>
      <p:sp>
        <p:nvSpPr>
          <p:cNvPr id="22541" name="Rectangle 40"/>
          <p:cNvSpPr>
            <a:spLocks noChangeArrowheads="1"/>
          </p:cNvSpPr>
          <p:nvPr/>
        </p:nvSpPr>
        <p:spPr bwMode="auto">
          <a:xfrm>
            <a:off x="3203575" y="3357563"/>
            <a:ext cx="2657475" cy="1268412"/>
          </a:xfrm>
          <a:prstGeom prst="rect">
            <a:avLst/>
          </a:prstGeom>
          <a:solidFill>
            <a:srgbClr val="F0FFEB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8580" tIns="0" rIns="68580" bIns="0"/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ёж</a:t>
            </a:r>
            <a:r>
              <a:rPr lang="ru-RU" sz="32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ик</a:t>
            </a:r>
          </a:p>
        </p:txBody>
      </p:sp>
      <p:sp>
        <p:nvSpPr>
          <p:cNvPr id="22542" name="Rectangle 41"/>
          <p:cNvSpPr>
            <a:spLocks noChangeArrowheads="1"/>
          </p:cNvSpPr>
          <p:nvPr/>
        </p:nvSpPr>
        <p:spPr bwMode="auto">
          <a:xfrm>
            <a:off x="5861050" y="4652963"/>
            <a:ext cx="2657475" cy="1268412"/>
          </a:xfrm>
          <a:prstGeom prst="rect">
            <a:avLst/>
          </a:prstGeom>
          <a:solidFill>
            <a:srgbClr val="FEF8FD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8580" tIns="0" rIns="68580" bIns="0"/>
          <a:lstStyle/>
          <a:p>
            <a:pPr algn="ctr"/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зайчоноч</a:t>
            </a:r>
            <a:r>
              <a:rPr lang="ru-RU" sz="3200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ек</a:t>
            </a:r>
          </a:p>
        </p:txBody>
      </p:sp>
      <p:sp>
        <p:nvSpPr>
          <p:cNvPr id="22543" name="Line 42"/>
          <p:cNvSpPr>
            <a:spLocks noChangeShapeType="1"/>
          </p:cNvSpPr>
          <p:nvPr/>
        </p:nvSpPr>
        <p:spPr bwMode="auto">
          <a:xfrm>
            <a:off x="3203575" y="1149350"/>
            <a:ext cx="0" cy="4772025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44" name="Line 43"/>
          <p:cNvSpPr>
            <a:spLocks noChangeShapeType="1"/>
          </p:cNvSpPr>
          <p:nvPr/>
        </p:nvSpPr>
        <p:spPr bwMode="auto">
          <a:xfrm>
            <a:off x="5861050" y="1149350"/>
            <a:ext cx="0" cy="4772025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45" name="Line 44"/>
          <p:cNvSpPr>
            <a:spLocks noChangeShapeType="1"/>
          </p:cNvSpPr>
          <p:nvPr/>
        </p:nvSpPr>
        <p:spPr bwMode="auto">
          <a:xfrm>
            <a:off x="546100" y="2114550"/>
            <a:ext cx="7972425" cy="0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46" name="Line 48"/>
          <p:cNvSpPr>
            <a:spLocks noChangeShapeType="1"/>
          </p:cNvSpPr>
          <p:nvPr/>
        </p:nvSpPr>
        <p:spPr bwMode="auto">
          <a:xfrm>
            <a:off x="8518525" y="1149350"/>
            <a:ext cx="0" cy="4772025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8358" name="Text Box 70"/>
          <p:cNvSpPr txBox="1">
            <a:spLocks noChangeArrowheads="1"/>
          </p:cNvSpPr>
          <p:nvPr/>
        </p:nvSpPr>
        <p:spPr bwMode="auto">
          <a:xfrm>
            <a:off x="6084888" y="5229225"/>
            <a:ext cx="2374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Arial" charset="0"/>
              </a:rPr>
              <a:t>или </a:t>
            </a:r>
            <a:r>
              <a:rPr lang="ru-RU" sz="3200" b="1">
                <a:latin typeface="Arial" charset="0"/>
              </a:rPr>
              <a:t>зайч</a:t>
            </a:r>
            <a:r>
              <a:rPr lang="ru-RU" sz="3200" b="1">
                <a:solidFill>
                  <a:srgbClr val="CC3300"/>
                </a:solidFill>
                <a:latin typeface="Arial" charset="0"/>
              </a:rPr>
              <a:t>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167 -0.00046 L -0.28594 -0.0004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68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35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8" descr="13-14-Вовка в тридевятом царстве1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4879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13-14-Вовка в тридевятом царстве2"/>
          <p:cNvPicPr>
            <a:picLocks noChangeAspect="1" noChangeArrowheads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 bwMode="auto">
          <a:xfrm>
            <a:off x="2740025" y="0"/>
            <a:ext cx="6403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6"/>
          <p:cNvSpPr>
            <a:spLocks noGrp="1" noChangeArrowheads="1"/>
          </p:cNvSpPr>
          <p:nvPr>
            <p:ph type="ctr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b="1" smtClean="0">
                <a:solidFill>
                  <a:srgbClr val="A50021"/>
                </a:solidFill>
              </a:rPr>
              <a:t>ОТГАДАЙТЕ ЗАГАДКИ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13-14-Вовка в тридевятом царстве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-468313" y="0"/>
            <a:ext cx="64039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13-14-Вовка в тридевятом царстве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4475163" y="46038"/>
            <a:ext cx="4668837" cy="681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152525" y="1989138"/>
            <a:ext cx="6804025" cy="2103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1. </a:t>
            </a:r>
            <a:r>
              <a:rPr lang="ru-RU" sz="3200" b="1" dirty="0">
                <a:solidFill>
                  <a:srgbClr val="333399"/>
                </a:solidFill>
              </a:rPr>
              <a:t>Кланяется, кланяется, </a:t>
            </a:r>
          </a:p>
          <a:p>
            <a:pPr algn="ctr"/>
            <a:r>
              <a:rPr lang="ru-RU" sz="3200" b="1" dirty="0">
                <a:solidFill>
                  <a:srgbClr val="333399"/>
                </a:solidFill>
              </a:rPr>
              <a:t>придет домой – </a:t>
            </a:r>
            <a:r>
              <a:rPr lang="ru-RU" sz="3200" b="1" dirty="0" smtClean="0">
                <a:solidFill>
                  <a:srgbClr val="333399"/>
                </a:solidFill>
              </a:rPr>
              <a:t>растянется. </a:t>
            </a:r>
          </a:p>
          <a:p>
            <a:endParaRPr lang="ru-RU" sz="3200" i="1" dirty="0" smtClean="0"/>
          </a:p>
          <a:p>
            <a:pPr algn="ctr"/>
            <a:r>
              <a:rPr lang="ru-RU" sz="3600" i="1" dirty="0" smtClean="0">
                <a:solidFill>
                  <a:schemeClr val="bg1"/>
                </a:solidFill>
              </a:rPr>
              <a:t>Топорик (топорика)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1928802"/>
            <a:ext cx="64294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2.</a:t>
            </a:r>
            <a:r>
              <a:rPr lang="ru-RU" sz="3200" b="1" dirty="0" smtClean="0">
                <a:solidFill>
                  <a:srgbClr val="333399"/>
                </a:solidFill>
              </a:rPr>
              <a:t> Маленький, кругленький, </a:t>
            </a:r>
          </a:p>
          <a:p>
            <a:pPr algn="ctr"/>
            <a:r>
              <a:rPr lang="ru-RU" sz="3200" b="1" dirty="0" smtClean="0">
                <a:solidFill>
                  <a:srgbClr val="333399"/>
                </a:solidFill>
              </a:rPr>
              <a:t>по полу скачет, </a:t>
            </a:r>
          </a:p>
          <a:p>
            <a:pPr algn="ctr"/>
            <a:r>
              <a:rPr lang="ru-RU" sz="3200" b="1" dirty="0" smtClean="0">
                <a:solidFill>
                  <a:srgbClr val="333399"/>
                </a:solidFill>
              </a:rPr>
              <a:t>а за хвост не поймаешь.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28794" y="3500438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Клубочек (клубочка)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7290" y="1714488"/>
            <a:ext cx="60722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3.</a:t>
            </a:r>
            <a:r>
              <a:rPr lang="ru-RU" sz="3200" b="1" dirty="0" smtClean="0">
                <a:solidFill>
                  <a:srgbClr val="333399"/>
                </a:solidFill>
              </a:rPr>
              <a:t> В брюхе баня, в носу решето, на голове пупок, всего одна рука, </a:t>
            </a:r>
            <a:endParaRPr lang="en-US" sz="3200" b="1" dirty="0" smtClean="0">
              <a:solidFill>
                <a:srgbClr val="333399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333399"/>
                </a:solidFill>
              </a:rPr>
              <a:t>и та – на спинке. </a:t>
            </a:r>
            <a:endParaRPr lang="ru-RU" sz="3200" b="1" dirty="0">
              <a:solidFill>
                <a:srgbClr val="33339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5918" y="3857628"/>
            <a:ext cx="4807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Чайничек (чайничка)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1571612"/>
            <a:ext cx="57150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4.</a:t>
            </a:r>
            <a:r>
              <a:rPr lang="ru-RU" sz="3200" b="1" dirty="0" smtClean="0">
                <a:solidFill>
                  <a:srgbClr val="333399"/>
                </a:solidFill>
              </a:rPr>
              <a:t> Сторож плохой, слепой и глухой, </a:t>
            </a:r>
          </a:p>
          <a:p>
            <a:pPr algn="ctr"/>
            <a:r>
              <a:rPr lang="ru-RU" sz="3200" b="1" dirty="0" smtClean="0">
                <a:solidFill>
                  <a:srgbClr val="333399"/>
                </a:solidFill>
              </a:rPr>
              <a:t>не тронешь – молчит, </a:t>
            </a:r>
          </a:p>
          <a:p>
            <a:pPr algn="ctr"/>
            <a:r>
              <a:rPr lang="ru-RU" sz="3200" b="1" dirty="0" smtClean="0">
                <a:solidFill>
                  <a:srgbClr val="333399"/>
                </a:solidFill>
              </a:rPr>
              <a:t>а тронешь – кричит. </a:t>
            </a:r>
            <a:endParaRPr lang="ru-RU" sz="3200" b="1" dirty="0">
              <a:solidFill>
                <a:srgbClr val="333399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670" y="3786190"/>
            <a:ext cx="46875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Звоночек (звоночка)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43042" y="1571612"/>
            <a:ext cx="54292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5. </a:t>
            </a:r>
            <a:r>
              <a:rPr lang="ru-RU" sz="3200" b="1" dirty="0" smtClean="0">
                <a:solidFill>
                  <a:srgbClr val="333399"/>
                </a:solidFill>
              </a:rPr>
              <a:t>Его бьют, а он не плачет, </a:t>
            </a:r>
          </a:p>
          <a:p>
            <a:pPr algn="ctr"/>
            <a:r>
              <a:rPr lang="ru-RU" sz="3200" b="1" dirty="0" smtClean="0">
                <a:solidFill>
                  <a:srgbClr val="333399"/>
                </a:solidFill>
              </a:rPr>
              <a:t>веселее только скачет.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2428860" y="3643314"/>
            <a:ext cx="36359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Мячик (мячика)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57290" y="1500174"/>
            <a:ext cx="592935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6.</a:t>
            </a:r>
            <a:r>
              <a:rPr lang="ru-RU" sz="3200" b="1" dirty="0" smtClean="0">
                <a:solidFill>
                  <a:srgbClr val="333399"/>
                </a:solidFill>
              </a:rPr>
              <a:t> Стоят</a:t>
            </a: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333399"/>
                </a:solidFill>
              </a:rPr>
              <a:t>два кола, на кольях бочка, </a:t>
            </a:r>
          </a:p>
          <a:p>
            <a:pPr algn="ctr"/>
            <a:r>
              <a:rPr lang="ru-RU" sz="3200" b="1" dirty="0" smtClean="0">
                <a:solidFill>
                  <a:srgbClr val="333399"/>
                </a:solidFill>
              </a:rPr>
              <a:t>на бочке кочка, </a:t>
            </a:r>
          </a:p>
          <a:p>
            <a:pPr algn="ctr"/>
            <a:r>
              <a:rPr lang="ru-RU" sz="3200" b="1" dirty="0" smtClean="0">
                <a:solidFill>
                  <a:srgbClr val="333399"/>
                </a:solidFill>
              </a:rPr>
              <a:t>а на кочке дремучий лес. </a:t>
            </a:r>
            <a:endParaRPr lang="ru-RU" sz="3200" b="1" dirty="0">
              <a:solidFill>
                <a:srgbClr val="333399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71670" y="3643314"/>
            <a:ext cx="5230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Человечек (человечка)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002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uild="allAtOnce" animBg="1"/>
      <p:bldP spid="7" grpId="0" build="allAtOnce"/>
      <p:bldP spid="7" grpId="1" build="allAtOnce"/>
      <p:bldP spid="8" grpId="0"/>
      <p:bldP spid="8" grpId="1"/>
      <p:bldP spid="8" grpId="2"/>
      <p:bldP spid="9" grpId="0" build="allAtOnce"/>
      <p:bldP spid="10" grpId="0"/>
      <p:bldP spid="10" grpId="1"/>
      <p:bldP spid="10" grpId="2"/>
      <p:bldP spid="11" grpId="0"/>
      <p:bldP spid="11" grpId="1"/>
      <p:bldP spid="12" grpId="0"/>
      <p:bldP spid="12" grpId="1"/>
      <p:bldP spid="12" grpId="2"/>
      <p:bldP spid="13" grpId="0"/>
      <p:bldP spid="13" grpId="1"/>
      <p:bldP spid="14" grpId="0"/>
      <p:bldP spid="14" grpId="1"/>
      <p:bldP spid="14" grpId="2"/>
      <p:bldP spid="15" grpId="0"/>
      <p:bldP spid="15" grpId="1"/>
      <p:bldP spid="16" grpId="0"/>
      <p:bldP spid="16" grpId="1"/>
      <p:bldP spid="16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5"/>
          <p:cNvSpPr>
            <a:spLocks noChangeArrowheads="1"/>
          </p:cNvSpPr>
          <p:nvPr/>
        </p:nvSpPr>
        <p:spPr bwMode="auto">
          <a:xfrm>
            <a:off x="1143000" y="857250"/>
            <a:ext cx="6781800" cy="6858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/>
              <a:t>Найдите «лишнее» слово.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2000" y="2895600"/>
            <a:ext cx="7924800" cy="1981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defRPr/>
            </a:pPr>
            <a:r>
              <a:rPr lang="ru-RU" sz="2000" dirty="0">
                <a:solidFill>
                  <a:schemeClr val="tx1"/>
                </a:solidFill>
              </a:rPr>
              <a:t>   </a:t>
            </a:r>
            <a:r>
              <a:rPr lang="ru-RU" sz="2800" b="1" dirty="0" err="1">
                <a:solidFill>
                  <a:schemeClr val="tx1"/>
                </a:solidFill>
              </a:rPr>
              <a:t>Развед_ик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перевод_ик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 smtClean="0">
                <a:solidFill>
                  <a:schemeClr val="tx1"/>
                </a:solidFill>
              </a:rPr>
              <a:t>груз_ик</a:t>
            </a:r>
            <a:r>
              <a:rPr lang="ru-RU" sz="2800" b="1" dirty="0" smtClean="0">
                <a:solidFill>
                  <a:schemeClr val="tx1"/>
                </a:solidFill>
              </a:rPr>
              <a:t>,</a:t>
            </a:r>
            <a:endParaRPr lang="ru-RU" sz="2800" b="1" dirty="0">
              <a:solidFill>
                <a:schemeClr val="tx1"/>
              </a:solidFill>
            </a:endParaRPr>
          </a:p>
          <a:p>
            <a:pPr marL="342900" indent="-342900">
              <a:defRPr/>
            </a:pPr>
            <a:r>
              <a:rPr lang="ru-RU" sz="2800" b="1" dirty="0">
                <a:solidFill>
                  <a:srgbClr val="FF0000"/>
                </a:solidFill>
              </a:rPr>
              <a:t>  </a:t>
            </a:r>
            <a:r>
              <a:rPr lang="ru-RU" sz="2800" b="1" dirty="0" smtClean="0">
                <a:solidFill>
                  <a:srgbClr val="FF0000"/>
                </a:solidFill>
              </a:rPr>
              <a:t>       </a:t>
            </a:r>
            <a:r>
              <a:rPr lang="ru-RU" sz="2800" b="1" dirty="0" err="1" smtClean="0">
                <a:solidFill>
                  <a:schemeClr val="tx1"/>
                </a:solidFill>
              </a:rPr>
              <a:t>кот_к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429000" y="5181600"/>
            <a:ext cx="2571750" cy="457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</a:rPr>
              <a:t>Проверьте себя</a:t>
            </a:r>
          </a:p>
        </p:txBody>
      </p:sp>
      <p:sp>
        <p:nvSpPr>
          <p:cNvPr id="24591" name="AutoShape 15"/>
          <p:cNvSpPr>
            <a:spLocks noChangeArrowheads="1"/>
          </p:cNvSpPr>
          <p:nvPr/>
        </p:nvSpPr>
        <p:spPr bwMode="auto">
          <a:xfrm>
            <a:off x="0" y="5286375"/>
            <a:ext cx="2428875" cy="1143000"/>
          </a:xfrm>
          <a:prstGeom prst="wedgeEllipseCallout">
            <a:avLst>
              <a:gd name="adj1" fmla="val 65903"/>
              <a:gd name="adj2" fmla="val -1475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 b="1"/>
              <a:t>уменьшительно-ласкательное значение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 autoUpdateAnimBg="0"/>
      <p:bldP spid="8" grpId="0" build="p" animBg="1" autoUpdateAnimBg="0"/>
      <p:bldP spid="2459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7"/>
          <p:cNvSpPr>
            <a:spLocks noChangeArrowheads="1"/>
          </p:cNvSpPr>
          <p:nvPr/>
        </p:nvSpPr>
        <p:spPr bwMode="auto">
          <a:xfrm>
            <a:off x="990600" y="381000"/>
            <a:ext cx="7315200" cy="5334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>
                <a:solidFill>
                  <a:schemeClr val="tx2"/>
                </a:solidFill>
              </a:rPr>
              <a:t>Рефлексия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1371600"/>
            <a:ext cx="8548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Вставьте пропущенную букву, выпишите «лишнее» слово.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62000" y="2362200"/>
            <a:ext cx="7543800" cy="228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>
              <a:buFontTx/>
              <a:buAutoNum type="arabicPeriod"/>
              <a:defRPr/>
            </a:pPr>
            <a:r>
              <a:rPr lang="ru-RU" sz="2400">
                <a:solidFill>
                  <a:schemeClr val="tx1"/>
                </a:solidFill>
              </a:rPr>
              <a:t>Мешоч…к, билет…к, лист…к.</a:t>
            </a:r>
          </a:p>
          <a:p>
            <a:pPr marL="457200" indent="-457200">
              <a:defRPr/>
            </a:pPr>
            <a:endParaRPr lang="ru-RU" sz="2400">
              <a:solidFill>
                <a:schemeClr val="tx1"/>
              </a:solidFill>
            </a:endParaRPr>
          </a:p>
          <a:p>
            <a:pPr marL="457200" indent="-457200">
              <a:defRPr/>
            </a:pPr>
            <a:r>
              <a:rPr lang="ru-RU" sz="2400">
                <a:solidFill>
                  <a:schemeClr val="tx1"/>
                </a:solidFill>
              </a:rPr>
              <a:t>2.  Двор…к, горош…к, куст…к.</a:t>
            </a:r>
          </a:p>
          <a:p>
            <a:pPr marL="457200" indent="-457200">
              <a:defRPr/>
            </a:pPr>
            <a:endParaRPr lang="ru-RU" sz="2400">
              <a:solidFill>
                <a:schemeClr val="tx1"/>
              </a:solidFill>
            </a:endParaRPr>
          </a:p>
          <a:p>
            <a:pPr marL="457200" indent="-457200">
              <a:defRPr/>
            </a:pPr>
            <a:r>
              <a:rPr lang="ru-RU" sz="2400">
                <a:solidFill>
                  <a:schemeClr val="tx1"/>
                </a:solidFill>
              </a:rPr>
              <a:t>3.  Словар…к, клубоч…к, сыноч…к.  </a:t>
            </a:r>
          </a:p>
        </p:txBody>
      </p:sp>
      <p:sp>
        <p:nvSpPr>
          <p:cNvPr id="5" name="Дуга 4"/>
          <p:cNvSpPr/>
          <p:nvPr/>
        </p:nvSpPr>
        <p:spPr>
          <a:xfrm>
            <a:off x="3352800" y="1981200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62000" y="2362200"/>
            <a:ext cx="7543800" cy="2590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>
              <a:defRPr/>
            </a:pPr>
            <a:r>
              <a:rPr lang="ru-RU" sz="2400" dirty="0">
                <a:solidFill>
                  <a:schemeClr val="tx1"/>
                </a:solidFill>
              </a:rPr>
              <a:t>1.  </a:t>
            </a:r>
            <a:r>
              <a:rPr lang="ru-RU" sz="2400" b="1" dirty="0">
                <a:solidFill>
                  <a:srgbClr val="0070C0"/>
                </a:solidFill>
              </a:rPr>
              <a:t>Мешочек</a:t>
            </a:r>
            <a:r>
              <a:rPr lang="ru-RU" sz="2400" dirty="0">
                <a:solidFill>
                  <a:schemeClr val="tx1"/>
                </a:solidFill>
              </a:rPr>
              <a:t>, билет</a:t>
            </a:r>
            <a:r>
              <a:rPr lang="ru-RU" sz="2400" dirty="0">
                <a:solidFill>
                  <a:srgbClr val="FF0000"/>
                </a:solidFill>
              </a:rPr>
              <a:t>ик</a:t>
            </a:r>
            <a:r>
              <a:rPr lang="ru-RU" sz="2400" dirty="0">
                <a:solidFill>
                  <a:schemeClr val="tx1"/>
                </a:solidFill>
              </a:rPr>
              <a:t>, лист</a:t>
            </a:r>
            <a:r>
              <a:rPr lang="ru-RU" sz="2400" dirty="0">
                <a:solidFill>
                  <a:srgbClr val="FF0000"/>
                </a:solidFill>
              </a:rPr>
              <a:t>ик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defRPr/>
            </a:pPr>
            <a:endParaRPr lang="ru-RU" sz="2400" dirty="0">
              <a:solidFill>
                <a:schemeClr val="tx1"/>
              </a:solidFill>
            </a:endParaRPr>
          </a:p>
          <a:p>
            <a:pPr marL="457200" indent="-457200">
              <a:buFontTx/>
              <a:buAutoNum type="arabicPeriod" startAt="2"/>
              <a:defRPr/>
            </a:pPr>
            <a:r>
              <a:rPr lang="ru-RU" sz="2400" dirty="0">
                <a:solidFill>
                  <a:schemeClr val="tx1"/>
                </a:solidFill>
              </a:rPr>
              <a:t>Двор</a:t>
            </a:r>
            <a:r>
              <a:rPr lang="ru-RU" sz="2400" dirty="0">
                <a:solidFill>
                  <a:srgbClr val="FF0000"/>
                </a:solidFill>
              </a:rPr>
              <a:t>ик</a:t>
            </a:r>
            <a:r>
              <a:rPr lang="ru-RU" sz="2400" dirty="0">
                <a:solidFill>
                  <a:schemeClr val="tx1"/>
                </a:solidFill>
              </a:rPr>
              <a:t>, </a:t>
            </a:r>
            <a:r>
              <a:rPr lang="ru-RU" sz="2400" b="1" dirty="0">
                <a:solidFill>
                  <a:srgbClr val="0070C0"/>
                </a:solidFill>
              </a:rPr>
              <a:t>горошек</a:t>
            </a:r>
            <a:r>
              <a:rPr lang="ru-RU" sz="2400" dirty="0">
                <a:solidFill>
                  <a:schemeClr val="tx1"/>
                </a:solidFill>
              </a:rPr>
              <a:t>, куст</a:t>
            </a:r>
            <a:r>
              <a:rPr lang="ru-RU" sz="2400" dirty="0">
                <a:solidFill>
                  <a:srgbClr val="FF0000"/>
                </a:solidFill>
              </a:rPr>
              <a:t>ик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defRPr/>
            </a:pPr>
            <a:endParaRPr lang="ru-RU" sz="2400" dirty="0">
              <a:solidFill>
                <a:schemeClr val="tx1"/>
              </a:solidFill>
            </a:endParaRPr>
          </a:p>
          <a:p>
            <a:pPr marL="457200" indent="-457200">
              <a:defRPr/>
            </a:pPr>
            <a:r>
              <a:rPr lang="ru-RU" sz="2400" dirty="0">
                <a:solidFill>
                  <a:schemeClr val="tx1"/>
                </a:solidFill>
              </a:rPr>
              <a:t>3.   </a:t>
            </a:r>
            <a:r>
              <a:rPr lang="ru-RU" sz="2400" b="1" dirty="0">
                <a:solidFill>
                  <a:srgbClr val="0070C0"/>
                </a:solidFill>
              </a:rPr>
              <a:t>Словарик</a:t>
            </a:r>
            <a:r>
              <a:rPr lang="ru-RU" sz="2400" dirty="0">
                <a:solidFill>
                  <a:schemeClr val="tx1"/>
                </a:solidFill>
              </a:rPr>
              <a:t>, клубоч</a:t>
            </a:r>
            <a:r>
              <a:rPr lang="ru-RU" sz="2400" dirty="0">
                <a:solidFill>
                  <a:srgbClr val="FF0000"/>
                </a:solidFill>
              </a:rPr>
              <a:t>ек</a:t>
            </a:r>
            <a:r>
              <a:rPr lang="ru-RU" sz="2400" dirty="0">
                <a:solidFill>
                  <a:schemeClr val="tx1"/>
                </a:solidFill>
              </a:rPr>
              <a:t>, сыноч</a:t>
            </a:r>
            <a:r>
              <a:rPr lang="ru-RU" sz="2400" dirty="0">
                <a:solidFill>
                  <a:srgbClr val="FF0000"/>
                </a:solidFill>
              </a:rPr>
              <a:t>ек</a:t>
            </a:r>
            <a:r>
              <a:rPr lang="ru-RU" sz="2400" dirty="0">
                <a:solidFill>
                  <a:schemeClr val="tx1"/>
                </a:solidFill>
              </a:rPr>
              <a:t>. </a:t>
            </a:r>
          </a:p>
        </p:txBody>
      </p:sp>
      <p:pic>
        <p:nvPicPr>
          <p:cNvPr id="30727" name="Picture 8" descr="http://www.segment.ru/data/images/1po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53338" y="5029200"/>
            <a:ext cx="116681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3505200" y="5181600"/>
            <a:ext cx="2133600" cy="457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</a:rPr>
              <a:t>Проверьте себя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 animBg="1"/>
      <p:bldP spid="7" grpId="0" build="p" animBg="1"/>
      <p:bldP spid="9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428625" y="642938"/>
            <a:ext cx="6429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Подведём итоги </a:t>
            </a:r>
          </a:p>
        </p:txBody>
      </p:sp>
      <p:sp>
        <p:nvSpPr>
          <p:cNvPr id="31747" name="Прямоугольник 3"/>
          <p:cNvSpPr>
            <a:spLocks noChangeArrowheads="1"/>
          </p:cNvSpPr>
          <p:nvPr/>
        </p:nvSpPr>
        <p:spPr bwMode="auto">
          <a:xfrm>
            <a:off x="428625" y="1571625"/>
            <a:ext cx="81438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>
              <a:buFont typeface="Wingdings 2" pitchFamily="18" charset="2"/>
              <a:buChar char=""/>
            </a:pPr>
            <a:r>
              <a:rPr lang="ru-RU" sz="2800" b="1"/>
              <a:t>Каким способом образовано имя существительное, если используется суффикс? </a:t>
            </a:r>
            <a:endParaRPr lang="ru-RU" sz="2800"/>
          </a:p>
          <a:p>
            <a:pPr marL="273050" indent="-273050">
              <a:buFont typeface="Wingdings 2" pitchFamily="18" charset="2"/>
              <a:buChar char=""/>
            </a:pPr>
            <a:r>
              <a:rPr lang="ru-RU" sz="2800" b="1"/>
              <a:t>Какое значение придают     существительным суффиксы  -ек, -ик?</a:t>
            </a:r>
          </a:p>
          <a:p>
            <a:pPr marL="273050" indent="-273050">
              <a:buFont typeface="Wingdings 2" pitchFamily="18" charset="2"/>
              <a:buChar char=""/>
            </a:pPr>
            <a:r>
              <a:rPr lang="ru-RU" sz="2800" b="1"/>
              <a:t>От чего зависит  выбор гласных Е и И </a:t>
            </a:r>
          </a:p>
          <a:p>
            <a:pPr marL="273050" indent="-273050"/>
            <a:r>
              <a:rPr lang="ru-RU" sz="2800" b="1"/>
              <a:t>в суффиксах –ек и –ик?</a:t>
            </a:r>
          </a:p>
          <a:p>
            <a:pPr marL="273050" indent="-273050"/>
            <a:endParaRPr lang="ru-RU" sz="2800"/>
          </a:p>
        </p:txBody>
      </p:sp>
      <p:pic>
        <p:nvPicPr>
          <p:cNvPr id="31748" name="Рисунок 4" descr="-2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3588" y="0"/>
            <a:ext cx="20304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Прямоугольник 5"/>
          <p:cNvSpPr>
            <a:spLocks noChangeArrowheads="1"/>
          </p:cNvSpPr>
          <p:nvPr/>
        </p:nvSpPr>
        <p:spPr bwMode="auto">
          <a:xfrm>
            <a:off x="285750" y="4572000"/>
            <a:ext cx="8572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>
              <a:buFont typeface="Wingdings 2" pitchFamily="18" charset="2"/>
              <a:buChar char=""/>
            </a:pPr>
            <a:r>
              <a:rPr lang="ru-RU" sz="2800" b="1"/>
              <a:t>Закончи предложение:</a:t>
            </a:r>
          </a:p>
          <a:p>
            <a:pPr marL="273050" indent="-273050"/>
            <a:r>
              <a:rPr lang="ru-RU" sz="2800" b="1">
                <a:solidFill>
                  <a:srgbClr val="0070C0"/>
                </a:solidFill>
              </a:rPr>
              <a:t>Сегодня на уроке я научился…Я приобрел…</a:t>
            </a:r>
          </a:p>
          <a:p>
            <a:pPr marL="273050" indent="-273050"/>
            <a:r>
              <a:rPr lang="ru-RU" sz="2800" b="1">
                <a:solidFill>
                  <a:srgbClr val="0070C0"/>
                </a:solidFill>
              </a:rPr>
              <a:t>Меня удивило…Мне захотелось…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571500" y="785813"/>
            <a:ext cx="7345363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4400" b="1" u="sng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r>
              <a:rPr lang="ru-RU" sz="4400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4400" b="1">
                <a:latin typeface="Times New Roman" pitchFamily="18" charset="0"/>
                <a:cs typeface="Times New Roman" pitchFamily="18" charset="0"/>
              </a:rPr>
              <a:t> выучить  ОК;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4400" b="1">
                <a:latin typeface="Times New Roman" pitchFamily="18" charset="0"/>
                <a:cs typeface="Times New Roman" pitchFamily="18" charset="0"/>
              </a:rPr>
              <a:t> выполнить упр.</a:t>
            </a:r>
            <a:r>
              <a:rPr lang="ru-RU" sz="6000" b="1">
                <a:latin typeface="Times New Roman" pitchFamily="18" charset="0"/>
                <a:cs typeface="Times New Roman" pitchFamily="18" charset="0"/>
              </a:rPr>
              <a:t> 129  +   </a:t>
            </a:r>
            <a:endParaRPr lang="ru-RU" sz="6600" b="1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Прямоугольник 4"/>
          <p:cNvSpPr>
            <a:spLocks noChangeArrowheads="1"/>
          </p:cNvSpPr>
          <p:nvPr/>
        </p:nvSpPr>
        <p:spPr bwMode="auto">
          <a:xfrm>
            <a:off x="714375" y="4000500"/>
            <a:ext cx="6500813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28600" eaLnBrk="0" hangingPunct="0"/>
            <a:r>
              <a:rPr 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записать имена литературных героев, заканчивающиеся на суффиксы -</a:t>
            </a:r>
            <a:r>
              <a:rPr lang="ru-RU" sz="24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ек</a:t>
            </a:r>
            <a:r>
              <a:rPr 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или -</a:t>
            </a:r>
            <a:r>
              <a:rPr lang="ru-RU" sz="24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ик</a:t>
            </a:r>
            <a:r>
              <a:rPr 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-.</a:t>
            </a:r>
          </a:p>
        </p:txBody>
      </p:sp>
      <p:pic>
        <p:nvPicPr>
          <p:cNvPr id="32772" name="Рисунок 4" descr="8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571500"/>
            <a:ext cx="28575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1" descr="15960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571500"/>
            <a:ext cx="835818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Рисунок 3" descr="92235b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2571750"/>
            <a:ext cx="14287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57250" y="785813"/>
            <a:ext cx="6715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Использованные ресурсы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00063" y="1500188"/>
            <a:ext cx="78486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1200" dirty="0"/>
              <a:t>Мультфильм «В стране невыученных уроков» - </a:t>
            </a:r>
            <a:r>
              <a:rPr lang="ru-RU" sz="1200" dirty="0">
                <a:hlinkClick r:id="rId5"/>
              </a:rPr>
              <a:t>http://www.youtube.com/watch?v=YF5wIwKSovU</a:t>
            </a:r>
            <a:endParaRPr lang="ru-RU" sz="1200" dirty="0"/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1200" dirty="0" smtClean="0"/>
              <a:t>Фоны </a:t>
            </a:r>
            <a:r>
              <a:rPr lang="ru-RU" sz="1200" dirty="0"/>
              <a:t>- </a:t>
            </a:r>
            <a:r>
              <a:rPr lang="ru-RU" sz="1200" dirty="0" err="1"/>
              <a:t>forum.materinstvo.ru</a:t>
            </a:r>
            <a:endParaRPr lang="ru-RU" sz="1200" dirty="0"/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1200" dirty="0"/>
              <a:t>Е.А. Иванова. Издательский дом «Первое сентября». Журнал «Русский язык</a:t>
            </a:r>
            <a:r>
              <a:rPr lang="ru-RU" sz="1200" dirty="0" smtClean="0"/>
              <a:t>»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1200" dirty="0" smtClean="0"/>
              <a:t>Образовательная система «Школа 2100» - </a:t>
            </a:r>
            <a:r>
              <a:rPr lang="en-US" sz="1200" dirty="0" smtClean="0"/>
              <a:t>http</a:t>
            </a:r>
            <a:r>
              <a:rPr lang="en-US" sz="1200" dirty="0" smtClean="0"/>
              <a:t>://school2100.com/pedagogam/lessons/general-class.php?SECTION_ID=1603</a:t>
            </a:r>
            <a:endParaRPr lang="ru-RU" sz="1200" dirty="0"/>
          </a:p>
          <a:p>
            <a:pPr>
              <a:defRPr/>
            </a:pPr>
            <a:endParaRPr lang="ru-RU" sz="1200" dirty="0"/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-0.40958 C -0.05295 -0.40403 -0.05399 -0.39871 -0.05399 -0.39339 C -0.05399 -0.38368 -0.05364 -0.3624 -0.04774 -0.3543 C -0.04236 -0.34737 -0.03264 -0.34644 -0.02621 -0.34644 C -0.00885 -0.34575 0.00868 -0.34505 0.02604 -0.34436 C 0.04497 -0.34135 0.06424 -0.34205 0.08299 -0.33812 C 0.09462 -0.33534 0.10556 -0.32979 0.11684 -0.32586 C 0.12448 -0.31961 0.13299 -0.31291 0.14149 -0.30921 C 0.15243 -0.29949 0.16024 -0.28701 0.16458 -0.27035 C 0.1625 -0.26203 0.15018 -0.25232 0.14306 -0.25185 C 0.09028 -0.24977 0.03733 -0.2507 -0.01545 -0.24977 C -0.02031 -0.24792 -0.02639 -0.24676 -0.0309 -0.24376 C -0.0342 -0.24145 -0.0401 -0.23566 -0.0401 -0.23566 C -0.04392 -0.22849 -0.04722 -0.22318 -0.0493 -0.21485 C -0.04739 -0.19219 -0.0493 -0.20259 -0.04462 -0.18455 C -0.04305 -0.17854 -0.03403 -0.16767 -0.03229 -0.16605 C -0.01736 -0.15241 0.00365 -0.14825 0.02153 -0.14547 C 0.04983 -0.13553 0.12049 -0.14478 0.15677 -0.14316 C 0.16042 -0.14154 0.16441 -0.14154 0.16771 -0.13946 C 0.17153 -0.13668 0.17847 -0.12905 0.17847 -0.12905 C 0.18542 -0.11494 0.18333 -0.12142 0.18611 -0.11055 C 0.18594 -0.10939 0.18524 -0.09251 0.18299 -0.08812 C 0.17708 -0.07563 0.16667 -0.07193 0.15677 -0.06961 C 0.1342 -0.07031 0.11181 -0.07031 0.08924 -0.07146 C 0.08333 -0.07193 0.07656 -0.07563 0.07066 -0.07794 C 0.06111 -0.08118 0.05122 -0.08233 0.04149 -0.08395 C 0.02847 -0.08973 0.01545 -0.08488 0.00295 -0.08002 C 0.00243 -0.07794 0.00191 -0.07563 0.00139 -0.07355 C 0.00087 -0.07146 0.00052 -0.06961 1.11111E-6 -0.06753 C -0.00104 -0.06314 -0.00312 -0.05504 -0.00312 -0.05504 C -0.0026 -0.04348 -0.00226 -0.03215 -0.00156 -0.02059 C -0.00121 -0.01365 1.11111E-6 4.00555E-6 1.11111E-6 4.00555E-6 " pathEditMode="relative" ptsTypes="fffffffffffffffffffffffffffffffA">
                                      <p:cBhvr>
                                        <p:cTn id="6" dur="3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utoShape 11"/>
          <p:cNvSpPr>
            <a:spLocks noChangeArrowheads="1"/>
          </p:cNvSpPr>
          <p:nvPr/>
        </p:nvSpPr>
        <p:spPr bwMode="auto">
          <a:xfrm>
            <a:off x="977900" y="0"/>
            <a:ext cx="5349875" cy="2944813"/>
          </a:xfrm>
          <a:prstGeom prst="cloudCallout">
            <a:avLst>
              <a:gd name="adj1" fmla="val 36042"/>
              <a:gd name="adj2" fmla="val 63384"/>
            </a:avLst>
          </a:prstGeom>
          <a:solidFill>
            <a:srgbClr val="FFFFD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800" b="1">
                <a:solidFill>
                  <a:srgbClr val="003366"/>
                </a:solidFill>
                <a:latin typeface="Monotype Corsiva" pitchFamily="66" charset="0"/>
              </a:rPr>
              <a:t>Ребята, найдётся среди вас смельчак, который не побоится сдать экзамен по карте страны Русского языка?</a:t>
            </a: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Рисунок 2" descr="rNiEHNM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5950" y="0"/>
            <a:ext cx="3282950" cy="375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Рисунок 6" descr="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94125"/>
            <a:ext cx="2830513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Рисунок 7" descr="4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32100" y="3803650"/>
            <a:ext cx="2892425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0" y="0"/>
            <a:ext cx="2201847" cy="2500306"/>
          </a:xfrm>
          <a:prstGeom prst="cloudCallout">
            <a:avLst>
              <a:gd name="adj1" fmla="val 32204"/>
              <a:gd name="adj2" fmla="val 50852"/>
            </a:avLst>
          </a:prstGeom>
          <a:solidFill>
            <a:srgbClr val="FFFFD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65113" y="374650"/>
            <a:ext cx="194943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Друзья, а где же живут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суффиксы -ЕК и  –ИК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с которыми нам необходимо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познакомиться?     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4000504"/>
            <a:ext cx="2601913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Овал 11"/>
          <p:cNvSpPr/>
          <p:nvPr/>
        </p:nvSpPr>
        <p:spPr>
          <a:xfrm>
            <a:off x="7072330" y="5143512"/>
            <a:ext cx="1214446" cy="57150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786578" y="6286520"/>
            <a:ext cx="1143008" cy="5714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15338" y="3286124"/>
            <a:ext cx="524503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spc="50" dirty="0">
                <a:ln w="11430"/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5720" y="1857364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500042"/>
            <a:ext cx="1785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 соседству с суффиксами </a:t>
            </a:r>
            <a:r>
              <a:rPr lang="ru-RU" sz="1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–ЕК/-ИК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живут суффиксы –</a:t>
            </a:r>
            <a:r>
              <a:rPr lang="ru-RU" sz="1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ЧИК/-ЩИК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Не перепутайте их!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  <p:bldP spid="10" grpId="0" build="allAtOnce"/>
      <p:bldP spid="12" grpId="0" animBg="1"/>
      <p:bldP spid="13" grpId="0" animBg="1"/>
      <p:bldP spid="15" grpId="0"/>
      <p:bldP spid="15" grpId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5"/>
          <p:cNvSpPr>
            <a:spLocks noChangeArrowheads="1"/>
          </p:cNvSpPr>
          <p:nvPr/>
        </p:nvSpPr>
        <p:spPr bwMode="auto">
          <a:xfrm>
            <a:off x="990600" y="457200"/>
            <a:ext cx="7543800" cy="6096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>
                <a:solidFill>
                  <a:schemeClr val="tx2"/>
                </a:solidFill>
              </a:rPr>
              <a:t>Определяем проблему урока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7200" y="1447800"/>
            <a:ext cx="8534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Найдите  и выпишите существительные с ласкательным значением.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5800" y="2286000"/>
            <a:ext cx="5562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accent2"/>
                </a:solidFill>
              </a:rPr>
              <a:t>Поешь же, миленький дружочек!</a:t>
            </a:r>
          </a:p>
          <a:p>
            <a:r>
              <a:rPr lang="ru-RU" sz="2400">
                <a:solidFill>
                  <a:schemeClr val="accent2"/>
                </a:solidFill>
              </a:rPr>
              <a:t>Вот лещик, потроха, вот стерляди кусочек!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48000" y="4572000"/>
            <a:ext cx="480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Выделите в них суффикс.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" y="5105400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Какое противоречие вы заметили? </a:t>
            </a:r>
          </a:p>
          <a:p>
            <a:r>
              <a:rPr lang="ru-RU" sz="2400"/>
              <a:t>Сформулируйте основной вопрос урока.</a:t>
            </a: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533400" y="3505200"/>
            <a:ext cx="5715000" cy="762000"/>
          </a:xfrm>
          <a:prstGeom prst="wedgeRectCallout">
            <a:avLst>
              <a:gd name="adj1" fmla="val -41806"/>
              <a:gd name="adj2" fmla="val 92824"/>
            </a:avLst>
          </a:prstGeom>
          <a:solidFill>
            <a:srgbClr val="C0FBA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400">
                <a:solidFill>
                  <a:srgbClr val="0070C0"/>
                </a:solidFill>
              </a:rPr>
              <a:t>        </a:t>
            </a:r>
            <a:r>
              <a:rPr lang="ru-RU" sz="2400">
                <a:solidFill>
                  <a:schemeClr val="accent2"/>
                </a:solidFill>
              </a:rPr>
              <a:t>Дружочек, лещик, кусочек</a:t>
            </a: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533400" y="3505200"/>
            <a:ext cx="5715000" cy="762000"/>
          </a:xfrm>
          <a:prstGeom prst="wedgeRectCallout">
            <a:avLst>
              <a:gd name="adj1" fmla="val -40472"/>
              <a:gd name="adj2" fmla="val 12917"/>
            </a:avLst>
          </a:prstGeom>
          <a:solidFill>
            <a:srgbClr val="C0FBA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400">
                <a:solidFill>
                  <a:srgbClr val="0070C0"/>
                </a:solidFill>
              </a:rPr>
              <a:t>       </a:t>
            </a:r>
            <a:r>
              <a:rPr lang="ru-RU" sz="2400">
                <a:solidFill>
                  <a:schemeClr val="accent2"/>
                </a:solidFill>
              </a:rPr>
              <a:t>Дружоч</a:t>
            </a:r>
            <a:r>
              <a:rPr lang="ru-RU" sz="2400">
                <a:solidFill>
                  <a:srgbClr val="FF0000"/>
                </a:solidFill>
              </a:rPr>
              <a:t>ек</a:t>
            </a:r>
            <a:r>
              <a:rPr lang="ru-RU" sz="2400">
                <a:solidFill>
                  <a:schemeClr val="accent2"/>
                </a:solidFill>
              </a:rPr>
              <a:t>, лещ</a:t>
            </a:r>
            <a:r>
              <a:rPr lang="ru-RU" sz="2400">
                <a:solidFill>
                  <a:srgbClr val="FF0000"/>
                </a:solidFill>
              </a:rPr>
              <a:t>ик</a:t>
            </a:r>
            <a:r>
              <a:rPr lang="ru-RU" sz="2400">
                <a:solidFill>
                  <a:schemeClr val="accent2"/>
                </a:solidFill>
              </a:rPr>
              <a:t>,</a:t>
            </a:r>
            <a:r>
              <a:rPr lang="ru-RU" sz="2400">
                <a:solidFill>
                  <a:srgbClr val="0070C0"/>
                </a:solidFill>
              </a:rPr>
              <a:t> </a:t>
            </a:r>
            <a:r>
              <a:rPr lang="ru-RU" sz="2400">
                <a:solidFill>
                  <a:schemeClr val="accent2"/>
                </a:solidFill>
              </a:rPr>
              <a:t>кусоч</a:t>
            </a:r>
            <a:r>
              <a:rPr lang="ru-RU" sz="2400">
                <a:solidFill>
                  <a:srgbClr val="FF0000"/>
                </a:solidFill>
              </a:rPr>
              <a:t>ек</a:t>
            </a:r>
            <a:r>
              <a:rPr lang="ru-RU" sz="2400"/>
              <a:t>.</a:t>
            </a: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457200" y="381000"/>
            <a:ext cx="8458200" cy="9906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2400">
              <a:solidFill>
                <a:srgbClr val="FF0000"/>
              </a:solidFill>
            </a:endParaRPr>
          </a:p>
          <a:p>
            <a:pPr algn="ctr"/>
            <a:r>
              <a:rPr lang="ru-RU" sz="2400"/>
              <a:t>Когда в суффиксах существительных</a:t>
            </a:r>
            <a:r>
              <a:rPr lang="ru-RU" sz="2400">
                <a:solidFill>
                  <a:srgbClr val="FF0000"/>
                </a:solidFill>
              </a:rPr>
              <a:t> -</a:t>
            </a:r>
            <a:r>
              <a:rPr lang="ru-RU" sz="2400" i="1">
                <a:solidFill>
                  <a:srgbClr val="FF0000"/>
                </a:solidFill>
              </a:rPr>
              <a:t>ек</a:t>
            </a:r>
            <a:r>
              <a:rPr lang="ru-RU" sz="2400">
                <a:solidFill>
                  <a:srgbClr val="FF0000"/>
                </a:solidFill>
              </a:rPr>
              <a:t>-  </a:t>
            </a:r>
            <a:r>
              <a:rPr lang="ru-RU" sz="2400"/>
              <a:t>и</a:t>
            </a:r>
            <a:r>
              <a:rPr lang="ru-RU" sz="2400">
                <a:solidFill>
                  <a:srgbClr val="FF0000"/>
                </a:solidFill>
              </a:rPr>
              <a:t> -</a:t>
            </a:r>
            <a:r>
              <a:rPr lang="ru-RU" sz="2400" i="1">
                <a:solidFill>
                  <a:srgbClr val="FF0000"/>
                </a:solidFill>
              </a:rPr>
              <a:t>ик</a:t>
            </a:r>
            <a:r>
              <a:rPr lang="ru-RU" sz="2400">
                <a:solidFill>
                  <a:srgbClr val="FF0000"/>
                </a:solidFill>
              </a:rPr>
              <a:t>-</a:t>
            </a:r>
          </a:p>
          <a:p>
            <a:pPr algn="ctr"/>
            <a:r>
              <a:rPr lang="ru-RU" sz="2400"/>
              <a:t>пишется буква</a:t>
            </a:r>
            <a:r>
              <a:rPr lang="ru-RU" sz="2400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FF0000"/>
                </a:solidFill>
              </a:rPr>
              <a:t>е</a:t>
            </a:r>
            <a:r>
              <a:rPr lang="ru-RU" sz="2400">
                <a:solidFill>
                  <a:srgbClr val="FF0000"/>
                </a:solidFill>
              </a:rPr>
              <a:t>, </a:t>
            </a:r>
            <a:r>
              <a:rPr lang="ru-RU" sz="2400"/>
              <a:t>а когда –</a:t>
            </a:r>
            <a:r>
              <a:rPr lang="ru-RU" sz="2400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FF0000"/>
                </a:solidFill>
              </a:rPr>
              <a:t>и</a:t>
            </a:r>
            <a:r>
              <a:rPr lang="ru-RU" sz="2400">
                <a:solidFill>
                  <a:srgbClr val="FF0000"/>
                </a:solidFill>
              </a:rPr>
              <a:t>?</a:t>
            </a:r>
          </a:p>
          <a:p>
            <a:pPr algn="ctr"/>
            <a:r>
              <a:rPr lang="ru-RU" sz="24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5" name="Дуга 14"/>
          <p:cNvSpPr/>
          <p:nvPr/>
        </p:nvSpPr>
        <p:spPr>
          <a:xfrm>
            <a:off x="609600" y="3657600"/>
            <a:ext cx="762000" cy="152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86" name="Line 14"/>
          <p:cNvSpPr>
            <a:spLocks noChangeShapeType="1"/>
          </p:cNvSpPr>
          <p:nvPr/>
        </p:nvSpPr>
        <p:spPr bwMode="auto">
          <a:xfrm flipV="1">
            <a:off x="2428875" y="3500438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7" name="Line 15"/>
          <p:cNvSpPr>
            <a:spLocks noChangeShapeType="1"/>
          </p:cNvSpPr>
          <p:nvPr/>
        </p:nvSpPr>
        <p:spPr bwMode="auto">
          <a:xfrm>
            <a:off x="2571750" y="3500438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8" name="Line 16"/>
          <p:cNvSpPr>
            <a:spLocks noChangeShapeType="1"/>
          </p:cNvSpPr>
          <p:nvPr/>
        </p:nvSpPr>
        <p:spPr bwMode="auto">
          <a:xfrm flipV="1">
            <a:off x="3429000" y="3500438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0" name="Line 18"/>
          <p:cNvSpPr>
            <a:spLocks noChangeShapeType="1"/>
          </p:cNvSpPr>
          <p:nvPr/>
        </p:nvSpPr>
        <p:spPr bwMode="auto">
          <a:xfrm>
            <a:off x="3571875" y="3500438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1" name="Line 19"/>
          <p:cNvSpPr>
            <a:spLocks noChangeShapeType="1"/>
          </p:cNvSpPr>
          <p:nvPr/>
        </p:nvSpPr>
        <p:spPr bwMode="auto">
          <a:xfrm>
            <a:off x="4857750" y="3500438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2" name="Line 20"/>
          <p:cNvSpPr>
            <a:spLocks noChangeShapeType="1"/>
          </p:cNvSpPr>
          <p:nvPr/>
        </p:nvSpPr>
        <p:spPr bwMode="auto">
          <a:xfrm flipH="1">
            <a:off x="4714875" y="3500438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57" name="Picture 20" descr="http://www.tirnet.ru/sites/default/files/soviet_tales/demjan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25" y="1928813"/>
            <a:ext cx="223520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4" grpId="0" build="p" autoUpdateAnimBg="0" advAuto="0"/>
      <p:bldP spid="7" grpId="0" build="p" autoUpdateAnimBg="0"/>
      <p:bldP spid="9" grpId="0" build="p" autoUpdateAnimBg="0"/>
      <p:bldP spid="12" grpId="0" animBg="1" autoUpdateAnimBg="0"/>
      <p:bldP spid="13" grpId="0" animBg="1" autoUpdateAnimBg="0"/>
      <p:bldP spid="14" grpId="0" animBg="1" autoUpdateAnimBg="0"/>
      <p:bldP spid="3086" grpId="0" animBg="1"/>
      <p:bldP spid="3087" grpId="0" animBg="1"/>
      <p:bldP spid="3088" grpId="0" animBg="1"/>
      <p:bldP spid="3090" grpId="0" animBg="1"/>
      <p:bldP spid="3091" grpId="0" animBg="1"/>
      <p:bldP spid="309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Ролики из категории &quot;Музыка&quot; - Новые природные явления на пл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  <p:sp>
        <p:nvSpPr>
          <p:cNvPr id="11267" name="AutoShape 5"/>
          <p:cNvSpPr>
            <a:spLocks noChangeArrowheads="1"/>
          </p:cNvSpPr>
          <p:nvPr/>
        </p:nvSpPr>
        <p:spPr bwMode="auto">
          <a:xfrm>
            <a:off x="214313" y="0"/>
            <a:ext cx="8643937" cy="11430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Сформулируйте цель урока, опираясь на его тему. 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Используйте опорные слова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5643563" y="1500188"/>
            <a:ext cx="3500437" cy="52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latin typeface="Monotype Corsiva" pitchFamily="66" charset="0"/>
              </a:rPr>
              <a:t>1.познакомиться с  …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5643563" y="2000250"/>
            <a:ext cx="3500437" cy="52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latin typeface="Monotype Corsiva" pitchFamily="66" charset="0"/>
              </a:rPr>
              <a:t>2. учиться применять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4"/>
          <p:cNvSpPr>
            <a:spLocks noChangeArrowheads="1"/>
          </p:cNvSpPr>
          <p:nvPr/>
        </p:nvSpPr>
        <p:spPr bwMode="auto">
          <a:xfrm>
            <a:off x="1066800" y="381000"/>
            <a:ext cx="7543800" cy="11430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>
                <a:solidFill>
                  <a:schemeClr val="tx2"/>
                </a:solidFill>
              </a:rPr>
              <a:t>Решаем проблему,</a:t>
            </a:r>
            <a:br>
              <a:rPr lang="ru-RU" sz="3600">
                <a:solidFill>
                  <a:schemeClr val="tx2"/>
                </a:solidFill>
              </a:rPr>
            </a:br>
            <a:r>
              <a:rPr lang="ru-RU" sz="3600">
                <a:solidFill>
                  <a:schemeClr val="tx2"/>
                </a:solidFill>
              </a:rPr>
              <a:t> открываем новые знания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38400" y="1752600"/>
            <a:ext cx="6248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Обсудите в парах. </a:t>
            </a:r>
          </a:p>
          <a:p>
            <a:r>
              <a:rPr lang="ru-RU" sz="2400"/>
              <a:t>Какую закономерность можно наблюдать в выборе буквы в суффиксах -</a:t>
            </a:r>
            <a:r>
              <a:rPr lang="ru-RU" sz="2400" b="1" i="1"/>
              <a:t>ек</a:t>
            </a:r>
            <a:r>
              <a:rPr lang="ru-RU" sz="2400"/>
              <a:t>, -</a:t>
            </a:r>
            <a:r>
              <a:rPr lang="ru-RU" sz="2400" b="1" i="1"/>
              <a:t>ик</a:t>
            </a:r>
            <a:r>
              <a:rPr lang="ru-RU" sz="2400"/>
              <a:t>?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" y="3657600"/>
            <a:ext cx="78486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</a:rPr>
              <a:t>замочек – замочка                  ключик - ключика</a:t>
            </a:r>
          </a:p>
          <a:p>
            <a:endParaRPr lang="ru-RU" sz="2400" b="1">
              <a:solidFill>
                <a:schemeClr val="accent2"/>
              </a:solidFill>
            </a:endParaRPr>
          </a:p>
          <a:p>
            <a:r>
              <a:rPr lang="ru-RU" sz="2400" b="1">
                <a:solidFill>
                  <a:schemeClr val="accent2"/>
                </a:solidFill>
              </a:rPr>
              <a:t>клубочек – клубочка              зайчик - зайчика</a:t>
            </a:r>
          </a:p>
          <a:p>
            <a:endParaRPr lang="ru-RU" sz="2400" b="1">
              <a:solidFill>
                <a:schemeClr val="accent2"/>
              </a:solidFill>
            </a:endParaRPr>
          </a:p>
          <a:p>
            <a:r>
              <a:rPr lang="ru-RU" sz="2400" b="1">
                <a:solidFill>
                  <a:schemeClr val="accent2"/>
                </a:solidFill>
              </a:rPr>
              <a:t>носочек – носочка                   бантик - бантика</a:t>
            </a:r>
          </a:p>
        </p:txBody>
      </p:sp>
      <p:pic>
        <p:nvPicPr>
          <p:cNvPr id="28674" name="Picture 2" descr="http://www.a-k-d.ru/resources/cms/news/24_zamok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05725" y="2895600"/>
            <a:ext cx="14382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457200" y="3657600"/>
            <a:ext cx="7848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33CC33"/>
                </a:solidFill>
              </a:rPr>
              <a:t>замоч</a:t>
            </a:r>
            <a:r>
              <a:rPr lang="ru-RU" sz="2400" b="1" dirty="0">
                <a:solidFill>
                  <a:srgbClr val="FF0000"/>
                </a:solidFill>
              </a:rPr>
              <a:t>е</a:t>
            </a:r>
            <a:r>
              <a:rPr lang="ru-RU" sz="2400" b="1" dirty="0">
                <a:solidFill>
                  <a:srgbClr val="00CC00"/>
                </a:solidFill>
              </a:rPr>
              <a:t>к</a:t>
            </a:r>
            <a:r>
              <a:rPr lang="ru-RU" sz="2400" b="1" dirty="0">
                <a:solidFill>
                  <a:schemeClr val="accent2"/>
                </a:solidFill>
              </a:rPr>
              <a:t> – </a:t>
            </a:r>
            <a:r>
              <a:rPr lang="ru-RU" sz="2400" b="1" dirty="0">
                <a:solidFill>
                  <a:srgbClr val="00CC00"/>
                </a:solidFill>
              </a:rPr>
              <a:t>замочка </a:t>
            </a:r>
            <a:r>
              <a:rPr lang="ru-RU" sz="2400" b="1" dirty="0">
                <a:solidFill>
                  <a:schemeClr val="accent2"/>
                </a:solidFill>
              </a:rPr>
              <a:t>                 </a:t>
            </a:r>
            <a:r>
              <a:rPr lang="ru-RU" sz="2400" b="1" dirty="0">
                <a:solidFill>
                  <a:srgbClr val="00CC00"/>
                </a:solidFill>
              </a:rPr>
              <a:t>ключ</a:t>
            </a:r>
            <a:r>
              <a:rPr lang="ru-RU" sz="2400" b="1" dirty="0">
                <a:solidFill>
                  <a:srgbClr val="FF0000"/>
                </a:solidFill>
              </a:rPr>
              <a:t>и</a:t>
            </a:r>
            <a:r>
              <a:rPr lang="ru-RU" sz="2400" b="1" dirty="0">
                <a:solidFill>
                  <a:srgbClr val="00CC00"/>
                </a:solidFill>
              </a:rPr>
              <a:t>к</a:t>
            </a:r>
            <a:r>
              <a:rPr lang="ru-RU" sz="2400" b="1" dirty="0">
                <a:solidFill>
                  <a:schemeClr val="accent2"/>
                </a:solidFill>
              </a:rPr>
              <a:t> - </a:t>
            </a:r>
            <a:r>
              <a:rPr lang="ru-RU" sz="2400" b="1" dirty="0">
                <a:solidFill>
                  <a:srgbClr val="00CC00"/>
                </a:solidFill>
              </a:rPr>
              <a:t>ключ</a:t>
            </a:r>
            <a:r>
              <a:rPr lang="ru-RU" sz="2400" b="1" dirty="0">
                <a:solidFill>
                  <a:srgbClr val="FF0000"/>
                </a:solidFill>
              </a:rPr>
              <a:t>и</a:t>
            </a:r>
            <a:r>
              <a:rPr lang="ru-RU" sz="2400" b="1" dirty="0">
                <a:solidFill>
                  <a:srgbClr val="00CC00"/>
                </a:solidFill>
              </a:rPr>
              <a:t>ка</a:t>
            </a:r>
          </a:p>
          <a:p>
            <a:endParaRPr lang="ru-RU" sz="2400" b="1" dirty="0">
              <a:solidFill>
                <a:schemeClr val="accent2"/>
              </a:solidFill>
            </a:endParaRPr>
          </a:p>
          <a:p>
            <a:r>
              <a:rPr lang="ru-RU" sz="2400" b="1" dirty="0">
                <a:solidFill>
                  <a:srgbClr val="00CC00"/>
                </a:solidFill>
              </a:rPr>
              <a:t>клубоч</a:t>
            </a:r>
            <a:r>
              <a:rPr lang="ru-RU" sz="2400" b="1" dirty="0">
                <a:solidFill>
                  <a:srgbClr val="FF0000"/>
                </a:solidFill>
              </a:rPr>
              <a:t>е</a:t>
            </a:r>
            <a:r>
              <a:rPr lang="ru-RU" sz="2400" b="1" dirty="0">
                <a:solidFill>
                  <a:srgbClr val="00CC00"/>
                </a:solidFill>
              </a:rPr>
              <a:t>к </a:t>
            </a:r>
            <a:r>
              <a:rPr lang="ru-RU" sz="2400" b="1" dirty="0">
                <a:solidFill>
                  <a:schemeClr val="accent2"/>
                </a:solidFill>
              </a:rPr>
              <a:t>– </a:t>
            </a:r>
            <a:r>
              <a:rPr lang="ru-RU" sz="2400" b="1" dirty="0">
                <a:solidFill>
                  <a:srgbClr val="00CC00"/>
                </a:solidFill>
              </a:rPr>
              <a:t>клубочка   </a:t>
            </a:r>
            <a:r>
              <a:rPr lang="ru-RU" sz="2400" b="1" dirty="0">
                <a:solidFill>
                  <a:schemeClr val="accent2"/>
                </a:solidFill>
              </a:rPr>
              <a:t>           </a:t>
            </a:r>
            <a:r>
              <a:rPr lang="ru-RU" sz="2400" b="1" dirty="0">
                <a:solidFill>
                  <a:srgbClr val="00CC00"/>
                </a:solidFill>
              </a:rPr>
              <a:t>зайч</a:t>
            </a:r>
            <a:r>
              <a:rPr lang="ru-RU" sz="2400" b="1" dirty="0">
                <a:solidFill>
                  <a:srgbClr val="FF0000"/>
                </a:solidFill>
              </a:rPr>
              <a:t>и</a:t>
            </a:r>
            <a:r>
              <a:rPr lang="ru-RU" sz="2400" b="1" dirty="0">
                <a:solidFill>
                  <a:srgbClr val="00CC00"/>
                </a:solidFill>
              </a:rPr>
              <a:t>к</a:t>
            </a:r>
            <a:r>
              <a:rPr lang="ru-RU" sz="2400" b="1" dirty="0">
                <a:solidFill>
                  <a:schemeClr val="accent2"/>
                </a:solidFill>
              </a:rPr>
              <a:t> - </a:t>
            </a:r>
            <a:r>
              <a:rPr lang="ru-RU" sz="2400" b="1" dirty="0">
                <a:solidFill>
                  <a:srgbClr val="00CC00"/>
                </a:solidFill>
              </a:rPr>
              <a:t>зайч</a:t>
            </a:r>
            <a:r>
              <a:rPr lang="ru-RU" sz="2400" b="1" dirty="0">
                <a:solidFill>
                  <a:srgbClr val="FF0000"/>
                </a:solidFill>
              </a:rPr>
              <a:t>и</a:t>
            </a:r>
            <a:r>
              <a:rPr lang="ru-RU" sz="2400" b="1" dirty="0">
                <a:solidFill>
                  <a:srgbClr val="00CC00"/>
                </a:solidFill>
              </a:rPr>
              <a:t>ка</a:t>
            </a:r>
          </a:p>
          <a:p>
            <a:endParaRPr lang="ru-RU" sz="2400" b="1" dirty="0">
              <a:solidFill>
                <a:schemeClr val="accent2"/>
              </a:solidFill>
            </a:endParaRPr>
          </a:p>
          <a:p>
            <a:r>
              <a:rPr lang="ru-RU" sz="2400" b="1" dirty="0">
                <a:solidFill>
                  <a:srgbClr val="00CC00"/>
                </a:solidFill>
              </a:rPr>
              <a:t>носоч</a:t>
            </a:r>
            <a:r>
              <a:rPr lang="ru-RU" sz="2400" b="1" dirty="0">
                <a:solidFill>
                  <a:srgbClr val="FF0000"/>
                </a:solidFill>
              </a:rPr>
              <a:t>е</a:t>
            </a:r>
            <a:r>
              <a:rPr lang="ru-RU" sz="2400" b="1" dirty="0">
                <a:solidFill>
                  <a:srgbClr val="00CC00"/>
                </a:solidFill>
              </a:rPr>
              <a:t>к </a:t>
            </a:r>
            <a:r>
              <a:rPr lang="ru-RU" sz="2400" b="1" dirty="0">
                <a:solidFill>
                  <a:schemeClr val="accent2"/>
                </a:solidFill>
              </a:rPr>
              <a:t>– </a:t>
            </a:r>
            <a:r>
              <a:rPr lang="ru-RU" sz="2400" b="1" dirty="0">
                <a:solidFill>
                  <a:srgbClr val="00CC00"/>
                </a:solidFill>
              </a:rPr>
              <a:t>носочка</a:t>
            </a:r>
            <a:r>
              <a:rPr lang="ru-RU" sz="2400" b="1" dirty="0">
                <a:solidFill>
                  <a:schemeClr val="accent2"/>
                </a:solidFill>
              </a:rPr>
              <a:t>                   </a:t>
            </a:r>
            <a:r>
              <a:rPr lang="ru-RU" sz="2400" b="1" dirty="0">
                <a:solidFill>
                  <a:srgbClr val="00CC00"/>
                </a:solidFill>
              </a:rPr>
              <a:t>бант</a:t>
            </a:r>
            <a:r>
              <a:rPr lang="ru-RU" sz="2400" b="1" dirty="0">
                <a:solidFill>
                  <a:srgbClr val="FF0000"/>
                </a:solidFill>
              </a:rPr>
              <a:t>и</a:t>
            </a:r>
            <a:r>
              <a:rPr lang="ru-RU" sz="2400" b="1" dirty="0">
                <a:solidFill>
                  <a:srgbClr val="00CC00"/>
                </a:solidFill>
              </a:rPr>
              <a:t>к</a:t>
            </a:r>
            <a:r>
              <a:rPr lang="ru-RU" sz="2400" b="1" dirty="0">
                <a:solidFill>
                  <a:schemeClr val="accent2"/>
                </a:solidFill>
              </a:rPr>
              <a:t> - </a:t>
            </a:r>
            <a:r>
              <a:rPr lang="ru-RU" sz="2400" b="1" dirty="0">
                <a:solidFill>
                  <a:srgbClr val="00CC00"/>
                </a:solidFill>
              </a:rPr>
              <a:t>бант</a:t>
            </a:r>
            <a:r>
              <a:rPr lang="ru-RU" sz="2400" b="1" dirty="0">
                <a:solidFill>
                  <a:srgbClr val="FF0000"/>
                </a:solidFill>
              </a:rPr>
              <a:t>и</a:t>
            </a:r>
            <a:r>
              <a:rPr lang="ru-RU" sz="2400" b="1" dirty="0">
                <a:solidFill>
                  <a:srgbClr val="00CC00"/>
                </a:solidFill>
              </a:rPr>
              <a:t>ка</a:t>
            </a: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2971800" y="40386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9" name="Line 13"/>
          <p:cNvSpPr>
            <a:spLocks noChangeShapeType="1"/>
          </p:cNvSpPr>
          <p:nvPr/>
        </p:nvSpPr>
        <p:spPr bwMode="auto">
          <a:xfrm>
            <a:off x="3276600" y="48006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2971800" y="55626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2298" name="Рисунок 10" descr="img1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1785938"/>
            <a:ext cx="20351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 build="p"/>
      <p:bldP spid="4108" grpId="0" animBg="1"/>
      <p:bldP spid="4109" grpId="0" animBg="1"/>
      <p:bldP spid="41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Блок-схема: альтернативный процесс 11"/>
          <p:cNvSpPr/>
          <p:nvPr/>
        </p:nvSpPr>
        <p:spPr>
          <a:xfrm>
            <a:off x="3048000" y="4343400"/>
            <a:ext cx="2133600" cy="457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</a:rPr>
              <a:t>Проверьте себя</a:t>
            </a:r>
          </a:p>
        </p:txBody>
      </p:sp>
      <p:sp>
        <p:nvSpPr>
          <p:cNvPr id="13315" name="AutoShape 4"/>
          <p:cNvSpPr>
            <a:spLocks noChangeArrowheads="1"/>
          </p:cNvSpPr>
          <p:nvPr/>
        </p:nvSpPr>
        <p:spPr bwMode="auto">
          <a:xfrm>
            <a:off x="1066800" y="381000"/>
            <a:ext cx="7543800" cy="11430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>
                <a:solidFill>
                  <a:schemeClr val="tx2"/>
                </a:solidFill>
              </a:rPr>
              <a:t>Решаем проблему,</a:t>
            </a:r>
            <a:br>
              <a:rPr lang="ru-RU" sz="3600">
                <a:solidFill>
                  <a:schemeClr val="tx2"/>
                </a:solidFill>
              </a:rPr>
            </a:br>
            <a:r>
              <a:rPr lang="ru-RU" sz="3600">
                <a:solidFill>
                  <a:schemeClr val="tx2"/>
                </a:solidFill>
              </a:rPr>
              <a:t> открываем новые знания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00313" y="1752600"/>
            <a:ext cx="58816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Сделайте вывод. </a:t>
            </a:r>
          </a:p>
          <a:p>
            <a:pPr algn="ctr"/>
            <a:r>
              <a:rPr lang="ru-RU" sz="2400"/>
              <a:t>В каких случаях пишется буква </a:t>
            </a:r>
            <a:r>
              <a:rPr lang="ru-RU" sz="2400" i="1">
                <a:solidFill>
                  <a:srgbClr val="FF0000"/>
                </a:solidFill>
              </a:rPr>
              <a:t>е</a:t>
            </a:r>
            <a:r>
              <a:rPr lang="ru-RU" sz="2400" i="1"/>
              <a:t>, </a:t>
            </a:r>
          </a:p>
          <a:p>
            <a:pPr algn="ctr"/>
            <a:r>
              <a:rPr lang="ru-RU" sz="2400" i="1"/>
              <a:t>а в </a:t>
            </a:r>
            <a:r>
              <a:rPr lang="ru-RU" sz="2400"/>
              <a:t>каких</a:t>
            </a:r>
            <a:r>
              <a:rPr lang="ru-RU" sz="2400" i="1"/>
              <a:t> </a:t>
            </a:r>
            <a:r>
              <a:rPr lang="ru-RU" sz="2400"/>
              <a:t>буква </a:t>
            </a:r>
            <a:r>
              <a:rPr lang="ru-RU" sz="2400" i="1">
                <a:solidFill>
                  <a:srgbClr val="FF0000"/>
                </a:solidFill>
              </a:rPr>
              <a:t>и</a:t>
            </a:r>
            <a:r>
              <a:rPr lang="ru-RU" sz="2400" i="1"/>
              <a:t> </a:t>
            </a:r>
          </a:p>
          <a:p>
            <a:pPr algn="ctr"/>
            <a:r>
              <a:rPr lang="ru-RU" sz="2400" i="1"/>
              <a:t>в суффиксах -</a:t>
            </a:r>
            <a:r>
              <a:rPr lang="ru-RU" sz="2400" i="1">
                <a:solidFill>
                  <a:srgbClr val="FF0000"/>
                </a:solidFill>
              </a:rPr>
              <a:t>ек</a:t>
            </a:r>
            <a:r>
              <a:rPr lang="ru-RU" sz="2400" i="1"/>
              <a:t>-, -</a:t>
            </a:r>
            <a:r>
              <a:rPr lang="ru-RU" sz="2400" i="1">
                <a:solidFill>
                  <a:srgbClr val="FF0000"/>
                </a:solidFill>
              </a:rPr>
              <a:t>ик</a:t>
            </a:r>
            <a:r>
              <a:rPr lang="ru-RU" sz="2400" i="1"/>
              <a:t>-?</a:t>
            </a:r>
            <a:endParaRPr lang="ru-RU" sz="240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71500" y="3857625"/>
            <a:ext cx="7010400" cy="1981200"/>
          </a:xfrm>
          <a:prstGeom prst="wedgeRoundRectCallout">
            <a:avLst>
              <a:gd name="adj1" fmla="val -49286"/>
              <a:gd name="adj2" fmla="val 72901"/>
              <a:gd name="adj3" fmla="val 16667"/>
            </a:avLst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</a:rPr>
              <a:t>Если при склонении существительного гласный звук суффикса выпадает, то пишется суффикс </a:t>
            </a:r>
            <a:r>
              <a:rPr lang="ru-RU" sz="2400" b="1" i="1" dirty="0">
                <a:solidFill>
                  <a:schemeClr val="tx1"/>
                </a:solidFill>
              </a:rPr>
              <a:t>-</a:t>
            </a:r>
            <a:r>
              <a:rPr lang="ru-RU" sz="2400" b="1" i="1" dirty="0" err="1">
                <a:solidFill>
                  <a:schemeClr val="tx1"/>
                </a:solidFill>
              </a:rPr>
              <a:t>ек</a:t>
            </a:r>
            <a:r>
              <a:rPr lang="ru-RU" sz="2400" dirty="0">
                <a:solidFill>
                  <a:schemeClr val="tx1"/>
                </a:solidFill>
              </a:rPr>
              <a:t>; </a:t>
            </a:r>
          </a:p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</a:rPr>
              <a:t>если гласный суффикса сохраняется, то пишется суффикс </a:t>
            </a:r>
            <a:r>
              <a:rPr lang="ru-RU" sz="2400" b="1" i="1" dirty="0">
                <a:solidFill>
                  <a:schemeClr val="tx1"/>
                </a:solidFill>
              </a:rPr>
              <a:t>-</a:t>
            </a:r>
            <a:r>
              <a:rPr lang="ru-RU" sz="2400" b="1" i="1" dirty="0" err="1">
                <a:solidFill>
                  <a:schemeClr val="tx1"/>
                </a:solidFill>
              </a:rPr>
              <a:t>ик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3318" name="Рисунок 7" descr="img1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643063"/>
            <a:ext cx="20351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  <p:bldP spid="4" grpId="0" build="p"/>
      <p:bldP spid="11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_strane_nevyuchennyx_urokov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3000" y="838200"/>
            <a:ext cx="6858000" cy="5181600"/>
          </a:xfrm>
          <a:prstGeom prst="rect">
            <a:avLst/>
          </a:prstGeom>
        </p:spPr>
      </p:pic>
      <p:pic>
        <p:nvPicPr>
          <p:cNvPr id="11" name="v_strane_nevyuchennyx_urokov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857232"/>
            <a:ext cx="6858000" cy="5181600"/>
          </a:xfrm>
          <a:prstGeom prst="rect">
            <a:avLst/>
          </a:prstGeom>
        </p:spPr>
      </p:pic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295" y="164"/>
            <a:chExt cx="4535" cy="3144"/>
          </a:xfrm>
        </p:grpSpPr>
        <p:pic>
          <p:nvPicPr>
            <p:cNvPr id="7" name="Picture 5" descr="Рисунок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95" y="164"/>
              <a:ext cx="4535" cy="3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748" y="709"/>
              <a:ext cx="3538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ru-RU" sz="6000" b="1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38150" y="652463"/>
            <a:ext cx="6572250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rgbClr val="FEF8FD"/>
                </a:solidFill>
                <a:latin typeface="Times New Roman" pitchFamily="18" charset="0"/>
                <a:cs typeface="Times New Roman" pitchFamily="18" charset="0"/>
              </a:rPr>
              <a:t>Сравним свои выводы </a:t>
            </a:r>
          </a:p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rgbClr val="FEF8FD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b="1" i="1" dirty="0" err="1" smtClean="0">
                <a:solidFill>
                  <a:srgbClr val="FEF8FD"/>
                </a:solidFill>
                <a:latin typeface="Times New Roman" pitchFamily="18" charset="0"/>
                <a:cs typeface="Times New Roman" pitchFamily="18" charset="0"/>
              </a:rPr>
              <a:t>размылениями</a:t>
            </a:r>
            <a:r>
              <a:rPr lang="ru-RU" sz="2800" b="1" i="1" dirty="0" smtClean="0">
                <a:solidFill>
                  <a:srgbClr val="FEF8F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FEF8FD"/>
                </a:solidFill>
                <a:latin typeface="Times New Roman" pitchFamily="18" charset="0"/>
                <a:cs typeface="Times New Roman" pitchFamily="18" charset="0"/>
              </a:rPr>
              <a:t>Вити </a:t>
            </a:r>
            <a:r>
              <a:rPr lang="ru-RU" sz="2800" b="1" i="1" dirty="0" err="1">
                <a:solidFill>
                  <a:srgbClr val="FEF8FD"/>
                </a:solidFill>
                <a:latin typeface="Times New Roman" pitchFamily="18" charset="0"/>
                <a:cs typeface="Times New Roman" pitchFamily="18" charset="0"/>
              </a:rPr>
              <a:t>Перестукина</a:t>
            </a:r>
            <a:r>
              <a:rPr lang="ru-RU" sz="2800" b="1" i="1" dirty="0">
                <a:solidFill>
                  <a:srgbClr val="FEF8FD"/>
                </a:solidFill>
                <a:latin typeface="Times New Roman" pitchFamily="18" charset="0"/>
                <a:cs typeface="Times New Roman" pitchFamily="18" charset="0"/>
              </a:rPr>
              <a:t>, героя  мультфильма </a:t>
            </a:r>
          </a:p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rgbClr val="FEF8FD"/>
                </a:solidFill>
                <a:latin typeface="Times New Roman" pitchFamily="18" charset="0"/>
                <a:cs typeface="Times New Roman" pitchFamily="18" charset="0"/>
              </a:rPr>
              <a:t>«В стране невыученных уроков», </a:t>
            </a:r>
          </a:p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rgbClr val="FEF8FD"/>
                </a:solidFill>
                <a:latin typeface="Times New Roman" pitchFamily="18" charset="0"/>
                <a:cs typeface="Times New Roman" pitchFamily="18" charset="0"/>
              </a:rPr>
              <a:t>потом составим опорный конспект!</a:t>
            </a:r>
          </a:p>
        </p:txBody>
      </p:sp>
      <p:pic>
        <p:nvPicPr>
          <p:cNvPr id="10" name="Рисунок 7" descr="6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25" y="3643313"/>
            <a:ext cx="19018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 fullScrn="1"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резентация нового учебного года">
  <a:themeElements>
    <a:clrScheme name="Презентация нового учебного года 1">
      <a:dk1>
        <a:srgbClr val="000000"/>
      </a:dk1>
      <a:lt1>
        <a:srgbClr val="0099CC"/>
      </a:lt1>
      <a:dk2>
        <a:srgbClr val="000000"/>
      </a:dk2>
      <a:lt2>
        <a:srgbClr val="868686"/>
      </a:lt2>
      <a:accent1>
        <a:srgbClr val="00FFCC"/>
      </a:accent1>
      <a:accent2>
        <a:srgbClr val="969696"/>
      </a:accent2>
      <a:accent3>
        <a:srgbClr val="AACAE2"/>
      </a:accent3>
      <a:accent4>
        <a:srgbClr val="000000"/>
      </a:accent4>
      <a:accent5>
        <a:srgbClr val="AAFFE2"/>
      </a:accent5>
      <a:accent6>
        <a:srgbClr val="878787"/>
      </a:accent6>
      <a:hlink>
        <a:srgbClr val="00FFCC"/>
      </a:hlink>
      <a:folHlink>
        <a:srgbClr val="99CCFF"/>
      </a:folHlink>
    </a:clrScheme>
    <a:fontScheme name="Презентация нового учебного года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езентация нового учебного года 1">
        <a:dk1>
          <a:srgbClr val="000000"/>
        </a:dk1>
        <a:lt1>
          <a:srgbClr val="0099CC"/>
        </a:lt1>
        <a:dk2>
          <a:srgbClr val="000000"/>
        </a:dk2>
        <a:lt2>
          <a:srgbClr val="868686"/>
        </a:lt2>
        <a:accent1>
          <a:srgbClr val="00FFCC"/>
        </a:accent1>
        <a:accent2>
          <a:srgbClr val="969696"/>
        </a:accent2>
        <a:accent3>
          <a:srgbClr val="AACAE2"/>
        </a:accent3>
        <a:accent4>
          <a:srgbClr val="000000"/>
        </a:accent4>
        <a:accent5>
          <a:srgbClr val="AAFFE2"/>
        </a:accent5>
        <a:accent6>
          <a:srgbClr val="878787"/>
        </a:accent6>
        <a:hlink>
          <a:srgbClr val="00FFCC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нового учебного года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нового учебного года 3">
        <a:dk1>
          <a:srgbClr val="5F5F5F"/>
        </a:dk1>
        <a:lt1>
          <a:srgbClr val="FFFFFF"/>
        </a:lt1>
        <a:dk2>
          <a:srgbClr val="5F5F5F"/>
        </a:dk2>
        <a:lt2>
          <a:srgbClr val="000000"/>
        </a:lt2>
        <a:accent1>
          <a:srgbClr val="969696"/>
        </a:accent1>
        <a:accent2>
          <a:srgbClr val="000000"/>
        </a:accent2>
        <a:accent3>
          <a:srgbClr val="FFFFFF"/>
        </a:accent3>
        <a:accent4>
          <a:srgbClr val="505050"/>
        </a:accent4>
        <a:accent5>
          <a:srgbClr val="C9C9C9"/>
        </a:accent5>
        <a:accent6>
          <a:srgbClr val="000000"/>
        </a:accent6>
        <a:hlink>
          <a:srgbClr val="7777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957</TotalTime>
  <Words>791</Words>
  <Application>Microsoft PowerPoint</Application>
  <PresentationFormat>Экран (4:3)</PresentationFormat>
  <Paragraphs>170</Paragraphs>
  <Slides>23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Оформление по умолчанию</vt:lpstr>
      <vt:lpstr>Презентация нового учебного года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ОТГАДАЙТЕ ЗАГАДКИ</vt:lpstr>
      <vt:lpstr>Слайд 19</vt:lpstr>
      <vt:lpstr>Слайд 20</vt:lpstr>
      <vt:lpstr>Слайд 21</vt:lpstr>
      <vt:lpstr>Слайд 22</vt:lpstr>
      <vt:lpstr>Слайд 23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121</cp:revision>
  <dcterms:created xsi:type="dcterms:W3CDTF">2006-12-13T13:54:04Z</dcterms:created>
  <dcterms:modified xsi:type="dcterms:W3CDTF">2015-03-27T04:45:14Z</dcterms:modified>
</cp:coreProperties>
</file>