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0" r:id="rId3"/>
    <p:sldId id="270" r:id="rId4"/>
    <p:sldId id="271" r:id="rId5"/>
    <p:sldId id="272" r:id="rId6"/>
    <p:sldId id="332" r:id="rId7"/>
    <p:sldId id="273" r:id="rId8"/>
    <p:sldId id="274" r:id="rId9"/>
    <p:sldId id="275" r:id="rId10"/>
    <p:sldId id="276" r:id="rId11"/>
    <p:sldId id="316" r:id="rId12"/>
    <p:sldId id="320" r:id="rId13"/>
    <p:sldId id="321" r:id="rId14"/>
    <p:sldId id="322" r:id="rId15"/>
    <p:sldId id="311" r:id="rId16"/>
    <p:sldId id="305" r:id="rId17"/>
    <p:sldId id="306" r:id="rId18"/>
    <p:sldId id="307" r:id="rId19"/>
    <p:sldId id="325" r:id="rId20"/>
    <p:sldId id="326" r:id="rId21"/>
    <p:sldId id="308" r:id="rId22"/>
    <p:sldId id="333" r:id="rId23"/>
    <p:sldId id="312" r:id="rId24"/>
    <p:sldId id="317" r:id="rId25"/>
    <p:sldId id="313" r:id="rId26"/>
    <p:sldId id="314" r:id="rId27"/>
    <p:sldId id="318" r:id="rId28"/>
    <p:sldId id="315" r:id="rId29"/>
    <p:sldId id="279" r:id="rId30"/>
    <p:sldId id="323" r:id="rId31"/>
    <p:sldId id="280" r:id="rId32"/>
    <p:sldId id="296" r:id="rId33"/>
    <p:sldId id="297" r:id="rId34"/>
    <p:sldId id="298" r:id="rId35"/>
    <p:sldId id="329" r:id="rId36"/>
    <p:sldId id="330" r:id="rId37"/>
    <p:sldId id="291" r:id="rId38"/>
    <p:sldId id="292" r:id="rId39"/>
    <p:sldId id="334" r:id="rId40"/>
    <p:sldId id="293" r:id="rId41"/>
    <p:sldId id="294" r:id="rId42"/>
    <p:sldId id="324" r:id="rId43"/>
    <p:sldId id="295" r:id="rId44"/>
    <p:sldId id="299" r:id="rId45"/>
    <p:sldId id="335" r:id="rId46"/>
    <p:sldId id="289" r:id="rId47"/>
    <p:sldId id="290" r:id="rId48"/>
    <p:sldId id="331" r:id="rId49"/>
    <p:sldId id="284" r:id="rId50"/>
    <p:sldId id="285" r:id="rId51"/>
    <p:sldId id="286" r:id="rId52"/>
    <p:sldId id="287" r:id="rId53"/>
    <p:sldId id="336" r:id="rId54"/>
    <p:sldId id="28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338" autoAdjust="0"/>
    <p:restoredTop sz="94660"/>
  </p:normalViewPr>
  <p:slideViewPr>
    <p:cSldViewPr>
      <p:cViewPr>
        <p:scale>
          <a:sx n="75" d="100"/>
          <a:sy n="75" d="100"/>
        </p:scale>
        <p:origin x="-1056"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F5FEE89-241D-4C71-94FC-9EB37774E528}"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5FEE89-241D-4C71-94FC-9EB37774E52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F5FEE89-241D-4C71-94FC-9EB37774E528}"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1F5FEE89-241D-4C71-94FC-9EB37774E528}"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F5FEE89-241D-4C71-94FC-9EB37774E528}"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EF53F4F-4F77-450A-9FFA-08351D57C9FA}" type="datetimeFigureOut">
              <a:rPr lang="en-US" smtClean="0"/>
              <a:pPr/>
              <a:t>9/18/2015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F5FEE89-241D-4C71-94FC-9EB37774E528}"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F5FEE89-241D-4C71-94FC-9EB37774E528}"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1F5FEE89-241D-4C71-94FC-9EB37774E52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F5FEE89-241D-4C71-94FC-9EB37774E52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F5FEE89-241D-4C71-94FC-9EB37774E528}"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EF53F4F-4F77-450A-9FFA-08351D57C9FA}" type="datetimeFigureOut">
              <a:rPr lang="en-US" smtClean="0"/>
              <a:pPr/>
              <a:t>9/18/2015</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F5FEE89-241D-4C71-94FC-9EB37774E528}"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EF53F4F-4F77-450A-9FFA-08351D57C9FA}" type="datetimeFigureOut">
              <a:rPr lang="en-US" smtClean="0"/>
              <a:pPr/>
              <a:t>9/18/2015</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EF53F4F-4F77-450A-9FFA-08351D57C9FA}" type="datetimeFigureOut">
              <a:rPr lang="en-US" smtClean="0"/>
              <a:pPr/>
              <a:t>9/18/2015</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F5FEE89-241D-4C71-94FC-9EB37774E528}"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BY</a:t>
            </a:r>
          </a:p>
          <a:p>
            <a:r>
              <a:rPr lang="en-US" dirty="0" smtClean="0"/>
              <a:t>MS. MABEL APAANYE AVANE</a:t>
            </a:r>
          </a:p>
          <a:p>
            <a:r>
              <a:rPr lang="en-US" dirty="0" smtClean="0"/>
              <a:t>AND</a:t>
            </a:r>
          </a:p>
          <a:p>
            <a:r>
              <a:rPr lang="en-US" dirty="0" smtClean="0"/>
              <a:t>MS. FRANCISCA ACHALIWIE</a:t>
            </a:r>
            <a:endParaRPr lang="en-US" dirty="0"/>
          </a:p>
        </p:txBody>
      </p:sp>
      <p:sp>
        <p:nvSpPr>
          <p:cNvPr id="2" name="Title 1"/>
          <p:cNvSpPr>
            <a:spLocks noGrp="1"/>
          </p:cNvSpPr>
          <p:nvPr>
            <p:ph type="ctrTitle"/>
          </p:nvPr>
        </p:nvSpPr>
        <p:spPr/>
        <p:txBody>
          <a:bodyPr/>
          <a:lstStyle/>
          <a:p>
            <a:r>
              <a:rPr lang="en-US" dirty="0"/>
              <a:t>NURS </a:t>
            </a:r>
            <a:r>
              <a:rPr lang="en-US" dirty="0" smtClean="0"/>
              <a:t>109: </a:t>
            </a:r>
            <a:r>
              <a:rPr lang="en-US" dirty="0"/>
              <a:t>NURSING PERSPECTIVES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cont.</a:t>
            </a:r>
            <a:endParaRPr lang="en-US" dirty="0"/>
          </a:p>
        </p:txBody>
      </p:sp>
      <p:sp>
        <p:nvSpPr>
          <p:cNvPr id="3" name="Content Placeholder 2"/>
          <p:cNvSpPr>
            <a:spLocks noGrp="1"/>
          </p:cNvSpPr>
          <p:nvPr>
            <p:ph sz="quarter" idx="1"/>
          </p:nvPr>
        </p:nvSpPr>
        <p:spPr>
          <a:xfrm>
            <a:off x="457200" y="1295400"/>
            <a:ext cx="8229600" cy="5105400"/>
          </a:xfrm>
        </p:spPr>
        <p:txBody>
          <a:bodyPr>
            <a:normAutofit/>
          </a:bodyPr>
          <a:lstStyle/>
          <a:p>
            <a:r>
              <a:rPr lang="en-US" dirty="0" smtClean="0"/>
              <a:t>In 1944 it became necessary to train a higher grade of nurses locally and to standardize and legalize the training of nurses in the country and so the Qualified Registered Nursing (QRN) program was started followed by the State Registered Nursing (SRN) program  in 1945.</a:t>
            </a:r>
          </a:p>
          <a:p>
            <a:endParaRPr lang="en-US" dirty="0" smtClean="0"/>
          </a:p>
          <a:p>
            <a:r>
              <a:rPr lang="en-US" dirty="0" smtClean="0"/>
              <a:t>In 1947 when the Nurses’ board was set up, the first principal matron Miss G.R. Mutton was appointed to help the nursing services in the country. She served the country for 22years. </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cont.</a:t>
            </a:r>
            <a:endParaRPr lang="en-US" dirty="0"/>
          </a:p>
        </p:txBody>
      </p:sp>
      <p:sp>
        <p:nvSpPr>
          <p:cNvPr id="3" name="Content Placeholder 2"/>
          <p:cNvSpPr>
            <a:spLocks noGrp="1"/>
          </p:cNvSpPr>
          <p:nvPr>
            <p:ph sz="quarter" idx="1"/>
          </p:nvPr>
        </p:nvSpPr>
        <p:spPr/>
        <p:txBody>
          <a:bodyPr>
            <a:normAutofit lnSpcReduction="10000"/>
          </a:bodyPr>
          <a:lstStyle/>
          <a:p>
            <a:r>
              <a:rPr lang="en-US" dirty="0"/>
              <a:t>After independence, under the first Minister of Health, the late Mr. Moro </a:t>
            </a:r>
            <a:r>
              <a:rPr lang="en-US" dirty="0" err="1"/>
              <a:t>Igala</a:t>
            </a:r>
            <a:r>
              <a:rPr lang="en-US" dirty="0"/>
              <a:t>, the Ministry of Health was set up to replace the colonial medical services department.</a:t>
            </a:r>
          </a:p>
          <a:p>
            <a:pPr marL="0" indent="0">
              <a:buNone/>
            </a:pPr>
            <a:r>
              <a:rPr lang="en-US" dirty="0" smtClean="0"/>
              <a:t> </a:t>
            </a:r>
          </a:p>
          <a:p>
            <a:r>
              <a:rPr lang="en-US" sz="2800" dirty="0" smtClean="0"/>
              <a:t>The first Ghanaian matron to head the nursing service was Dr. </a:t>
            </a:r>
            <a:r>
              <a:rPr lang="en-US" sz="2800" dirty="0" err="1" smtClean="0"/>
              <a:t>Docia</a:t>
            </a:r>
            <a:r>
              <a:rPr lang="en-US" sz="2800" dirty="0" smtClean="0"/>
              <a:t> A. N. </a:t>
            </a:r>
            <a:r>
              <a:rPr lang="en-US" sz="2800" dirty="0" err="1" smtClean="0"/>
              <a:t>Kesseih</a:t>
            </a:r>
            <a:r>
              <a:rPr lang="en-US" sz="2800" dirty="0" smtClean="0"/>
              <a:t>. She was appointed in march 1961 to August 1974, when she retired from government service. She was a lecturer at Post basic Department at the University of Ghana </a:t>
            </a:r>
            <a:r>
              <a:rPr lang="en-US" sz="2800" dirty="0" err="1" smtClean="0"/>
              <a:t>Legon</a:t>
            </a:r>
            <a:r>
              <a:rPr lang="en-US" sz="2800" dirty="0" smtClean="0"/>
              <a:t>, before her appointment.</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835152"/>
          </a:xfrm>
        </p:spPr>
        <p:txBody>
          <a:bodyPr>
            <a:normAutofit fontScale="90000"/>
          </a:bodyPr>
          <a:lstStyle/>
          <a:p>
            <a:r>
              <a:rPr lang="en-US" dirty="0" smtClean="0"/>
              <a:t>Nursing and Midwifery Council of Ghana(N&amp;MC)</a:t>
            </a:r>
            <a:endParaRPr lang="en-US" dirty="0"/>
          </a:p>
        </p:txBody>
      </p:sp>
      <p:sp>
        <p:nvSpPr>
          <p:cNvPr id="3" name="Content Placeholder 2"/>
          <p:cNvSpPr>
            <a:spLocks noGrp="1"/>
          </p:cNvSpPr>
          <p:nvPr>
            <p:ph sz="quarter" idx="1"/>
          </p:nvPr>
        </p:nvSpPr>
        <p:spPr>
          <a:xfrm>
            <a:off x="301752" y="1676400"/>
            <a:ext cx="8503920" cy="4724400"/>
          </a:xfrm>
        </p:spPr>
        <p:txBody>
          <a:bodyPr>
            <a:normAutofit lnSpcReduction="10000"/>
          </a:bodyPr>
          <a:lstStyle/>
          <a:p>
            <a:r>
              <a:rPr lang="en-US" dirty="0" smtClean="0"/>
              <a:t>Before the National Redemption Council (NRC) decree 117, there were two separate boards managing the nurses thus; the central midwives board and nurses board. The inauguration of nurses and midwives council took place in August 1974. </a:t>
            </a:r>
          </a:p>
          <a:p>
            <a:endParaRPr lang="en-US" dirty="0" smtClean="0"/>
          </a:p>
          <a:p>
            <a:r>
              <a:rPr lang="en-US" dirty="0" smtClean="0"/>
              <a:t>This name again changed from Nurses and Midwives council of Ghana as provided for in the NRCD117 of 1972 and LI 683 of 1971 in the year 2013 to </a:t>
            </a:r>
            <a:r>
              <a:rPr lang="en-US" dirty="0" smtClean="0"/>
              <a:t>Nursing </a:t>
            </a:r>
            <a:r>
              <a:rPr lang="en-US" dirty="0" smtClean="0"/>
              <a:t>and </a:t>
            </a:r>
            <a:r>
              <a:rPr lang="en-US" dirty="0" smtClean="0"/>
              <a:t>Midwifery </a:t>
            </a:r>
            <a:r>
              <a:rPr lang="en-US" dirty="0" smtClean="0"/>
              <a:t>C</a:t>
            </a:r>
            <a:r>
              <a:rPr lang="en-US" dirty="0" smtClean="0"/>
              <a:t>ouncil </a:t>
            </a:r>
            <a:r>
              <a:rPr lang="en-US" dirty="0" smtClean="0"/>
              <a:t>following the enactment of the Health Professions Regulatory Bodies act, 2013 (857).</a:t>
            </a:r>
          </a:p>
          <a:p>
            <a:pPr marL="0" indent="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N&amp;MC, Ghana cont.</a:t>
            </a:r>
            <a:endParaRPr lang="en-US" dirty="0"/>
          </a:p>
        </p:txBody>
      </p:sp>
      <p:sp>
        <p:nvSpPr>
          <p:cNvPr id="3" name="Content Placeholder 2"/>
          <p:cNvSpPr>
            <a:spLocks noGrp="1"/>
          </p:cNvSpPr>
          <p:nvPr>
            <p:ph sz="quarter" idx="1"/>
          </p:nvPr>
        </p:nvSpPr>
        <p:spPr/>
        <p:txBody>
          <a:bodyPr>
            <a:normAutofit/>
          </a:bodyPr>
          <a:lstStyle/>
          <a:p>
            <a:r>
              <a:rPr lang="en-US" dirty="0" smtClean="0"/>
              <a:t>The council’s registrar is also the chief executive who is appointed by the government. The current chief executive is called Mr. Felix </a:t>
            </a:r>
            <a:r>
              <a:rPr lang="en-US" dirty="0" err="1" smtClean="0"/>
              <a:t>Nyantey</a:t>
            </a:r>
            <a:r>
              <a:rPr lang="en-US" dirty="0" smtClean="0"/>
              <a:t>.</a:t>
            </a:r>
          </a:p>
          <a:p>
            <a:pPr>
              <a:buNone/>
            </a:pPr>
            <a:endParaRPr lang="en-US" dirty="0" smtClean="0"/>
          </a:p>
          <a:p>
            <a:r>
              <a:rPr lang="en-US" dirty="0" smtClean="0"/>
              <a:t>The council is assisted by three standing committees; disciplinary committee, finance committee and registration and verification committee.</a:t>
            </a:r>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N&amp;MC, Ghana cont.</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b="1" dirty="0" smtClean="0"/>
              <a:t>Functions of the council</a:t>
            </a:r>
          </a:p>
          <a:p>
            <a:r>
              <a:rPr lang="en-US" dirty="0" smtClean="0"/>
              <a:t>Setting up standards and regulations by which schools of nursing can be established</a:t>
            </a:r>
          </a:p>
          <a:p>
            <a:r>
              <a:rPr lang="en-US" dirty="0" smtClean="0"/>
              <a:t>The development of curricula for the training of nurses</a:t>
            </a:r>
          </a:p>
          <a:p>
            <a:r>
              <a:rPr lang="en-US" dirty="0" smtClean="0"/>
              <a:t>Evaluation of nurses’ performance after training</a:t>
            </a:r>
          </a:p>
          <a:p>
            <a:r>
              <a:rPr lang="en-US" dirty="0" smtClean="0"/>
              <a:t>Issuing of certificates</a:t>
            </a:r>
          </a:p>
          <a:p>
            <a:r>
              <a:rPr lang="en-US" dirty="0" smtClean="0"/>
              <a:t>Registration of all successful candidates</a:t>
            </a:r>
          </a:p>
          <a:p>
            <a:r>
              <a:rPr lang="en-US" dirty="0" smtClean="0"/>
              <a:t>Tracking down of quack nurses and midwives</a:t>
            </a:r>
          </a:p>
          <a:p>
            <a:r>
              <a:rPr lang="en-US" dirty="0" smtClean="0"/>
              <a:t>Inspection of nursing schools</a:t>
            </a:r>
          </a:p>
          <a:p>
            <a:r>
              <a:rPr lang="en-US" dirty="0" smtClean="0"/>
              <a:t>Investigation of problems relating to examination results.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Definition of nursing</a:t>
            </a:r>
            <a:br>
              <a:rPr lang="en-US" b="1" dirty="0" smtClean="0"/>
            </a:br>
            <a:endParaRPr lang="en-US" dirty="0"/>
          </a:p>
        </p:txBody>
      </p:sp>
      <p:sp>
        <p:nvSpPr>
          <p:cNvPr id="3" name="Content Placeholder 2"/>
          <p:cNvSpPr>
            <a:spLocks noGrp="1"/>
          </p:cNvSpPr>
          <p:nvPr>
            <p:ph sz="quarter" idx="1"/>
          </p:nvPr>
        </p:nvSpPr>
        <p:spPr/>
        <p:txBody>
          <a:bodyPr/>
          <a:lstStyle/>
          <a:p>
            <a:pPr algn="ctr"/>
            <a:r>
              <a:rPr lang="en-US" dirty="0" smtClean="0"/>
              <a:t>What is nursing?</a:t>
            </a:r>
          </a:p>
          <a:p>
            <a:pPr algn="ctr"/>
            <a:endParaRPr lang="en-US" dirty="0" smtClean="0"/>
          </a:p>
          <a:p>
            <a:endParaRPr lang="en-US" dirty="0" smtClean="0"/>
          </a:p>
          <a:p>
            <a:endParaRPr lang="en-US" dirty="0" smtClean="0"/>
          </a:p>
          <a:p>
            <a:endParaRPr lang="en-US" dirty="0" smtClean="0"/>
          </a:p>
          <a:p>
            <a:pPr algn="ctr"/>
            <a:r>
              <a:rPr lang="en-US" dirty="0" smtClean="0"/>
              <a:t>Who is a nurse?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nursing</a:t>
            </a:r>
            <a:endParaRPr lang="en-US" dirty="0"/>
          </a:p>
        </p:txBody>
      </p:sp>
      <p:sp>
        <p:nvSpPr>
          <p:cNvPr id="3" name="Content Placeholder 2"/>
          <p:cNvSpPr>
            <a:spLocks noGrp="1"/>
          </p:cNvSpPr>
          <p:nvPr>
            <p:ph sz="quarter" idx="1"/>
          </p:nvPr>
        </p:nvSpPr>
        <p:spPr/>
        <p:txBody>
          <a:bodyPr>
            <a:normAutofit fontScale="70000" lnSpcReduction="20000"/>
          </a:bodyPr>
          <a:lstStyle/>
          <a:p>
            <a:pPr>
              <a:buNone/>
            </a:pPr>
            <a:endParaRPr lang="en-US" b="1" dirty="0" smtClean="0"/>
          </a:p>
          <a:p>
            <a:r>
              <a:rPr lang="en-US" sz="3400" b="1" dirty="0" smtClean="0"/>
              <a:t>Nursing</a:t>
            </a:r>
            <a:r>
              <a:rPr lang="en-US" sz="3400" dirty="0" smtClean="0"/>
              <a:t> has been defined by various nursing theorists. A nursing theorist is a person who has tried systematically to explain the bases and principles of nursing practice. </a:t>
            </a:r>
          </a:p>
          <a:p>
            <a:endParaRPr lang="en-US" sz="3400" dirty="0" smtClean="0"/>
          </a:p>
          <a:p>
            <a:r>
              <a:rPr lang="en-US" sz="3400" dirty="0" smtClean="0"/>
              <a:t> The first Theorist was </a:t>
            </a:r>
            <a:r>
              <a:rPr lang="en-US" sz="3400" b="1" dirty="0" smtClean="0"/>
              <a:t>Florence Nightingale</a:t>
            </a:r>
            <a:r>
              <a:rPr lang="en-US" sz="3400" dirty="0" smtClean="0"/>
              <a:t>. She advanced a new concept of the profession by viewing nursing as based on a separate body of knowledge from that of medicine.</a:t>
            </a:r>
          </a:p>
          <a:p>
            <a:endParaRPr lang="en-US" sz="3400" dirty="0" smtClean="0"/>
          </a:p>
          <a:p>
            <a:r>
              <a:rPr lang="en-US" sz="3400" dirty="0" smtClean="0"/>
              <a:t> she defined nursing as the “</a:t>
            </a:r>
            <a:r>
              <a:rPr lang="en-US" sz="3400" i="1" dirty="0" smtClean="0"/>
              <a:t>Art of utilizing the environment of the patient to assist him or her in his recovery</a:t>
            </a:r>
            <a:r>
              <a:rPr lang="en-US" sz="3400" dirty="0" smtClean="0"/>
              <a:t>”. She also stated that “put the patient in the best condition for nature to act on him”. (</a:t>
            </a:r>
            <a:r>
              <a:rPr lang="en-US" sz="3400" b="1" dirty="0" smtClean="0"/>
              <a:t>Nightingale 1969</a:t>
            </a:r>
            <a:r>
              <a:rPr lang="en-US" sz="3400" dirty="0" smtClean="0"/>
              <a:t>)</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cont.</a:t>
            </a:r>
            <a:endParaRPr lang="en-US" dirty="0"/>
          </a:p>
        </p:txBody>
      </p:sp>
      <p:sp>
        <p:nvSpPr>
          <p:cNvPr id="3" name="Content Placeholder 2"/>
          <p:cNvSpPr>
            <a:spLocks noGrp="1"/>
          </p:cNvSpPr>
          <p:nvPr>
            <p:ph sz="quarter" idx="1"/>
          </p:nvPr>
        </p:nvSpPr>
        <p:spPr/>
        <p:txBody>
          <a:bodyPr>
            <a:normAutofit fontScale="92500" lnSpcReduction="10000"/>
          </a:bodyPr>
          <a:lstStyle/>
          <a:p>
            <a:pPr lvl="0"/>
            <a:r>
              <a:rPr lang="en-US" b="1" dirty="0" smtClean="0"/>
              <a:t>VIRGINIA HENDERSON(1966):-“</a:t>
            </a:r>
            <a:r>
              <a:rPr lang="en-US" dirty="0" smtClean="0"/>
              <a:t>The unique function of the nurse is to assist the individual sick or well in the performance of those activities contributing to health or his recovery (or to a peaceful death), that he would have performed unaided if he had the necessary strength ,will or knowledge. To do this in such a way as to help him gain independence as rapidly as possible.</a:t>
            </a:r>
          </a:p>
          <a:p>
            <a:pPr lvl="0">
              <a:buNone/>
            </a:pPr>
            <a:endParaRPr lang="en-US" dirty="0" smtClean="0"/>
          </a:p>
          <a:p>
            <a:pPr lvl="0"/>
            <a:r>
              <a:rPr lang="en-US" b="1" dirty="0" smtClean="0"/>
              <a:t>DOROTHEA OREM (1985):-</a:t>
            </a:r>
            <a:r>
              <a:rPr lang="en-US" dirty="0" smtClean="0"/>
              <a:t> Defined nursing as “The ability to assist others in the design, provision and management of systems of health care to improve or to maintain human function at some level of effectiveness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cont.</a:t>
            </a:r>
            <a:endParaRPr lang="en-US" dirty="0"/>
          </a:p>
        </p:txBody>
      </p:sp>
      <p:sp>
        <p:nvSpPr>
          <p:cNvPr id="3" name="Content Placeholder 2"/>
          <p:cNvSpPr>
            <a:spLocks noGrp="1"/>
          </p:cNvSpPr>
          <p:nvPr>
            <p:ph sz="quarter" idx="1"/>
          </p:nvPr>
        </p:nvSpPr>
        <p:spPr/>
        <p:txBody>
          <a:bodyPr>
            <a:normAutofit fontScale="92500"/>
          </a:bodyPr>
          <a:lstStyle/>
          <a:p>
            <a:r>
              <a:rPr lang="en-US" b="1" dirty="0" smtClean="0"/>
              <a:t>TRAVEL BEE</a:t>
            </a:r>
            <a:r>
              <a:rPr lang="en-US" dirty="0" smtClean="0"/>
              <a:t>:- Defined nursing as “An interpersonal process whereby the nurse practitioner assists an individual or family to prevent or cope with the experience of illness and suffering and if necessary assist the individual or family to find meaning in his experiences. </a:t>
            </a:r>
          </a:p>
          <a:p>
            <a:endParaRPr lang="en-US" dirty="0" smtClean="0"/>
          </a:p>
          <a:p>
            <a:r>
              <a:rPr lang="en-US" dirty="0" smtClean="0"/>
              <a:t>In 2003, the</a:t>
            </a:r>
            <a:r>
              <a:rPr lang="en-US" b="1" dirty="0" smtClean="0"/>
              <a:t> Royal College of nursing</a:t>
            </a:r>
            <a:r>
              <a:rPr lang="en-US" dirty="0" smtClean="0"/>
              <a:t> defined nursing, stating that the purpose of nursing is to promote health ,healing, growth and development and to prevent disease, illness, injury and disability (2003). </a:t>
            </a:r>
          </a:p>
          <a:p>
            <a:endParaRPr lang="en-US" dirty="0" smtClean="0"/>
          </a:p>
          <a:p>
            <a:pPr>
              <a:buNone/>
            </a:pPr>
            <a:endParaRPr lang="en-US" dirty="0" smtClean="0"/>
          </a:p>
          <a:p>
            <a:pPr lvl="0"/>
            <a:endParaRPr lang="en-US" dirty="0" smtClean="0"/>
          </a:p>
          <a:p>
            <a:pPr lvl="0"/>
            <a:endParaRPr lang="en-US" dirty="0" smtClean="0"/>
          </a:p>
          <a:p>
            <a:pPr lvl="0">
              <a:buNone/>
            </a:pPr>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cont.</a:t>
            </a:r>
            <a:endParaRPr lang="en-US" dirty="0"/>
          </a:p>
        </p:txBody>
      </p:sp>
      <p:sp>
        <p:nvSpPr>
          <p:cNvPr id="3" name="Content Placeholder 2"/>
          <p:cNvSpPr>
            <a:spLocks noGrp="1"/>
          </p:cNvSpPr>
          <p:nvPr>
            <p:ph sz="quarter" idx="1"/>
          </p:nvPr>
        </p:nvSpPr>
        <p:spPr/>
        <p:txBody>
          <a:bodyPr>
            <a:normAutofit fontScale="85000" lnSpcReduction="20000"/>
          </a:bodyPr>
          <a:lstStyle/>
          <a:p>
            <a:r>
              <a:rPr lang="en-US" sz="2800" b="1" dirty="0" smtClean="0"/>
              <a:t>Internal College of Nursing (ICN)/WHO (2014), </a:t>
            </a:r>
            <a:r>
              <a:rPr lang="en-US" sz="2800" dirty="0" smtClean="0"/>
              <a:t>stated that nursing encompasses autonomous and collaborative care of individuals of all ages, families, groups and communities, sick or well and in all settings. Nursing also includes the promotion of health, prevention of illness and care of ill, disabled and dying people.</a:t>
            </a:r>
          </a:p>
          <a:p>
            <a:endParaRPr lang="en-US" sz="2800" dirty="0" smtClean="0"/>
          </a:p>
          <a:p>
            <a:pPr>
              <a:buNone/>
            </a:pPr>
            <a:endParaRPr lang="en-US" sz="2800" dirty="0" smtClean="0"/>
          </a:p>
          <a:p>
            <a:r>
              <a:rPr lang="en-US" sz="2800" b="1" dirty="0" smtClean="0"/>
              <a:t>American Nurses Association (ANA) 2015</a:t>
            </a:r>
            <a:r>
              <a:rPr lang="en-US" sz="2800" dirty="0" smtClean="0"/>
              <a:t>, states that nursing is the promotion and optimization of health and abilities, prevention of illness and injury, alleviation of suffering through the diagnosis and treatment of human responses and advocacy in the care of individuals, families, communities and populations.</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TO NURSING</a:t>
            </a:r>
            <a:endParaRPr lang="en-US" dirty="0"/>
          </a:p>
        </p:txBody>
      </p:sp>
      <p:sp>
        <p:nvSpPr>
          <p:cNvPr id="3" name="Content Placeholder 2"/>
          <p:cNvSpPr>
            <a:spLocks noGrp="1"/>
          </p:cNvSpPr>
          <p:nvPr>
            <p:ph sz="quarter" idx="1"/>
          </p:nvPr>
        </p:nvSpPr>
        <p:spPr/>
        <p:txBody>
          <a:bodyPr/>
          <a:lstStyle/>
          <a:p>
            <a:pPr>
              <a:buNone/>
            </a:pPr>
            <a:r>
              <a:rPr lang="en-US" dirty="0" smtClean="0"/>
              <a:t>HISTORY OF NURSING</a:t>
            </a:r>
          </a:p>
          <a:p>
            <a:pPr algn="ctr">
              <a:buNone/>
            </a:pPr>
            <a:endParaRPr lang="en-US" dirty="0" smtClean="0"/>
          </a:p>
          <a:p>
            <a:pPr algn="ctr">
              <a:buNone/>
            </a:pPr>
            <a:endParaRPr lang="en-US" dirty="0" smtClean="0"/>
          </a:p>
          <a:p>
            <a:pPr algn="ctr">
              <a:buNone/>
            </a:pPr>
            <a:r>
              <a:rPr lang="en-US" i="1" dirty="0" smtClean="0"/>
              <a:t>When and How did nursing begin?</a:t>
            </a:r>
            <a:endParaRPr lang="en-US"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cont.</a:t>
            </a:r>
            <a:endParaRPr lang="en-US" dirty="0"/>
          </a:p>
        </p:txBody>
      </p:sp>
      <p:sp>
        <p:nvSpPr>
          <p:cNvPr id="3" name="Content Placeholder 2"/>
          <p:cNvSpPr>
            <a:spLocks noGrp="1"/>
          </p:cNvSpPr>
          <p:nvPr>
            <p:ph sz="quarter" idx="1"/>
          </p:nvPr>
        </p:nvSpPr>
        <p:spPr/>
        <p:txBody>
          <a:bodyPr>
            <a:normAutofit/>
          </a:bodyPr>
          <a:lstStyle/>
          <a:p>
            <a:pPr>
              <a:buNone/>
            </a:pPr>
            <a:endParaRPr lang="en-US" dirty="0" smtClean="0"/>
          </a:p>
          <a:p>
            <a:r>
              <a:rPr lang="en-US" dirty="0" smtClean="0"/>
              <a:t>A nurse is therefore a person who has completed a program of basic nursing education and is qualified and authorized in his/her country to practice by virtue of his technical knowledge and practical ability (ICN).</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 cont.</a:t>
            </a:r>
            <a:endParaRPr lang="en-US" dirty="0"/>
          </a:p>
        </p:txBody>
      </p:sp>
      <p:sp>
        <p:nvSpPr>
          <p:cNvPr id="3" name="Content Placeholder 2"/>
          <p:cNvSpPr>
            <a:spLocks noGrp="1"/>
          </p:cNvSpPr>
          <p:nvPr>
            <p:ph sz="quarter" idx="1"/>
          </p:nvPr>
        </p:nvSpPr>
        <p:spPr/>
        <p:txBody>
          <a:bodyPr>
            <a:normAutofit/>
          </a:bodyPr>
          <a:lstStyle/>
          <a:p>
            <a:r>
              <a:rPr lang="en-US" dirty="0" smtClean="0"/>
              <a:t>According to the Royal College of nursing (2003) the characteristics that define nursing make the profession unique. Most of the definitions of nursing have common themes that run through them which show the complexity of nursing .Some of these themes demonstrates that </a:t>
            </a:r>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 cont.</a:t>
            </a:r>
          </a:p>
        </p:txBody>
      </p:sp>
      <p:sp>
        <p:nvSpPr>
          <p:cNvPr id="3" name="Content Placeholder 2"/>
          <p:cNvSpPr>
            <a:spLocks noGrp="1"/>
          </p:cNvSpPr>
          <p:nvPr>
            <p:ph sz="quarter" idx="1"/>
          </p:nvPr>
        </p:nvSpPr>
        <p:spPr/>
        <p:txBody>
          <a:bodyPr/>
          <a:lstStyle/>
          <a:p>
            <a:pPr lvl="0"/>
            <a:r>
              <a:rPr lang="en-US" dirty="0"/>
              <a:t>Nursing is Caring</a:t>
            </a:r>
          </a:p>
          <a:p>
            <a:pPr lvl="0"/>
            <a:r>
              <a:rPr lang="en-US" dirty="0"/>
              <a:t>Nursing is an Art</a:t>
            </a:r>
          </a:p>
          <a:p>
            <a:pPr lvl="0"/>
            <a:r>
              <a:rPr lang="en-US" dirty="0"/>
              <a:t>Nursing is a Science</a:t>
            </a:r>
          </a:p>
          <a:p>
            <a:pPr lvl="0"/>
            <a:r>
              <a:rPr lang="en-US" dirty="0"/>
              <a:t>Nursing is Patient Centered</a:t>
            </a:r>
          </a:p>
          <a:p>
            <a:pPr lvl="0"/>
            <a:r>
              <a:rPr lang="en-US" dirty="0"/>
              <a:t>Nursing is Holistic</a:t>
            </a:r>
          </a:p>
          <a:p>
            <a:pPr lvl="0"/>
            <a:r>
              <a:rPr lang="en-US" dirty="0"/>
              <a:t>Nursing is Adaptive </a:t>
            </a:r>
          </a:p>
          <a:p>
            <a:pPr lvl="0"/>
            <a:r>
              <a:rPr lang="en-US" dirty="0"/>
              <a:t>Nursing is concerned with Health education, Health Promotion and prevention of ill health.</a:t>
            </a:r>
          </a:p>
          <a:p>
            <a:pPr lvl="0"/>
            <a:r>
              <a:rPr lang="en-US" dirty="0"/>
              <a:t>Nursing is evidence based</a:t>
            </a:r>
          </a:p>
          <a:p>
            <a:endParaRPr lang="en-US" dirty="0"/>
          </a:p>
        </p:txBody>
      </p:sp>
    </p:spTree>
    <p:extLst>
      <p:ext uri="{BB962C8B-B14F-4D97-AF65-F5344CB8AC3E}">
        <p14:creationId xmlns="" xmlns:p14="http://schemas.microsoft.com/office/powerpoint/2010/main" val="41888468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Roles and Responsibilities of a nurse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Nurses assume a number of roles when they provide care to clients. The roles required at a specific time depend on the needs of the client and aspects of the particular environment.</a:t>
            </a:r>
          </a:p>
          <a:p>
            <a:endParaRPr lang="en-US" dirty="0" smtClean="0"/>
          </a:p>
          <a:p>
            <a:pPr lvl="0"/>
            <a:r>
              <a:rPr lang="en-US" b="1" dirty="0" smtClean="0"/>
              <a:t>The nurse as a caregiver</a:t>
            </a:r>
            <a:r>
              <a:rPr lang="en-US" dirty="0" smtClean="0"/>
              <a:t>: - The nursing actions include full care for the completely dependent client, partial care for the partially dependant client and supportive educative care to assist clients in attaining their highest possible level of health and wellness.</a:t>
            </a:r>
          </a:p>
          <a:p>
            <a:pPr lvl="0"/>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cont.</a:t>
            </a:r>
            <a:endParaRPr lang="en-US" dirty="0"/>
          </a:p>
        </p:txBody>
      </p:sp>
      <p:sp>
        <p:nvSpPr>
          <p:cNvPr id="3" name="Content Placeholder 2"/>
          <p:cNvSpPr>
            <a:spLocks noGrp="1"/>
          </p:cNvSpPr>
          <p:nvPr>
            <p:ph sz="quarter" idx="1"/>
          </p:nvPr>
        </p:nvSpPr>
        <p:spPr/>
        <p:txBody>
          <a:bodyPr>
            <a:noAutofit/>
          </a:bodyPr>
          <a:lstStyle/>
          <a:p>
            <a:r>
              <a:rPr lang="en-US" sz="2500" b="1" dirty="0" smtClean="0"/>
              <a:t>Communicator</a:t>
            </a:r>
            <a:r>
              <a:rPr lang="en-US" sz="2500" dirty="0" smtClean="0"/>
              <a:t>:- Nurses communicate with the client, Support persons, other health professionals and people in the community. In this way, nurses identify clients problems and then communicate this verbally or in writing to other members of the health team. The nurse must be able to communicate clearly and accurately in other for client health care needs to be met.</a:t>
            </a:r>
            <a:r>
              <a:rPr lang="en-US" sz="2500" b="1" dirty="0" smtClean="0"/>
              <a:t> </a:t>
            </a:r>
          </a:p>
          <a:p>
            <a:r>
              <a:rPr lang="en-US" sz="2500" b="1" dirty="0" smtClean="0"/>
              <a:t>Teacher</a:t>
            </a:r>
            <a:r>
              <a:rPr lang="en-US" sz="2500" dirty="0" smtClean="0"/>
              <a:t>:- As a teacher, the nurse helps clients learn about  their health and health care procedures they need to perform to restore or maintain their health. Nurses also teach unlicensed personnel to whom they delegate care .They also teach other nurses, students and health professional.</a:t>
            </a:r>
          </a:p>
          <a:p>
            <a:pPr lvl="0"/>
            <a:endParaRPr lang="en-US" sz="2500" dirty="0" smtClean="0"/>
          </a:p>
          <a:p>
            <a:endParaRPr lang="en-US" sz="25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cont.</a:t>
            </a:r>
            <a:endParaRPr lang="en-US" dirty="0"/>
          </a:p>
        </p:txBody>
      </p:sp>
      <p:sp>
        <p:nvSpPr>
          <p:cNvPr id="3" name="Content Placeholder 2"/>
          <p:cNvSpPr>
            <a:spLocks noGrp="1"/>
          </p:cNvSpPr>
          <p:nvPr>
            <p:ph sz="quarter" idx="1"/>
          </p:nvPr>
        </p:nvSpPr>
        <p:spPr/>
        <p:txBody>
          <a:bodyPr>
            <a:normAutofit fontScale="92500" lnSpcReduction="20000"/>
          </a:bodyPr>
          <a:lstStyle/>
          <a:p>
            <a:pPr lvl="1"/>
            <a:endParaRPr lang="en-US" dirty="0" smtClean="0"/>
          </a:p>
          <a:p>
            <a:pPr lvl="0"/>
            <a:r>
              <a:rPr lang="en-US" b="1" dirty="0" smtClean="0"/>
              <a:t>Client advocate</a:t>
            </a:r>
            <a:r>
              <a:rPr lang="en-US" dirty="0" smtClean="0"/>
              <a:t>:-A client advocate acts to protect the client. In this role, the nurse may present the client needs or wishes to other health professionals, such as relaying the client’s wishes or information to the physician .They also assist clients in exercising their rights and help them speak up for themselves.</a:t>
            </a:r>
          </a:p>
          <a:p>
            <a:pPr lvl="0"/>
            <a:endParaRPr lang="en-US" dirty="0" smtClean="0"/>
          </a:p>
          <a:p>
            <a:pPr lvl="0"/>
            <a:r>
              <a:rPr lang="en-US" b="1" dirty="0" smtClean="0"/>
              <a:t>Counselor</a:t>
            </a:r>
            <a:r>
              <a:rPr lang="en-US" dirty="0" smtClean="0"/>
              <a:t>: - Counseling is the process of helping a client to recognize and cope with stressful psychological or social problems, to develop improved interpersonal relationships and to promote personal growth .It involves providing emotional, intellectual and psychological support.</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cont.</a:t>
            </a:r>
            <a:endParaRPr lang="en-US" dirty="0"/>
          </a:p>
        </p:txBody>
      </p:sp>
      <p:sp>
        <p:nvSpPr>
          <p:cNvPr id="3" name="Content Placeholder 2"/>
          <p:cNvSpPr>
            <a:spLocks noGrp="1"/>
          </p:cNvSpPr>
          <p:nvPr>
            <p:ph sz="quarter" idx="1"/>
          </p:nvPr>
        </p:nvSpPr>
        <p:spPr/>
        <p:txBody>
          <a:bodyPr>
            <a:normAutofit fontScale="92500" lnSpcReduction="10000"/>
          </a:bodyPr>
          <a:lstStyle/>
          <a:p>
            <a:pPr lvl="0"/>
            <a:r>
              <a:rPr lang="en-US" b="1" dirty="0" smtClean="0"/>
              <a:t>Change agent</a:t>
            </a:r>
            <a:r>
              <a:rPr lang="en-US" dirty="0" smtClean="0"/>
              <a:t>:-The nurse acts as a change agent when assisting others, that is, assisting clients to make modifications in their own behavior. Nurses also often act to make changes in a system such as clinical care, if it is not helping a client return to health. One other change is that of technology. Day in and day out there are changes in technology regarding medication etc?</a:t>
            </a:r>
          </a:p>
          <a:p>
            <a:pPr lvl="0"/>
            <a:endParaRPr lang="en-US" dirty="0" smtClean="0"/>
          </a:p>
          <a:p>
            <a:pPr lvl="0"/>
            <a:r>
              <a:rPr lang="en-US" b="1" dirty="0" smtClean="0"/>
              <a:t>Leader</a:t>
            </a:r>
            <a:r>
              <a:rPr lang="en-US" dirty="0" smtClean="0"/>
              <a:t>:-The leader influences others to work together to accomplish a specific goal .The leader’s role can be employed at different levels, individual client, family, group, colleagues or the community.</a:t>
            </a: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cont.</a:t>
            </a:r>
            <a:endParaRPr lang="en-US" dirty="0"/>
          </a:p>
        </p:txBody>
      </p:sp>
      <p:sp>
        <p:nvSpPr>
          <p:cNvPr id="3" name="Content Placeholder 2"/>
          <p:cNvSpPr>
            <a:spLocks noGrp="1"/>
          </p:cNvSpPr>
          <p:nvPr>
            <p:ph sz="quarter" idx="1"/>
          </p:nvPr>
        </p:nvSpPr>
        <p:spPr/>
        <p:txBody>
          <a:bodyPr>
            <a:normAutofit/>
          </a:bodyPr>
          <a:lstStyle/>
          <a:p>
            <a:r>
              <a:rPr lang="en-US" b="1" dirty="0" smtClean="0"/>
              <a:t>Manager</a:t>
            </a:r>
            <a:r>
              <a:rPr lang="en-US" dirty="0" smtClean="0"/>
              <a:t>: - The nurse manages the nursing care of the individuals, families and communities. The nurse manager also delegates nursing activities to auxiliary workers and other nurses and supervises and evaluates their performance.</a:t>
            </a:r>
            <a:r>
              <a:rPr lang="en-US" b="1" dirty="0" smtClean="0"/>
              <a:t> </a:t>
            </a:r>
          </a:p>
          <a:p>
            <a:pPr marL="0" indent="0">
              <a:buNone/>
            </a:pPr>
            <a:endParaRPr lang="en-US" b="1" dirty="0" smtClean="0"/>
          </a:p>
          <a:p>
            <a:r>
              <a:rPr lang="en-US" b="1" dirty="0" smtClean="0"/>
              <a:t>Case manager</a:t>
            </a:r>
            <a:r>
              <a:rPr lang="en-US" dirty="0" smtClean="0"/>
              <a:t>:-Nurse case managers work with the multidisciplinary health care team to measure the effectiveness of a case manager’s plan.</a:t>
            </a: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cont.</a:t>
            </a:r>
            <a:endParaRPr lang="en-US" dirty="0"/>
          </a:p>
        </p:txBody>
      </p:sp>
      <p:sp>
        <p:nvSpPr>
          <p:cNvPr id="3" name="Content Placeholder 2"/>
          <p:cNvSpPr>
            <a:spLocks noGrp="1"/>
          </p:cNvSpPr>
          <p:nvPr>
            <p:ph sz="quarter" idx="1"/>
          </p:nvPr>
        </p:nvSpPr>
        <p:spPr>
          <a:xfrm>
            <a:off x="301752" y="1527048"/>
            <a:ext cx="8503920" cy="4873752"/>
          </a:xfrm>
        </p:spPr>
        <p:txBody>
          <a:bodyPr>
            <a:normAutofit lnSpcReduction="10000"/>
          </a:bodyPr>
          <a:lstStyle/>
          <a:p>
            <a:pPr lvl="0">
              <a:buFont typeface="Arial" pitchFamily="34" charset="0"/>
              <a:buChar char="•"/>
            </a:pPr>
            <a:r>
              <a:rPr lang="en-US" b="1" dirty="0" smtClean="0"/>
              <a:t>Research consumer</a:t>
            </a:r>
            <a:r>
              <a:rPr lang="en-US" dirty="0" smtClean="0"/>
              <a:t>: - Nurses need to have some awareness of the process and language of research, be sensitive to issues related to protecting the rights of human subject, and participate in the identification of significant researchable problems.</a:t>
            </a:r>
          </a:p>
          <a:p>
            <a:pPr lvl="0"/>
            <a:endParaRPr lang="en-US" dirty="0" smtClean="0"/>
          </a:p>
          <a:p>
            <a:pPr lvl="0"/>
            <a:r>
              <a:rPr lang="en-US" b="1" dirty="0" smtClean="0"/>
              <a:t>Expanded career roles</a:t>
            </a:r>
            <a:r>
              <a:rPr lang="en-US" dirty="0" smtClean="0"/>
              <a:t>:-Nurses also fulfill expanded career roles such as those of nurse practitioner, clinical nurse specialist, nurse midwife, nurse educator, nurse research and nurse anesthetic , all of which allow greater independence and autonomy.</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ETHICS AND ETHICAL CODE IN NURSING</a:t>
            </a:r>
            <a:endParaRPr lang="en-US"/>
          </a:p>
        </p:txBody>
      </p:sp>
      <p:sp>
        <p:nvSpPr>
          <p:cNvPr id="3" name="Content Placeholder 2"/>
          <p:cNvSpPr>
            <a:spLocks noGrp="1"/>
          </p:cNvSpPr>
          <p:nvPr>
            <p:ph sz="quarter" idx="1"/>
          </p:nvPr>
        </p:nvSpPr>
        <p:spPr/>
        <p:txBody>
          <a:bodyPr>
            <a:noAutofit/>
          </a:bodyPr>
          <a:lstStyle/>
          <a:p>
            <a:pPr>
              <a:buNone/>
            </a:pPr>
            <a:r>
              <a:rPr lang="en-US" b="1" dirty="0" smtClean="0"/>
              <a:t>ETHICS</a:t>
            </a:r>
            <a:r>
              <a:rPr lang="en-US" dirty="0" smtClean="0"/>
              <a:t> are rules or principles of behavior that govern nursing profession. It is derived from the Greek word ‘ethos’ which means custom or guidance.</a:t>
            </a:r>
          </a:p>
          <a:p>
            <a:pPr>
              <a:buNone/>
            </a:pPr>
            <a:endParaRPr lang="en-US" dirty="0" smtClean="0"/>
          </a:p>
          <a:p>
            <a:pPr>
              <a:buNone/>
            </a:pPr>
            <a:r>
              <a:rPr lang="en-US" dirty="0" smtClean="0"/>
              <a:t>A </a:t>
            </a:r>
            <a:r>
              <a:rPr lang="en-US" b="1" dirty="0" smtClean="0"/>
              <a:t>code</a:t>
            </a:r>
            <a:r>
              <a:rPr lang="en-US" dirty="0" smtClean="0"/>
              <a:t> of ethics is a formal statement of a group’s ideals and values .It is a set of ethical principles that ;</a:t>
            </a:r>
          </a:p>
          <a:p>
            <a:pPr lvl="0"/>
            <a:r>
              <a:rPr lang="en-US" dirty="0" smtClean="0"/>
              <a:t>Is shared by members of the group.</a:t>
            </a:r>
          </a:p>
          <a:p>
            <a:pPr lvl="0"/>
            <a:r>
              <a:rPr lang="en-US" dirty="0" smtClean="0"/>
              <a:t>Reflects their moral judgment’s over time.</a:t>
            </a:r>
          </a:p>
          <a:p>
            <a:r>
              <a:rPr lang="en-US" dirty="0" smtClean="0"/>
              <a:t>Serves as a standard for their professional actions.</a:t>
            </a:r>
            <a:r>
              <a:rPr lang="en-US" b="1" dirty="0" smtClean="0"/>
              <a:t> </a:t>
            </a:r>
          </a:p>
          <a:p>
            <a:pPr>
              <a:buNone/>
            </a:pPr>
            <a:endParaRPr lang="en-US" b="1"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286000"/>
          </a:xfrm>
        </p:spPr>
        <p:txBody>
          <a:bodyPr>
            <a:noAutofit/>
          </a:bodyPr>
          <a:lstStyle/>
          <a:p>
            <a:pPr lvl="0"/>
            <a:r>
              <a:rPr lang="en-US" sz="2800" b="1" dirty="0" smtClean="0"/>
              <a:t>Brief History and development of nursing before and after 1900 in the world (including history of Florence Nightingale). </a:t>
            </a:r>
            <a:br>
              <a:rPr lang="en-US" sz="2800" b="1" dirty="0" smtClean="0"/>
            </a:br>
            <a:endParaRPr lang="en-US" sz="2800" b="1" dirty="0"/>
          </a:p>
        </p:txBody>
      </p:sp>
      <p:sp>
        <p:nvSpPr>
          <p:cNvPr id="3" name="Content Placeholder 2"/>
          <p:cNvSpPr>
            <a:spLocks noGrp="1"/>
          </p:cNvSpPr>
          <p:nvPr>
            <p:ph sz="quarter" idx="1"/>
          </p:nvPr>
        </p:nvSpPr>
        <p:spPr>
          <a:xfrm>
            <a:off x="301752" y="1905000"/>
            <a:ext cx="8503920" cy="4194048"/>
          </a:xfrm>
        </p:spPr>
        <p:txBody>
          <a:bodyPr>
            <a:noAutofit/>
          </a:bodyPr>
          <a:lstStyle/>
          <a:p>
            <a:r>
              <a:rPr lang="en-US" sz="2800" dirty="0" smtClean="0"/>
              <a:t>Nursing is believed to have originated from the primitive mother who cared for all sick members of her family. The term nurse originated from Latin word ‘</a:t>
            </a:r>
            <a:r>
              <a:rPr lang="en-US" sz="2800" dirty="0" err="1" smtClean="0"/>
              <a:t>nutrix</a:t>
            </a:r>
            <a:r>
              <a:rPr lang="en-US" sz="2800" dirty="0" smtClean="0"/>
              <a:t>’ or ‘</a:t>
            </a:r>
            <a:r>
              <a:rPr lang="en-US" sz="2800" dirty="0" err="1" smtClean="0"/>
              <a:t>nutrio</a:t>
            </a:r>
            <a:r>
              <a:rPr lang="en-US" sz="2800" dirty="0" smtClean="0"/>
              <a:t>’ which means to nourish. </a:t>
            </a:r>
          </a:p>
          <a:p>
            <a:pPr>
              <a:buNone/>
            </a:pPr>
            <a:endParaRPr lang="en-US" sz="2800" dirty="0" smtClean="0"/>
          </a:p>
          <a:p>
            <a:r>
              <a:rPr lang="en-US" sz="2800" dirty="0" smtClean="0"/>
              <a:t>It is believed that men and women were caring for the needs of their children and the sick from beginning of civilization. However very little has been written about nursing as a unique function in primitive times.</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Nursing code of ethics</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Codes of ethics</a:t>
            </a:r>
            <a:r>
              <a:rPr lang="en-US" dirty="0" smtClean="0"/>
              <a:t> normally have higher requirements than legal standards and they are never lower than the legal standard of the profession. Nurses are responsible for being familiar with the code that governs their practice. </a:t>
            </a:r>
          </a:p>
          <a:p>
            <a:endParaRPr lang="en-US" dirty="0" smtClean="0"/>
          </a:p>
          <a:p>
            <a:endParaRPr lang="en-US" dirty="0" smtClean="0"/>
          </a:p>
          <a:p>
            <a:r>
              <a:rPr lang="en-US" dirty="0" smtClean="0"/>
              <a:t>The international council of nurses (I.C.N.) first adopted a code of ethics in 1953 which was revised in 2012 using four principal elements to outline the standard of ethical conduct.</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Nursing code of ethics</a:t>
            </a:r>
            <a:endParaRPr lang="en-US" dirty="0"/>
          </a:p>
        </p:txBody>
      </p:sp>
      <p:sp>
        <p:nvSpPr>
          <p:cNvPr id="3" name="Content Placeholder 2"/>
          <p:cNvSpPr>
            <a:spLocks noGrp="1"/>
          </p:cNvSpPr>
          <p:nvPr>
            <p:ph sz="quarter" idx="1"/>
          </p:nvPr>
        </p:nvSpPr>
        <p:spPr>
          <a:xfrm>
            <a:off x="457200" y="533400"/>
            <a:ext cx="8229600" cy="6172200"/>
          </a:xfrm>
        </p:spPr>
        <p:txBody>
          <a:bodyPr>
            <a:noAutofit/>
          </a:bodyPr>
          <a:lstStyle/>
          <a:p>
            <a:pPr>
              <a:buNone/>
            </a:pPr>
            <a:endParaRPr lang="en-US" sz="2000" dirty="0" smtClean="0"/>
          </a:p>
          <a:p>
            <a:pPr lvl="0">
              <a:buNone/>
            </a:pPr>
            <a:r>
              <a:rPr lang="en-US" sz="2400" b="1" dirty="0" smtClean="0"/>
              <a:t>1. NURSES AND PEOPLE</a:t>
            </a:r>
            <a:endParaRPr lang="en-US" sz="2400" dirty="0" smtClean="0"/>
          </a:p>
          <a:p>
            <a:r>
              <a:rPr lang="en-US" sz="2400" dirty="0" smtClean="0"/>
              <a:t>The nurse’s primary responsibility is to people requiring nursing care. In providing care, the nurse promotes an environment in which the human right values, customs and spiritual beliefs of the individual, family and community are respected.</a:t>
            </a:r>
          </a:p>
          <a:p>
            <a:pPr lvl="0"/>
            <a:r>
              <a:rPr lang="en-GB" sz="2400" dirty="0" smtClean="0"/>
              <a:t>The nurse shares with society the responsibility for initiating and supporting action to meet the health and social needs of the public, in particular those of vulnerable populations.</a:t>
            </a:r>
          </a:p>
          <a:p>
            <a:pPr lvl="0"/>
            <a:r>
              <a:rPr lang="en-GB" sz="2400" dirty="0" smtClean="0"/>
              <a:t>The nurse demonstrates  professional values such as respectfulness, responsiveness, compassion, trustworthiness and integrity.</a:t>
            </a:r>
            <a:endParaRPr 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Nsg</a:t>
            </a:r>
            <a:r>
              <a:rPr lang="en-US" dirty="0" smtClean="0"/>
              <a:t> code of ethics cont.</a:t>
            </a:r>
            <a:endParaRPr lang="en-US" dirty="0"/>
          </a:p>
        </p:txBody>
      </p:sp>
      <p:sp>
        <p:nvSpPr>
          <p:cNvPr id="3" name="Content Placeholder 2"/>
          <p:cNvSpPr>
            <a:spLocks noGrp="1"/>
          </p:cNvSpPr>
          <p:nvPr>
            <p:ph sz="quarter" idx="1"/>
          </p:nvPr>
        </p:nvSpPr>
        <p:spPr>
          <a:xfrm>
            <a:off x="301752" y="1527048"/>
            <a:ext cx="8503920" cy="5102352"/>
          </a:xfrm>
        </p:spPr>
        <p:txBody>
          <a:bodyPr>
            <a:normAutofit fontScale="92500" lnSpcReduction="20000"/>
          </a:bodyPr>
          <a:lstStyle/>
          <a:p>
            <a:pPr lvl="0">
              <a:buNone/>
            </a:pPr>
            <a:r>
              <a:rPr lang="en-GB" b="1" dirty="0" smtClean="0"/>
              <a:t>2. NURSE AND PRACTICE</a:t>
            </a:r>
            <a:endParaRPr lang="en-US" dirty="0" smtClean="0"/>
          </a:p>
          <a:p>
            <a:pPr lvl="0"/>
            <a:r>
              <a:rPr lang="en-GB" dirty="0" smtClean="0"/>
              <a:t>The nurse carries personal responsibility and accountability for nursing practice and maintains competence by continual learning.</a:t>
            </a:r>
          </a:p>
          <a:p>
            <a:pPr lvl="0"/>
            <a:endParaRPr lang="en-US" dirty="0" smtClean="0"/>
          </a:p>
          <a:p>
            <a:pPr lvl="0"/>
            <a:r>
              <a:rPr lang="en-GB" dirty="0" smtClean="0"/>
              <a:t>The nurse maintains a standard of personal health such that the ability to provide care is not compromised.</a:t>
            </a:r>
            <a:endParaRPr lang="en-US" dirty="0" smtClean="0"/>
          </a:p>
          <a:p>
            <a:pPr lvl="0"/>
            <a:r>
              <a:rPr lang="en-GB" dirty="0" smtClean="0"/>
              <a:t>The nurse uses judgment regarding individual competence when accepting and delegating responsibility.</a:t>
            </a:r>
          </a:p>
          <a:p>
            <a:pPr lvl="0"/>
            <a:endParaRPr lang="en-US" dirty="0" smtClean="0"/>
          </a:p>
          <a:p>
            <a:pPr lvl="0"/>
            <a:r>
              <a:rPr lang="en-GB" dirty="0" smtClean="0"/>
              <a:t>The nurse at all times maintains standard of personal conduct that reflect well on the profession and enhance public confidence.</a:t>
            </a:r>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Nsg</a:t>
            </a:r>
            <a:r>
              <a:rPr lang="en-US" dirty="0" smtClean="0"/>
              <a:t> code of ethics cont.</a:t>
            </a:r>
            <a:endParaRPr lang="en-US" dirty="0"/>
          </a:p>
        </p:txBody>
      </p:sp>
      <p:sp>
        <p:nvSpPr>
          <p:cNvPr id="3" name="Content Placeholder 2"/>
          <p:cNvSpPr>
            <a:spLocks noGrp="1"/>
          </p:cNvSpPr>
          <p:nvPr>
            <p:ph sz="quarter" idx="1"/>
          </p:nvPr>
        </p:nvSpPr>
        <p:spPr>
          <a:xfrm>
            <a:off x="301752" y="1527048"/>
            <a:ext cx="8503920" cy="5178552"/>
          </a:xfrm>
        </p:spPr>
        <p:txBody>
          <a:bodyPr>
            <a:normAutofit lnSpcReduction="10000"/>
          </a:bodyPr>
          <a:lstStyle/>
          <a:p>
            <a:pPr lvl="0">
              <a:buNone/>
            </a:pPr>
            <a:r>
              <a:rPr lang="en-GB" b="1" dirty="0" smtClean="0"/>
              <a:t>3. NURSES AND THE PROFESSION</a:t>
            </a:r>
            <a:endParaRPr lang="en-US" dirty="0" smtClean="0"/>
          </a:p>
          <a:p>
            <a:pPr lvl="0"/>
            <a:r>
              <a:rPr lang="en-GB" dirty="0" smtClean="0"/>
              <a:t>The nurse assumes the major role in practice using acceptable standards of clinical nursing practice, management, research and education.</a:t>
            </a:r>
          </a:p>
          <a:p>
            <a:pPr lvl="0">
              <a:buNone/>
            </a:pPr>
            <a:endParaRPr lang="en-US" dirty="0" smtClean="0"/>
          </a:p>
          <a:p>
            <a:pPr lvl="0"/>
            <a:r>
              <a:rPr lang="en-GB" dirty="0" smtClean="0"/>
              <a:t>The nurse is active in developing a kind of research based professional knowledge.</a:t>
            </a:r>
          </a:p>
          <a:p>
            <a:pPr lvl="0">
              <a:buNone/>
            </a:pPr>
            <a:endParaRPr lang="en-US" dirty="0" smtClean="0"/>
          </a:p>
          <a:p>
            <a:pPr lvl="0"/>
            <a:r>
              <a:rPr lang="en-GB" dirty="0" smtClean="0"/>
              <a:t>The nurse, acting through the professional organization, participates in creating and maintaining equitable social and economic working conditions in nursing.</a:t>
            </a:r>
          </a:p>
          <a:p>
            <a:pPr lvl="0">
              <a:buNone/>
            </a:pPr>
            <a:endParaRPr lang="en-GB"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Nsg</a:t>
            </a:r>
            <a:r>
              <a:rPr lang="en-US" dirty="0" smtClean="0"/>
              <a:t> code of ethics cont.</a:t>
            </a:r>
            <a:endParaRPr lang="en-US" dirty="0"/>
          </a:p>
        </p:txBody>
      </p:sp>
      <p:sp>
        <p:nvSpPr>
          <p:cNvPr id="3" name="Content Placeholder 2"/>
          <p:cNvSpPr>
            <a:spLocks noGrp="1"/>
          </p:cNvSpPr>
          <p:nvPr>
            <p:ph sz="quarter" idx="1"/>
          </p:nvPr>
        </p:nvSpPr>
        <p:spPr>
          <a:xfrm>
            <a:off x="301752" y="1527048"/>
            <a:ext cx="8503920" cy="5407152"/>
          </a:xfrm>
        </p:spPr>
        <p:txBody>
          <a:bodyPr>
            <a:normAutofit/>
          </a:bodyPr>
          <a:lstStyle/>
          <a:p>
            <a:pPr lvl="0"/>
            <a:r>
              <a:rPr lang="en-GB" dirty="0"/>
              <a:t>The nurse contributes to an ethical organizational environment and challenges unethical practices and settings.</a:t>
            </a:r>
            <a:endParaRPr lang="en-US" dirty="0"/>
          </a:p>
          <a:p>
            <a:pPr lvl="0">
              <a:buNone/>
            </a:pPr>
            <a:endParaRPr lang="en-GB" b="1" dirty="0"/>
          </a:p>
          <a:p>
            <a:pPr lvl="0">
              <a:buNone/>
            </a:pPr>
            <a:r>
              <a:rPr lang="en-GB" b="1" dirty="0" smtClean="0"/>
              <a:t>NURSES AND CO-WORKERS</a:t>
            </a:r>
            <a:endParaRPr lang="en-US" dirty="0" smtClean="0"/>
          </a:p>
          <a:p>
            <a:pPr lvl="0"/>
            <a:r>
              <a:rPr lang="en-GB" dirty="0" smtClean="0"/>
              <a:t>The nurse sustains a cooperative relationship with co-workers in nursing and other fields.</a:t>
            </a:r>
            <a:endParaRPr lang="en-US" dirty="0" smtClean="0"/>
          </a:p>
          <a:p>
            <a:pPr lvl="0"/>
            <a:r>
              <a:rPr lang="en-GB" dirty="0" smtClean="0"/>
              <a:t>The nurse takes appropriate action to save guide individuals when their care is endangered by a co-worker or any other person.</a:t>
            </a:r>
            <a:endParaRPr lang="en-US" dirty="0" smtClean="0"/>
          </a:p>
          <a:p>
            <a:pPr>
              <a:buNone/>
            </a:pPr>
            <a:r>
              <a:rPr lang="en-GB"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nursing ethics</a:t>
            </a:r>
            <a:endParaRPr lang="en-US" dirty="0"/>
          </a:p>
        </p:txBody>
      </p:sp>
      <p:sp>
        <p:nvSpPr>
          <p:cNvPr id="3" name="Content Placeholder 2"/>
          <p:cNvSpPr>
            <a:spLocks noGrp="1"/>
          </p:cNvSpPr>
          <p:nvPr>
            <p:ph sz="quarter" idx="1"/>
          </p:nvPr>
        </p:nvSpPr>
        <p:spPr/>
        <p:txBody>
          <a:bodyPr>
            <a:normAutofit/>
          </a:bodyPr>
          <a:lstStyle/>
          <a:p>
            <a:r>
              <a:rPr lang="en-US" dirty="0" smtClean="0"/>
              <a:t>Ethical principles provide a criteria on which to base judgments in relation to ethical issues. The following are some ethical principles;</a:t>
            </a:r>
          </a:p>
          <a:p>
            <a:r>
              <a:rPr lang="en-US" dirty="0" smtClean="0"/>
              <a:t>1. </a:t>
            </a:r>
            <a:r>
              <a:rPr lang="en-US" b="1" dirty="0" smtClean="0"/>
              <a:t>Autonomy</a:t>
            </a:r>
            <a:r>
              <a:rPr lang="en-US" dirty="0" smtClean="0"/>
              <a:t>: this is the agreement to respect another’s right to self.</a:t>
            </a:r>
          </a:p>
          <a:p>
            <a:r>
              <a:rPr lang="en-US" dirty="0" smtClean="0"/>
              <a:t>2. </a:t>
            </a:r>
            <a:r>
              <a:rPr lang="en-US" b="1" dirty="0" smtClean="0"/>
              <a:t>Beneficence</a:t>
            </a:r>
            <a:r>
              <a:rPr lang="en-US" dirty="0" smtClean="0"/>
              <a:t>: compassion; taking positive action to help others (desire to do good).</a:t>
            </a:r>
          </a:p>
          <a:p>
            <a:r>
              <a:rPr lang="en-US" dirty="0" smtClean="0"/>
              <a:t>3. </a:t>
            </a:r>
            <a:r>
              <a:rPr lang="en-US" b="1" dirty="0" smtClean="0"/>
              <a:t>Non </a:t>
            </a:r>
            <a:r>
              <a:rPr lang="en-US" b="1" dirty="0" err="1" smtClean="0"/>
              <a:t>maleficence</a:t>
            </a:r>
            <a:r>
              <a:rPr lang="en-US" dirty="0" smtClean="0"/>
              <a:t>: the avoidance of harm or hurt.</a:t>
            </a:r>
          </a:p>
          <a:p>
            <a:pPr marL="0" indent="0">
              <a:buNone/>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nursing ethics cont.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4. </a:t>
            </a:r>
            <a:r>
              <a:rPr lang="en-US" b="1" dirty="0" smtClean="0"/>
              <a:t>Fidelity</a:t>
            </a:r>
            <a:r>
              <a:rPr lang="en-US" dirty="0" smtClean="0"/>
              <a:t>: this principle requires loyalty, fairness, truthfulness, advocacy and dedication to our patients.</a:t>
            </a:r>
          </a:p>
          <a:p>
            <a:r>
              <a:rPr lang="en-US" dirty="0" smtClean="0"/>
              <a:t>5. </a:t>
            </a:r>
            <a:r>
              <a:rPr lang="en-US" b="1" dirty="0" smtClean="0"/>
              <a:t>Justice</a:t>
            </a:r>
            <a:r>
              <a:rPr lang="en-US" dirty="0" smtClean="0"/>
              <a:t>: refers to an equal and fair distribution of resources, based on analysis of benefits and burdens of decisions.</a:t>
            </a:r>
          </a:p>
          <a:p>
            <a:r>
              <a:rPr lang="en-US" dirty="0" smtClean="0"/>
              <a:t>6. </a:t>
            </a:r>
            <a:r>
              <a:rPr lang="en-US" b="1" dirty="0" smtClean="0"/>
              <a:t>Paternalism:</a:t>
            </a:r>
            <a:r>
              <a:rPr lang="en-US" dirty="0" smtClean="0"/>
              <a:t> here healthcare providers make decisions about diagnosis, treatment and prognosis for the patient based upon the healthcare professionals belief about what is in the best interest of the patient.</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IN NURSING</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Because the action of nurses can have profound effect on the wellbeing of individuals, many ethical issues do arise. Some of these issues include;</a:t>
            </a:r>
          </a:p>
          <a:p>
            <a:pPr>
              <a:buNone/>
            </a:pPr>
            <a:endParaRPr lang="en-US" dirty="0" smtClean="0"/>
          </a:p>
          <a:p>
            <a:r>
              <a:rPr lang="en-US" b="1" dirty="0" smtClean="0"/>
              <a:t>Consent for treatment: </a:t>
            </a:r>
            <a:r>
              <a:rPr lang="en-US" dirty="0" smtClean="0"/>
              <a:t>a written consent must be obtained before anesthesia is given and surgery is performed. Consent must also be obtained  before taking any action which might later cause regret. Example shaving of beard and hair etc.</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Consent is only valid when the person giving the consent ;</a:t>
            </a:r>
          </a:p>
          <a:p>
            <a:r>
              <a:rPr lang="en-US" dirty="0" smtClean="0"/>
              <a:t>Has reached the legal age of consent (18yrs)</a:t>
            </a:r>
          </a:p>
          <a:p>
            <a:r>
              <a:rPr lang="en-US" dirty="0" smtClean="0"/>
              <a:t>Does so freely without being subjected to force or fraud</a:t>
            </a:r>
          </a:p>
          <a:p>
            <a:r>
              <a:rPr lang="en-US" dirty="0" smtClean="0"/>
              <a:t>Signs a form on which the act to which consent is being given are clearly certified</a:t>
            </a:r>
          </a:p>
          <a:p>
            <a:r>
              <a:rPr lang="en-US" dirty="0" smtClean="0"/>
              <a:t>Has mental capacity to fully understand all that is involved e.g. when the patient is a child or mentally incapacitated the parent or guardian must sign.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Ethical issues cont.</a:t>
            </a:r>
          </a:p>
        </p:txBody>
      </p:sp>
      <p:sp>
        <p:nvSpPr>
          <p:cNvPr id="3" name="Content Placeholder 2"/>
          <p:cNvSpPr>
            <a:spLocks noGrp="1"/>
          </p:cNvSpPr>
          <p:nvPr>
            <p:ph sz="quarter" idx="1"/>
          </p:nvPr>
        </p:nvSpPr>
        <p:spPr/>
        <p:txBody>
          <a:bodyPr>
            <a:normAutofit lnSpcReduction="10000"/>
          </a:bodyPr>
          <a:lstStyle/>
          <a:p>
            <a:r>
              <a:rPr lang="en-US" dirty="0"/>
              <a:t>It is the responsibility of the nurse or medical officer to explain  in clear and detailed terms the surgery or treatment proposed.</a:t>
            </a:r>
          </a:p>
          <a:p>
            <a:r>
              <a:rPr lang="en-US" dirty="0"/>
              <a:t>Every patient has the right to refuse any form of treatment and may be asked to sign a declaration to that effect.</a:t>
            </a:r>
          </a:p>
          <a:p>
            <a:pPr marL="0" indent="0">
              <a:buNone/>
            </a:pPr>
            <a:r>
              <a:rPr lang="en-US" b="1" dirty="0"/>
              <a:t>Clinical trails: </a:t>
            </a:r>
            <a:r>
              <a:rPr lang="en-US" dirty="0"/>
              <a:t>this is a research study testing new potential treatment on human subjects and as such ethical issues always arise. It is therefore recommended that all clinical </a:t>
            </a:r>
            <a:r>
              <a:rPr lang="en-US" dirty="0" smtClean="0"/>
              <a:t>trails </a:t>
            </a:r>
            <a:r>
              <a:rPr lang="en-US" dirty="0"/>
              <a:t>should state the following;</a:t>
            </a:r>
          </a:p>
          <a:p>
            <a:pPr marL="0" indent="0">
              <a:buNone/>
            </a:pPr>
            <a:endParaRPr lang="en-US" dirty="0"/>
          </a:p>
        </p:txBody>
      </p:sp>
    </p:spTree>
    <p:extLst>
      <p:ext uri="{BB962C8B-B14F-4D97-AF65-F5344CB8AC3E}">
        <p14:creationId xmlns="" xmlns:p14="http://schemas.microsoft.com/office/powerpoint/2010/main" val="3661031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5800"/>
          </a:xfrm>
        </p:spPr>
        <p:txBody>
          <a:bodyPr/>
          <a:lstStyle/>
          <a:p>
            <a:r>
              <a:rPr lang="en-US" dirty="0" smtClean="0"/>
              <a:t>Hist. of nursing cont.</a:t>
            </a:r>
            <a:endParaRPr lang="en-US" dirty="0"/>
          </a:p>
        </p:txBody>
      </p:sp>
      <p:sp>
        <p:nvSpPr>
          <p:cNvPr id="3" name="Content Placeholder 2"/>
          <p:cNvSpPr>
            <a:spLocks noGrp="1"/>
          </p:cNvSpPr>
          <p:nvPr>
            <p:ph sz="quarter" idx="1"/>
          </p:nvPr>
        </p:nvSpPr>
        <p:spPr>
          <a:xfrm>
            <a:off x="301752" y="1295400"/>
            <a:ext cx="8503920" cy="5562600"/>
          </a:xfrm>
        </p:spPr>
        <p:txBody>
          <a:bodyPr>
            <a:normAutofit/>
          </a:bodyPr>
          <a:lstStyle/>
          <a:p>
            <a:r>
              <a:rPr lang="en-US" dirty="0" smtClean="0"/>
              <a:t>The Romans established nursing homes for their slaves and nursing activities were carried out by the slaves themselves as well as doctors. </a:t>
            </a:r>
          </a:p>
          <a:p>
            <a:pPr>
              <a:buNone/>
            </a:pPr>
            <a:endParaRPr lang="en-US" dirty="0"/>
          </a:p>
          <a:p>
            <a:r>
              <a:rPr lang="en-US" dirty="0" smtClean="0"/>
              <a:t>There were deaconesses called Sisters of Mercy (nuns) who fed, bathed and comforted the sick and wounded during wars.</a:t>
            </a:r>
          </a:p>
          <a:p>
            <a:pPr>
              <a:buNone/>
            </a:pPr>
            <a:endParaRPr lang="en-US" dirty="0" smtClean="0"/>
          </a:p>
          <a:p>
            <a:r>
              <a:rPr lang="en-US" dirty="0" smtClean="0"/>
              <a:t>This continued until the seventeenth century when a group called the sisters of charity under the leadership of Florence Nightingale offered nursing care using a more organized approach.</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p:txBody>
          <a:bodyPr>
            <a:normAutofit/>
          </a:bodyPr>
          <a:lstStyle/>
          <a:p>
            <a:r>
              <a:rPr lang="en-US" dirty="0" smtClean="0"/>
              <a:t>Who can and cannot take part</a:t>
            </a:r>
          </a:p>
          <a:p>
            <a:r>
              <a:rPr lang="en-US" dirty="0" smtClean="0"/>
              <a:t>How those taking part will be treated and what they will need to do</a:t>
            </a:r>
          </a:p>
          <a:p>
            <a:r>
              <a:rPr lang="en-US" dirty="0" smtClean="0"/>
              <a:t>What treatment or intervention is being used</a:t>
            </a:r>
          </a:p>
          <a:p>
            <a:r>
              <a:rPr lang="en-US" dirty="0" smtClean="0"/>
              <a:t>The possible risks to participants and the principle that they can withdraw from the study at any point. etc</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Confidentiality: </a:t>
            </a:r>
            <a:r>
              <a:rPr lang="en-US" dirty="0" smtClean="0"/>
              <a:t>this is the right of the patient to have personal identifiable medical information kept private. Such information should be available only to the physician of record and other health personnel when necessary. </a:t>
            </a:r>
          </a:p>
          <a:p>
            <a:endParaRPr lang="en-US" dirty="0" smtClean="0"/>
          </a:p>
          <a:p>
            <a:r>
              <a:rPr lang="en-US" dirty="0" smtClean="0"/>
              <a:t>Nurses have an ethical obligation not to disclose confidential information which is required about a patient in their care except when such disclosure becomes necessary during the course of their professional duties.</a:t>
            </a:r>
          </a:p>
          <a:p>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confidentiality cont.</a:t>
            </a:r>
            <a:endParaRPr lang="en-US" dirty="0"/>
          </a:p>
        </p:txBody>
      </p:sp>
      <p:sp>
        <p:nvSpPr>
          <p:cNvPr id="3" name="Content Placeholder 2"/>
          <p:cNvSpPr>
            <a:spLocks noGrp="1"/>
          </p:cNvSpPr>
          <p:nvPr>
            <p:ph sz="quarter" idx="1"/>
          </p:nvPr>
        </p:nvSpPr>
        <p:spPr/>
        <p:txBody>
          <a:bodyPr>
            <a:normAutofit/>
          </a:bodyPr>
          <a:lstStyle/>
          <a:p>
            <a:r>
              <a:rPr lang="en-US" dirty="0" smtClean="0"/>
              <a:t>Discretion should be used by nurses during their off duty conversations and should avoid careless chats about patients or staff members if approached by the press, radio or television.</a:t>
            </a:r>
          </a:p>
          <a:p>
            <a:endParaRPr lang="en-US" dirty="0" smtClean="0"/>
          </a:p>
          <a:p>
            <a:r>
              <a:rPr lang="en-US" dirty="0" smtClean="0"/>
              <a:t>The nurse should refrain from giving information but should refer the enquirer to the administration section of the </a:t>
            </a:r>
            <a:r>
              <a:rPr lang="en-US" smtClean="0"/>
              <a:t>hospital.</a:t>
            </a:r>
          </a:p>
          <a:p>
            <a:pPr marL="0" indent="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a:xfrm>
            <a:off x="301752" y="1527048"/>
            <a:ext cx="8503920" cy="4949952"/>
          </a:xfrm>
        </p:spPr>
        <p:txBody>
          <a:bodyPr>
            <a:normAutofit fontScale="92500" lnSpcReduction="10000"/>
          </a:bodyPr>
          <a:lstStyle/>
          <a:p>
            <a:pPr marL="0" indent="0">
              <a:buNone/>
            </a:pPr>
            <a:r>
              <a:rPr lang="en-US" b="1" dirty="0" smtClean="0"/>
              <a:t>Caring for patients property/valuables: </a:t>
            </a:r>
            <a:r>
              <a:rPr lang="en-US" dirty="0" smtClean="0"/>
              <a:t>the nurse should do the following; tell the patient to send it home.</a:t>
            </a:r>
          </a:p>
          <a:p>
            <a:r>
              <a:rPr lang="en-US" dirty="0" smtClean="0"/>
              <a:t>Let him know that the hospital does not accept responsibility for loss</a:t>
            </a:r>
          </a:p>
          <a:p>
            <a:r>
              <a:rPr lang="en-US" dirty="0" smtClean="0"/>
              <a:t>For the unconscious and very ill, the nurse inspects the clothing for valuables and money</a:t>
            </a:r>
          </a:p>
          <a:p>
            <a:r>
              <a:rPr lang="en-US" dirty="0" smtClean="0"/>
              <a:t>Valuables should be kept in the ward safe after listing. It should be signed by the patient and witnessed by two nurses. Care must be taken in describing items.</a:t>
            </a:r>
          </a:p>
          <a:p>
            <a:r>
              <a:rPr lang="en-US" dirty="0" smtClean="0"/>
              <a:t>Valuables should not be given to friends or family without the patient’s consent</a:t>
            </a:r>
          </a:p>
          <a:p>
            <a:r>
              <a:rPr lang="en-US" dirty="0" smtClean="0"/>
              <a:t>The patient should always be made to sign for valuables he withdraws.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95400"/>
          </a:xfrm>
        </p:spPr>
        <p:txBody>
          <a:bodyPr/>
          <a:lstStyle/>
          <a:p>
            <a:r>
              <a:rPr lang="en-US" dirty="0" smtClean="0"/>
              <a:t>Ethical issues cont.</a:t>
            </a:r>
            <a:endParaRPr lang="en-US" dirty="0"/>
          </a:p>
        </p:txBody>
      </p:sp>
      <p:sp>
        <p:nvSpPr>
          <p:cNvPr id="3" name="Content Placeholder 2"/>
          <p:cNvSpPr>
            <a:spLocks noGrp="1"/>
          </p:cNvSpPr>
          <p:nvPr>
            <p:ph sz="quarter" idx="1"/>
          </p:nvPr>
        </p:nvSpPr>
        <p:spPr>
          <a:xfrm>
            <a:off x="457200" y="1371600"/>
            <a:ext cx="8229600" cy="4754563"/>
          </a:xfrm>
        </p:spPr>
        <p:txBody>
          <a:bodyPr>
            <a:noAutofit/>
          </a:bodyPr>
          <a:lstStyle/>
          <a:p>
            <a:r>
              <a:rPr lang="en-US" sz="2600" b="1" dirty="0" smtClean="0"/>
              <a:t>Witnessing wills:</a:t>
            </a:r>
            <a:r>
              <a:rPr lang="en-US" sz="2600" dirty="0" smtClean="0"/>
              <a:t> a patient wishing to make a will should be given all the assistance and it is a rule in most hospitals that the nurse may not act as witness; however, an expert witness must have sufficient knowledge, training and experience regarding the specific issue. </a:t>
            </a:r>
          </a:p>
          <a:p>
            <a:r>
              <a:rPr lang="en-US" sz="2600" dirty="0" smtClean="0"/>
              <a:t>A nurse should never attempt to help draw a patients will. The law has formal requirements a will has to meet so as to make it valid when it has been drawn. It must be signed in the presence of witnesses who then sign in the presence of each other (a student however should not be a witness to any legal document). </a:t>
            </a:r>
          </a:p>
          <a:p>
            <a:endParaRPr lang="en-US" sz="2600"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Ethical issues cont.</a:t>
            </a:r>
          </a:p>
        </p:txBody>
      </p:sp>
      <p:sp>
        <p:nvSpPr>
          <p:cNvPr id="3" name="Content Placeholder 2"/>
          <p:cNvSpPr>
            <a:spLocks noGrp="1"/>
          </p:cNvSpPr>
          <p:nvPr>
            <p:ph sz="quarter" idx="1"/>
          </p:nvPr>
        </p:nvSpPr>
        <p:spPr/>
        <p:txBody>
          <a:bodyPr/>
          <a:lstStyle/>
          <a:p>
            <a:r>
              <a:rPr lang="en-US" sz="2800" dirty="0"/>
              <a:t>After the death of the patient the nurse as well as the other witnesses may be called upon to testify to the mental competence of the testator and other conditions prevailing at the time of the execution of the will.</a:t>
            </a:r>
            <a:endParaRPr lang="en-US" sz="2800" b="1" dirty="0"/>
          </a:p>
          <a:p>
            <a:endParaRPr lang="en-US" dirty="0"/>
          </a:p>
        </p:txBody>
      </p:sp>
    </p:spTree>
    <p:extLst>
      <p:ext uri="{BB962C8B-B14F-4D97-AF65-F5344CB8AC3E}">
        <p14:creationId xmlns="" xmlns:p14="http://schemas.microsoft.com/office/powerpoint/2010/main" val="41137834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Ethical issues cont.</a:t>
            </a:r>
            <a:endParaRPr lang="en-US" dirty="0"/>
          </a:p>
        </p:txBody>
      </p:sp>
      <p:sp>
        <p:nvSpPr>
          <p:cNvPr id="3" name="Content Placeholder 2"/>
          <p:cNvSpPr>
            <a:spLocks noGrp="1"/>
          </p:cNvSpPr>
          <p:nvPr>
            <p:ph sz="quarter" idx="1"/>
          </p:nvPr>
        </p:nvSpPr>
        <p:spPr>
          <a:xfrm>
            <a:off x="301752" y="1527048"/>
            <a:ext cx="8503920" cy="5102352"/>
          </a:xfrm>
        </p:spPr>
        <p:txBody>
          <a:bodyPr>
            <a:normAutofit fontScale="92500" lnSpcReduction="10000"/>
          </a:bodyPr>
          <a:lstStyle/>
          <a:p>
            <a:pPr lvl="0"/>
            <a:r>
              <a:rPr lang="en-GB" b="1" dirty="0" smtClean="0"/>
              <a:t>Acquired immune deficiency syndrome (AIDS):-</a:t>
            </a:r>
            <a:r>
              <a:rPr lang="en-GB" dirty="0" smtClean="0"/>
              <a:t>Because of its association with sexual behaviour, illicit drug use and physical decline and death, AIDS bears a social stigma. Questions arise as to whether testing of all providers and patients should be mandatory or voluntary and as to whether test results should be released to sexual partners or caregivers.</a:t>
            </a:r>
          </a:p>
          <a:p>
            <a:pPr lvl="0"/>
            <a:endParaRPr lang="en-US" dirty="0" smtClean="0"/>
          </a:p>
          <a:p>
            <a:pPr lvl="0"/>
            <a:r>
              <a:rPr lang="en-GB" b="1" dirty="0" smtClean="0"/>
              <a:t>Abortion</a:t>
            </a:r>
            <a:r>
              <a:rPr lang="en-GB" dirty="0" smtClean="0"/>
              <a:t>:- Is highly publicized issue about which many people feel very strongly. Debate continues between the principle of sanctity of life against the principle of autonomy and the woman’s right to control her own body. This is an especially volatile issue because no public consensus has yet been reached .</a:t>
            </a:r>
            <a:endParaRPr lang="en-US" dirty="0" smtClean="0"/>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a:xfrm>
            <a:off x="457200" y="1371600"/>
            <a:ext cx="8229600" cy="5486400"/>
          </a:xfrm>
        </p:spPr>
        <p:txBody>
          <a:bodyPr>
            <a:noAutofit/>
          </a:bodyPr>
          <a:lstStyle/>
          <a:p>
            <a:pPr lvl="0"/>
            <a:r>
              <a:rPr lang="en-GB" b="1" dirty="0" smtClean="0"/>
              <a:t>Organ transplantation</a:t>
            </a:r>
            <a:r>
              <a:rPr lang="en-GB" dirty="0" smtClean="0"/>
              <a:t>:-Organs for transplantation may come from living donors or from donors who has just died. In some situations a persons religious believes may also present conflict .For example, certain religions forbid the mutilation of the body, even for the benefit of another person.</a:t>
            </a:r>
            <a:endParaRPr lang="en-US" dirty="0" smtClean="0"/>
          </a:p>
          <a:p>
            <a:pPr lvl="0"/>
            <a:r>
              <a:rPr lang="en-GB" b="1" dirty="0" smtClean="0"/>
              <a:t>End-of-life issues</a:t>
            </a:r>
            <a:r>
              <a:rPr lang="en-GB" dirty="0" smtClean="0"/>
              <a:t>: -  Some of the most frequent disturbing ethical problem for nurses involves issues that arise around death and dying. This includes euthanasia, assisted suicide, termination of life sustaining treatment and with drawing or withholding of food and fluids.</a:t>
            </a:r>
            <a:endParaRPr lang="en-US" dirty="0" smtClean="0"/>
          </a:p>
          <a:p>
            <a:pPr>
              <a:buNone/>
            </a:pPr>
            <a:r>
              <a:rPr lang="en-GB"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 cont.</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Other ethical issues include:</a:t>
            </a:r>
          </a:p>
          <a:p>
            <a:r>
              <a:rPr lang="en-US" dirty="0" smtClean="0"/>
              <a:t>Trespassing</a:t>
            </a:r>
          </a:p>
          <a:p>
            <a:r>
              <a:rPr lang="en-US" dirty="0" smtClean="0"/>
              <a:t>Patient’s safety</a:t>
            </a:r>
          </a:p>
          <a:p>
            <a:r>
              <a:rPr lang="en-US" dirty="0" smtClean="0"/>
              <a:t>Taking gifts from patients, etc</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987552"/>
          </a:xfrm>
        </p:spPr>
        <p:txBody>
          <a:bodyPr>
            <a:normAutofit fontScale="90000"/>
          </a:bodyPr>
          <a:lstStyle/>
          <a:p>
            <a:r>
              <a:rPr lang="en-GB" sz="3200" b="1" u="sng" dirty="0" smtClean="0"/>
              <a:t/>
            </a:r>
            <a:br>
              <a:rPr lang="en-GB" sz="3200" b="1" u="sng" dirty="0" smtClean="0"/>
            </a:br>
            <a:r>
              <a:rPr lang="en-GB" sz="3200" b="1" u="sng" dirty="0" smtClean="0"/>
              <a:t/>
            </a:r>
            <a:br>
              <a:rPr lang="en-GB" sz="3200" b="1" u="sng" dirty="0" smtClean="0"/>
            </a:br>
            <a:r>
              <a:rPr lang="en-GB" sz="3200" b="1" u="sng" dirty="0"/>
              <a:t/>
            </a:r>
            <a:br>
              <a:rPr lang="en-GB" sz="3200" b="1" u="sng" dirty="0"/>
            </a:br>
            <a:r>
              <a:rPr lang="en-GB" sz="3200" b="1" u="sng" dirty="0" smtClean="0"/>
              <a:t/>
            </a:r>
            <a:br>
              <a:rPr lang="en-GB" sz="3200" b="1" u="sng" dirty="0" smtClean="0"/>
            </a:br>
            <a:r>
              <a:rPr lang="en-GB" sz="3200" b="1" u="sng" dirty="0"/>
              <a:t/>
            </a:r>
            <a:br>
              <a:rPr lang="en-GB" sz="3200" b="1" u="sng" dirty="0"/>
            </a:br>
            <a:r>
              <a:rPr lang="en-GB" sz="3200" b="1" u="sng" dirty="0" smtClean="0"/>
              <a:t/>
            </a:r>
            <a:br>
              <a:rPr lang="en-GB" sz="3200" b="1" u="sng" dirty="0" smtClean="0"/>
            </a:br>
            <a:r>
              <a:rPr lang="en-GB" sz="3200" b="1" u="sng" dirty="0"/>
              <a:t/>
            </a:r>
            <a:br>
              <a:rPr lang="en-GB" sz="3200" b="1" u="sng" dirty="0"/>
            </a:br>
            <a:r>
              <a:rPr lang="en-GB" sz="3200" b="1" u="sng" dirty="0" smtClean="0"/>
              <a:t/>
            </a:r>
            <a:br>
              <a:rPr lang="en-GB" sz="3200" b="1" u="sng" dirty="0" smtClean="0"/>
            </a:br>
            <a:r>
              <a:rPr lang="en-GB" sz="3200" b="1" u="sng" dirty="0"/>
              <a:t/>
            </a:r>
            <a:br>
              <a:rPr lang="en-GB" sz="3200" b="1" u="sng" dirty="0"/>
            </a:br>
            <a:r>
              <a:rPr lang="en-GB" sz="3200" b="1" u="sng" dirty="0" smtClean="0"/>
              <a:t/>
            </a:r>
            <a:br>
              <a:rPr lang="en-GB" sz="3200" b="1" u="sng" dirty="0" smtClean="0"/>
            </a:br>
            <a:r>
              <a:rPr lang="en-GB" sz="3200" b="1" u="sng" dirty="0"/>
              <a:t/>
            </a:r>
            <a:br>
              <a:rPr lang="en-GB" sz="3200" b="1" u="sng" dirty="0"/>
            </a:br>
            <a:r>
              <a:rPr lang="en-GB" sz="3200" b="1" u="sng" dirty="0" smtClean="0"/>
              <a:t>PRINCIPLES GUIDING NURSING ACTIONS</a:t>
            </a:r>
            <a:r>
              <a:rPr lang="en-US" sz="3200" dirty="0" smtClean="0"/>
              <a:t/>
            </a:r>
            <a:br>
              <a:rPr lang="en-US" sz="3200" dirty="0" smtClean="0"/>
            </a:br>
            <a:endParaRPr lang="en-US" sz="3200" dirty="0"/>
          </a:p>
        </p:txBody>
      </p:sp>
      <p:sp>
        <p:nvSpPr>
          <p:cNvPr id="3" name="Content Placeholder 2"/>
          <p:cNvSpPr>
            <a:spLocks noGrp="1"/>
          </p:cNvSpPr>
          <p:nvPr>
            <p:ph sz="quarter" idx="1"/>
          </p:nvPr>
        </p:nvSpPr>
        <p:spPr/>
        <p:txBody>
          <a:bodyPr>
            <a:normAutofit/>
          </a:bodyPr>
          <a:lstStyle/>
          <a:p>
            <a:r>
              <a:rPr lang="en-GB" dirty="0" smtClean="0"/>
              <a:t>A principle is a fact developed after careful and controlled investigation of a particular phenomenon. The three basic principles that guide nursing practice according to </a:t>
            </a:r>
            <a:r>
              <a:rPr lang="en-GB" b="1" dirty="0" err="1" smtClean="0"/>
              <a:t>Fuerst</a:t>
            </a:r>
            <a:r>
              <a:rPr lang="en-GB" b="1" dirty="0" smtClean="0"/>
              <a:t> and wolf</a:t>
            </a:r>
            <a:r>
              <a:rPr lang="en-GB" dirty="0" smtClean="0"/>
              <a:t> are;</a:t>
            </a:r>
          </a:p>
          <a:p>
            <a:pPr marL="514350" indent="-514350">
              <a:buFont typeface="+mj-lt"/>
              <a:buAutoNum type="arabicPeriod"/>
            </a:pPr>
            <a:r>
              <a:rPr lang="en-GB" dirty="0" smtClean="0"/>
              <a:t>Maintaining the individuality of man</a:t>
            </a:r>
          </a:p>
          <a:p>
            <a:pPr marL="514350" indent="-514350">
              <a:buFont typeface="+mj-lt"/>
              <a:buAutoNum type="arabicPeriod"/>
            </a:pPr>
            <a:r>
              <a:rPr lang="en-GB" dirty="0" smtClean="0"/>
              <a:t>Maintenance of the physiological function of man</a:t>
            </a:r>
          </a:p>
          <a:p>
            <a:pPr marL="514350" indent="-514350">
              <a:buFont typeface="+mj-lt"/>
              <a:buAutoNum type="arabicPeriod"/>
            </a:pPr>
            <a:r>
              <a:rPr lang="en-GB" dirty="0" smtClean="0"/>
              <a:t>Protecting man against external injury.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History cont.</a:t>
            </a:r>
            <a:endParaRPr lang="en-US" dirty="0"/>
          </a:p>
        </p:txBody>
      </p:sp>
      <p:sp>
        <p:nvSpPr>
          <p:cNvPr id="3" name="Content Placeholder 2"/>
          <p:cNvSpPr>
            <a:spLocks noGrp="1"/>
          </p:cNvSpPr>
          <p:nvPr>
            <p:ph sz="quarter" idx="1"/>
          </p:nvPr>
        </p:nvSpPr>
        <p:spPr>
          <a:xfrm>
            <a:off x="457200" y="1295400"/>
            <a:ext cx="8229600" cy="5334000"/>
          </a:xfrm>
        </p:spPr>
        <p:txBody>
          <a:bodyPr>
            <a:normAutofit lnSpcReduction="10000"/>
          </a:bodyPr>
          <a:lstStyle/>
          <a:p>
            <a:r>
              <a:rPr lang="en-US" dirty="0" smtClean="0"/>
              <a:t>Florence Nightingale was born on the 12th of May, 1820 and died on the 13th August, 1910 at age 90.</a:t>
            </a:r>
          </a:p>
          <a:p>
            <a:endParaRPr lang="en-US" dirty="0" smtClean="0"/>
          </a:p>
          <a:p>
            <a:r>
              <a:rPr lang="en-US" dirty="0" smtClean="0"/>
              <a:t>She was born in Florence, Italy into a rich upper class family. She was well educated and learnt many languages. Nightingale turned down a marriage proposal and entered nursing in 1844. </a:t>
            </a:r>
          </a:p>
          <a:p>
            <a:endParaRPr lang="en-US" dirty="0" smtClean="0"/>
          </a:p>
          <a:p>
            <a:r>
              <a:rPr lang="en-US" dirty="0" smtClean="0"/>
              <a:t>In 1854 war broke out between Russia and alliance of French empire, British empire (Crimean War) and there were reports of horrific conditions of wounded soldiers.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cont.</a:t>
            </a:r>
            <a:endParaRPr lang="en-US" dirty="0"/>
          </a:p>
        </p:txBody>
      </p:sp>
      <p:sp>
        <p:nvSpPr>
          <p:cNvPr id="3" name="Content Placeholder 2"/>
          <p:cNvSpPr>
            <a:spLocks noGrp="1"/>
          </p:cNvSpPr>
          <p:nvPr>
            <p:ph sz="quarter" idx="1"/>
          </p:nvPr>
        </p:nvSpPr>
        <p:spPr>
          <a:xfrm>
            <a:off x="301752" y="1527048"/>
            <a:ext cx="8503920" cy="5102352"/>
          </a:xfrm>
        </p:spPr>
        <p:txBody>
          <a:bodyPr>
            <a:normAutofit lnSpcReduction="10000"/>
          </a:bodyPr>
          <a:lstStyle/>
          <a:p>
            <a:pPr lvl="0">
              <a:buNone/>
            </a:pPr>
            <a:r>
              <a:rPr lang="en-GB" b="1" u="sng" dirty="0" smtClean="0"/>
              <a:t>Maintaining the individuality of man</a:t>
            </a:r>
          </a:p>
          <a:p>
            <a:pPr marL="0" indent="0">
              <a:buNone/>
            </a:pPr>
            <a:r>
              <a:rPr lang="en-GB" dirty="0" smtClean="0"/>
              <a:t>Every individual is unique and therefore has rights as a human being. Nursing activities should therefore include;</a:t>
            </a:r>
          </a:p>
          <a:p>
            <a:r>
              <a:rPr lang="en-GB" dirty="0" smtClean="0"/>
              <a:t>Calling individuals by their names and titles</a:t>
            </a:r>
          </a:p>
          <a:p>
            <a:r>
              <a:rPr lang="en-GB" dirty="0" smtClean="0"/>
              <a:t>Providing privacy in nursing activities</a:t>
            </a:r>
          </a:p>
          <a:p>
            <a:r>
              <a:rPr lang="en-GB" dirty="0" smtClean="0"/>
              <a:t>Explaining procedures to clients and allowing room for questions</a:t>
            </a:r>
          </a:p>
          <a:p>
            <a:r>
              <a:rPr lang="en-GB" dirty="0" smtClean="0"/>
              <a:t>Reassuring clients</a:t>
            </a:r>
          </a:p>
          <a:p>
            <a:r>
              <a:rPr lang="en-GB" dirty="0" smtClean="0"/>
              <a:t>Involving client and family in planning of care.</a:t>
            </a:r>
          </a:p>
          <a:p>
            <a:r>
              <a:rPr lang="en-GB" dirty="0" smtClean="0"/>
              <a:t>Respecting religious beliefs of clients</a:t>
            </a:r>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cont.</a:t>
            </a:r>
            <a:endParaRPr lang="en-US" dirty="0"/>
          </a:p>
        </p:txBody>
      </p:sp>
      <p:sp>
        <p:nvSpPr>
          <p:cNvPr id="3" name="Content Placeholder 2"/>
          <p:cNvSpPr>
            <a:spLocks noGrp="1"/>
          </p:cNvSpPr>
          <p:nvPr>
            <p:ph sz="quarter" idx="1"/>
          </p:nvPr>
        </p:nvSpPr>
        <p:spPr>
          <a:xfrm>
            <a:off x="301752" y="1527048"/>
            <a:ext cx="8503920" cy="5330952"/>
          </a:xfrm>
        </p:spPr>
        <p:txBody>
          <a:bodyPr>
            <a:normAutofit lnSpcReduction="10000"/>
          </a:bodyPr>
          <a:lstStyle/>
          <a:p>
            <a:pPr lvl="0">
              <a:buNone/>
            </a:pPr>
            <a:r>
              <a:rPr lang="en-GB" b="1" u="sng" dirty="0" smtClean="0"/>
              <a:t>Maintenance of the physiologic function of man</a:t>
            </a:r>
          </a:p>
          <a:p>
            <a:pPr marL="0" indent="0">
              <a:buNone/>
            </a:pPr>
            <a:r>
              <a:rPr lang="en-GB" dirty="0" smtClean="0"/>
              <a:t>Wellbeing is attained when the body’s physiological and psychological needs are met satisfactorily. Patients should be prioritized in the following;</a:t>
            </a:r>
          </a:p>
          <a:p>
            <a:r>
              <a:rPr lang="en-GB" dirty="0" smtClean="0"/>
              <a:t>Provision of oxygen</a:t>
            </a:r>
          </a:p>
          <a:p>
            <a:r>
              <a:rPr lang="en-GB" dirty="0" smtClean="0"/>
              <a:t>Adequate cardiovascular function to supply tissues with blood</a:t>
            </a:r>
          </a:p>
          <a:p>
            <a:r>
              <a:rPr lang="en-GB" dirty="0" smtClean="0"/>
              <a:t>Elimination </a:t>
            </a:r>
          </a:p>
          <a:p>
            <a:r>
              <a:rPr lang="en-GB" dirty="0" smtClean="0"/>
              <a:t>feeding</a:t>
            </a:r>
          </a:p>
          <a:p>
            <a:r>
              <a:rPr lang="en-GB" dirty="0" smtClean="0"/>
              <a:t>safety </a:t>
            </a:r>
          </a:p>
          <a:p>
            <a:r>
              <a:rPr lang="en-GB" dirty="0" smtClean="0"/>
              <a:t>Rest and exercise, etc</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cont</a:t>
            </a:r>
            <a:endParaRPr lang="en-US" dirty="0"/>
          </a:p>
        </p:txBody>
      </p:sp>
      <p:sp>
        <p:nvSpPr>
          <p:cNvPr id="3" name="Content Placeholder 2"/>
          <p:cNvSpPr>
            <a:spLocks noGrp="1"/>
          </p:cNvSpPr>
          <p:nvPr>
            <p:ph sz="quarter" idx="1"/>
          </p:nvPr>
        </p:nvSpPr>
        <p:spPr/>
        <p:txBody>
          <a:bodyPr>
            <a:normAutofit/>
          </a:bodyPr>
          <a:lstStyle/>
          <a:p>
            <a:pPr lvl="0">
              <a:buNone/>
            </a:pPr>
            <a:r>
              <a:rPr lang="en-GB" b="1" u="sng" dirty="0" smtClean="0"/>
              <a:t>Protecting man against external injury</a:t>
            </a:r>
          </a:p>
          <a:p>
            <a:pPr lvl="0">
              <a:buNone/>
            </a:pPr>
            <a:r>
              <a:rPr lang="en-GB" b="1" dirty="0" smtClean="0"/>
              <a:t> </a:t>
            </a:r>
            <a:r>
              <a:rPr lang="en-GB" dirty="0" smtClean="0"/>
              <a:t>The environment influences an organisms wellbeing . Actions that protect man in his environment include;</a:t>
            </a:r>
          </a:p>
          <a:p>
            <a:r>
              <a:rPr lang="en-GB" dirty="0" smtClean="0"/>
              <a:t>Washing of hands to prevent cross infection</a:t>
            </a:r>
          </a:p>
          <a:p>
            <a:r>
              <a:rPr lang="en-GB" dirty="0" smtClean="0"/>
              <a:t>Performance of surgical procedures under strict asepsis</a:t>
            </a:r>
          </a:p>
          <a:p>
            <a:r>
              <a:rPr lang="en-GB" dirty="0" smtClean="0"/>
              <a:t>Isolation and barrier nursing practices</a:t>
            </a:r>
          </a:p>
          <a:p>
            <a:r>
              <a:rPr lang="en-GB" dirty="0" smtClean="0"/>
              <a:t>Proper waste disposal</a:t>
            </a:r>
          </a:p>
          <a:p>
            <a:pPr lvl="0">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lstStyle/>
          <a:p>
            <a:r>
              <a:rPr lang="en-US" dirty="0" smtClean="0"/>
              <a:t>Being a GOOD NURSE requires the fear of God, intelligence, dedication and a heart that cares. Therefore let us all aspire to be one.</a:t>
            </a:r>
          </a:p>
          <a:p>
            <a:endParaRPr lang="en-US" dirty="0" smtClean="0"/>
          </a:p>
          <a:p>
            <a:endParaRPr lang="en-US" dirty="0" smtClean="0"/>
          </a:p>
          <a:p>
            <a:pPr algn="ctr"/>
            <a:r>
              <a:rPr lang="en-US" smtClean="0"/>
              <a:t>THANK YOU.</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algn="ctr"/>
            <a:endParaRPr lang="en-US" dirty="0" smtClean="0"/>
          </a:p>
          <a:p>
            <a:pPr algn="ctr"/>
            <a:endParaRPr lang="en-US" dirty="0" smtClean="0"/>
          </a:p>
          <a:p>
            <a:pPr algn="ctr"/>
            <a:r>
              <a:rPr lang="en-US" dirty="0" smtClean="0"/>
              <a:t>THANK YOU FOR YOUR ATTENTION</a:t>
            </a:r>
          </a:p>
          <a:p>
            <a:pPr algn="ctr"/>
            <a:endParaRPr lang="en-US" dirty="0" smtClean="0"/>
          </a:p>
          <a:p>
            <a:pPr algn="ctr"/>
            <a:endParaRPr lang="en-US" dirty="0" smtClean="0"/>
          </a:p>
          <a:p>
            <a:pPr algn="ctr"/>
            <a:endParaRPr lang="en-US" dirty="0" smtClean="0"/>
          </a:p>
          <a:p>
            <a:pPr algn="ct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History cont.</a:t>
            </a:r>
            <a:endParaRPr lang="en-US" dirty="0"/>
          </a:p>
        </p:txBody>
      </p:sp>
      <p:sp>
        <p:nvSpPr>
          <p:cNvPr id="3" name="Content Placeholder 2"/>
          <p:cNvSpPr>
            <a:spLocks noGrp="1"/>
          </p:cNvSpPr>
          <p:nvPr>
            <p:ph sz="quarter" idx="1"/>
          </p:nvPr>
        </p:nvSpPr>
        <p:spPr>
          <a:xfrm>
            <a:off x="457200" y="1295400"/>
            <a:ext cx="8229600" cy="5334000"/>
          </a:xfrm>
        </p:spPr>
        <p:txBody>
          <a:bodyPr>
            <a:normAutofit/>
          </a:bodyPr>
          <a:lstStyle/>
          <a:p>
            <a:r>
              <a:rPr lang="en-US" dirty="0" smtClean="0"/>
              <a:t>Nightingale and 38 volunteers were sent to nurse the British soldiers. On arrival she found that the camp was dirty, crowded and in poor sanitary conditions. </a:t>
            </a:r>
          </a:p>
          <a:p>
            <a:pPr marL="0" indent="0">
              <a:buNone/>
            </a:pPr>
            <a:endParaRPr lang="en-US" dirty="0" smtClean="0"/>
          </a:p>
          <a:p>
            <a:r>
              <a:rPr lang="en-US" dirty="0"/>
              <a:t>Her nurses worked under strict discipline with doctors and improved the hygienic and dietary conditions of the soldiers reducing the death rate from 42% to 2%. She visited the soldiers with a lighted lamp during the night shifts, so she was known as the ‘’Lady with the lamp’’.</a:t>
            </a:r>
          </a:p>
          <a:p>
            <a:pPr marL="0" indent="0">
              <a:buNone/>
            </a:pPr>
            <a:endParaRPr lang="en-US" dirty="0" smtClean="0"/>
          </a:p>
          <a:p>
            <a:endParaRPr lang="en-US" dirty="0" smtClean="0"/>
          </a:p>
          <a:p>
            <a:endParaRPr lang="en-US" dirty="0"/>
          </a:p>
        </p:txBody>
      </p:sp>
    </p:spTree>
    <p:extLst>
      <p:ext uri="{BB962C8B-B14F-4D97-AF65-F5344CB8AC3E}">
        <p14:creationId xmlns="" xmlns:p14="http://schemas.microsoft.com/office/powerpoint/2010/main" val="517787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cont.</a:t>
            </a:r>
            <a:endParaRPr lang="en-US" dirty="0"/>
          </a:p>
        </p:txBody>
      </p:sp>
      <p:sp>
        <p:nvSpPr>
          <p:cNvPr id="3" name="Content Placeholder 2"/>
          <p:cNvSpPr>
            <a:spLocks noGrp="1"/>
          </p:cNvSpPr>
          <p:nvPr>
            <p:ph sz="quarter" idx="1"/>
          </p:nvPr>
        </p:nvSpPr>
        <p:spPr>
          <a:xfrm>
            <a:off x="457200" y="1219200"/>
            <a:ext cx="8229600" cy="5334000"/>
          </a:xfrm>
        </p:spPr>
        <p:txBody>
          <a:bodyPr>
            <a:normAutofit/>
          </a:bodyPr>
          <a:lstStyle/>
          <a:p>
            <a:pPr>
              <a:buNone/>
            </a:pPr>
            <a:endParaRPr lang="en-US" dirty="0" smtClean="0"/>
          </a:p>
          <a:p>
            <a:r>
              <a:rPr lang="en-US" dirty="0" smtClean="0"/>
              <a:t>Nightingale’s fund was set up in honor of her dedicated service and she used part of the money from the fund to set up a Nightingale training school at St. Thomas hospital in London now known as Florence Nightingale school of Nursing and Midwifery.</a:t>
            </a:r>
          </a:p>
          <a:p>
            <a:pPr>
              <a:buNone/>
            </a:pPr>
            <a:endParaRPr lang="en-US" dirty="0" smtClean="0"/>
          </a:p>
          <a:p>
            <a:r>
              <a:rPr lang="en-US" dirty="0" smtClean="0"/>
              <a:t>Nurses all over the world commemorate her birthday as ‘International Nurses Day’’.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Nursing in Ghana</a:t>
            </a:r>
            <a:endParaRPr lang="en-US" dirty="0"/>
          </a:p>
        </p:txBody>
      </p:sp>
      <p:sp>
        <p:nvSpPr>
          <p:cNvPr id="3" name="Content Placeholder 2"/>
          <p:cNvSpPr>
            <a:spLocks noGrp="1"/>
          </p:cNvSpPr>
          <p:nvPr>
            <p:ph sz="quarter" idx="1"/>
          </p:nvPr>
        </p:nvSpPr>
        <p:spPr>
          <a:xfrm>
            <a:off x="301752" y="1527048"/>
            <a:ext cx="8503920" cy="5178552"/>
          </a:xfrm>
        </p:spPr>
        <p:txBody>
          <a:bodyPr>
            <a:normAutofit lnSpcReduction="10000"/>
          </a:bodyPr>
          <a:lstStyle/>
          <a:p>
            <a:r>
              <a:rPr lang="en-US" dirty="0" smtClean="0"/>
              <a:t>The first modern medical workers in Gold coast  (Ghana) were missionary doctors who employed male orderlies to do most elementary duties such as washing and feeding of patients.</a:t>
            </a:r>
          </a:p>
          <a:p>
            <a:r>
              <a:rPr lang="en-US" dirty="0" smtClean="0"/>
              <a:t> Organized medical work therefore started in 1878, when medical officers sent by the Colonial Government arrived in Accra to set up the colonial medical services.</a:t>
            </a:r>
          </a:p>
          <a:p>
            <a:r>
              <a:rPr lang="en-US" dirty="0" smtClean="0"/>
              <a:t>Like their missionary counterparts, they also made use of the male orderlies because the government had a hard time getting Ghanaian women to take nursing as a profession.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nursing in Ghana cont.</a:t>
            </a:r>
            <a:endParaRPr lang="en-US" dirty="0"/>
          </a:p>
        </p:txBody>
      </p:sp>
      <p:sp>
        <p:nvSpPr>
          <p:cNvPr id="3" name="Content Placeholder 2"/>
          <p:cNvSpPr>
            <a:spLocks noGrp="1"/>
          </p:cNvSpPr>
          <p:nvPr>
            <p:ph sz="quarter" idx="1"/>
          </p:nvPr>
        </p:nvSpPr>
        <p:spPr>
          <a:xfrm>
            <a:off x="301752" y="1527048"/>
            <a:ext cx="8503920" cy="5102352"/>
          </a:xfrm>
        </p:spPr>
        <p:txBody>
          <a:bodyPr>
            <a:normAutofit lnSpcReduction="10000"/>
          </a:bodyPr>
          <a:lstStyle/>
          <a:p>
            <a:r>
              <a:rPr lang="en-US" dirty="0" smtClean="0"/>
              <a:t>In 1899, the first colonial nursing sisters were sent to the Gold Coast now Ghana  and this marked the beginning under colonial government where nurses were trained on the job in an apprenticeship manner.</a:t>
            </a:r>
          </a:p>
          <a:p>
            <a:r>
              <a:rPr lang="en-US" dirty="0" smtClean="0"/>
              <a:t>There were no qualified tutors in the early days and the European doctors and sisters gave lectures and demonstrations regularly in the wards in anatomy and physiology, first Aid as well as medical and surgical nursing.</a:t>
            </a:r>
          </a:p>
          <a:p>
            <a:r>
              <a:rPr lang="en-US" dirty="0" smtClean="0"/>
              <a:t>Administration of nursing service was done by the hospital matron who was assisted by the director of medical service.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1772</TotalTime>
  <Words>3997</Words>
  <Application>Microsoft Office PowerPoint</Application>
  <PresentationFormat>On-screen Show (4:3)</PresentationFormat>
  <Paragraphs>285</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Civic</vt:lpstr>
      <vt:lpstr>NURS 109: NURSING PERSPECTIVES </vt:lpstr>
      <vt:lpstr>INTRODUCTION TO NURSING</vt:lpstr>
      <vt:lpstr>Brief History and development of nursing before and after 1900 in the world (including history of Florence Nightingale).  </vt:lpstr>
      <vt:lpstr>Hist. of nursing cont.</vt:lpstr>
      <vt:lpstr>History cont.</vt:lpstr>
      <vt:lpstr>History cont.</vt:lpstr>
      <vt:lpstr>History cont.</vt:lpstr>
      <vt:lpstr>History of Nursing in Ghana</vt:lpstr>
      <vt:lpstr>History of nursing in Ghana cont.</vt:lpstr>
      <vt:lpstr>History cont.</vt:lpstr>
      <vt:lpstr>History cont.</vt:lpstr>
      <vt:lpstr>Nursing and Midwifery Council of Ghana(N&amp;MC)</vt:lpstr>
      <vt:lpstr>N&amp;MC, Ghana cont.</vt:lpstr>
      <vt:lpstr>N&amp;MC, Ghana cont.</vt:lpstr>
      <vt:lpstr>Definition of nursing </vt:lpstr>
      <vt:lpstr>Definition of nursing</vt:lpstr>
      <vt:lpstr>Def. cont.</vt:lpstr>
      <vt:lpstr>Def. cont.</vt:lpstr>
      <vt:lpstr>Def. cont.</vt:lpstr>
      <vt:lpstr>Def. cont.</vt:lpstr>
      <vt:lpstr>Def. cont.</vt:lpstr>
      <vt:lpstr>Def. cont.</vt:lpstr>
      <vt:lpstr>Roles and Responsibilities of a nurse</vt:lpstr>
      <vt:lpstr>Roles and responsibilities cont.</vt:lpstr>
      <vt:lpstr>Roles and Responsibilities cont.</vt:lpstr>
      <vt:lpstr>Roles and Responsibilities cont.</vt:lpstr>
      <vt:lpstr>Roles and Responsibilities cont.</vt:lpstr>
      <vt:lpstr>Roles and Responsibilities cont.</vt:lpstr>
      <vt:lpstr>ETHICS AND ETHICAL CODE IN NURSING</vt:lpstr>
      <vt:lpstr>Nursing code of ethics</vt:lpstr>
      <vt:lpstr>Nursing code of ethics</vt:lpstr>
      <vt:lpstr>Nsg code of ethics cont.</vt:lpstr>
      <vt:lpstr>Nsg code of ethics cont.</vt:lpstr>
      <vt:lpstr>Nsg code of ethics cont.</vt:lpstr>
      <vt:lpstr>Principles of nursing ethics</vt:lpstr>
      <vt:lpstr>Principles of nursing ethics cont.</vt:lpstr>
      <vt:lpstr>ETHICAL ISSUES IN NURSING</vt:lpstr>
      <vt:lpstr>Ethical issues cont.</vt:lpstr>
      <vt:lpstr>Ethical issues cont.</vt:lpstr>
      <vt:lpstr>Ethical issues cont.</vt:lpstr>
      <vt:lpstr>Ethical issues cont.</vt:lpstr>
      <vt:lpstr>Ethical issues: confidentiality cont.</vt:lpstr>
      <vt:lpstr>Ethical issues cont.</vt:lpstr>
      <vt:lpstr>Ethical issues cont.</vt:lpstr>
      <vt:lpstr>Ethical issues cont.</vt:lpstr>
      <vt:lpstr>Ethical issues cont.</vt:lpstr>
      <vt:lpstr>Ethical issues cont..</vt:lpstr>
      <vt:lpstr>Ethical issues cont.</vt:lpstr>
      <vt:lpstr>           PRINCIPLES GUIDING NURSING ACTIONS </vt:lpstr>
      <vt:lpstr>Principles cont.</vt:lpstr>
      <vt:lpstr>Principles cont.</vt:lpstr>
      <vt:lpstr>Principles cont</vt:lpstr>
      <vt:lpstr>Food for thought.</vt:lpstr>
      <vt:lpstr>Slide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 207: NURSING PERSPECTIVES</dc:title>
  <dc:creator>MABEL</dc:creator>
  <cp:lastModifiedBy>MABEL</cp:lastModifiedBy>
  <cp:revision>364</cp:revision>
  <dcterms:created xsi:type="dcterms:W3CDTF">2015-03-23T08:38:27Z</dcterms:created>
  <dcterms:modified xsi:type="dcterms:W3CDTF">2015-09-18T14:20:03Z</dcterms:modified>
</cp:coreProperties>
</file>