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4" r:id="rId19"/>
    <p:sldId id="276" r:id="rId20"/>
    <p:sldId id="277" r:id="rId21"/>
    <p:sldId id="278" r:id="rId22"/>
    <p:sldId id="279" r:id="rId23"/>
    <p:sldId id="281" r:id="rId24"/>
    <p:sldId id="282" r:id="rId25"/>
    <p:sldId id="285" r:id="rId26"/>
    <p:sldId id="286" r:id="rId27"/>
    <p:sldId id="283" r:id="rId28"/>
    <p:sldId id="284" r:id="rId29"/>
    <p:sldId id="287" r:id="rId30"/>
    <p:sldId id="288" r:id="rId31"/>
    <p:sldId id="289" r:id="rId32"/>
    <p:sldId id="290" r:id="rId33"/>
    <p:sldId id="291" r:id="rId34"/>
    <p:sldId id="292"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F469DEB-9D6F-495A-B675-916EB362CE3B}" type="datetimeFigureOut">
              <a:rPr lang="en-GB" smtClean="0"/>
              <a:pPr/>
              <a:t>25/03/2015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5D5B86B-13EB-460B-B6EF-3E625A68B87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F469DEB-9D6F-495A-B675-916EB362CE3B}" type="datetimeFigureOut">
              <a:rPr lang="en-GB" smtClean="0"/>
              <a:pPr/>
              <a:t>25/03/2015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5D5B86B-13EB-460B-B6EF-3E625A68B87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F469DEB-9D6F-495A-B675-916EB362CE3B}" type="datetimeFigureOut">
              <a:rPr lang="en-GB" smtClean="0"/>
              <a:pPr/>
              <a:t>25/03/2015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5D5B86B-13EB-460B-B6EF-3E625A68B87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F469DEB-9D6F-495A-B675-916EB362CE3B}" type="datetimeFigureOut">
              <a:rPr lang="en-GB" smtClean="0"/>
              <a:pPr/>
              <a:t>25/03/2015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5D5B86B-13EB-460B-B6EF-3E625A68B87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469DEB-9D6F-495A-B675-916EB362CE3B}" type="datetimeFigureOut">
              <a:rPr lang="en-GB" smtClean="0"/>
              <a:pPr/>
              <a:t>25/03/2015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5D5B86B-13EB-460B-B6EF-3E625A68B87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F469DEB-9D6F-495A-B675-916EB362CE3B}" type="datetimeFigureOut">
              <a:rPr lang="en-GB" smtClean="0"/>
              <a:pPr/>
              <a:t>25/03/2015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5D5B86B-13EB-460B-B6EF-3E625A68B87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F469DEB-9D6F-495A-B675-916EB362CE3B}" type="datetimeFigureOut">
              <a:rPr lang="en-GB" smtClean="0"/>
              <a:pPr/>
              <a:t>25/03/2015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5D5B86B-13EB-460B-B6EF-3E625A68B87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F469DEB-9D6F-495A-B675-916EB362CE3B}" type="datetimeFigureOut">
              <a:rPr lang="en-GB" smtClean="0"/>
              <a:pPr/>
              <a:t>25/03/2015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5D5B86B-13EB-460B-B6EF-3E625A68B87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469DEB-9D6F-495A-B675-916EB362CE3B}" type="datetimeFigureOut">
              <a:rPr lang="en-GB" smtClean="0"/>
              <a:pPr/>
              <a:t>25/03/2015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5D5B86B-13EB-460B-B6EF-3E625A68B87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469DEB-9D6F-495A-B675-916EB362CE3B}" type="datetimeFigureOut">
              <a:rPr lang="en-GB" smtClean="0"/>
              <a:pPr/>
              <a:t>25/03/2015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5D5B86B-13EB-460B-B6EF-3E625A68B87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469DEB-9D6F-495A-B675-916EB362CE3B}" type="datetimeFigureOut">
              <a:rPr lang="en-GB" smtClean="0"/>
              <a:pPr/>
              <a:t>25/03/2015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5D5B86B-13EB-460B-B6EF-3E625A68B87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69DEB-9D6F-495A-B675-916EB362CE3B}" type="datetimeFigureOut">
              <a:rPr lang="en-GB" smtClean="0"/>
              <a:pPr/>
              <a:t>25/03/2015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D5B86B-13EB-460B-B6EF-3E625A68B87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2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3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404664"/>
            <a:ext cx="7772400" cy="1470025"/>
          </a:xfrm>
        </p:spPr>
        <p:txBody>
          <a:bodyPr/>
          <a:lstStyle/>
          <a:p>
            <a:r>
              <a:rPr lang="en-GB" dirty="0" smtClean="0"/>
              <a:t>PERSONAL PROTECTIVE EQUIPMENT/CLOTHING</a:t>
            </a:r>
            <a:endParaRPr lang="en-GB" dirty="0"/>
          </a:p>
        </p:txBody>
      </p:sp>
      <p:pic>
        <p:nvPicPr>
          <p:cNvPr id="4" name="Picture 3" descr="imageskg.jpg"/>
          <p:cNvPicPr>
            <a:picLocks noChangeAspect="1"/>
          </p:cNvPicPr>
          <p:nvPr/>
        </p:nvPicPr>
        <p:blipFill>
          <a:blip r:embed="rId2" cstate="print"/>
          <a:stretch>
            <a:fillRect/>
          </a:stretch>
        </p:blipFill>
        <p:spPr>
          <a:xfrm>
            <a:off x="2555776" y="1772816"/>
            <a:ext cx="3528392" cy="4320480"/>
          </a:xfrm>
          <a:prstGeom prst="rect">
            <a:avLst/>
          </a:prstGeom>
        </p:spPr>
      </p:pic>
      <p:sp>
        <p:nvSpPr>
          <p:cNvPr id="5" name="Subtitle 4"/>
          <p:cNvSpPr>
            <a:spLocks noGrp="1"/>
          </p:cNvSpPr>
          <p:nvPr>
            <p:ph type="subTitle" idx="1"/>
          </p:nvPr>
        </p:nvSpPr>
        <p:spPr/>
        <p:txBody>
          <a:bodyPr/>
          <a:lstStyle/>
          <a:p>
            <a:endParaRPr lang="en-GB"/>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lstStyle/>
          <a:p>
            <a:r>
              <a:rPr lang="en-GB" dirty="0" smtClean="0"/>
              <a:t>Do not use gloves if they are peeling, cracked or discoloured or if they have punctures and tear.</a:t>
            </a:r>
          </a:p>
          <a:p>
            <a:r>
              <a:rPr lang="en-GB" dirty="0" smtClean="0"/>
              <a:t>Change gloves and wash hands in between patients.</a:t>
            </a:r>
          </a:p>
          <a:p>
            <a:r>
              <a:rPr lang="en-GB" dirty="0" smtClean="0"/>
              <a:t>Change gloves immediately a patient’s blood or secretions come into contact with hands even if procedure is not completed.</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lstStyle/>
          <a:p>
            <a:r>
              <a:rPr lang="en-GB" dirty="0" smtClean="0"/>
              <a:t>Never reuse gloves except utility/heavy duty glove.</a:t>
            </a:r>
          </a:p>
          <a:p>
            <a:r>
              <a:rPr lang="en-GB" dirty="0" smtClean="0"/>
              <a:t>Decontaminate all utility gloves before taking them off</a:t>
            </a:r>
          </a:p>
          <a:p>
            <a:r>
              <a:rPr lang="en-GB" dirty="0" smtClean="0"/>
              <a:t>Remove gloves before leaving the examination room, patient’s room, dirty utility areas or other work areas.</a:t>
            </a:r>
          </a:p>
          <a:p>
            <a:pPr>
              <a:buNone/>
            </a:pP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PROCEDURE FOR WEARING GLOVES</a:t>
            </a:r>
            <a:endParaRPr lang="en-GB" dirty="0"/>
          </a:p>
        </p:txBody>
      </p:sp>
      <p:sp>
        <p:nvSpPr>
          <p:cNvPr id="3" name="Content Placeholder 2"/>
          <p:cNvSpPr>
            <a:spLocks noGrp="1"/>
          </p:cNvSpPr>
          <p:nvPr>
            <p:ph idx="1"/>
          </p:nvPr>
        </p:nvSpPr>
        <p:spPr/>
        <p:txBody>
          <a:bodyPr/>
          <a:lstStyle/>
          <a:p>
            <a:pPr>
              <a:buNone/>
            </a:pPr>
            <a:r>
              <a:rPr lang="en-GB" dirty="0" smtClean="0">
                <a:solidFill>
                  <a:srgbClr val="FF0000"/>
                </a:solidFill>
              </a:rPr>
              <a:t>Clean technique</a:t>
            </a:r>
          </a:p>
          <a:p>
            <a:r>
              <a:rPr lang="en-GB" dirty="0" smtClean="0"/>
              <a:t>Wash hands</a:t>
            </a:r>
          </a:p>
          <a:p>
            <a:r>
              <a:rPr lang="en-GB" dirty="0" smtClean="0"/>
              <a:t>Slip the gloves to the right hand first then the left, making sure they fit securely</a:t>
            </a:r>
          </a:p>
          <a:p>
            <a:r>
              <a:rPr lang="en-GB" dirty="0" smtClean="0"/>
              <a:t>An extra glove should be handy just in case the </a:t>
            </a:r>
            <a:r>
              <a:rPr lang="en-GB" smtClean="0"/>
              <a:t>original pair </a:t>
            </a:r>
            <a:r>
              <a:rPr lang="en-GB" dirty="0" smtClean="0"/>
              <a:t>tears.</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lstStyle/>
          <a:p>
            <a:r>
              <a:rPr lang="en-GB" dirty="0" smtClean="0">
                <a:solidFill>
                  <a:srgbClr val="FF0000"/>
                </a:solidFill>
              </a:rPr>
              <a:t>Sterile technique</a:t>
            </a:r>
          </a:p>
          <a:p>
            <a:r>
              <a:rPr lang="en-GB" dirty="0" smtClean="0"/>
              <a:t>Remove all jewellery on hands including rings</a:t>
            </a:r>
          </a:p>
          <a:p>
            <a:r>
              <a:rPr lang="en-GB" dirty="0" smtClean="0"/>
              <a:t>Wash hand thoroughly with an antiseptic and dry with sterile towel.</a:t>
            </a:r>
          </a:p>
          <a:p>
            <a:r>
              <a:rPr lang="en-GB" dirty="0" smtClean="0"/>
              <a:t>Open the package containing the sterile gloves</a:t>
            </a:r>
          </a:p>
          <a:p>
            <a:r>
              <a:rPr lang="en-GB" dirty="0" smtClean="0"/>
              <a:t>Carefully open the inner wrapper maintaining aseptic technique, being careful not to contaminate the gloves by touching them.</a:t>
            </a:r>
          </a:p>
          <a:p>
            <a:r>
              <a:rPr lang="en-GB" dirty="0" smtClean="0"/>
              <a:t>Grasp the folded edge (inside surface) of the right gloves cuff with the left hand.</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229600" cy="5361459"/>
          </a:xfrm>
        </p:spPr>
        <p:txBody>
          <a:bodyPr>
            <a:normAutofit/>
          </a:bodyPr>
          <a:lstStyle/>
          <a:p>
            <a:r>
              <a:rPr lang="en-GB" dirty="0" smtClean="0"/>
              <a:t>Slip the right hand inside the glove, the fingers of the left hand should touch only the inside of the glove. Discard if the gloves become contaminated and wear new one.</a:t>
            </a:r>
          </a:p>
          <a:p>
            <a:endParaRPr lang="en-GB" dirty="0" smtClean="0"/>
          </a:p>
          <a:p>
            <a:r>
              <a:rPr lang="en-GB" dirty="0" smtClean="0"/>
              <a:t>Slip the fingers of the gloved hand under the cuff (touching only the outer surface) of the glove. Insert the left hand and pull the glove on the hand. Avoid touching the skin with the gloved hand.</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289451"/>
          </a:xfrm>
        </p:spPr>
        <p:txBody>
          <a:bodyPr/>
          <a:lstStyle/>
          <a:p>
            <a:r>
              <a:rPr lang="en-GB" dirty="0" smtClean="0"/>
              <a:t>Adjust the gloves so that they fit properly. Make sure no gaps exist between the fingertips and the ends of the gloves.</a:t>
            </a:r>
          </a:p>
          <a:p>
            <a:endParaRPr lang="en-GB" dirty="0" smtClean="0"/>
          </a:p>
          <a:p>
            <a:r>
              <a:rPr lang="en-GB" dirty="0" smtClean="0"/>
              <a:t>Inspect the gloves before and during the procedures.</a:t>
            </a:r>
          </a:p>
          <a:p>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PROCEDURE FOR REMOVING GLOVES</a:t>
            </a:r>
            <a:endParaRPr lang="en-GB" dirty="0"/>
          </a:p>
        </p:txBody>
      </p:sp>
      <p:sp>
        <p:nvSpPr>
          <p:cNvPr id="3" name="Content Placeholder 2"/>
          <p:cNvSpPr>
            <a:spLocks noGrp="1"/>
          </p:cNvSpPr>
          <p:nvPr>
            <p:ph idx="1"/>
          </p:nvPr>
        </p:nvSpPr>
        <p:spPr/>
        <p:txBody>
          <a:bodyPr>
            <a:normAutofit lnSpcReduction="10000"/>
          </a:bodyPr>
          <a:lstStyle/>
          <a:p>
            <a:r>
              <a:rPr lang="en-GB" dirty="0" smtClean="0"/>
              <a:t>Used gloves/outside surface of gloves should not be allowed to come into contact with the skin and gloves should not snap as they may cause contaminants to splash into the eyes, mouth, skin and other areas. Used gloves must be removed before touching anything.</a:t>
            </a:r>
          </a:p>
          <a:p>
            <a:r>
              <a:rPr lang="en-GB" dirty="0" smtClean="0"/>
              <a:t>Remove glove by pulling off, touching only the outside of the glove at the cuff so that glove turns inside out.</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lstStyle/>
          <a:p>
            <a:r>
              <a:rPr lang="en-GB" dirty="0" smtClean="0"/>
              <a:t>Place rolled-up glove in palm of second glove hand.</a:t>
            </a:r>
          </a:p>
          <a:p>
            <a:r>
              <a:rPr lang="en-GB" dirty="0" smtClean="0"/>
              <a:t>Remove second glove by slipping one finger under the glove edge and pulling down and off so that glove turns inside out</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505475"/>
          </a:xfrm>
        </p:spPr>
        <p:txBody>
          <a:bodyPr/>
          <a:lstStyle/>
          <a:p>
            <a:r>
              <a:rPr lang="en-GB" dirty="0" smtClean="0"/>
              <a:t>Pull off the two gloves at the same time, being careful not to touch the outside but only the inside surfaces of the glove with bare hands.</a:t>
            </a:r>
          </a:p>
          <a:p>
            <a:r>
              <a:rPr lang="en-GB" dirty="0" smtClean="0"/>
              <a:t>Dispose of gloves in proper container, not at bedside.</a:t>
            </a:r>
          </a:p>
          <a:p>
            <a:r>
              <a:rPr lang="en-GB" dirty="0" smtClean="0"/>
              <a:t>Wash hands</a:t>
            </a:r>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GOWNS/APRONS</a:t>
            </a:r>
            <a:endParaRPr lang="en-GB" dirty="0"/>
          </a:p>
        </p:txBody>
      </p:sp>
      <p:sp>
        <p:nvSpPr>
          <p:cNvPr id="3" name="Content Placeholder 2"/>
          <p:cNvSpPr>
            <a:spLocks noGrp="1"/>
          </p:cNvSpPr>
          <p:nvPr>
            <p:ph idx="1"/>
          </p:nvPr>
        </p:nvSpPr>
        <p:spPr>
          <a:xfrm>
            <a:off x="457200" y="1124744"/>
            <a:ext cx="8229600" cy="5001419"/>
          </a:xfrm>
        </p:spPr>
        <p:txBody>
          <a:bodyPr>
            <a:normAutofit fontScale="92500"/>
          </a:bodyPr>
          <a:lstStyle/>
          <a:p>
            <a:r>
              <a:rPr lang="en-GB" dirty="0" smtClean="0"/>
              <a:t>Gowns are recommended to prevent soiling of clothing when taking care of patients and also to prevent transmission of infection from clothing and body.</a:t>
            </a:r>
          </a:p>
          <a:p>
            <a:r>
              <a:rPr lang="en-GB" dirty="0" smtClean="0"/>
              <a:t>Gowns should be long enough to cover the entire clothing and protect all areas of exposed skin.</a:t>
            </a:r>
          </a:p>
          <a:p>
            <a:r>
              <a:rPr lang="en-GB" dirty="0" smtClean="0"/>
              <a:t>All adequate health  facilities should ensure adequate supply of gown.</a:t>
            </a:r>
          </a:p>
          <a:p>
            <a:r>
              <a:rPr lang="en-GB" dirty="0" smtClean="0"/>
              <a:t>Clean, freshly laundered gowns should be worn at all times.</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3" name="Content Placeholder 2"/>
          <p:cNvSpPr>
            <a:spLocks noGrp="1"/>
          </p:cNvSpPr>
          <p:nvPr>
            <p:ph idx="1"/>
          </p:nvPr>
        </p:nvSpPr>
        <p:spPr/>
        <p:txBody>
          <a:bodyPr/>
          <a:lstStyle/>
          <a:p>
            <a:r>
              <a:rPr lang="en-GB" dirty="0" smtClean="0"/>
              <a:t>Personal protective equipment are items used to prevent blood and other potentially infectious materials from coming into direct contact with clothing and the body of health staff, patients and relatives.</a:t>
            </a:r>
          </a:p>
          <a:p>
            <a:r>
              <a:rPr lang="en-GB" dirty="0" smtClean="0"/>
              <a:t>Examples are gloves, gowns, headgear, helmet, boots, masks, goggles, etc</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6453336"/>
          </a:xfrm>
        </p:spPr>
        <p:txBody>
          <a:bodyPr/>
          <a:lstStyle/>
          <a:p>
            <a:r>
              <a:rPr lang="en-GB" dirty="0" smtClean="0"/>
              <a:t>In special cases as with caring for patients with severe burns or extensive wounds, sterile gowns shall be worn when changing dressing. Also in OR.</a:t>
            </a:r>
          </a:p>
          <a:p>
            <a:r>
              <a:rPr lang="en-GB" dirty="0" smtClean="0"/>
              <a:t>Gowns shall never be worn outside the actual work place</a:t>
            </a:r>
          </a:p>
          <a:p>
            <a:r>
              <a:rPr lang="en-GB" dirty="0" smtClean="0"/>
              <a:t>Aprons must have hooks or ties that fasten around the neck</a:t>
            </a:r>
          </a:p>
          <a:p>
            <a:r>
              <a:rPr lang="en-GB" dirty="0" smtClean="0"/>
              <a:t>Aprons must have ties around the waist that can be tied at the back</a:t>
            </a:r>
          </a:p>
          <a:p>
            <a:r>
              <a:rPr lang="en-GB" dirty="0" smtClean="0"/>
              <a:t>They should be large enough to cover the outer garment</a:t>
            </a:r>
          </a:p>
          <a:p>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FACE MASK AND EYE PROTECTORS</a:t>
            </a:r>
            <a:endParaRPr lang="en-GB" dirty="0"/>
          </a:p>
        </p:txBody>
      </p:sp>
      <p:pic>
        <p:nvPicPr>
          <p:cNvPr id="4" name="Content Placeholder 3" descr="images;ohj.jpg"/>
          <p:cNvPicPr>
            <a:picLocks noGrp="1" noChangeAspect="1"/>
          </p:cNvPicPr>
          <p:nvPr>
            <p:ph idx="1"/>
          </p:nvPr>
        </p:nvPicPr>
        <p:blipFill>
          <a:blip r:embed="rId2" cstate="print"/>
          <a:stretch>
            <a:fillRect/>
          </a:stretch>
        </p:blipFill>
        <p:spPr>
          <a:xfrm>
            <a:off x="5004048" y="1340768"/>
            <a:ext cx="3491880" cy="2439144"/>
          </a:xfrm>
        </p:spPr>
      </p:pic>
      <p:pic>
        <p:nvPicPr>
          <p:cNvPr id="5" name="Picture 4" descr="imagesjk.jpg"/>
          <p:cNvPicPr>
            <a:picLocks noChangeAspect="1"/>
          </p:cNvPicPr>
          <p:nvPr/>
        </p:nvPicPr>
        <p:blipFill>
          <a:blip r:embed="rId3" cstate="print"/>
          <a:stretch>
            <a:fillRect/>
          </a:stretch>
        </p:blipFill>
        <p:spPr>
          <a:xfrm>
            <a:off x="899592" y="1124744"/>
            <a:ext cx="3312368" cy="2664296"/>
          </a:xfrm>
          <a:prstGeom prst="rect">
            <a:avLst/>
          </a:prstGeom>
        </p:spPr>
      </p:pic>
      <p:pic>
        <p:nvPicPr>
          <p:cNvPr id="6" name="Picture 5" descr="indexpoj.jpg"/>
          <p:cNvPicPr>
            <a:picLocks noChangeAspect="1"/>
          </p:cNvPicPr>
          <p:nvPr/>
        </p:nvPicPr>
        <p:blipFill>
          <a:blip r:embed="rId4" cstate="print"/>
          <a:stretch>
            <a:fillRect/>
          </a:stretch>
        </p:blipFill>
        <p:spPr>
          <a:xfrm>
            <a:off x="827584" y="3717032"/>
            <a:ext cx="3520413" cy="2636912"/>
          </a:xfrm>
          <a:prstGeom prst="rect">
            <a:avLst/>
          </a:prstGeom>
        </p:spPr>
      </p:pic>
      <p:pic>
        <p:nvPicPr>
          <p:cNvPr id="7" name="Picture 6" descr="images0u.jpg"/>
          <p:cNvPicPr>
            <a:picLocks noChangeAspect="1"/>
          </p:cNvPicPr>
          <p:nvPr/>
        </p:nvPicPr>
        <p:blipFill>
          <a:blip r:embed="rId5" cstate="print"/>
          <a:stretch>
            <a:fillRect/>
          </a:stretch>
        </p:blipFill>
        <p:spPr>
          <a:xfrm>
            <a:off x="5724128" y="3933056"/>
            <a:ext cx="2304256" cy="2736304"/>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lstStyle/>
          <a:p>
            <a:r>
              <a:rPr lang="en-GB" dirty="0" smtClean="0"/>
              <a:t>Face mask and goggles must be worn whenever there is the likelihood of splashes, sprays or droplets of blood or other potentially infectious materials getting into the eyes, nose , mouth or other facial areas.</a:t>
            </a:r>
          </a:p>
          <a:p>
            <a:r>
              <a:rPr lang="en-GB" dirty="0" smtClean="0"/>
              <a:t>Use goggles for eye protection</a:t>
            </a:r>
          </a:p>
          <a:p>
            <a:r>
              <a:rPr lang="en-GB" dirty="0" smtClean="0"/>
              <a:t>Masks must cover nose, mouth and the face closely so that air passes through the masks before being inhaled.</a:t>
            </a:r>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CAPS</a:t>
            </a:r>
            <a:endParaRPr lang="en-GB" dirty="0"/>
          </a:p>
        </p:txBody>
      </p:sp>
      <p:sp>
        <p:nvSpPr>
          <p:cNvPr id="5" name="Content Placeholder 4"/>
          <p:cNvSpPr>
            <a:spLocks noGrp="1"/>
          </p:cNvSpPr>
          <p:nvPr>
            <p:ph idx="1"/>
          </p:nvPr>
        </p:nvSpPr>
        <p:spPr/>
        <p:txBody>
          <a:bodyPr>
            <a:normAutofit/>
          </a:bodyPr>
          <a:lstStyle/>
          <a:p>
            <a:r>
              <a:rPr lang="en-GB" dirty="0" smtClean="0"/>
              <a:t>The purpose of head covering use while in semi-restricted and restricted areas of the surgical suite is to protect both the patient and staff by maintaining a limited microbial spread.</a:t>
            </a:r>
          </a:p>
          <a:p>
            <a:r>
              <a:rPr lang="en-GB" dirty="0" smtClean="0"/>
              <a:t>A head covering that completely covers head and facial hair must be worn as part of the surgical attire.</a:t>
            </a:r>
          </a:p>
          <a:p>
            <a:endParaRPr lang="en-GB"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normAutofit/>
          </a:bodyPr>
          <a:lstStyle/>
          <a:p>
            <a:r>
              <a:rPr lang="en-GB" dirty="0" smtClean="0"/>
              <a:t>The surgical head cover or hood should be lint-free and cover all head and facial hair. </a:t>
            </a:r>
          </a:p>
          <a:p>
            <a:r>
              <a:rPr lang="en-GB" dirty="0" smtClean="0"/>
              <a:t>Hair covers prevent the shedding of hair, squamous cells, and/or dandruff onto the scrub suit.</a:t>
            </a:r>
          </a:p>
          <a:p>
            <a:r>
              <a:rPr lang="en-GB" dirty="0" smtClean="0"/>
              <a:t>To prevent shedding onto the scrub suit, the first item of the surgical attire to be donned should be the hair cover.</a:t>
            </a:r>
          </a:p>
          <a:p>
            <a:r>
              <a:rPr lang="en-GB" dirty="0" smtClean="0"/>
              <a:t>Caps that do not offer complete hair cover should not be worn in the surgical suite.</a:t>
            </a:r>
            <a:endParaRPr lang="en-GB"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Disposable caps</a:t>
            </a:r>
            <a:endParaRPr lang="en-GB" dirty="0"/>
          </a:p>
        </p:txBody>
      </p:sp>
      <p:pic>
        <p:nvPicPr>
          <p:cNvPr id="4" name="Content Placeholder 3" descr="images;;.jpg"/>
          <p:cNvPicPr>
            <a:picLocks noGrp="1" noChangeAspect="1"/>
          </p:cNvPicPr>
          <p:nvPr>
            <p:ph idx="1"/>
          </p:nvPr>
        </p:nvPicPr>
        <p:blipFill>
          <a:blip r:embed="rId2" cstate="print"/>
          <a:stretch>
            <a:fillRect/>
          </a:stretch>
        </p:blipFill>
        <p:spPr>
          <a:xfrm>
            <a:off x="6588224" y="1484784"/>
            <a:ext cx="2555776" cy="2664296"/>
          </a:xfrm>
        </p:spPr>
      </p:pic>
      <p:pic>
        <p:nvPicPr>
          <p:cNvPr id="5" name="Picture 4" descr="images;;K.jpg"/>
          <p:cNvPicPr>
            <a:picLocks noChangeAspect="1"/>
          </p:cNvPicPr>
          <p:nvPr/>
        </p:nvPicPr>
        <p:blipFill>
          <a:blip r:embed="rId3" cstate="print"/>
          <a:stretch>
            <a:fillRect/>
          </a:stretch>
        </p:blipFill>
        <p:spPr>
          <a:xfrm>
            <a:off x="3491880" y="1628800"/>
            <a:ext cx="2880320" cy="2664296"/>
          </a:xfrm>
          <a:prstGeom prst="rect">
            <a:avLst/>
          </a:prstGeom>
        </p:spPr>
      </p:pic>
      <p:pic>
        <p:nvPicPr>
          <p:cNvPr id="6" name="Picture 5" descr="imagesOJ.jpg"/>
          <p:cNvPicPr>
            <a:picLocks noChangeAspect="1"/>
          </p:cNvPicPr>
          <p:nvPr/>
        </p:nvPicPr>
        <p:blipFill>
          <a:blip r:embed="rId4" cstate="print"/>
          <a:stretch>
            <a:fillRect/>
          </a:stretch>
        </p:blipFill>
        <p:spPr>
          <a:xfrm>
            <a:off x="179512" y="1628800"/>
            <a:ext cx="3384376" cy="3024336"/>
          </a:xfrm>
          <a:prstGeom prst="rect">
            <a:avLst/>
          </a:prstGeom>
        </p:spPr>
      </p:pic>
      <p:pic>
        <p:nvPicPr>
          <p:cNvPr id="7" name="Picture 6" descr="indexKK.jpg"/>
          <p:cNvPicPr>
            <a:picLocks noChangeAspect="1"/>
          </p:cNvPicPr>
          <p:nvPr/>
        </p:nvPicPr>
        <p:blipFill>
          <a:blip r:embed="rId5" cstate="print"/>
          <a:stretch>
            <a:fillRect/>
          </a:stretch>
        </p:blipFill>
        <p:spPr>
          <a:xfrm>
            <a:off x="1331640" y="3861048"/>
            <a:ext cx="2863205" cy="2780928"/>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Reusable caps</a:t>
            </a:r>
            <a:endParaRPr lang="en-GB" dirty="0"/>
          </a:p>
        </p:txBody>
      </p:sp>
      <p:pic>
        <p:nvPicPr>
          <p:cNvPr id="4" name="Content Placeholder 3" descr="imagesCAP.jpg"/>
          <p:cNvPicPr>
            <a:picLocks noGrp="1" noChangeAspect="1"/>
          </p:cNvPicPr>
          <p:nvPr>
            <p:ph idx="1"/>
          </p:nvPr>
        </p:nvPicPr>
        <p:blipFill>
          <a:blip r:embed="rId2" cstate="print"/>
          <a:stretch>
            <a:fillRect/>
          </a:stretch>
        </p:blipFill>
        <p:spPr>
          <a:xfrm>
            <a:off x="323528" y="1484784"/>
            <a:ext cx="3240360" cy="4032448"/>
          </a:xfrm>
        </p:spPr>
      </p:pic>
      <p:pic>
        <p:nvPicPr>
          <p:cNvPr id="5" name="Picture 4" descr="imagesCD.jpg"/>
          <p:cNvPicPr>
            <a:picLocks noChangeAspect="1"/>
          </p:cNvPicPr>
          <p:nvPr/>
        </p:nvPicPr>
        <p:blipFill>
          <a:blip r:embed="rId3" cstate="print"/>
          <a:stretch>
            <a:fillRect/>
          </a:stretch>
        </p:blipFill>
        <p:spPr>
          <a:xfrm>
            <a:off x="4644008" y="1700808"/>
            <a:ext cx="3375819" cy="3807867"/>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lstStyle/>
          <a:p>
            <a:r>
              <a:rPr lang="en-GB" dirty="0" smtClean="0"/>
              <a:t>Disposable head covers are the preferred types of head cover, and offer the optimal complete coverage of head and facial hair.</a:t>
            </a:r>
          </a:p>
          <a:p>
            <a:r>
              <a:rPr lang="en-GB" dirty="0" smtClean="0"/>
              <a:t> Reusable cloth hair covers are not recommended.</a:t>
            </a:r>
          </a:p>
          <a:p>
            <a:r>
              <a:rPr lang="en-GB" dirty="0" smtClean="0"/>
              <a:t>The use of reusable cloth caps is governed by the health care facility policies and procedures. </a:t>
            </a:r>
          </a:p>
          <a:p>
            <a:r>
              <a:rPr lang="en-GB" dirty="0" smtClean="0"/>
              <a:t>Reusable cloth caps should be laundered daily.</a:t>
            </a:r>
          </a:p>
          <a:p>
            <a:endParaRPr lang="en-GB" dirty="0" smtClean="0"/>
          </a:p>
          <a:p>
            <a:endParaRPr lang="en-GB" dirty="0" smtClean="0"/>
          </a:p>
          <a:p>
            <a:pPr>
              <a:buNone/>
            </a:pPr>
            <a:endParaRPr lang="en-GB"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normAutofit/>
          </a:bodyPr>
          <a:lstStyle/>
          <a:p>
            <a:r>
              <a:rPr lang="en-GB" dirty="0" smtClean="0"/>
              <a:t>If the reusable cloth cap becomes contaminated with blood or body fluids, it should be immediately removed and laundered.</a:t>
            </a:r>
          </a:p>
          <a:p>
            <a:r>
              <a:rPr lang="en-GB" dirty="0" smtClean="0"/>
              <a:t> Disposable caps should be discarded in a designated receptacle after use.</a:t>
            </a:r>
          </a:p>
          <a:p>
            <a:r>
              <a:rPr lang="en-GB" dirty="0" smtClean="0"/>
              <a:t> If the disposable hair cover becomes contaminated with blood or body fluids, it should be removed and discarded as soon as possible, and a clean head cover donned.</a:t>
            </a:r>
            <a:endParaRPr lang="en-GB"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BOOT/SHOE COVERS</a:t>
            </a:r>
            <a:endParaRPr lang="en-GB" dirty="0"/>
          </a:p>
        </p:txBody>
      </p:sp>
      <p:sp>
        <p:nvSpPr>
          <p:cNvPr id="3" name="Content Placeholder 2"/>
          <p:cNvSpPr>
            <a:spLocks noGrp="1"/>
          </p:cNvSpPr>
          <p:nvPr>
            <p:ph idx="1"/>
          </p:nvPr>
        </p:nvSpPr>
        <p:spPr/>
        <p:txBody>
          <a:bodyPr>
            <a:normAutofit/>
          </a:bodyPr>
          <a:lstStyle/>
          <a:p>
            <a:r>
              <a:rPr lang="en-GB" dirty="0" smtClean="0"/>
              <a:t>In semi-restricted and restricted areas of the surgical suite, shoe covers/boots are worn to protect both the patient and staff by maintaining a limited microbial spread.</a:t>
            </a:r>
          </a:p>
          <a:p>
            <a:r>
              <a:rPr lang="en-GB" dirty="0" smtClean="0"/>
              <a:t>Boots are needed when gross contamination or spillage of blood is expected, such as during caesarean section.</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GLOVES</a:t>
            </a:r>
            <a:endParaRPr lang="en-GB" dirty="0"/>
          </a:p>
        </p:txBody>
      </p:sp>
      <p:sp>
        <p:nvSpPr>
          <p:cNvPr id="3" name="Content Placeholder 2"/>
          <p:cNvSpPr>
            <a:spLocks noGrp="1"/>
          </p:cNvSpPr>
          <p:nvPr>
            <p:ph idx="1"/>
          </p:nvPr>
        </p:nvSpPr>
        <p:spPr/>
        <p:txBody>
          <a:bodyPr/>
          <a:lstStyle/>
          <a:p>
            <a:r>
              <a:rPr lang="en-GB" dirty="0" smtClean="0"/>
              <a:t>Gloves protect both staff and clients by acting as a barrier against infectious microbes. Health staff must always select  the appropriate gloves and size for the right procedure. The common types are:</a:t>
            </a:r>
          </a:p>
          <a:p>
            <a:r>
              <a:rPr lang="en-GB" dirty="0" smtClean="0">
                <a:solidFill>
                  <a:srgbClr val="FF0000"/>
                </a:solidFill>
              </a:rPr>
              <a:t>Sterile/surgical gloves</a:t>
            </a:r>
          </a:p>
          <a:p>
            <a:r>
              <a:rPr lang="en-GB" dirty="0" smtClean="0">
                <a:solidFill>
                  <a:srgbClr val="FF0000"/>
                </a:solidFill>
              </a:rPr>
              <a:t>Single use examination gloves</a:t>
            </a:r>
          </a:p>
          <a:p>
            <a:r>
              <a:rPr lang="en-GB" dirty="0" smtClean="0">
                <a:solidFill>
                  <a:srgbClr val="FF0000"/>
                </a:solidFill>
              </a:rPr>
              <a:t>Utility or heavy duty gloves.</a:t>
            </a:r>
            <a:endParaRPr lang="en-GB" dirty="0">
              <a:solidFill>
                <a:srgbClr val="FF000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ndexdd.jpg"/>
          <p:cNvPicPr>
            <a:picLocks noGrp="1" noChangeAspect="1"/>
          </p:cNvPicPr>
          <p:nvPr>
            <p:ph idx="1"/>
          </p:nvPr>
        </p:nvPicPr>
        <p:blipFill>
          <a:blip r:embed="rId2" cstate="print"/>
          <a:stretch>
            <a:fillRect/>
          </a:stretch>
        </p:blipFill>
        <p:spPr>
          <a:xfrm>
            <a:off x="755576" y="1268760"/>
            <a:ext cx="3960440" cy="3096344"/>
          </a:xfrm>
        </p:spPr>
      </p:pic>
      <p:pic>
        <p:nvPicPr>
          <p:cNvPr id="5" name="Picture 4" descr="imagesdwer.jpg"/>
          <p:cNvPicPr>
            <a:picLocks noChangeAspect="1"/>
          </p:cNvPicPr>
          <p:nvPr/>
        </p:nvPicPr>
        <p:blipFill>
          <a:blip r:embed="rId3" cstate="print"/>
          <a:stretch>
            <a:fillRect/>
          </a:stretch>
        </p:blipFill>
        <p:spPr>
          <a:xfrm>
            <a:off x="4860032" y="1340768"/>
            <a:ext cx="3600400" cy="3175794"/>
          </a:xfrm>
          <a:prstGeom prst="rect">
            <a:avLst/>
          </a:prstGeom>
        </p:spPr>
      </p:pic>
      <p:sp>
        <p:nvSpPr>
          <p:cNvPr id="6" name="TextBox 5"/>
          <p:cNvSpPr txBox="1"/>
          <p:nvPr/>
        </p:nvSpPr>
        <p:spPr>
          <a:xfrm>
            <a:off x="1259632" y="260648"/>
            <a:ext cx="6120680" cy="830997"/>
          </a:xfrm>
          <a:prstGeom prst="rect">
            <a:avLst/>
          </a:prstGeom>
          <a:noFill/>
        </p:spPr>
        <p:txBody>
          <a:bodyPr wrap="square" rtlCol="0">
            <a:spAutoFit/>
          </a:bodyPr>
          <a:lstStyle/>
          <a:p>
            <a:pPr algn="ctr"/>
            <a:r>
              <a:rPr lang="en-GB" sz="4800" dirty="0" smtClean="0"/>
              <a:t>Shoe covers</a:t>
            </a:r>
            <a:endParaRPr lang="en-GB" sz="4800" dirty="0"/>
          </a:p>
        </p:txBody>
      </p:sp>
      <p:pic>
        <p:nvPicPr>
          <p:cNvPr id="7" name="Picture 6" descr="imagessefqswe.jpg"/>
          <p:cNvPicPr>
            <a:picLocks noChangeAspect="1"/>
          </p:cNvPicPr>
          <p:nvPr/>
        </p:nvPicPr>
        <p:blipFill>
          <a:blip r:embed="rId4" cstate="print"/>
          <a:stretch>
            <a:fillRect/>
          </a:stretch>
        </p:blipFill>
        <p:spPr>
          <a:xfrm>
            <a:off x="539552" y="4293096"/>
            <a:ext cx="3528392" cy="2564904"/>
          </a:xfrm>
          <a:prstGeom prst="rect">
            <a:avLst/>
          </a:prstGeom>
        </p:spPr>
      </p:pic>
      <p:pic>
        <p:nvPicPr>
          <p:cNvPr id="8" name="Picture 7" descr="imageswer.jpg"/>
          <p:cNvPicPr>
            <a:picLocks noChangeAspect="1"/>
          </p:cNvPicPr>
          <p:nvPr/>
        </p:nvPicPr>
        <p:blipFill>
          <a:blip r:embed="rId5" cstate="print"/>
          <a:stretch>
            <a:fillRect/>
          </a:stretch>
        </p:blipFill>
        <p:spPr>
          <a:xfrm>
            <a:off x="4860032" y="4653136"/>
            <a:ext cx="3528392" cy="2204864"/>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Boots</a:t>
            </a:r>
            <a:endParaRPr lang="en-GB" dirty="0"/>
          </a:p>
        </p:txBody>
      </p:sp>
      <p:pic>
        <p:nvPicPr>
          <p:cNvPr id="4" name="Content Placeholder 3" descr="imagesff.jpg"/>
          <p:cNvPicPr>
            <a:picLocks noGrp="1" noChangeAspect="1"/>
          </p:cNvPicPr>
          <p:nvPr>
            <p:ph idx="1"/>
          </p:nvPr>
        </p:nvPicPr>
        <p:blipFill>
          <a:blip r:embed="rId2" cstate="print"/>
          <a:stretch>
            <a:fillRect/>
          </a:stretch>
        </p:blipFill>
        <p:spPr>
          <a:xfrm>
            <a:off x="4716016" y="1772816"/>
            <a:ext cx="3491880" cy="3531840"/>
          </a:xfrm>
        </p:spPr>
      </p:pic>
      <p:pic>
        <p:nvPicPr>
          <p:cNvPr id="5" name="Picture 4" descr="imagessef.jpg"/>
          <p:cNvPicPr>
            <a:picLocks noChangeAspect="1"/>
          </p:cNvPicPr>
          <p:nvPr/>
        </p:nvPicPr>
        <p:blipFill>
          <a:blip r:embed="rId3" cstate="print"/>
          <a:stretch>
            <a:fillRect/>
          </a:stretch>
        </p:blipFill>
        <p:spPr>
          <a:xfrm>
            <a:off x="467544" y="1268760"/>
            <a:ext cx="2143125" cy="2143125"/>
          </a:xfrm>
          <a:prstGeom prst="rect">
            <a:avLst/>
          </a:prstGeom>
        </p:spPr>
      </p:pic>
      <p:pic>
        <p:nvPicPr>
          <p:cNvPr id="6" name="Picture 5" descr="indexw.jpg"/>
          <p:cNvPicPr>
            <a:picLocks noChangeAspect="1"/>
          </p:cNvPicPr>
          <p:nvPr/>
        </p:nvPicPr>
        <p:blipFill>
          <a:blip r:embed="rId4" cstate="print"/>
          <a:stretch>
            <a:fillRect/>
          </a:stretch>
        </p:blipFill>
        <p:spPr>
          <a:xfrm>
            <a:off x="2555776" y="3789040"/>
            <a:ext cx="2270373" cy="2808312"/>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sfef.jpg"/>
          <p:cNvPicPr>
            <a:picLocks noGrp="1" noChangeAspect="1"/>
          </p:cNvPicPr>
          <p:nvPr>
            <p:ph idx="1"/>
          </p:nvPr>
        </p:nvPicPr>
        <p:blipFill>
          <a:blip r:embed="rId2" cstate="print"/>
          <a:stretch>
            <a:fillRect/>
          </a:stretch>
        </p:blipFill>
        <p:spPr>
          <a:xfrm>
            <a:off x="1331640" y="1700808"/>
            <a:ext cx="5832648" cy="4176463"/>
          </a:xfr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ssdd.jpg"/>
          <p:cNvPicPr>
            <a:picLocks noGrp="1" noChangeAspect="1"/>
          </p:cNvPicPr>
          <p:nvPr>
            <p:ph idx="1"/>
          </p:nvPr>
        </p:nvPicPr>
        <p:blipFill>
          <a:blip r:embed="rId2" cstate="print"/>
          <a:stretch>
            <a:fillRect/>
          </a:stretch>
        </p:blipFill>
        <p:spPr>
          <a:xfrm>
            <a:off x="899592" y="1124744"/>
            <a:ext cx="7010003" cy="5181550"/>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s5.jpg"/>
          <p:cNvPicPr>
            <a:picLocks noGrp="1" noChangeAspect="1"/>
          </p:cNvPicPr>
          <p:nvPr>
            <p:ph idx="1"/>
          </p:nvPr>
        </p:nvPicPr>
        <p:blipFill>
          <a:blip r:embed="rId2" cstate="print"/>
          <a:stretch>
            <a:fillRect/>
          </a:stretch>
        </p:blipFill>
        <p:spPr>
          <a:xfrm>
            <a:off x="467544" y="764704"/>
            <a:ext cx="8424936" cy="54006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0000"/>
                </a:solidFill>
              </a:rPr>
              <a:t>Surgical gloves</a:t>
            </a:r>
            <a:endParaRPr lang="en-GB" dirty="0">
              <a:solidFill>
                <a:srgbClr val="FF0000"/>
              </a:solidFill>
            </a:endParaRPr>
          </a:p>
        </p:txBody>
      </p:sp>
      <p:pic>
        <p:nvPicPr>
          <p:cNvPr id="4" name="Content Placeholder 3" descr="imagese.jpg"/>
          <p:cNvPicPr>
            <a:picLocks noGrp="1" noChangeAspect="1"/>
          </p:cNvPicPr>
          <p:nvPr>
            <p:ph idx="1"/>
          </p:nvPr>
        </p:nvPicPr>
        <p:blipFill>
          <a:blip r:embed="rId2" cstate="print"/>
          <a:stretch>
            <a:fillRect/>
          </a:stretch>
        </p:blipFill>
        <p:spPr>
          <a:xfrm>
            <a:off x="1619672" y="1484784"/>
            <a:ext cx="6048672" cy="4464496"/>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lstStyle/>
          <a:p>
            <a:r>
              <a:rPr lang="en-GB" dirty="0" smtClean="0"/>
              <a:t>These are always sterile and always used for procedures that involve contact with sterile areas of the body e.g. catherization, surgical operations, changing dressings etc.</a:t>
            </a:r>
          </a:p>
          <a:p>
            <a:r>
              <a:rPr lang="en-GB" dirty="0" smtClean="0"/>
              <a:t>Once sterile gloves touches unsterile article, it becomes contaminated and it is no longer sterile.</a:t>
            </a:r>
          </a:p>
          <a:p>
            <a:r>
              <a:rPr lang="en-GB" dirty="0" smtClean="0"/>
              <a:t>Once gloves are put on touching anything unsterile is prohibited. Therefore make all preparations before putting on the gloves.</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656"/>
            <a:ext cx="9217024" cy="1143000"/>
          </a:xfrm>
        </p:spPr>
        <p:txBody>
          <a:bodyPr>
            <a:normAutofit fontScale="90000"/>
          </a:bodyPr>
          <a:lstStyle/>
          <a:p>
            <a:r>
              <a:rPr lang="en-GB" dirty="0" smtClean="0">
                <a:solidFill>
                  <a:srgbClr val="FF0000"/>
                </a:solidFill>
              </a:rPr>
              <a:t>Single-use examination/disposable gloves</a:t>
            </a:r>
            <a:endParaRPr lang="en-GB" dirty="0">
              <a:solidFill>
                <a:srgbClr val="FF0000"/>
              </a:solidFill>
            </a:endParaRPr>
          </a:p>
        </p:txBody>
      </p:sp>
      <p:pic>
        <p:nvPicPr>
          <p:cNvPr id="4" name="Content Placeholder 3" descr="imagessf.jpg"/>
          <p:cNvPicPr>
            <a:picLocks noGrp="1" noChangeAspect="1"/>
          </p:cNvPicPr>
          <p:nvPr>
            <p:ph idx="1"/>
          </p:nvPr>
        </p:nvPicPr>
        <p:blipFill>
          <a:blip r:embed="rId2" cstate="print"/>
          <a:stretch>
            <a:fillRect/>
          </a:stretch>
        </p:blipFill>
        <p:spPr>
          <a:xfrm>
            <a:off x="539552" y="1628800"/>
            <a:ext cx="7884368" cy="4248472"/>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764704"/>
            <a:ext cx="8229600" cy="5721499"/>
          </a:xfrm>
        </p:spPr>
        <p:txBody>
          <a:bodyPr/>
          <a:lstStyle/>
          <a:p>
            <a:r>
              <a:rPr lang="en-GB" dirty="0" smtClean="0"/>
              <a:t>These are non-sterile disposable gloves and should be used for procedures involving contact with intact mucous membranes and also for patient care procedures that do not require the use of sterile gloves.</a:t>
            </a:r>
          </a:p>
          <a:p>
            <a:pPr>
              <a:buNone/>
            </a:pP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0000"/>
                </a:solidFill>
              </a:rPr>
              <a:t>Utility/heavy duty gloves</a:t>
            </a:r>
            <a:endParaRPr lang="en-GB" dirty="0">
              <a:solidFill>
                <a:srgbClr val="FF0000"/>
              </a:solidFill>
            </a:endParaRPr>
          </a:p>
        </p:txBody>
      </p:sp>
      <p:sp>
        <p:nvSpPr>
          <p:cNvPr id="3" name="Content Placeholder 2"/>
          <p:cNvSpPr>
            <a:spLocks noGrp="1"/>
          </p:cNvSpPr>
          <p:nvPr>
            <p:ph idx="1"/>
          </p:nvPr>
        </p:nvSpPr>
        <p:spPr/>
        <p:txBody>
          <a:bodyPr/>
          <a:lstStyle/>
          <a:p>
            <a:r>
              <a:rPr lang="en-GB" dirty="0" smtClean="0"/>
              <a:t>These are used when handling contaminated items and when performing housekeeping activities.</a:t>
            </a:r>
            <a:endParaRPr lang="en-GB" dirty="0"/>
          </a:p>
        </p:txBody>
      </p:sp>
      <p:pic>
        <p:nvPicPr>
          <p:cNvPr id="4" name="Picture 3" descr="imagessqwerty.jpg"/>
          <p:cNvPicPr>
            <a:picLocks noChangeAspect="1"/>
          </p:cNvPicPr>
          <p:nvPr/>
        </p:nvPicPr>
        <p:blipFill>
          <a:blip r:embed="rId2" cstate="print"/>
          <a:stretch>
            <a:fillRect/>
          </a:stretch>
        </p:blipFill>
        <p:spPr>
          <a:xfrm>
            <a:off x="1403648" y="2667000"/>
            <a:ext cx="7056784" cy="400236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548680"/>
            <a:ext cx="8964488" cy="706090"/>
          </a:xfrm>
        </p:spPr>
        <p:txBody>
          <a:bodyPr>
            <a:normAutofit/>
          </a:bodyPr>
          <a:lstStyle/>
          <a:p>
            <a:r>
              <a:rPr lang="en-GB" sz="3600" dirty="0" smtClean="0"/>
              <a:t>GUIDELINES FOR USING GLOVES (ALL TYPES)</a:t>
            </a:r>
            <a:endParaRPr lang="en-GB" sz="3600" dirty="0"/>
          </a:p>
        </p:txBody>
      </p:sp>
      <p:sp>
        <p:nvSpPr>
          <p:cNvPr id="3" name="Content Placeholder 2"/>
          <p:cNvSpPr>
            <a:spLocks noGrp="1"/>
          </p:cNvSpPr>
          <p:nvPr>
            <p:ph idx="1"/>
          </p:nvPr>
        </p:nvSpPr>
        <p:spPr/>
        <p:txBody>
          <a:bodyPr>
            <a:normAutofit fontScale="92500" lnSpcReduction="10000"/>
          </a:bodyPr>
          <a:lstStyle/>
          <a:p>
            <a:r>
              <a:rPr lang="en-GB" dirty="0" smtClean="0"/>
              <a:t>Gloves are worn as an additional measure and not as a substitute for hand hygiene.</a:t>
            </a:r>
          </a:p>
          <a:p>
            <a:r>
              <a:rPr lang="en-GB" dirty="0" smtClean="0"/>
              <a:t>Gloves are not required for routine care activities in which contact </a:t>
            </a:r>
            <a:r>
              <a:rPr lang="en-GB" dirty="0" smtClean="0"/>
              <a:t>is </a:t>
            </a:r>
            <a:r>
              <a:rPr lang="en-GB" dirty="0" smtClean="0"/>
              <a:t>limited to a patient’s intact skin.</a:t>
            </a:r>
          </a:p>
          <a:p>
            <a:r>
              <a:rPr lang="en-GB" dirty="0" smtClean="0"/>
              <a:t>Hands should be washed before and after wearing gloves.</a:t>
            </a:r>
          </a:p>
          <a:p>
            <a:r>
              <a:rPr lang="en-GB" dirty="0" smtClean="0"/>
              <a:t>Wear gloves on both hands before touching blood and body fluids, mucous membrane and non intact skin of all patients.</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3927</TotalTime>
  <Words>1260</Words>
  <Application>Microsoft Office PowerPoint</Application>
  <PresentationFormat>On-screen Show (4:3)</PresentationFormat>
  <Paragraphs>89</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PERSONAL PROTECTIVE EQUIPMENT/CLOTHING</vt:lpstr>
      <vt:lpstr>INTRODUCTION</vt:lpstr>
      <vt:lpstr>GLOVES</vt:lpstr>
      <vt:lpstr>Surgical gloves</vt:lpstr>
      <vt:lpstr>PowerPoint Presentation</vt:lpstr>
      <vt:lpstr>Single-use examination/disposable gloves</vt:lpstr>
      <vt:lpstr>PowerPoint Presentation</vt:lpstr>
      <vt:lpstr>Utility/heavy duty gloves</vt:lpstr>
      <vt:lpstr>GUIDELINES FOR USING GLOVES (ALL TYPES)</vt:lpstr>
      <vt:lpstr>PowerPoint Presentation</vt:lpstr>
      <vt:lpstr>PowerPoint Presentation</vt:lpstr>
      <vt:lpstr>PROCEDURE FOR WEARING GLOVES</vt:lpstr>
      <vt:lpstr>PowerPoint Presentation</vt:lpstr>
      <vt:lpstr>PowerPoint Presentation</vt:lpstr>
      <vt:lpstr>PowerPoint Presentation</vt:lpstr>
      <vt:lpstr>PROCEDURE FOR REMOVING GLOVES</vt:lpstr>
      <vt:lpstr>PowerPoint Presentation</vt:lpstr>
      <vt:lpstr>PowerPoint Presentation</vt:lpstr>
      <vt:lpstr>GOWNS/APRONS</vt:lpstr>
      <vt:lpstr>PowerPoint Presentation</vt:lpstr>
      <vt:lpstr>FACE MASK AND EYE PROTECTORS</vt:lpstr>
      <vt:lpstr>PowerPoint Presentation</vt:lpstr>
      <vt:lpstr>CAPS</vt:lpstr>
      <vt:lpstr>PowerPoint Presentation</vt:lpstr>
      <vt:lpstr>Disposable caps</vt:lpstr>
      <vt:lpstr>Reusable caps</vt:lpstr>
      <vt:lpstr>PowerPoint Presentation</vt:lpstr>
      <vt:lpstr>PowerPoint Presentation</vt:lpstr>
      <vt:lpstr>BOOT/SHOE COVERS</vt:lpstr>
      <vt:lpstr>PowerPoint Presentation</vt:lpstr>
      <vt:lpstr>Boots</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PERSONAL PROTECTIVE EQUIPMENT/CLOTHING</dc:title>
  <dc:creator>Rita</dc:creator>
  <cp:lastModifiedBy>FRANCISCA</cp:lastModifiedBy>
  <cp:revision>39</cp:revision>
  <dcterms:created xsi:type="dcterms:W3CDTF">2013-10-09T19:22:35Z</dcterms:created>
  <dcterms:modified xsi:type="dcterms:W3CDTF">2015-03-25T11:41:43Z</dcterms:modified>
</cp:coreProperties>
</file>