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FE4C6-84A0-4805-88EB-2920CB90BAAC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CB94-37DF-4D7D-9445-55F315700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0CB94-37DF-4D7D-9445-55F315700F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FEB3-F87B-4F1B-966A-62DA4D6456F9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33184" y="0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962671"/>
            <a:ext cx="4114800" cy="18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1563"/>
            <a:ext cx="3886200" cy="46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1251" y="4044288"/>
            <a:ext cx="1852749" cy="216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reeform 15"/>
          <p:cNvSpPr/>
          <p:nvPr/>
        </p:nvSpPr>
        <p:spPr>
          <a:xfrm rot="16200000" flipH="1" flipV="1">
            <a:off x="5820936" y="2310225"/>
            <a:ext cx="5664820" cy="981307"/>
          </a:xfrm>
          <a:custGeom>
            <a:avLst/>
            <a:gdLst>
              <a:gd name="connsiteX0" fmla="*/ 0 w 5664820"/>
              <a:gd name="connsiteY0" fmla="*/ 0 h 981307"/>
              <a:gd name="connsiteX1" fmla="*/ 5664820 w 5664820"/>
              <a:gd name="connsiteY1" fmla="*/ 0 h 981307"/>
              <a:gd name="connsiteX2" fmla="*/ 22303 w 5664820"/>
              <a:gd name="connsiteY2" fmla="*/ 981307 h 981307"/>
              <a:gd name="connsiteX3" fmla="*/ 0 w 5664820"/>
              <a:gd name="connsiteY3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820" h="981307">
                <a:moveTo>
                  <a:pt x="0" y="0"/>
                </a:moveTo>
                <a:lnTo>
                  <a:pt x="5664820" y="0"/>
                </a:lnTo>
                <a:lnTo>
                  <a:pt x="22303" y="9813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-22303" y="-1"/>
            <a:ext cx="9182069" cy="6873767"/>
            <a:chOff x="-22303" y="-1"/>
            <a:chExt cx="9182069" cy="6873767"/>
          </a:xfrm>
        </p:grpSpPr>
        <p:sp>
          <p:nvSpPr>
            <p:cNvPr id="2" name="Freeform 1"/>
            <p:cNvSpPr/>
            <p:nvPr/>
          </p:nvSpPr>
          <p:spPr>
            <a:xfrm>
              <a:off x="-22303" y="-1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flipH="1" flipV="1">
              <a:off x="3494946" y="5872350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 rot="16200000">
              <a:off x="-2344386" y="3550702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304800" y="76200"/>
            <a:ext cx="25146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BAB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 rot="24735">
            <a:off x="-1215282" y="990389"/>
            <a:ext cx="7528773" cy="11161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003300"/>
                </a:solidFill>
                <a:cs typeface="Aharoni" pitchFamily="2" charset="-79"/>
              </a:rPr>
              <a:t>TEORI EVOLUSI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75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dirty="0" err="1">
                <a:solidFill>
                  <a:srgbClr val="0070C0"/>
                </a:solidFill>
              </a:rPr>
              <a:t>Pokok-pokok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pikiran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teori</a:t>
            </a:r>
            <a:r>
              <a:rPr lang="en-US" sz="3200" dirty="0" smtClean="0">
                <a:solidFill>
                  <a:srgbClr val="0070C0"/>
                </a:solidFill>
              </a:rPr>
              <a:t> Darwin </a:t>
            </a:r>
            <a:r>
              <a:rPr lang="en-US" sz="3200" dirty="0" err="1" smtClean="0">
                <a:solidFill>
                  <a:srgbClr val="0070C0"/>
                </a:solidFill>
              </a:rPr>
              <a:t>dapat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dilihat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dari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hasil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pengamatan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sehari-hari</a:t>
            </a:r>
            <a:r>
              <a:rPr lang="en-US" sz="3200" dirty="0" smtClean="0"/>
              <a:t>.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eriod"/>
            </a:pPr>
            <a:r>
              <a:rPr lang="en-US" sz="3200" dirty="0" err="1" smtClean="0"/>
              <a:t>adanya</a:t>
            </a:r>
            <a:r>
              <a:rPr lang="en-US" sz="3200" dirty="0" smtClean="0"/>
              <a:t> </a:t>
            </a:r>
            <a:r>
              <a:rPr lang="en-US" sz="3200" dirty="0" err="1"/>
              <a:t>variasi</a:t>
            </a:r>
            <a:r>
              <a:rPr lang="en-US" sz="3200" dirty="0"/>
              <a:t> </a:t>
            </a:r>
            <a:r>
              <a:rPr lang="en-US" sz="3200" dirty="0" err="1"/>
              <a:t>individu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keturunan</a:t>
            </a:r>
            <a:endParaRPr lang="en-US" sz="3200" dirty="0" smtClean="0"/>
          </a:p>
          <a:p>
            <a:pPr marL="457200" indent="-457200">
              <a:spcBef>
                <a:spcPts val="2400"/>
              </a:spcBef>
              <a:buFont typeface="+mj-lt"/>
              <a:buAutoNum type="alphaLcPeriod"/>
            </a:pPr>
            <a:r>
              <a:rPr lang="en-US" sz="3200" dirty="0" err="1" smtClean="0"/>
              <a:t>bertambah</a:t>
            </a:r>
            <a:r>
              <a:rPr lang="en-US" sz="3200" dirty="0" smtClean="0"/>
              <a:t> </a:t>
            </a:r>
            <a:r>
              <a:rPr lang="en-US" sz="3200" dirty="0" err="1"/>
              <a:t>banyaknya</a:t>
            </a:r>
            <a:r>
              <a:rPr lang="en-US" sz="3200" dirty="0"/>
              <a:t> </a:t>
            </a:r>
            <a:r>
              <a:rPr lang="en-US" sz="3200" dirty="0" err="1" smtClean="0"/>
              <a:t>populasi</a:t>
            </a:r>
            <a:endParaRPr lang="en-US" sz="3200" dirty="0" smtClean="0"/>
          </a:p>
          <a:p>
            <a:pPr marL="457200" indent="-457200">
              <a:spcBef>
                <a:spcPts val="2400"/>
              </a:spcBef>
              <a:buFont typeface="+mj-lt"/>
              <a:buAutoNum type="alphaLcPeriod"/>
            </a:pPr>
            <a:r>
              <a:rPr lang="en-US" sz="3200" dirty="0" err="1" smtClean="0"/>
              <a:t>adanya</a:t>
            </a:r>
            <a:r>
              <a:rPr lang="en-US" sz="3200" dirty="0" smtClean="0"/>
              <a:t> </a:t>
            </a:r>
            <a:r>
              <a:rPr lang="en-US" sz="3200" dirty="0" err="1"/>
              <a:t>perjuangan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 smtClean="0"/>
              <a:t>spesies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/>
              <a:t>bertahan</a:t>
            </a:r>
            <a:r>
              <a:rPr lang="en-US" sz="3200" dirty="0"/>
              <a:t> </a:t>
            </a:r>
            <a:r>
              <a:rPr lang="en-US" sz="3200" dirty="0" err="1" smtClean="0"/>
              <a:t>hidup</a:t>
            </a:r>
            <a:endParaRPr lang="en-US" sz="3200" dirty="0" smtClean="0"/>
          </a:p>
          <a:p>
            <a:pPr marL="457200" indent="-457200">
              <a:spcBef>
                <a:spcPts val="2400"/>
              </a:spcBef>
              <a:buFont typeface="+mj-lt"/>
              <a:buAutoNum type="alphaLcPeriod"/>
            </a:pPr>
            <a:r>
              <a:rPr lang="fi-FI" sz="3200" dirty="0" smtClean="0"/>
              <a:t>adanya </a:t>
            </a:r>
            <a:r>
              <a:rPr lang="fi-FI" sz="3200" dirty="0"/>
              <a:t>peristiwa seleksi alam.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978" y="988152"/>
            <a:ext cx="758804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/>
              <a:t>Charles Lyell, </a:t>
            </a:r>
            <a:r>
              <a:rPr lang="en-US" sz="2800" i="1" dirty="0"/>
              <a:t>Principles </a:t>
            </a:r>
            <a:r>
              <a:rPr lang="en-US" sz="2800" i="1" dirty="0" smtClean="0"/>
              <a:t>of Geology </a:t>
            </a:r>
            <a:r>
              <a:rPr lang="en-US" sz="2800" dirty="0" err="1" smtClean="0"/>
              <a:t>mengatakan</a:t>
            </a:r>
            <a:r>
              <a:rPr lang="en-US" sz="2800" dirty="0" smtClean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tua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“</a:t>
            </a:r>
            <a:r>
              <a:rPr lang="en-US" sz="2800" dirty="0" err="1" smtClean="0"/>
              <a:t>waktu</a:t>
            </a:r>
            <a:r>
              <a:rPr lang="en-US" sz="2800" dirty="0"/>
              <a:t>” yang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 smtClean="0"/>
              <a:t>makhluk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 smtClean="0"/>
              <a:t>berevolusi</a:t>
            </a:r>
            <a:r>
              <a:rPr lang="en-US" sz="2800" dirty="0" smtClean="0"/>
              <a:t>. </a:t>
            </a:r>
          </a:p>
          <a:p>
            <a:pPr>
              <a:spcBef>
                <a:spcPts val="1800"/>
              </a:spcBef>
            </a:pPr>
            <a:r>
              <a:rPr lang="fi-FI" sz="2800" dirty="0" smtClean="0"/>
              <a:t>Dari </a:t>
            </a:r>
            <a:r>
              <a:rPr lang="fi-FI" sz="2800" dirty="0"/>
              <a:t>tulisan Lyell, Darwin </a:t>
            </a:r>
            <a:r>
              <a:rPr lang="fi-FI" sz="2800" dirty="0" smtClean="0"/>
              <a:t>membuat </a:t>
            </a:r>
            <a:r>
              <a:rPr lang="en-US" sz="2800" dirty="0" err="1" smtClean="0"/>
              <a:t>kesimpulan</a:t>
            </a:r>
            <a:r>
              <a:rPr lang="en-US" sz="2800" dirty="0" smtClean="0"/>
              <a:t>:</a:t>
            </a:r>
            <a:endParaRPr lang="en-US" sz="2800" dirty="0"/>
          </a:p>
          <a:p>
            <a:pPr marL="457200" indent="-457200">
              <a:spcBef>
                <a:spcPts val="1800"/>
              </a:spcBef>
              <a:buFont typeface="+mj-lt"/>
              <a:buAutoNum type="alphaLcPeriod"/>
            </a:pPr>
            <a:r>
              <a:rPr lang="en-US" sz="2800" dirty="0" err="1" smtClean="0"/>
              <a:t>deretan</a:t>
            </a:r>
            <a:r>
              <a:rPr lang="en-US" sz="2800" dirty="0" smtClean="0"/>
              <a:t> </a:t>
            </a:r>
            <a:r>
              <a:rPr lang="en-US" sz="2800" dirty="0" err="1"/>
              <a:t>fosil</a:t>
            </a:r>
            <a:r>
              <a:rPr lang="en-US" sz="2800" dirty="0"/>
              <a:t> yang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 smtClean="0"/>
              <a:t>batuan</a:t>
            </a:r>
            <a:r>
              <a:rPr lang="en-US" sz="2800" dirty="0" smtClean="0"/>
              <a:t> </a:t>
            </a:r>
            <a:r>
              <a:rPr lang="sv-SE" sz="2800" dirty="0" smtClean="0"/>
              <a:t>muda </a:t>
            </a:r>
            <a:r>
              <a:rPr lang="sv-SE" sz="2800" dirty="0"/>
              <a:t>berbeda dengan deretan </a:t>
            </a:r>
            <a:r>
              <a:rPr lang="sv-SE" sz="2800" dirty="0" smtClean="0"/>
              <a:t>fosil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/>
              <a:t>batuan</a:t>
            </a:r>
            <a:r>
              <a:rPr lang="en-US" sz="2800" dirty="0"/>
              <a:t> </a:t>
            </a:r>
            <a:r>
              <a:rPr lang="en-US" sz="2800" dirty="0" err="1" smtClean="0"/>
              <a:t>tua</a:t>
            </a:r>
            <a:r>
              <a:rPr lang="en-US" sz="28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/>
            </a:pPr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disebabkan</a:t>
            </a:r>
            <a:r>
              <a:rPr lang="en-US" sz="2800" dirty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yang </a:t>
            </a:r>
            <a:r>
              <a:rPr lang="en-US" sz="2800" dirty="0" err="1"/>
              <a:t>berangsur-angsur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perlahanlahan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3048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Thomas </a:t>
            </a:r>
            <a:r>
              <a:rPr lang="en-US" sz="2800" b="1" dirty="0" smtClean="0"/>
              <a:t>Robert Malthus </a:t>
            </a:r>
            <a:r>
              <a:rPr lang="en-US" sz="2800" dirty="0" err="1"/>
              <a:t>mempublikasikan</a:t>
            </a:r>
            <a:r>
              <a:rPr lang="en-US" sz="2800" dirty="0"/>
              <a:t> </a:t>
            </a:r>
            <a:r>
              <a:rPr lang="en-US" sz="2800" dirty="0" err="1" smtClean="0"/>
              <a:t>karya</a:t>
            </a:r>
            <a:r>
              <a:rPr lang="en-US" sz="2800" dirty="0" smtClean="0"/>
              <a:t> yang </a:t>
            </a:r>
            <a:r>
              <a:rPr lang="en-US" sz="2800" dirty="0" err="1"/>
              <a:t>menyatakan</a:t>
            </a:r>
            <a:r>
              <a:rPr lang="en-US" sz="2800" dirty="0"/>
              <a:t> </a:t>
            </a:r>
            <a:r>
              <a:rPr lang="en-US" sz="2800" dirty="0" err="1" smtClean="0"/>
              <a:t>populasi</a:t>
            </a:r>
            <a:r>
              <a:rPr lang="en-US" sz="2800" dirty="0" smtClean="0"/>
              <a:t> </a:t>
            </a:r>
            <a:r>
              <a:rPr lang="en-US" sz="2800" dirty="0" err="1" smtClean="0"/>
              <a:t>bertambah</a:t>
            </a:r>
            <a:r>
              <a:rPr lang="en-US" sz="2800" dirty="0" smtClean="0"/>
              <a:t> </a:t>
            </a:r>
            <a:r>
              <a:rPr lang="da-DK" sz="2800" dirty="0" smtClean="0"/>
              <a:t>sesuai </a:t>
            </a:r>
            <a:r>
              <a:rPr lang="da-DK" sz="2800" dirty="0"/>
              <a:t>deret ukur (1-2-4-8-16), </a:t>
            </a:r>
            <a:r>
              <a:rPr lang="da-DK" sz="2800" dirty="0" smtClean="0"/>
              <a:t>jauh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/>
              <a:t>cepat</a:t>
            </a:r>
            <a:r>
              <a:rPr lang="en-US" sz="2800" dirty="0"/>
              <a:t> </a:t>
            </a:r>
            <a:r>
              <a:rPr lang="en-US" sz="2800" dirty="0" err="1"/>
              <a:t>dibandingkan</a:t>
            </a:r>
            <a:r>
              <a:rPr lang="en-US" sz="2800" dirty="0"/>
              <a:t> </a:t>
            </a:r>
            <a:r>
              <a:rPr lang="en-US" sz="2800" dirty="0" err="1" smtClean="0"/>
              <a:t>bertambahnya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yang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 smtClean="0"/>
              <a:t>deret</a:t>
            </a:r>
            <a:r>
              <a:rPr lang="en-US" sz="2800" dirty="0"/>
              <a:t> </a:t>
            </a:r>
            <a:r>
              <a:rPr lang="en-US" sz="2800" dirty="0" err="1" smtClean="0"/>
              <a:t>hitung</a:t>
            </a:r>
            <a:r>
              <a:rPr lang="en-US" sz="2800" dirty="0" smtClean="0"/>
              <a:t> </a:t>
            </a:r>
            <a:r>
              <a:rPr lang="en-US" sz="2800" dirty="0"/>
              <a:t>(1-2-3-4-5).</a:t>
            </a:r>
          </a:p>
        </p:txBody>
      </p:sp>
      <p:sp>
        <p:nvSpPr>
          <p:cNvPr id="3" name="Rectangle 2"/>
          <p:cNvSpPr/>
          <p:nvPr/>
        </p:nvSpPr>
        <p:spPr>
          <a:xfrm>
            <a:off x="796416" y="3185628"/>
            <a:ext cx="7509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err="1" smtClean="0"/>
              <a:t>Sifat-sifat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</a:t>
            </a:r>
            <a:r>
              <a:rPr lang="en-US" sz="2800" dirty="0" err="1" smtClean="0"/>
              <a:t>pemiliknya</a:t>
            </a:r>
            <a:r>
              <a:rPr lang="en-US" sz="2800" dirty="0" smtClean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bertahan</a:t>
            </a:r>
            <a:r>
              <a:rPr lang="en-US" sz="2800" dirty="0"/>
              <a:t> </a:t>
            </a:r>
            <a:r>
              <a:rPr lang="de-DE" sz="2800" dirty="0" smtClean="0"/>
              <a:t>akan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i="1" dirty="0" err="1" smtClean="0"/>
              <a:t>adaptasi</a:t>
            </a:r>
            <a:r>
              <a:rPr lang="en-US" sz="2800" i="1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Akumulasi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 smtClean="0"/>
              <a:t>modifikasi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inilah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 smtClean="0"/>
              <a:t>memunculkan</a:t>
            </a:r>
            <a:r>
              <a:rPr lang="en-US" sz="2800" dirty="0" smtClean="0"/>
              <a:t> </a:t>
            </a:r>
            <a:r>
              <a:rPr lang="en-US" sz="2800" dirty="0" err="1" smtClean="0"/>
              <a:t>spesies</a:t>
            </a:r>
            <a:r>
              <a:rPr lang="en-US" sz="2800" dirty="0" smtClean="0"/>
              <a:t> </a:t>
            </a:r>
            <a:r>
              <a:rPr lang="en-US" sz="2800" dirty="0" err="1"/>
              <a:t>baru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Makhluk</a:t>
            </a:r>
            <a:r>
              <a:rPr lang="en-US" sz="2800" dirty="0" smtClean="0"/>
              <a:t> </a:t>
            </a:r>
            <a:r>
              <a:rPr lang="en-US" sz="2800" dirty="0" err="1"/>
              <a:t>hidup</a:t>
            </a:r>
            <a:r>
              <a:rPr lang="en-US" sz="2800" dirty="0"/>
              <a:t> yang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bertahan</a:t>
            </a:r>
            <a:r>
              <a:rPr lang="en-US" sz="2800" dirty="0" smtClean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 smtClean="0"/>
              <a:t>beradaptasi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/>
              <a:t>lingkungannya</a:t>
            </a:r>
            <a:r>
              <a:rPr lang="en-US" sz="2800" dirty="0"/>
              <a:t> </a:t>
            </a:r>
            <a:r>
              <a:rPr lang="en-US" sz="2800" dirty="0" err="1"/>
              <a:t>inilah</a:t>
            </a:r>
            <a:r>
              <a:rPr lang="en-US" sz="2800" dirty="0"/>
              <a:t> </a:t>
            </a:r>
            <a:r>
              <a:rPr lang="fi-FI" sz="2800" dirty="0" smtClean="0"/>
              <a:t>dapat </a:t>
            </a:r>
            <a:r>
              <a:rPr lang="fi-FI" sz="2800" dirty="0"/>
              <a:t>lolos dari </a:t>
            </a:r>
            <a:r>
              <a:rPr lang="fi-FI" sz="2800" i="1" dirty="0"/>
              <a:t>seleksi alam.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033" y="191736"/>
            <a:ext cx="696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Perkembangan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jerapah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menurut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teori</a:t>
            </a:r>
            <a:r>
              <a:rPr lang="en-US" sz="2800" b="1" dirty="0" smtClean="0">
                <a:solidFill>
                  <a:srgbClr val="0070C0"/>
                </a:solidFill>
              </a:rPr>
              <a:t> Darwin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335" y="958644"/>
            <a:ext cx="6816351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856" y="435072"/>
            <a:ext cx="3783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3200" b="1" dirty="0" smtClean="0"/>
              <a:t>3.	August Weismann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1066800"/>
            <a:ext cx="74676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. </a:t>
            </a:r>
            <a:r>
              <a:rPr lang="en-US" sz="2400" dirty="0" err="1" smtClean="0"/>
              <a:t>Membuktikan</a:t>
            </a:r>
            <a:r>
              <a:rPr lang="en-US" sz="2400" dirty="0" smtClean="0"/>
              <a:t> </a:t>
            </a:r>
            <a:r>
              <a:rPr lang="en-US" sz="2400" dirty="0" err="1"/>
              <a:t>pendapatnya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mengawinkan</a:t>
            </a:r>
            <a:r>
              <a:rPr lang="en-US" sz="2400" dirty="0" smtClean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tikus</a:t>
            </a:r>
            <a:r>
              <a:rPr lang="en-US" sz="2400" dirty="0"/>
              <a:t> yang </a:t>
            </a:r>
            <a:r>
              <a:rPr lang="en-US" sz="2400" dirty="0" err="1" smtClean="0"/>
              <a:t>dipotong</a:t>
            </a:r>
            <a:r>
              <a:rPr lang="en-US" sz="2400" dirty="0" smtClean="0"/>
              <a:t> </a:t>
            </a:r>
            <a:r>
              <a:rPr lang="sv-SE" sz="2400" dirty="0" smtClean="0"/>
              <a:t>ekornya</a:t>
            </a:r>
            <a:r>
              <a:rPr lang="sv-SE" sz="2400" dirty="0"/>
              <a:t>. Hingga generasi ke-21, </a:t>
            </a:r>
            <a:r>
              <a:rPr lang="sv-SE" sz="2400" dirty="0" smtClean="0"/>
              <a:t>semua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/>
              <a:t>tikus</a:t>
            </a:r>
            <a:r>
              <a:rPr lang="en-US" sz="2400" dirty="0"/>
              <a:t> yang </a:t>
            </a:r>
            <a:r>
              <a:rPr lang="en-US" sz="2400" dirty="0" err="1"/>
              <a:t>dilahirkan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 smtClean="0"/>
              <a:t>keturunan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/>
              <a:t>tikus</a:t>
            </a:r>
            <a:r>
              <a:rPr lang="en-US" sz="2400" dirty="0"/>
              <a:t> </a:t>
            </a:r>
            <a:r>
              <a:rPr lang="en-US" sz="2400" dirty="0" err="1"/>
              <a:t>tadi</a:t>
            </a:r>
            <a:r>
              <a:rPr lang="en-US" sz="2400" dirty="0"/>
              <a:t> </a:t>
            </a:r>
            <a:r>
              <a:rPr lang="en-US" sz="2400" dirty="0" err="1"/>
              <a:t>berekor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Weismann </a:t>
            </a:r>
            <a:r>
              <a:rPr lang="en-US" sz="2400" dirty="0" err="1" smtClean="0"/>
              <a:t>menyimpulkan</a:t>
            </a:r>
            <a:r>
              <a:rPr lang="en-US" sz="2400" dirty="0"/>
              <a:t>: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/>
            </a:pPr>
            <a:r>
              <a:rPr lang="sv-SE" sz="2400" dirty="0" smtClean="0"/>
              <a:t>Perubahan </a:t>
            </a:r>
            <a:r>
              <a:rPr lang="sv-SE" sz="2400" dirty="0"/>
              <a:t>sel tubuh karena </a:t>
            </a:r>
            <a:r>
              <a:rPr lang="sv-SE" sz="2400" dirty="0" smtClean="0"/>
              <a:t>pengaruh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diwariskan</a:t>
            </a:r>
            <a:r>
              <a:rPr lang="en-US" sz="2400" dirty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sv-SE" sz="2400" dirty="0" smtClean="0"/>
              <a:t>generasi </a:t>
            </a:r>
            <a:r>
              <a:rPr lang="sv-SE" sz="2400" dirty="0"/>
              <a:t>berikutnya. Hal ini </a:t>
            </a:r>
            <a:r>
              <a:rPr lang="sv-SE" sz="2400" dirty="0" smtClean="0"/>
              <a:t>membuktikan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evolusi</a:t>
            </a:r>
            <a:r>
              <a:rPr lang="en-US" sz="2400" dirty="0"/>
              <a:t> </a:t>
            </a:r>
            <a:r>
              <a:rPr lang="en-US" sz="2400" dirty="0" smtClean="0"/>
              <a:t>Lamarck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benar</a:t>
            </a:r>
            <a:r>
              <a:rPr lang="en-US" sz="24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/>
            </a:pPr>
            <a:r>
              <a:rPr lang="it-IT" sz="2400" dirty="0" smtClean="0"/>
              <a:t>Evolusi </a:t>
            </a:r>
            <a:r>
              <a:rPr lang="it-IT" sz="2400" dirty="0"/>
              <a:t>adalah masalah </a:t>
            </a:r>
            <a:r>
              <a:rPr lang="it-IT" sz="2400" dirty="0" smtClean="0"/>
              <a:t>pewarisan </a:t>
            </a:r>
            <a:r>
              <a:rPr lang="en-US" sz="2400" dirty="0" smtClean="0"/>
              <a:t>gen-gen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kelamin</a:t>
            </a:r>
            <a:r>
              <a:rPr lang="en-US" sz="2400" dirty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fi-FI" sz="2400" dirty="0" smtClean="0"/>
              <a:t>evolusi </a:t>
            </a:r>
            <a:r>
              <a:rPr lang="fi-FI" sz="2400" dirty="0"/>
              <a:t>adalah gejala seleksi </a:t>
            </a:r>
            <a:r>
              <a:rPr lang="fi-FI" sz="2400" dirty="0" smtClean="0"/>
              <a:t>alam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/>
              <a:t>faktor-faktor</a:t>
            </a:r>
            <a:r>
              <a:rPr lang="en-US" sz="2400" dirty="0"/>
              <a:t> </a:t>
            </a:r>
            <a:r>
              <a:rPr lang="en-US" sz="2400" dirty="0" err="1"/>
              <a:t>genetika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44" y="538308"/>
            <a:ext cx="771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B.  FAKTOR YANG MEMPENGARUHI EVOLUSI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310136"/>
            <a:ext cx="74676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 err="1" smtClean="0"/>
              <a:t>Hukum</a:t>
            </a:r>
            <a:r>
              <a:rPr lang="en-US" sz="2400" dirty="0" smtClean="0"/>
              <a:t> Hardy-Weinberg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alel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gen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sv-SE" sz="2400" dirty="0" smtClean="0"/>
              <a:t>dalam keseimbangan dari satu generasi ke </a:t>
            </a:r>
            <a:r>
              <a:rPr lang="en-US" sz="2400" dirty="0" err="1" smtClean="0"/>
              <a:t>generasi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syarat</a:t>
            </a:r>
            <a:r>
              <a:rPr lang="en-US" sz="2400" dirty="0" smtClean="0"/>
              <a:t>: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endParaRPr lang="en-US" sz="24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err="1" smtClean="0"/>
              <a:t>Perkawinan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acak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i="1" dirty="0" smtClean="0"/>
              <a:t>random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mutasi</a:t>
            </a:r>
            <a:r>
              <a:rPr lang="en-US" sz="2400" dirty="0" smtClean="0"/>
              <a:t> </a:t>
            </a:r>
            <a:r>
              <a:rPr lang="en-US" sz="2400" dirty="0" err="1" smtClean="0"/>
              <a:t>maju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balik</a:t>
            </a:r>
            <a:endParaRPr lang="en-US" sz="24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seleksi</a:t>
            </a:r>
            <a:endParaRPr lang="en-US" sz="24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migrasi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950" y="609600"/>
            <a:ext cx="76390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err="1" smtClean="0"/>
              <a:t>Frekuensi</a:t>
            </a:r>
            <a:r>
              <a:rPr lang="en-US" sz="2400" dirty="0" smtClean="0"/>
              <a:t> gen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sv-SE" sz="2400" dirty="0" smtClean="0"/>
              <a:t>antara suatu gen atau genotipe dengan gen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genotipe</a:t>
            </a:r>
            <a:r>
              <a:rPr lang="en-US" sz="2400" dirty="0" smtClean="0"/>
              <a:t> yang lain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Andaikan</a:t>
            </a:r>
            <a:r>
              <a:rPr lang="en-US" sz="2400" dirty="0" smtClean="0"/>
              <a:t>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alel</a:t>
            </a:r>
            <a:r>
              <a:rPr lang="en-US" sz="2400" dirty="0" smtClean="0"/>
              <a:t> A p,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alel</a:t>
            </a:r>
            <a:r>
              <a:rPr lang="en-US" sz="2400" dirty="0" smtClean="0"/>
              <a:t> a </a:t>
            </a:r>
            <a:r>
              <a:rPr lang="en-US" sz="2400" dirty="0" err="1" smtClean="0"/>
              <a:t>q,maka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kombinasi</a:t>
            </a:r>
            <a:r>
              <a:rPr lang="en-US" sz="2400" dirty="0" smtClean="0"/>
              <a:t> spermatozoa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heterozigot</a:t>
            </a:r>
            <a:r>
              <a:rPr lang="en-US" sz="2400" dirty="0" smtClean="0"/>
              <a:t> </a:t>
            </a:r>
            <a:r>
              <a:rPr lang="en-US" sz="2400" dirty="0" err="1" smtClean="0"/>
              <a:t>Aa</a:t>
            </a:r>
            <a:r>
              <a:rPr lang="en-US" sz="2400" dirty="0" smtClean="0"/>
              <a:t> X </a:t>
            </a:r>
            <a:r>
              <a:rPr lang="en-US" sz="2400" dirty="0" err="1" smtClean="0"/>
              <a:t>Aa</a:t>
            </a:r>
            <a:r>
              <a:rPr lang="en-US" sz="2400" dirty="0" smtClean="0"/>
              <a:t> (p + q)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1 p + q =1 p = 1– q.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52475" y="5353668"/>
            <a:ext cx="4536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= 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(AA)+ 2pq (</a:t>
            </a:r>
            <a:r>
              <a:rPr lang="en-US" sz="2400" dirty="0" err="1" smtClean="0"/>
              <a:t>Aa</a:t>
            </a:r>
            <a:r>
              <a:rPr lang="en-US" sz="2400" dirty="0" smtClean="0"/>
              <a:t>) + q</a:t>
            </a:r>
            <a:r>
              <a:rPr lang="en-US" sz="2400" baseline="30000" dirty="0" smtClean="0"/>
              <a:t> 2</a:t>
            </a:r>
            <a:r>
              <a:rPr lang="en-US" sz="2400" dirty="0" smtClean="0"/>
              <a:t>(</a:t>
            </a:r>
            <a:r>
              <a:rPr lang="en-US" sz="2400" dirty="0" err="1" smtClean="0"/>
              <a:t>aa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51892"/>
            <a:ext cx="5891719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622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F0"/>
                </a:solidFill>
              </a:rPr>
              <a:t>1.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Menghitung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frekuensi</a:t>
            </a:r>
            <a:r>
              <a:rPr lang="en-US" sz="2800" b="1" i="1" dirty="0" smtClean="0">
                <a:solidFill>
                  <a:srgbClr val="00B0F0"/>
                </a:solidFill>
              </a:rPr>
              <a:t> gen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kodominan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808" y="9144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Dari 1000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diperiksa</a:t>
            </a:r>
            <a:r>
              <a:rPr lang="en-US" sz="2400" dirty="0" smtClean="0"/>
              <a:t> </a:t>
            </a:r>
            <a:r>
              <a:rPr lang="en-US" sz="2400" dirty="0" err="1" smtClean="0"/>
              <a:t>golongan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darahnya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sv-SE" sz="2400" dirty="0" smtClean="0"/>
              <a:t>MN, didapatkan 640 orang bergolongan M, </a:t>
            </a:r>
            <a:r>
              <a:rPr lang="nl-NL" sz="2400" dirty="0" smtClean="0"/>
              <a:t>320 orang Mn, dan 40 orang N. Berapakah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alel</a:t>
            </a:r>
            <a:r>
              <a:rPr lang="en-US" sz="2400" dirty="0" smtClean="0"/>
              <a:t> LM </a:t>
            </a:r>
            <a:r>
              <a:rPr lang="en-US" sz="2400" dirty="0" err="1" smtClean="0"/>
              <a:t>dan</a:t>
            </a:r>
            <a:r>
              <a:rPr lang="en-US" sz="2400" dirty="0" smtClean="0"/>
              <a:t> LN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26808" y="2667000"/>
            <a:ext cx="7831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Misal</a:t>
            </a:r>
            <a:r>
              <a:rPr lang="en-US" sz="2400" dirty="0" smtClean="0"/>
              <a:t> p =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alel</a:t>
            </a:r>
            <a:r>
              <a:rPr lang="en-US" sz="2400" dirty="0" smtClean="0"/>
              <a:t> LM, q =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alel</a:t>
            </a:r>
            <a:r>
              <a:rPr lang="en-US" sz="2400" dirty="0" smtClean="0"/>
              <a:t> LN.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Hardy-Weinberg: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612163"/>
            <a:ext cx="5029200" cy="13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26808" y="50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/>
              <a:t>Jadi: 	frekuensi alel L</a:t>
            </a:r>
            <a:r>
              <a:rPr lang="en-US" sz="2400" baseline="30000" dirty="0" smtClean="0"/>
              <a:t> M</a:t>
            </a:r>
            <a:r>
              <a:rPr lang="it-IT" sz="2400" dirty="0" smtClean="0"/>
              <a:t> = p = 0,8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alel</a:t>
            </a:r>
            <a:r>
              <a:rPr lang="en-US" sz="2400" dirty="0" smtClean="0"/>
              <a:t> L</a:t>
            </a:r>
            <a:r>
              <a:rPr lang="en-US" sz="2400" baseline="30000" dirty="0" smtClean="0"/>
              <a:t> N</a:t>
            </a:r>
            <a:r>
              <a:rPr lang="en-US" sz="2400" dirty="0" smtClean="0"/>
              <a:t> = q = 0,2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759528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Faktor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terjadinya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keseimbangan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frekuensi</a:t>
            </a:r>
            <a:r>
              <a:rPr lang="en-US" sz="2800" dirty="0" smtClean="0"/>
              <a:t> gen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09600" y="1973808"/>
            <a:ext cx="6477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800" b="1" dirty="0" err="1" smtClean="0"/>
              <a:t>Perkawinan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Acak</a:t>
            </a:r>
            <a:endParaRPr lang="en-US" sz="2800" b="1" dirty="0" smtClean="0"/>
          </a:p>
          <a:p>
            <a:pPr marL="514350" indent="1588">
              <a:spcBef>
                <a:spcPts val="600"/>
              </a:spcBef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perkawinan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benar-benar</a:t>
            </a:r>
            <a:r>
              <a:rPr lang="en-US" sz="2400" dirty="0" smtClean="0"/>
              <a:t> </a:t>
            </a:r>
            <a:r>
              <a:rPr lang="en-US" sz="2400" dirty="0" err="1" smtClean="0"/>
              <a:t>acak</a:t>
            </a:r>
            <a:r>
              <a:rPr lang="en-US" sz="2400" dirty="0" smtClean="0"/>
              <a:t>.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dipengaruhi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" y="3574008"/>
            <a:ext cx="75057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2.   </a:t>
            </a:r>
            <a:r>
              <a:rPr lang="en-US" sz="2800" b="1" dirty="0" err="1" smtClean="0"/>
              <a:t>Migrasi</a:t>
            </a:r>
            <a:endParaRPr lang="en-US" sz="2800" b="1" dirty="0" smtClean="0"/>
          </a:p>
          <a:p>
            <a:pPr marL="515938">
              <a:spcBef>
                <a:spcPts val="600"/>
              </a:spcBef>
            </a:pPr>
            <a:r>
              <a:rPr lang="en-US" sz="2400" dirty="0" err="1" smtClean="0"/>
              <a:t>Individu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alel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.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pt-BR" sz="2400" dirty="0" smtClean="0"/>
              <a:t> populasi akan membawa alel. </a:t>
            </a:r>
            <a:r>
              <a:rPr lang="en-US" sz="2400" dirty="0" err="1" smtClean="0"/>
              <a:t>Pergerakan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alel</a:t>
            </a:r>
            <a:r>
              <a:rPr lang="en-US" sz="2400" dirty="0" smtClean="0"/>
              <a:t> </a:t>
            </a:r>
            <a:r>
              <a:rPr lang="en-US" sz="2400" dirty="0" err="1" smtClean="0"/>
              <a:t>antarpopulasi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arus</a:t>
            </a:r>
            <a:r>
              <a:rPr lang="en-US" sz="2400" i="1" dirty="0" smtClean="0"/>
              <a:t> gen.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91484"/>
            <a:ext cx="7162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3. </a:t>
            </a:r>
            <a:r>
              <a:rPr lang="en-US" sz="2800" b="1" dirty="0" err="1" smtClean="0"/>
              <a:t>Hanyutan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Genetik</a:t>
            </a:r>
            <a:endParaRPr lang="en-US" sz="2800" b="1" dirty="0" smtClean="0"/>
          </a:p>
          <a:p>
            <a:pPr indent="339725">
              <a:spcBef>
                <a:spcPts val="600"/>
              </a:spcBef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s-ES" sz="2400" dirty="0" err="1" smtClean="0"/>
              <a:t>frekuensi</a:t>
            </a:r>
            <a:r>
              <a:rPr lang="es-ES" sz="2400" dirty="0" smtClean="0"/>
              <a:t> </a:t>
            </a:r>
            <a:r>
              <a:rPr lang="es-ES" sz="2400" dirty="0" err="1" smtClean="0"/>
              <a:t>alel</a:t>
            </a:r>
            <a:r>
              <a:rPr lang="es-ES" sz="2400" dirty="0" smtClean="0"/>
              <a:t> </a:t>
            </a:r>
            <a:r>
              <a:rPr lang="es-ES" sz="2400" dirty="0" err="1" smtClean="0"/>
              <a:t>akibat</a:t>
            </a:r>
            <a:r>
              <a:rPr lang="es-ES" sz="2400" dirty="0" smtClean="0"/>
              <a:t> </a:t>
            </a:r>
            <a:r>
              <a:rPr lang="es-ES" sz="2400" dirty="0" err="1" smtClean="0"/>
              <a:t>adanya</a:t>
            </a:r>
            <a:r>
              <a:rPr lang="es-ES" sz="2400" dirty="0" smtClean="0"/>
              <a:t> </a:t>
            </a:r>
            <a:r>
              <a:rPr lang="es-ES" sz="2400" dirty="0" err="1" smtClean="0"/>
              <a:t>populasi</a:t>
            </a:r>
            <a:r>
              <a:rPr lang="es-ES" sz="2400" dirty="0" smtClean="0"/>
              <a:t> </a:t>
            </a:r>
            <a:r>
              <a:rPr lang="es-ES" sz="2400" dirty="0" err="1" smtClean="0"/>
              <a:t>kecil</a:t>
            </a:r>
            <a:endParaRPr lang="es-ES" sz="2400" dirty="0" smtClean="0"/>
          </a:p>
          <a:p>
            <a:pPr indent="339725">
              <a:spcBef>
                <a:spcPts val="600"/>
              </a:spcBef>
            </a:pPr>
            <a:r>
              <a:rPr lang="en-US" sz="2400" dirty="0" smtClean="0"/>
              <a:t>yang </a:t>
            </a:r>
            <a:r>
              <a:rPr lang="en-US" sz="2400" dirty="0" err="1" smtClean="0"/>
              <a:t>memisah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38200" y="2391684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/>
              <a:t>4. </a:t>
            </a:r>
            <a:r>
              <a:rPr lang="en-US" sz="2800" b="1" dirty="0" err="1" smtClean="0"/>
              <a:t>Seleksi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Alam</a:t>
            </a:r>
            <a:endParaRPr lang="en-US" sz="2800" b="1" dirty="0" smtClean="0"/>
          </a:p>
          <a:p>
            <a:pPr marL="633413" indent="-293688">
              <a:spcBef>
                <a:spcPts val="1200"/>
              </a:spcBef>
              <a:buFont typeface="+mj-lt"/>
              <a:buAutoNum type="alphaLcPeriod"/>
            </a:pPr>
            <a:r>
              <a:rPr lang="en-US" sz="2400" dirty="0" err="1" smtClean="0"/>
              <a:t>organisme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menyesuaikan</a:t>
            </a:r>
            <a:r>
              <a:rPr lang="sv-SE" sz="2400" dirty="0" smtClean="0"/>
              <a:t> diri dengan lingkungannya yang baru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mempertahankan</a:t>
            </a:r>
            <a:r>
              <a:rPr lang="en-US" sz="2400" dirty="0" smtClean="0"/>
              <a:t> </a:t>
            </a:r>
            <a:r>
              <a:rPr lang="en-US" sz="2400" dirty="0" err="1" smtClean="0"/>
              <a:t>kelangsungan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hidupnya</a:t>
            </a:r>
            <a:endParaRPr lang="en-US" sz="2400" dirty="0" smtClean="0"/>
          </a:p>
          <a:p>
            <a:pPr marL="633413" indent="-293688">
              <a:spcBef>
                <a:spcPts val="1200"/>
              </a:spcBef>
              <a:buFont typeface="+mj-lt"/>
              <a:buAutoNum type="alphaLcPeriod"/>
            </a:pPr>
            <a:r>
              <a:rPr lang="en-US" sz="2400" dirty="0" err="1" smtClean="0"/>
              <a:t>organisme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lingkungannya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mati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pindah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lain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8080"/>
            <a:ext cx="8229600" cy="772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Tujuan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Pembelajaran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64568"/>
            <a:ext cx="8229600" cy="44486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Setelah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mempelajari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diharapakan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339725" indent="-339725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Menunjukkan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 smtClean="0"/>
              <a:t>evolusi</a:t>
            </a:r>
            <a:r>
              <a:rPr lang="en-US" sz="2800" dirty="0" smtClean="0"/>
              <a:t>.</a:t>
            </a:r>
            <a:endParaRPr lang="en-US" sz="2800" dirty="0"/>
          </a:p>
          <a:p>
            <a:pPr marL="339725" indent="-3397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 smtClean="0"/>
              <a:t>Mendeskripsikan</a:t>
            </a:r>
            <a:r>
              <a:rPr lang="en-US" sz="2800" dirty="0" smtClean="0"/>
              <a:t> </a:t>
            </a:r>
            <a:r>
              <a:rPr lang="en-US" sz="2800" dirty="0" err="1" smtClean="0"/>
              <a:t>sejumlah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 smtClean="0"/>
              <a:t>berpengaruh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berlangsungnya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evolusi</a:t>
            </a:r>
            <a:r>
              <a:rPr lang="en-US" sz="2800" dirty="0" smtClean="0"/>
              <a:t>.</a:t>
            </a:r>
          </a:p>
          <a:p>
            <a:pPr marL="339725" indent="-3397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/>
              <a:t>kaitan</a:t>
            </a:r>
            <a:r>
              <a:rPr lang="en-US" sz="2800" dirty="0"/>
              <a:t> </a:t>
            </a:r>
            <a:r>
              <a:rPr lang="en-US" sz="2800" dirty="0" err="1" smtClean="0"/>
              <a:t>mutasi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 smtClean="0"/>
              <a:t>evolusi</a:t>
            </a:r>
            <a:r>
              <a:rPr lang="en-US" sz="2800" dirty="0" smtClean="0"/>
              <a:t>.</a:t>
            </a:r>
            <a:endParaRPr lang="en-US" sz="2800" dirty="0"/>
          </a:p>
          <a:p>
            <a:pPr marL="339725" indent="-3397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 smtClean="0"/>
              <a:t>Menghitung</a:t>
            </a:r>
            <a:r>
              <a:rPr lang="en-US" sz="2800" dirty="0" smtClean="0"/>
              <a:t> </a:t>
            </a:r>
            <a:r>
              <a:rPr lang="en-US" sz="2800" dirty="0" err="1"/>
              <a:t>frekuensi</a:t>
            </a:r>
            <a:r>
              <a:rPr lang="en-US" sz="2800" dirty="0"/>
              <a:t> </a:t>
            </a:r>
            <a:r>
              <a:rPr lang="en-US" sz="2800" dirty="0" smtClean="0"/>
              <a:t>gen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populasi</a:t>
            </a:r>
            <a:r>
              <a:rPr lang="en-US" sz="2800" dirty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smtClean="0"/>
              <a:t>Hardy-Weinberg.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1130688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adaptasi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populasi</a:t>
            </a:r>
            <a:r>
              <a:rPr lang="en-US" sz="2800" dirty="0" smtClean="0"/>
              <a:t> </a:t>
            </a:r>
            <a:r>
              <a:rPr lang="en-US" sz="2800" dirty="0" err="1" smtClean="0"/>
              <a:t>ngengat</a:t>
            </a:r>
            <a:r>
              <a:rPr lang="en-US" sz="2800" dirty="0" smtClean="0"/>
              <a:t> </a:t>
            </a:r>
            <a:r>
              <a:rPr lang="en-US" sz="2800" dirty="0" err="1" smtClean="0"/>
              <a:t>malam</a:t>
            </a:r>
            <a:r>
              <a:rPr lang="en-US" sz="2800" dirty="0" smtClean="0"/>
              <a:t> </a:t>
            </a:r>
            <a:r>
              <a:rPr lang="en-US" sz="2800" i="1" dirty="0" err="1" smtClean="0"/>
              <a:t>Biston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betularia</a:t>
            </a:r>
            <a:r>
              <a:rPr lang="en-US" sz="2800" i="1" dirty="0" smtClean="0"/>
              <a:t>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21" y="2273688"/>
            <a:ext cx="89547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06232"/>
            <a:ext cx="550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Pengaruh antibiotik pada resistensi bakteri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24" y="1541208"/>
            <a:ext cx="849224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4048416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 marL="176213" indent="-176213"/>
            <a:r>
              <a:rPr lang="en-US" sz="2400" dirty="0" smtClean="0"/>
              <a:t>-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leher</a:t>
            </a:r>
            <a:r>
              <a:rPr lang="en-US" sz="2400" dirty="0" smtClean="0"/>
              <a:t> yang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jerapah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pohon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</a:t>
            </a:r>
          </a:p>
          <a:p>
            <a:pPr marL="176213" indent="-176213"/>
            <a:r>
              <a:rPr lang="nl-NL" sz="2400" dirty="0" smtClean="0"/>
              <a:t>- bentuk burung puyuh dan warnanya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bergumpalgumpal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perkawinan</a:t>
            </a:r>
            <a:r>
              <a:rPr lang="en-US" sz="2400" dirty="0" smtClean="0"/>
              <a:t> </a:t>
            </a:r>
            <a:r>
              <a:rPr lang="it-IT" sz="2400" dirty="0" smtClean="0"/>
              <a:t>secara acak, 50% dari individu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resesif</a:t>
            </a:r>
            <a:r>
              <a:rPr lang="en-US" sz="2400" dirty="0" smtClean="0"/>
              <a:t>.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fenotipe</a:t>
            </a:r>
            <a:r>
              <a:rPr lang="en-US" sz="2400" dirty="0" smtClean="0"/>
              <a:t>, </a:t>
            </a:r>
            <a:r>
              <a:rPr lang="en-US" sz="2400" dirty="0" err="1" smtClean="0"/>
              <a:t>genotipe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gen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816" y="1750140"/>
            <a:ext cx="6248400" cy="256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46356" y="4608876"/>
            <a:ext cx="4844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Misal</a:t>
            </a:r>
            <a:r>
              <a:rPr lang="en-US" sz="2400" dirty="0" smtClean="0"/>
              <a:t>: 	p =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gen A</a:t>
            </a:r>
          </a:p>
          <a:p>
            <a:r>
              <a:rPr lang="en-US" sz="2400" dirty="0" smtClean="0"/>
              <a:t>	q =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gen a</a:t>
            </a:r>
          </a:p>
          <a:p>
            <a:r>
              <a:rPr lang="en-US" sz="2400" dirty="0" smtClean="0"/>
              <a:t>           </a:t>
            </a:r>
          </a:p>
          <a:p>
            <a:r>
              <a:rPr lang="fr-FR" sz="2400" dirty="0" smtClean="0"/>
              <a:t>	         </a:t>
            </a:r>
          </a:p>
          <a:p>
            <a:pPr indent="1547813"/>
            <a:r>
              <a:rPr lang="fr-FR" sz="2400" dirty="0" smtClean="0"/>
              <a:t>p = 1– q = 1- 0,7 = 0,3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74716" y="5410200"/>
          <a:ext cx="2925762" cy="496887"/>
        </p:xfrm>
        <a:graphic>
          <a:graphicData uri="http://schemas.openxmlformats.org/presentationml/2006/ole">
            <p:oleObj spid="_x0000_s4100" name="Equation" r:id="rId4" imgW="148572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956" y="3426480"/>
            <a:ext cx="7792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keturunan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perkawinan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individu-individu</a:t>
            </a:r>
            <a:r>
              <a:rPr lang="en-US" sz="2000" dirty="0" smtClean="0"/>
              <a:t> AA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08" y="3957419"/>
            <a:ext cx="8464566" cy="24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0330" y="228600"/>
            <a:ext cx="8303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genotipe</a:t>
            </a:r>
            <a:r>
              <a:rPr lang="en-US" sz="2400" dirty="0" smtClean="0"/>
              <a:t> </a:t>
            </a:r>
            <a:r>
              <a:rPr lang="en-US" sz="2400" dirty="0" err="1" smtClean="0"/>
              <a:t>aa</a:t>
            </a:r>
            <a:r>
              <a:rPr lang="sv-SE" sz="2400" dirty="0" smtClean="0"/>
              <a:t>, maka individu </a:t>
            </a:r>
            <a:r>
              <a:rPr lang="en-US" sz="2400" dirty="0" smtClean="0"/>
              <a:t>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memperbanyak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genotipe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AA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Aa</a:t>
            </a:r>
            <a:r>
              <a:rPr lang="en-US" sz="2400" dirty="0" smtClean="0"/>
              <a:t>.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genotipe</a:t>
            </a:r>
            <a:r>
              <a:rPr lang="en-US" sz="2400" dirty="0" smtClean="0"/>
              <a:t>  </a:t>
            </a:r>
            <a:r>
              <a:rPr lang="fi-FI" sz="2400" dirty="0" smtClean="0"/>
              <a:t>0,09 AA: 0,42 Aa.</a:t>
            </a:r>
          </a:p>
          <a:p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60180"/>
            <a:ext cx="4191000" cy="12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" y="1157724"/>
            <a:ext cx="7848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 smtClean="0"/>
              <a:t>5. </a:t>
            </a:r>
            <a:r>
              <a:rPr lang="en-US" sz="2800" b="1" dirty="0" err="1" smtClean="0"/>
              <a:t>Mutasi</a:t>
            </a:r>
            <a:endParaRPr lang="en-US" sz="2800" b="1" dirty="0" smtClean="0"/>
          </a:p>
          <a:p>
            <a:pPr>
              <a:spcBef>
                <a:spcPts val="1800"/>
              </a:spcBef>
            </a:pP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materi</a:t>
            </a:r>
            <a:r>
              <a:rPr lang="en-US" sz="2800" dirty="0" smtClean="0"/>
              <a:t> </a:t>
            </a:r>
            <a:r>
              <a:rPr lang="en-US" sz="2800" dirty="0" err="1" smtClean="0"/>
              <a:t>genetik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menurun</a:t>
            </a:r>
            <a:r>
              <a:rPr lang="en-US" sz="2800" dirty="0" smtClean="0"/>
              <a:t>. </a:t>
            </a:r>
            <a:r>
              <a:rPr lang="en-US" sz="2800" dirty="0" err="1" smtClean="0"/>
              <a:t>Mutasi</a:t>
            </a:r>
            <a:r>
              <a:rPr lang="en-US" sz="2800" dirty="0" smtClean="0"/>
              <a:t> gen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sv-SE" sz="2800" dirty="0" smtClean="0"/>
              <a:t>kimiawi dari gen yang terjadi tanpa atau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. </a:t>
            </a:r>
          </a:p>
          <a:p>
            <a:pPr>
              <a:spcBef>
                <a:spcPts val="1800"/>
              </a:spcBef>
            </a:pP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molekuler</a:t>
            </a:r>
            <a:r>
              <a:rPr lang="en-US" sz="2800" dirty="0" smtClean="0"/>
              <a:t> </a:t>
            </a:r>
            <a:r>
              <a:rPr lang="en-US" sz="2800" dirty="0" err="1" smtClean="0"/>
              <a:t>Hb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anemia </a:t>
            </a:r>
            <a:r>
              <a:rPr lang="en-US" sz="2800" dirty="0" err="1" smtClean="0"/>
              <a:t>ditentukan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gen </a:t>
            </a:r>
            <a:r>
              <a:rPr lang="en-US" sz="2800" dirty="0" err="1" smtClean="0"/>
              <a:t>resesif</a:t>
            </a:r>
            <a:r>
              <a:rPr lang="en-US" sz="2800" dirty="0" smtClean="0"/>
              <a:t>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kelainan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yang fatal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homozigot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995496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Vernon Ingram,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elektroforesis</a:t>
            </a:r>
            <a:r>
              <a:rPr lang="en-US" sz="2400" dirty="0" smtClean="0"/>
              <a:t>,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molekuler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Hb</a:t>
            </a:r>
            <a:r>
              <a:rPr lang="en-US" sz="2400" dirty="0" smtClean="0"/>
              <a:t> normal </a:t>
            </a:r>
            <a:r>
              <a:rPr lang="nl-NL" sz="2400" dirty="0" smtClean="0"/>
              <a:t>(HbA) dan Hb sel sabit (HbS).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52" y="2974236"/>
            <a:ext cx="8149034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84" y="1472364"/>
            <a:ext cx="82032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48772" y="4790760"/>
            <a:ext cx="5772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Skema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mekanisme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evolusi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773" y="892260"/>
            <a:ext cx="82394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/>
              <a:t>6. </a:t>
            </a:r>
            <a:r>
              <a:rPr lang="en-US" sz="2800" b="1" dirty="0" err="1" smtClean="0"/>
              <a:t>Rekombinasi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Seleksi</a:t>
            </a:r>
            <a:endParaRPr lang="en-US" sz="2800" b="1" dirty="0" smtClean="0"/>
          </a:p>
          <a:p>
            <a:pPr marL="339725">
              <a:spcBef>
                <a:spcPts val="1200"/>
              </a:spcBef>
            </a:pPr>
            <a:r>
              <a:rPr lang="en-US" sz="2400" dirty="0" err="1" smtClean="0"/>
              <a:t>Rekombinasi</a:t>
            </a:r>
            <a:r>
              <a:rPr lang="en-US" sz="2400" dirty="0" smtClean="0"/>
              <a:t> gen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perkawinan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seksual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evolusi</a:t>
            </a:r>
            <a:r>
              <a:rPr lang="en-US" sz="2400" dirty="0" smtClean="0"/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46356" y="2873460"/>
            <a:ext cx="7162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/>
              <a:t>Wilhelm Ludwig Johansen </a:t>
            </a:r>
            <a:r>
              <a:rPr lang="en-US" sz="2400" dirty="0" smtClean="0"/>
              <a:t>(Denmark, 1857-1927)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1985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400" dirty="0" err="1" smtClean="0"/>
              <a:t>seleksi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rekombinasi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perkawinan</a:t>
            </a:r>
            <a:r>
              <a:rPr lang="en-US" sz="2400" dirty="0" smtClean="0"/>
              <a:t> </a:t>
            </a:r>
            <a:r>
              <a:rPr lang="en-US" sz="2400" dirty="0" err="1" smtClean="0"/>
              <a:t>silang</a:t>
            </a:r>
            <a:r>
              <a:rPr lang="en-US" sz="24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400" dirty="0" err="1" smtClean="0"/>
              <a:t>seleksi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</a:t>
            </a:r>
            <a:r>
              <a:rPr lang="en-US" sz="2400" dirty="0" smtClean="0"/>
              <a:t>, </a:t>
            </a:r>
            <a:r>
              <a:rPr lang="en-US" sz="2400" dirty="0" err="1" smtClean="0"/>
              <a:t>pembatas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penstabil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rekombinasi</a:t>
            </a:r>
            <a:r>
              <a:rPr lang="en-US" sz="2400" dirty="0" smtClean="0"/>
              <a:t> gen.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900" y="4601508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Skema</a:t>
            </a:r>
            <a:r>
              <a:rPr lang="en-US" sz="2000" dirty="0" smtClean="0"/>
              <a:t> </a:t>
            </a:r>
            <a:r>
              <a:rPr lang="en-US" sz="2000" dirty="0" err="1" smtClean="0"/>
              <a:t>percobaan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rekombinasi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seleksi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64220"/>
            <a:ext cx="8535166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772" y="304800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D. TERBENTUKNYA SPESIES BARU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403544"/>
            <a:ext cx="70104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 smtClean="0"/>
              <a:t>Isolasi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kunci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terjadinya</a:t>
            </a:r>
            <a:r>
              <a:rPr lang="en-US" sz="2800" b="1" dirty="0" smtClean="0"/>
              <a:t> </a:t>
            </a:r>
            <a:r>
              <a:rPr lang="en-US" sz="2800" dirty="0" err="1" smtClean="0"/>
              <a:t>spesies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isolasi</a:t>
            </a:r>
            <a:r>
              <a:rPr lang="en-US" sz="2800" dirty="0" smtClean="0"/>
              <a:t> </a:t>
            </a:r>
            <a:r>
              <a:rPr lang="en-US" sz="2800" dirty="0" err="1" smtClean="0"/>
              <a:t>mencegah</a:t>
            </a:r>
            <a:r>
              <a:rPr lang="en-US" sz="2800" dirty="0" smtClean="0"/>
              <a:t> </a:t>
            </a:r>
            <a:r>
              <a:rPr lang="en-US" sz="2800" dirty="0" err="1" smtClean="0"/>
              <a:t>terciptanya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r>
              <a:rPr lang="en-US" sz="2800" dirty="0" smtClean="0"/>
              <a:t> </a:t>
            </a:r>
            <a:r>
              <a:rPr lang="en-US" sz="2800" dirty="0" err="1" smtClean="0"/>
              <a:t>keseragaman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antarspesies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hibridisasi</a:t>
            </a:r>
            <a:r>
              <a:rPr lang="en-US" sz="2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Isolasi ada 2 macam: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err="1" smtClean="0"/>
              <a:t>isolasi</a:t>
            </a:r>
            <a:r>
              <a:rPr lang="en-US" sz="2800" dirty="0" smtClean="0"/>
              <a:t> </a:t>
            </a:r>
            <a:r>
              <a:rPr lang="en-US" sz="2800" dirty="0" err="1" smtClean="0"/>
              <a:t>geografi</a:t>
            </a:r>
            <a:r>
              <a:rPr lang="en-US" sz="2800" dirty="0" smtClean="0"/>
              <a:t>, yang </a:t>
            </a:r>
            <a:r>
              <a:rPr lang="en-US" sz="2800" dirty="0" err="1" smtClean="0"/>
              <a:t>dipisahkan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endParaRPr lang="en-US" sz="28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err="1" smtClean="0"/>
              <a:t>isolasi</a:t>
            </a:r>
            <a:r>
              <a:rPr lang="en-US" sz="2800" dirty="0" smtClean="0"/>
              <a:t> </a:t>
            </a:r>
            <a:r>
              <a:rPr lang="en-US" sz="2800" dirty="0" err="1" smtClean="0"/>
              <a:t>reproduksi</a:t>
            </a:r>
            <a:r>
              <a:rPr lang="en-US" sz="2800" dirty="0" smtClean="0"/>
              <a:t>,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isolasi</a:t>
            </a:r>
            <a:r>
              <a:rPr lang="en-US" sz="2800" dirty="0" smtClean="0"/>
              <a:t> </a:t>
            </a:r>
            <a:r>
              <a:rPr lang="en-US" sz="2800" dirty="0" err="1" smtClean="0"/>
              <a:t>ekologi</a:t>
            </a:r>
            <a:r>
              <a:rPr lang="en-US" sz="2800" dirty="0" smtClean="0"/>
              <a:t>, </a:t>
            </a:r>
            <a:r>
              <a:rPr lang="en-US" sz="2800" dirty="0" err="1" smtClean="0"/>
              <a:t>musim</a:t>
            </a:r>
            <a:r>
              <a:rPr lang="en-US" sz="2800" dirty="0" smtClean="0"/>
              <a:t>, </a:t>
            </a:r>
            <a:r>
              <a:rPr lang="en-US" sz="2800" dirty="0" err="1" smtClean="0"/>
              <a:t>tingkah</a:t>
            </a:r>
            <a:r>
              <a:rPr lang="en-US" sz="2800" dirty="0" smtClean="0"/>
              <a:t> </a:t>
            </a:r>
            <a:r>
              <a:rPr lang="en-US" sz="2800" dirty="0" err="1" smtClean="0"/>
              <a:t>laku</a:t>
            </a:r>
            <a:r>
              <a:rPr lang="en-US" sz="2800" dirty="0" smtClean="0"/>
              <a:t>, </a:t>
            </a:r>
            <a:r>
              <a:rPr lang="en-US" sz="2800" dirty="0" err="1" smtClean="0"/>
              <a:t>mekanik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isolasi</a:t>
            </a:r>
            <a:r>
              <a:rPr lang="en-US" sz="2800" dirty="0" smtClean="0"/>
              <a:t> </a:t>
            </a:r>
            <a:r>
              <a:rPr lang="en-US" sz="2800" dirty="0" err="1" smtClean="0"/>
              <a:t>gamet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956184"/>
            <a:ext cx="8229600" cy="48296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9725" indent="-3397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it-IT" sz="2800" dirty="0" smtClean="0"/>
              <a:t>tentang </a:t>
            </a:r>
            <a:r>
              <a:rPr lang="it-IT" sz="2800" dirty="0"/>
              <a:t>fosil yang diamati </a:t>
            </a:r>
            <a:r>
              <a:rPr lang="it-IT" sz="2800" dirty="0" smtClean="0"/>
              <a:t>di </a:t>
            </a:r>
            <a:r>
              <a:rPr lang="en-US" sz="2800" dirty="0" smtClean="0"/>
              <a:t>museum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situs</a:t>
            </a:r>
            <a:r>
              <a:rPr lang="en-US" sz="2800" dirty="0"/>
              <a:t> </a:t>
            </a:r>
            <a:r>
              <a:rPr lang="en-US" sz="2800" dirty="0" err="1"/>
              <a:t>temuan</a:t>
            </a:r>
            <a:r>
              <a:rPr lang="en-US" sz="2800" dirty="0"/>
              <a:t> </a:t>
            </a:r>
            <a:r>
              <a:rPr lang="en-US" sz="2800" dirty="0" err="1" smtClean="0"/>
              <a:t>fosil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.</a:t>
            </a:r>
          </a:p>
          <a:p>
            <a:pPr marL="339725" indent="-3397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err="1" smtClean="0"/>
              <a:t>Mengkomunikasikan</a:t>
            </a:r>
            <a:r>
              <a:rPr lang="en-US" sz="2800" dirty="0" smtClean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 smtClean="0"/>
              <a:t>lisan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 smtClean="0"/>
              <a:t>pengumpulan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pengamatan</a:t>
            </a:r>
            <a:r>
              <a:rPr lang="en-US" sz="2800" dirty="0" smtClean="0"/>
              <a:t>.</a:t>
            </a:r>
          </a:p>
          <a:p>
            <a:pPr marL="339725" indent="-3397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 smtClean="0"/>
              <a:t>asal</a:t>
            </a:r>
            <a:r>
              <a:rPr lang="en-US" sz="2800" dirty="0" smtClean="0"/>
              <a:t> </a:t>
            </a:r>
            <a:r>
              <a:rPr lang="en-US" sz="2800" dirty="0" err="1" smtClean="0"/>
              <a:t>usul</a:t>
            </a:r>
            <a:r>
              <a:rPr lang="en-US" sz="2800" dirty="0" smtClean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 smtClean="0"/>
              <a:t>bumi</a:t>
            </a:r>
            <a:r>
              <a:rPr lang="en-US" sz="2800" dirty="0" smtClean="0"/>
              <a:t>.</a:t>
            </a:r>
          </a:p>
          <a:p>
            <a:pPr marL="339725" indent="-3397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err="1" smtClean="0"/>
              <a:t>Mengumpulkan</a:t>
            </a:r>
            <a:r>
              <a:rPr lang="en-US" sz="2800" dirty="0" smtClean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tanggapan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keberadaan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implikasi</a:t>
            </a:r>
            <a:r>
              <a:rPr lang="en-US" sz="2800" dirty="0"/>
              <a:t> </a:t>
            </a:r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evolusi</a:t>
            </a:r>
            <a:r>
              <a:rPr lang="en-US" sz="2800" dirty="0" smtClean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96977"/>
            <a:ext cx="7467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2400"/>
              </a:spcBef>
              <a:buAutoNum type="arabicPeriod"/>
            </a:pPr>
            <a:r>
              <a:rPr lang="en-US" sz="3200" b="1" dirty="0" err="1" smtClean="0"/>
              <a:t>Isolasi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Geografi</a:t>
            </a:r>
            <a:endParaRPr lang="en-US" sz="3200" b="1" dirty="0" smtClean="0"/>
          </a:p>
          <a:p>
            <a:pPr marL="514350" indent="1588">
              <a:spcBef>
                <a:spcPts val="1200"/>
              </a:spcBef>
            </a:pPr>
            <a:r>
              <a:rPr lang="en-US" sz="2800" dirty="0" err="1" smtClean="0"/>
              <a:t>Isolasi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alam</a:t>
            </a:r>
            <a:r>
              <a:rPr lang="en-US" sz="2800" dirty="0" smtClean="0"/>
              <a:t>.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organisme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spesies</a:t>
            </a:r>
            <a:r>
              <a:rPr lang="en-US" sz="2800" dirty="0" smtClean="0"/>
              <a:t> </a:t>
            </a:r>
            <a:r>
              <a:rPr lang="en-US" sz="2800" dirty="0" err="1" smtClean="0"/>
              <a:t>berpindah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asal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dipisahkan</a:t>
            </a:r>
            <a:r>
              <a:rPr lang="en-US" sz="2800" dirty="0" smtClean="0"/>
              <a:t> </a:t>
            </a:r>
            <a:r>
              <a:rPr lang="de-DE" sz="2800" dirty="0" smtClean="0"/>
              <a:t>oleh laut, gunung, atau gurun. </a:t>
            </a:r>
          </a:p>
          <a:p>
            <a:pPr marL="514350" indent="1588">
              <a:spcBef>
                <a:spcPts val="1200"/>
              </a:spcBef>
            </a:pPr>
            <a:r>
              <a:rPr lang="de-DE" sz="2800" dirty="0" smtClean="0"/>
              <a:t>O</a:t>
            </a:r>
            <a:r>
              <a:rPr lang="en-US" sz="2800" dirty="0" err="1" smtClean="0"/>
              <a:t>rganisme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beradaptasi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populasi</a:t>
            </a:r>
            <a:r>
              <a:rPr lang="en-US" sz="2800" dirty="0" smtClean="0"/>
              <a:t>.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adaptasi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mengarah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pembentukan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spesies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63412"/>
            <a:ext cx="74676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 smtClean="0"/>
              <a:t>2. </a:t>
            </a:r>
            <a:r>
              <a:rPr lang="en-US" sz="3200" b="1" dirty="0" err="1" smtClean="0"/>
              <a:t>Isolasi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Ekologi</a:t>
            </a:r>
            <a:endParaRPr lang="en-US" sz="3200" b="1" dirty="0" smtClean="0"/>
          </a:p>
          <a:p>
            <a:pPr marL="396875">
              <a:spcBef>
                <a:spcPts val="600"/>
              </a:spcBef>
            </a:pP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nb-NO" sz="2800" dirty="0" smtClean="0"/>
              <a:t>spesies yang berkerabat dekat terdapat di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geografi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, </a:t>
            </a:r>
            <a:r>
              <a:rPr lang="en-US" sz="2800" dirty="0" err="1" smtClean="0"/>
              <a:t>namun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habitat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8200" y="3613312"/>
            <a:ext cx="7467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smtClean="0"/>
              <a:t>3. </a:t>
            </a:r>
            <a:r>
              <a:rPr lang="en-US" sz="3200" b="1" dirty="0" err="1" smtClean="0"/>
              <a:t>Isolasi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Musim</a:t>
            </a:r>
            <a:endParaRPr lang="en-US" sz="3200" b="1" dirty="0" smtClean="0"/>
          </a:p>
          <a:p>
            <a:pPr marL="398463">
              <a:spcBef>
                <a:spcPts val="1200"/>
              </a:spcBef>
            </a:pP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fi-FI" sz="2800" dirty="0" smtClean="0"/>
              <a:t>oleh masa kawin atau kematangan gamet </a:t>
            </a:r>
            <a:r>
              <a:rPr lang="en-US" sz="2800" dirty="0" smtClean="0"/>
              <a:t>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528" y="304800"/>
            <a:ext cx="3960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4. </a:t>
            </a:r>
            <a:r>
              <a:rPr lang="en-US" sz="3200" b="1" dirty="0" err="1" smtClean="0"/>
              <a:t>Isolasi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Tingkah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Laku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52500" y="1066800"/>
            <a:ext cx="7239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ritual yang </a:t>
            </a:r>
            <a:r>
              <a:rPr lang="en-US" sz="2800" dirty="0" err="1" smtClean="0"/>
              <a:t>berbeda-beda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perkawinan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burung</a:t>
            </a:r>
            <a:r>
              <a:rPr lang="en-US" sz="2800" dirty="0" smtClean="0"/>
              <a:t> bower. 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kawin</a:t>
            </a:r>
            <a:r>
              <a:rPr lang="en-US" sz="2800" dirty="0" smtClean="0"/>
              <a:t>, </a:t>
            </a:r>
            <a:r>
              <a:rPr lang="de-DE" sz="2800" dirty="0" smtClean="0"/>
              <a:t>menarik perhatian </a:t>
            </a:r>
            <a:r>
              <a:rPr lang="en-US" sz="2800" dirty="0" err="1" smtClean="0"/>
              <a:t>betinanya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membangun</a:t>
            </a:r>
            <a:r>
              <a:rPr lang="en-US" sz="2800" dirty="0" smtClean="0"/>
              <a:t> </a:t>
            </a:r>
            <a:r>
              <a:rPr lang="en-US" sz="2800" dirty="0" err="1" smtClean="0"/>
              <a:t>sarang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ranting yang </a:t>
            </a:r>
            <a:r>
              <a:rPr lang="en-US" sz="2800" dirty="0" err="1" smtClean="0"/>
              <a:t>dihiasi</a:t>
            </a:r>
            <a:r>
              <a:rPr lang="en-US" sz="2800" dirty="0" smtClean="0"/>
              <a:t> </a:t>
            </a:r>
            <a:r>
              <a:rPr lang="en-US" sz="2800" dirty="0" err="1" smtClean="0"/>
              <a:t>benda</a:t>
            </a:r>
            <a:r>
              <a:rPr lang="en-US" sz="2800" dirty="0" smtClean="0"/>
              <a:t> </a:t>
            </a:r>
            <a:r>
              <a:rPr lang="en-US" sz="2800" dirty="0" err="1" smtClean="0"/>
              <a:t>berwarna</a:t>
            </a:r>
            <a:r>
              <a:rPr lang="en-US" sz="2800" dirty="0" smtClean="0"/>
              <a:t> </a:t>
            </a:r>
            <a:r>
              <a:rPr lang="en-US" sz="2800" dirty="0" err="1" smtClean="0"/>
              <a:t>biru</a:t>
            </a:r>
            <a:r>
              <a:rPr lang="en-US" sz="28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Sambil</a:t>
            </a:r>
            <a:r>
              <a:rPr lang="en-US" sz="2800" dirty="0" smtClean="0"/>
              <a:t> </a:t>
            </a:r>
            <a:r>
              <a:rPr lang="en-US" sz="2800" dirty="0" err="1" smtClean="0"/>
              <a:t>menari</a:t>
            </a:r>
            <a:r>
              <a:rPr lang="en-US" sz="2800" dirty="0" smtClean="0"/>
              <a:t>, </a:t>
            </a:r>
            <a:r>
              <a:rPr lang="nn-NO" sz="2800" dirty="0" smtClean="0"/>
              <a:t>burung tersebut mengicaukan nada dengan </a:t>
            </a:r>
            <a:r>
              <a:rPr lang="en-US" sz="2800" dirty="0" err="1" smtClean="0"/>
              <a:t>beraneka</a:t>
            </a:r>
            <a:r>
              <a:rPr lang="en-US" sz="2800" dirty="0" smtClean="0"/>
              <a:t> </a:t>
            </a:r>
            <a:r>
              <a:rPr lang="en-US" sz="2800" dirty="0" err="1" smtClean="0"/>
              <a:t>suara</a:t>
            </a:r>
            <a:r>
              <a:rPr lang="en-US" sz="28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ritual </a:t>
            </a:r>
            <a:r>
              <a:rPr lang="en-US" sz="2800" dirty="0" err="1" smtClean="0"/>
              <a:t>selesai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terjadilah</a:t>
            </a:r>
            <a:r>
              <a:rPr lang="en-US" sz="2800" dirty="0" smtClean="0"/>
              <a:t> </a:t>
            </a:r>
            <a:r>
              <a:rPr lang="en-US" sz="2800" dirty="0" err="1" smtClean="0"/>
              <a:t>perkawinan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1" y="1066800"/>
            <a:ext cx="7467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smtClean="0"/>
              <a:t>5. </a:t>
            </a:r>
            <a:r>
              <a:rPr lang="en-US" sz="3200" b="1" dirty="0" err="1" smtClean="0"/>
              <a:t>Isolasi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Mekanik</a:t>
            </a:r>
            <a:endParaRPr lang="en-US" sz="3200" b="1" dirty="0" smtClean="0"/>
          </a:p>
          <a:p>
            <a:pPr marL="396875">
              <a:spcBef>
                <a:spcPts val="1200"/>
              </a:spcBef>
            </a:pP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kelamin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. </a:t>
            </a:r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morfologi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anatomi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spesies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kawin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1" y="3489960"/>
            <a:ext cx="69341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smtClean="0"/>
              <a:t>6. </a:t>
            </a:r>
            <a:r>
              <a:rPr lang="en-US" sz="3200" b="1" dirty="0" err="1" smtClean="0"/>
              <a:t>Isolasi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Gamet</a:t>
            </a:r>
            <a:endParaRPr lang="en-US" sz="3200" b="1" dirty="0" smtClean="0"/>
          </a:p>
          <a:p>
            <a:pPr marL="350838">
              <a:spcBef>
                <a:spcPts val="1200"/>
              </a:spcBef>
            </a:pPr>
            <a:r>
              <a:rPr lang="en-US" sz="2800" dirty="0" err="1" smtClean="0"/>
              <a:t>Isolasi</a:t>
            </a:r>
            <a:r>
              <a:rPr lang="en-US" sz="2800" dirty="0" smtClean="0"/>
              <a:t> </a:t>
            </a:r>
            <a:r>
              <a:rPr lang="en-US" sz="2800" dirty="0" err="1" smtClean="0"/>
              <a:t>gamet</a:t>
            </a:r>
            <a:r>
              <a:rPr lang="en-US" sz="2800" dirty="0" smtClean="0"/>
              <a:t> </a:t>
            </a:r>
            <a:r>
              <a:rPr lang="en-US" sz="2800" dirty="0" err="1" smtClean="0"/>
              <a:t>menghalangi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terjadinyan</a:t>
            </a:r>
            <a:r>
              <a:rPr lang="en-US" sz="2800" dirty="0" smtClean="0"/>
              <a:t> </a:t>
            </a:r>
            <a:r>
              <a:rPr lang="en-US" sz="2800" dirty="0" err="1" smtClean="0"/>
              <a:t>pembuahan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susunan</a:t>
            </a:r>
            <a:r>
              <a:rPr lang="en-US" sz="2800" dirty="0" smtClean="0"/>
              <a:t> </a:t>
            </a:r>
            <a:r>
              <a:rPr lang="en-US" sz="2800" dirty="0" err="1" smtClean="0"/>
              <a:t>kimiawi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nn-NO" sz="2800" dirty="0" smtClean="0"/>
              <a:t>molekul yang berbeda antara dua sel </a:t>
            </a:r>
            <a:r>
              <a:rPr lang="en-US" sz="2800" dirty="0" err="1" smtClean="0"/>
              <a:t>gamet</a:t>
            </a:r>
            <a:r>
              <a:rPr lang="en-US" sz="28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40" y="1478108"/>
            <a:ext cx="8001000" cy="289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85019" y="4793220"/>
            <a:ext cx="4173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Skema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terbentuknya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endParaRPr lang="en-US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992" y="361332"/>
            <a:ext cx="410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E.  PETUNJUK EVOLUSI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53484"/>
            <a:ext cx="76200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800"/>
              </a:spcBef>
              <a:buAutoNum type="arabicPeriod"/>
            </a:pPr>
            <a:r>
              <a:rPr lang="it-IT" sz="2800" b="1" dirty="0" smtClean="0"/>
              <a:t>Adanya Variasi Individu dalam </a:t>
            </a:r>
            <a:r>
              <a:rPr lang="en-US" sz="2800" b="1" dirty="0" err="1" smtClean="0"/>
              <a:t>Satu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Keturunan</a:t>
            </a:r>
            <a:endParaRPr lang="en-US" sz="2800" b="1" dirty="0" smtClean="0"/>
          </a:p>
          <a:p>
            <a:pPr marL="514350" indent="1588">
              <a:spcBef>
                <a:spcPts val="1800"/>
              </a:spcBef>
            </a:pP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gen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fi-FI" sz="2400" dirty="0" smtClean="0"/>
              <a:t>makanan, keadaan tanah, dan suhu. </a:t>
            </a:r>
            <a:r>
              <a:rPr lang="it-IT" sz="2400" dirty="0" smtClean="0"/>
              <a:t>Variasi di dalam satu spesies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menurunkan</a:t>
            </a:r>
            <a:r>
              <a:rPr lang="en-US" sz="2400" dirty="0" smtClean="0"/>
              <a:t> </a:t>
            </a:r>
            <a:r>
              <a:rPr lang="en-US" sz="2400" dirty="0" err="1" smtClean="0"/>
              <a:t>keturunan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.</a:t>
            </a:r>
          </a:p>
          <a:p>
            <a:pPr marL="514350" indent="-514350">
              <a:spcBef>
                <a:spcPts val="1800"/>
              </a:spcBef>
              <a:buAutoNum type="arabicPeriod" startAt="2"/>
            </a:pPr>
            <a:r>
              <a:rPr lang="en-US" sz="2800" b="1" dirty="0" err="1" smtClean="0"/>
              <a:t>Homologi</a:t>
            </a:r>
            <a:r>
              <a:rPr lang="en-US" sz="2800" b="1" dirty="0" smtClean="0"/>
              <a:t> Organ </a:t>
            </a:r>
            <a:r>
              <a:rPr lang="en-US" sz="2800" b="1" dirty="0" err="1" smtClean="0"/>
              <a:t>Tubuh</a:t>
            </a:r>
            <a:endParaRPr lang="en-US" sz="2800" b="1" dirty="0" smtClean="0"/>
          </a:p>
          <a:p>
            <a:pPr marL="515938">
              <a:spcBef>
                <a:spcPts val="1800"/>
              </a:spcBef>
            </a:pPr>
            <a:r>
              <a:rPr lang="en-US" sz="2400" dirty="0" smtClean="0"/>
              <a:t>Organ-organ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makhluk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asal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selanjutnya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fungsinya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,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smtClean="0"/>
              <a:t>homolog.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220" y="122904"/>
            <a:ext cx="7983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i="1" dirty="0" smtClean="0"/>
              <a:t>Analog, </a:t>
            </a:r>
            <a:r>
              <a:rPr lang="nn-NO" sz="2800" dirty="0" smtClean="0"/>
              <a:t>yaitu organ-organ yang fungsinya sama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memperhatikan</a:t>
            </a:r>
            <a:r>
              <a:rPr lang="en-US" sz="2800" dirty="0" smtClean="0"/>
              <a:t>. </a:t>
            </a:r>
            <a:r>
              <a:rPr lang="en-US" sz="2800" dirty="0" err="1" smtClean="0"/>
              <a:t>Contoh</a:t>
            </a:r>
            <a:r>
              <a:rPr lang="en-US" sz="2800" dirty="0" smtClean="0"/>
              <a:t>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428" y="1529440"/>
            <a:ext cx="3962400" cy="42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12" y="1388796"/>
            <a:ext cx="327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lphaLcPeriod"/>
            </a:pPr>
            <a:r>
              <a:rPr lang="en-US" sz="2500" dirty="0" err="1" smtClean="0"/>
              <a:t>sayap</a:t>
            </a:r>
            <a:r>
              <a:rPr lang="en-US" sz="2500" dirty="0" smtClean="0"/>
              <a:t> </a:t>
            </a:r>
            <a:r>
              <a:rPr lang="en-US" sz="2500" dirty="0" err="1" smtClean="0"/>
              <a:t>kupu-kupu</a:t>
            </a:r>
            <a:r>
              <a:rPr lang="en-US" sz="2500" dirty="0" smtClean="0"/>
              <a:t> analog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sayap</a:t>
            </a:r>
            <a:r>
              <a:rPr lang="en-US" sz="2500" dirty="0" smtClean="0"/>
              <a:t> </a:t>
            </a:r>
            <a:r>
              <a:rPr lang="en-US" sz="2500" dirty="0" err="1" smtClean="0"/>
              <a:t>burung</a:t>
            </a:r>
            <a:r>
              <a:rPr lang="en-US" sz="2500" dirty="0" smtClean="0"/>
              <a:t>, </a:t>
            </a:r>
            <a:r>
              <a:rPr lang="en-US" sz="2500" dirty="0" err="1" smtClean="0"/>
              <a:t>keduanya</a:t>
            </a:r>
            <a:r>
              <a:rPr lang="en-US" sz="2500" dirty="0" smtClean="0"/>
              <a:t> </a:t>
            </a:r>
            <a:r>
              <a:rPr lang="en-US" sz="2500" dirty="0" err="1" smtClean="0"/>
              <a:t>berfungsi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terbang</a:t>
            </a:r>
            <a:r>
              <a:rPr lang="en-US" sz="2500" dirty="0" smtClean="0"/>
              <a:t>.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eriod"/>
            </a:pPr>
            <a:r>
              <a:rPr lang="en-US" sz="2500" dirty="0" err="1" smtClean="0"/>
              <a:t>sayap</a:t>
            </a:r>
            <a:r>
              <a:rPr lang="en-US" sz="2500" dirty="0" smtClean="0"/>
              <a:t> </a:t>
            </a:r>
            <a:r>
              <a:rPr lang="en-US" sz="2500" dirty="0" err="1" smtClean="0"/>
              <a:t>kelelawar</a:t>
            </a:r>
            <a:r>
              <a:rPr lang="en-US" sz="2500" dirty="0" smtClean="0"/>
              <a:t> analog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sayap</a:t>
            </a:r>
            <a:r>
              <a:rPr lang="en-US" sz="2500" dirty="0" smtClean="0"/>
              <a:t> </a:t>
            </a:r>
            <a:r>
              <a:rPr lang="en-US" sz="2500" dirty="0" err="1" smtClean="0"/>
              <a:t>kupu-kupu</a:t>
            </a:r>
            <a:r>
              <a:rPr lang="en-US" sz="2500" dirty="0" smtClean="0"/>
              <a:t>, </a:t>
            </a:r>
            <a:r>
              <a:rPr lang="en-US" sz="2500" dirty="0" err="1" smtClean="0"/>
              <a:t>keduanya</a:t>
            </a:r>
            <a:r>
              <a:rPr lang="en-US" sz="2500" dirty="0" smtClean="0"/>
              <a:t> </a:t>
            </a:r>
            <a:r>
              <a:rPr lang="en-US" sz="2500" dirty="0" err="1" smtClean="0"/>
              <a:t>berfungsi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terbang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7320"/>
            <a:ext cx="4880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3. </a:t>
            </a:r>
            <a:r>
              <a:rPr lang="en-US" sz="3200" b="1" dirty="0" err="1" smtClean="0"/>
              <a:t>Perbandingan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Embriologi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978726" y="843120"/>
            <a:ext cx="5186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Persamaan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embrio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908" y="1542164"/>
            <a:ext cx="4161492" cy="507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090298"/>
            <a:ext cx="72199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907442" y="127824"/>
            <a:ext cx="3329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embriologi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1" y="260556"/>
            <a:ext cx="746759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 smtClean="0"/>
              <a:t>4. </a:t>
            </a:r>
            <a:r>
              <a:rPr lang="en-US" sz="3200" b="1" dirty="0" err="1" smtClean="0"/>
              <a:t>Fosil</a:t>
            </a:r>
            <a:endParaRPr lang="en-US" sz="3200" b="1" dirty="0" smtClean="0"/>
          </a:p>
          <a:p>
            <a:pPr marL="398463">
              <a:spcBef>
                <a:spcPts val="600"/>
              </a:spcBef>
            </a:pP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it-IT" sz="2400" dirty="0" smtClean="0"/>
              <a:t>antropologi dan paleontologi dari fosil dan </a:t>
            </a:r>
            <a:r>
              <a:rPr lang="en-US" sz="2400" dirty="0" err="1" smtClean="0"/>
              <a:t>peninggalan-peninggalan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purba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bagan</a:t>
            </a:r>
            <a:r>
              <a:rPr lang="en-US" sz="2400" dirty="0" smtClean="0"/>
              <a:t> </a:t>
            </a:r>
            <a:r>
              <a:rPr lang="en-US" sz="2400" dirty="0" err="1" smtClean="0"/>
              <a:t>silsilah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06912" y="2615376"/>
            <a:ext cx="739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dirty="0" smtClean="0"/>
              <a:t>Beberapa fosil temuan para ahli</a:t>
            </a:r>
            <a:r>
              <a:rPr lang="en-US" sz="2400" dirty="0" smtClean="0"/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 smtClean="0"/>
              <a:t> </a:t>
            </a:r>
            <a:r>
              <a:rPr lang="en-US" sz="2400" i="1" dirty="0" smtClean="0"/>
              <a:t>Australopithecus (</a:t>
            </a:r>
            <a:r>
              <a:rPr lang="en-US" sz="2400" i="1" dirty="0" err="1" smtClean="0"/>
              <a:t>Australo</a:t>
            </a:r>
            <a:r>
              <a:rPr lang="en-US" sz="2400" i="1" dirty="0" smtClean="0"/>
              <a:t> = </a:t>
            </a:r>
            <a:r>
              <a:rPr lang="en-US" sz="2400" i="1" dirty="0" err="1" smtClean="0"/>
              <a:t>selatan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pithecus</a:t>
            </a:r>
            <a:r>
              <a:rPr lang="en-US" sz="2400" i="1" dirty="0" smtClean="0"/>
              <a:t> = </a:t>
            </a:r>
            <a:r>
              <a:rPr lang="en-US" sz="2400" i="1" dirty="0" err="1" smtClean="0"/>
              <a:t>kera</a:t>
            </a:r>
            <a:r>
              <a:rPr lang="en-US" sz="2400" i="1" dirty="0" smtClean="0"/>
              <a:t>)</a:t>
            </a:r>
          </a:p>
          <a:p>
            <a:pPr marL="457200">
              <a:spcBef>
                <a:spcPts val="600"/>
              </a:spcBef>
            </a:pPr>
            <a:r>
              <a:rPr lang="en-US" sz="2400" dirty="0" err="1" smtClean="0"/>
              <a:t>Ada</a:t>
            </a:r>
            <a:r>
              <a:rPr lang="en-US" sz="2400" dirty="0" smtClean="0"/>
              <a:t> 4 </a:t>
            </a:r>
            <a:r>
              <a:rPr lang="en-US" sz="2400" dirty="0" err="1" smtClean="0"/>
              <a:t>spesimen</a:t>
            </a:r>
            <a:r>
              <a:rPr lang="en-US" sz="2400" dirty="0" smtClean="0"/>
              <a:t>:</a:t>
            </a:r>
          </a:p>
          <a:p>
            <a:pPr marL="9144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 smtClean="0"/>
              <a:t>Australopithecus </a:t>
            </a:r>
            <a:r>
              <a:rPr lang="en-US" sz="2400" i="1" dirty="0" err="1" smtClean="0"/>
              <a:t>africanus</a:t>
            </a:r>
            <a:endParaRPr lang="en-US" sz="2400" i="1" dirty="0" smtClean="0"/>
          </a:p>
          <a:p>
            <a:pPr marL="9144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 smtClean="0"/>
              <a:t>Australopithecus </a:t>
            </a:r>
            <a:r>
              <a:rPr lang="en-US" sz="2400" i="1" dirty="0" err="1" smtClean="0"/>
              <a:t>robustus</a:t>
            </a:r>
            <a:endParaRPr lang="en-US" sz="2400" i="1" dirty="0" smtClean="0"/>
          </a:p>
          <a:p>
            <a:pPr marL="9144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 smtClean="0"/>
              <a:t>Australopithecus </a:t>
            </a:r>
            <a:r>
              <a:rPr lang="en-US" sz="2400" i="1" dirty="0" err="1" smtClean="0"/>
              <a:t>boisai</a:t>
            </a:r>
            <a:endParaRPr lang="en-US" sz="2400" i="1" dirty="0" smtClean="0"/>
          </a:p>
          <a:p>
            <a:pPr marL="9144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 smtClean="0"/>
              <a:t>Australopithecus </a:t>
            </a:r>
            <a:r>
              <a:rPr lang="en-US" sz="2400" i="1" dirty="0" err="1" smtClean="0"/>
              <a:t>habilis</a:t>
            </a:r>
            <a:r>
              <a:rPr lang="en-US" sz="2400" i="1" dirty="0" smtClean="0"/>
              <a:t> (Homo </a:t>
            </a:r>
            <a:r>
              <a:rPr lang="en-US" sz="2400" i="1" dirty="0" err="1" smtClean="0"/>
              <a:t>habilis</a:t>
            </a:r>
            <a:r>
              <a:rPr lang="en-US" sz="2400" i="1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20324"/>
            <a:ext cx="8001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dirty="0"/>
              <a:t>Evolusi dalam biologi </a:t>
            </a:r>
            <a:r>
              <a:rPr lang="it-IT" sz="2400" dirty="0" smtClean="0"/>
              <a:t>proses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 </a:t>
            </a:r>
            <a:r>
              <a:rPr lang="en-US" sz="2400" dirty="0" err="1"/>
              <a:t>pewarisan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it-IT" sz="2400" dirty="0" smtClean="0"/>
              <a:t>berubah </a:t>
            </a:r>
            <a:r>
              <a:rPr lang="it-IT" sz="2400" dirty="0"/>
              <a:t>dari generasi ke generasi </a:t>
            </a:r>
            <a:r>
              <a:rPr lang="it-IT" sz="2400" dirty="0" smtClean="0"/>
              <a:t>dalam </a:t>
            </a:r>
            <a:r>
              <a:rPr lang="en-US" sz="2400" dirty="0" err="1" smtClean="0"/>
              <a:t>kurun</a:t>
            </a:r>
            <a:r>
              <a:rPr lang="en-US" sz="2400" dirty="0" smtClean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jutaan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/>
              <a:t>Pendapat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/>
              <a:t>fondasi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evolusi</a:t>
            </a:r>
            <a:r>
              <a:rPr lang="en-US" sz="2400" dirty="0" smtClean="0"/>
              <a:t>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/>
              <a:t>Anaximander (500 SM</a:t>
            </a:r>
            <a:r>
              <a:rPr lang="en-US" sz="2400" i="1" dirty="0" smtClean="0"/>
              <a:t>)</a:t>
            </a:r>
          </a:p>
          <a:p>
            <a:pPr indent="515938">
              <a:spcBef>
                <a:spcPts val="600"/>
              </a:spcBef>
            </a:pP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berevolusi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/>
              <a:t>makhluk</a:t>
            </a:r>
            <a:r>
              <a:rPr lang="en-US" sz="2400" dirty="0"/>
              <a:t> </a:t>
            </a:r>
            <a:r>
              <a:rPr lang="en-US" sz="2400" dirty="0" err="1"/>
              <a:t>akuatik</a:t>
            </a:r>
            <a:r>
              <a:rPr lang="en-US" sz="2400" dirty="0"/>
              <a:t> </a:t>
            </a:r>
            <a:r>
              <a:rPr lang="en-US" sz="2400" dirty="0" err="1"/>
              <a:t>mirip</a:t>
            </a:r>
            <a:endParaRPr lang="en-US" sz="2400" dirty="0"/>
          </a:p>
          <a:p>
            <a:pPr marL="515938">
              <a:spcBef>
                <a:spcPts val="600"/>
              </a:spcBef>
            </a:pPr>
            <a:r>
              <a:rPr lang="en-US" sz="2400" dirty="0" err="1"/>
              <a:t>ikan</a:t>
            </a:r>
            <a:r>
              <a:rPr lang="en-US" sz="2400" dirty="0"/>
              <a:t> yang </a:t>
            </a:r>
            <a:r>
              <a:rPr lang="en-US" sz="2400" dirty="0" err="1"/>
              <a:t>pindah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darat</a:t>
            </a:r>
            <a:r>
              <a:rPr lang="en-US" sz="2400" dirty="0" smtClean="0"/>
              <a:t>.</a:t>
            </a:r>
          </a:p>
          <a:p>
            <a:pPr marL="515938" indent="-515938">
              <a:spcBef>
                <a:spcPts val="600"/>
              </a:spcBef>
              <a:buAutoNum type="arabicPeriod" startAt="2"/>
            </a:pPr>
            <a:r>
              <a:rPr lang="en-US" sz="2400" i="1" dirty="0" smtClean="0"/>
              <a:t>Empedocles </a:t>
            </a:r>
            <a:r>
              <a:rPr lang="en-US" sz="2400" i="1" dirty="0"/>
              <a:t>(495− 435 SM</a:t>
            </a:r>
            <a:r>
              <a:rPr lang="en-US" sz="2400" i="1" dirty="0" smtClean="0"/>
              <a:t>)</a:t>
            </a:r>
          </a:p>
          <a:p>
            <a:pPr marL="515938">
              <a:spcBef>
                <a:spcPts val="600"/>
              </a:spcBef>
            </a:pP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fi-FI" sz="2400" dirty="0" smtClean="0"/>
              <a:t>dari </a:t>
            </a:r>
            <a:r>
              <a:rPr lang="fi-FI" sz="2400" dirty="0"/>
              <a:t>lumpur dan tumbuhan </a:t>
            </a:r>
            <a:r>
              <a:rPr lang="fi-FI" sz="2400" dirty="0" smtClean="0"/>
              <a:t>kemudian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hewan</a:t>
            </a:r>
            <a:r>
              <a:rPr lang="en-US" sz="2400" dirty="0"/>
              <a:t>.</a:t>
            </a:r>
            <a:endParaRPr lang="en-US" sz="2400" i="1" dirty="0" smtClean="0"/>
          </a:p>
          <a:p>
            <a:pPr marL="515938" indent="-515938">
              <a:spcBef>
                <a:spcPts val="600"/>
              </a:spcBef>
              <a:buAutoNum type="arabicPeriod" startAt="3"/>
            </a:pPr>
            <a:r>
              <a:rPr lang="en-US" sz="2400" i="1" dirty="0" smtClean="0"/>
              <a:t>Erasmus </a:t>
            </a:r>
            <a:r>
              <a:rPr lang="en-US" sz="2400" i="1" dirty="0"/>
              <a:t>Darwin (1731− 1802</a:t>
            </a:r>
            <a:r>
              <a:rPr lang="en-US" sz="2400" i="1" dirty="0" smtClean="0"/>
              <a:t>)</a:t>
            </a:r>
          </a:p>
          <a:p>
            <a:pPr indent="515938">
              <a:spcBef>
                <a:spcPts val="600"/>
              </a:spcBef>
            </a:pP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berawal</a:t>
            </a:r>
            <a:r>
              <a:rPr lang="en-US" sz="2400" dirty="0" smtClean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r>
              <a:rPr lang="en-US" sz="2400" dirty="0"/>
              <a:t> </a:t>
            </a:r>
            <a:r>
              <a:rPr lang="en-US" sz="2400" dirty="0" err="1"/>
              <a:t>mula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endParaRPr lang="en-US" sz="2400" dirty="0"/>
          </a:p>
          <a:p>
            <a:pPr indent="515938">
              <a:spcBef>
                <a:spcPts val="600"/>
              </a:spcBef>
            </a:pP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respons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endParaRPr lang="en-US" sz="2400" dirty="0"/>
          </a:p>
          <a:p>
            <a:pPr indent="515938">
              <a:spcBef>
                <a:spcPts val="600"/>
              </a:spcBef>
            </a:pPr>
            <a:r>
              <a:rPr lang="en-US" sz="2400" dirty="0" err="1"/>
              <a:t>diwariskan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keturunannya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892" y="899160"/>
            <a:ext cx="7392216" cy="487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LcPeriod" startAt="2"/>
            </a:pPr>
            <a:r>
              <a:rPr lang="en-US" sz="2400" i="1" dirty="0" smtClean="0"/>
              <a:t>Pithecanthropus</a:t>
            </a:r>
          </a:p>
          <a:p>
            <a:pPr indent="457200">
              <a:spcBef>
                <a:spcPts val="1200"/>
              </a:spcBef>
            </a:pP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i="1" dirty="0" smtClean="0"/>
              <a:t>Pithecanthropus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evolusi</a:t>
            </a:r>
            <a:r>
              <a:rPr lang="en-US" sz="2400" dirty="0" smtClean="0"/>
              <a:t>,</a:t>
            </a:r>
          </a:p>
          <a:p>
            <a:pPr indent="457200">
              <a:spcBef>
                <a:spcPts val="1200"/>
              </a:spcBef>
            </a:pP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</a:p>
          <a:p>
            <a:pPr marL="855663" indent="-398463"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 smtClean="0"/>
              <a:t>Pithecanthropus </a:t>
            </a:r>
            <a:r>
              <a:rPr lang="en-US" sz="2400" i="1" dirty="0" err="1" smtClean="0"/>
              <a:t>robustus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modjokertoensis</a:t>
            </a:r>
            <a:r>
              <a:rPr lang="en-US" sz="2400" dirty="0" smtClean="0"/>
              <a:t>).</a:t>
            </a:r>
          </a:p>
          <a:p>
            <a:pPr marL="855663" indent="-398463"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 smtClean="0"/>
              <a:t>Pithecanthropus erectus.</a:t>
            </a:r>
          </a:p>
          <a:p>
            <a:pPr marL="855663" indent="-398463"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 smtClean="0"/>
              <a:t>Pithecanthropus </a:t>
            </a:r>
            <a:r>
              <a:rPr lang="en-US" sz="2400" i="1" dirty="0" err="1" smtClean="0"/>
              <a:t>soloensis</a:t>
            </a:r>
            <a:r>
              <a:rPr lang="en-US" sz="2400" i="1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 startAt="3"/>
            </a:pPr>
            <a:r>
              <a:rPr lang="en-US" sz="2400" i="1" dirty="0" err="1" smtClean="0"/>
              <a:t>Meganthropus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palaeojavanicus</a:t>
            </a:r>
            <a:r>
              <a:rPr lang="en-US" sz="2400" i="1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 startAt="3"/>
            </a:pPr>
            <a:r>
              <a:rPr lang="en-US" sz="2400" i="1" dirty="0" smtClean="0"/>
              <a:t>Homo </a:t>
            </a:r>
            <a:r>
              <a:rPr lang="en-US" sz="2400" i="1" dirty="0" err="1" smtClean="0"/>
              <a:t>neanderthalensis</a:t>
            </a:r>
            <a:r>
              <a:rPr lang="en-US" sz="2400" i="1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 startAt="3"/>
            </a:pPr>
            <a:r>
              <a:rPr lang="en-US" sz="2400" i="1" dirty="0" smtClean="0"/>
              <a:t>Homo sapiens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5436"/>
            <a:ext cx="75438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800" dirty="0" smtClean="0"/>
              <a:t>Manusia modern di dunia dibedakan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5 </a:t>
            </a:r>
            <a:r>
              <a:rPr lang="en-US" sz="2800" dirty="0" err="1" smtClean="0"/>
              <a:t>ras</a:t>
            </a:r>
            <a:r>
              <a:rPr lang="en-US" sz="2800" dirty="0" smtClean="0"/>
              <a:t> </a:t>
            </a:r>
            <a:r>
              <a:rPr lang="en-US" sz="2800" dirty="0" err="1" smtClean="0"/>
              <a:t>pokok</a:t>
            </a:r>
            <a:r>
              <a:rPr lang="en-US" sz="2800" dirty="0" smtClean="0"/>
              <a:t> 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500" dirty="0" smtClean="0"/>
              <a:t>Mongoloid (</a:t>
            </a:r>
            <a:r>
              <a:rPr lang="en-US" sz="2500" dirty="0" err="1" smtClean="0"/>
              <a:t>kulit</a:t>
            </a:r>
            <a:r>
              <a:rPr lang="en-US" sz="2500" dirty="0" smtClean="0"/>
              <a:t> </a:t>
            </a:r>
            <a:r>
              <a:rPr lang="en-US" sz="2500" dirty="0" err="1" smtClean="0"/>
              <a:t>kuning</a:t>
            </a:r>
            <a:r>
              <a:rPr lang="en-US" sz="2500" dirty="0" smtClean="0"/>
              <a:t> </a:t>
            </a:r>
            <a:r>
              <a:rPr lang="en-US" sz="2500" dirty="0" err="1" smtClean="0"/>
              <a:t>sampai</a:t>
            </a:r>
            <a:r>
              <a:rPr lang="en-US" sz="2500" dirty="0" smtClean="0"/>
              <a:t> </a:t>
            </a:r>
            <a:r>
              <a:rPr lang="en-US" sz="2500" dirty="0" err="1" smtClean="0"/>
              <a:t>cokelat</a:t>
            </a:r>
            <a:r>
              <a:rPr lang="en-US" sz="2500" dirty="0" smtClean="0"/>
              <a:t> </a:t>
            </a:r>
            <a:r>
              <a:rPr lang="en-US" sz="2500" dirty="0" err="1" smtClean="0"/>
              <a:t>tua</a:t>
            </a:r>
            <a:r>
              <a:rPr lang="en-US" sz="2500" dirty="0" smtClean="0"/>
              <a:t>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fi-FI" sz="2500" dirty="0" smtClean="0"/>
              <a:t>Kaukasid (kulit putih sampai cokelat)</a:t>
            </a:r>
            <a:r>
              <a:rPr lang="en-US" sz="25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500" dirty="0" err="1" smtClean="0"/>
              <a:t>Negrid</a:t>
            </a:r>
            <a:r>
              <a:rPr lang="en-US" sz="2500" dirty="0" smtClean="0"/>
              <a:t> (</a:t>
            </a:r>
            <a:r>
              <a:rPr lang="en-US" sz="2500" dirty="0" err="1" smtClean="0"/>
              <a:t>kulit</a:t>
            </a:r>
            <a:r>
              <a:rPr lang="en-US" sz="2500" dirty="0" smtClean="0"/>
              <a:t> </a:t>
            </a:r>
            <a:r>
              <a:rPr lang="en-US" sz="2500" dirty="0" err="1" smtClean="0"/>
              <a:t>hitam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coklat</a:t>
            </a:r>
            <a:r>
              <a:rPr lang="en-US" sz="2500" dirty="0" smtClean="0"/>
              <a:t> </a:t>
            </a:r>
            <a:r>
              <a:rPr lang="en-US" sz="2500" dirty="0" err="1" smtClean="0"/>
              <a:t>tua</a:t>
            </a:r>
            <a:r>
              <a:rPr lang="en-US" sz="2500" dirty="0" smtClean="0"/>
              <a:t>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fi-FI" sz="2500" dirty="0" smtClean="0"/>
              <a:t>Khoisonid (kulit cokelat kemerahan </a:t>
            </a:r>
            <a:r>
              <a:rPr lang="pt-BR" sz="2500" dirty="0" smtClean="0"/>
              <a:t>sampai cokelat tembaga)</a:t>
            </a:r>
            <a:r>
              <a:rPr lang="en-US" sz="25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500" dirty="0" err="1" smtClean="0"/>
              <a:t>Australomelanesid</a:t>
            </a:r>
            <a:r>
              <a:rPr lang="en-US" sz="2500" dirty="0" smtClean="0"/>
              <a:t> (</a:t>
            </a:r>
            <a:r>
              <a:rPr lang="en-US" sz="2500" dirty="0" err="1" smtClean="0"/>
              <a:t>kulit</a:t>
            </a:r>
            <a:r>
              <a:rPr lang="en-US" sz="2500" dirty="0" smtClean="0"/>
              <a:t> </a:t>
            </a:r>
            <a:r>
              <a:rPr lang="en-US" sz="2500" dirty="0" err="1" smtClean="0"/>
              <a:t>bervariasi</a:t>
            </a:r>
            <a:r>
              <a:rPr lang="en-US" sz="2500" dirty="0" smtClean="0"/>
              <a:t>: </a:t>
            </a:r>
            <a:r>
              <a:rPr lang="en-US" sz="2500" dirty="0" err="1" smtClean="0"/>
              <a:t>kemerahan</a:t>
            </a:r>
            <a:r>
              <a:rPr lang="en-US" sz="2500" dirty="0" smtClean="0"/>
              <a:t> </a:t>
            </a:r>
            <a:r>
              <a:rPr lang="en-US" sz="2500" dirty="0" err="1" smtClean="0"/>
              <a:t>sampai</a:t>
            </a:r>
            <a:r>
              <a:rPr lang="en-US" sz="2500" dirty="0" smtClean="0"/>
              <a:t> </a:t>
            </a:r>
            <a:r>
              <a:rPr lang="en-US" sz="2500" dirty="0" err="1" smtClean="0"/>
              <a:t>cokelat</a:t>
            </a:r>
            <a:r>
              <a:rPr lang="en-US" sz="2500" dirty="0" smtClean="0"/>
              <a:t> </a:t>
            </a:r>
            <a:r>
              <a:rPr lang="en-US" sz="2500" dirty="0" err="1" smtClean="0"/>
              <a:t>tua</a:t>
            </a:r>
            <a:r>
              <a:rPr lang="en-US" sz="2500" dirty="0" smtClean="0"/>
              <a:t>).</a:t>
            </a:r>
            <a:endParaRPr lang="en-US" sz="25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769380"/>
            <a:ext cx="7391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Dari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evolusi</a:t>
            </a:r>
            <a:r>
              <a:rPr lang="en-US" sz="2000" dirty="0" smtClean="0"/>
              <a:t> </a:t>
            </a:r>
            <a:r>
              <a:rPr lang="en-US" sz="2000" dirty="0" err="1" smtClean="0"/>
              <a:t>Primata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sejak</a:t>
            </a:r>
            <a:r>
              <a:rPr lang="en-US" sz="2000" dirty="0" smtClean="0"/>
              <a:t> 75 </a:t>
            </a:r>
            <a:r>
              <a:rPr lang="en-US" sz="2000" dirty="0" err="1" smtClean="0"/>
              <a:t>juta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lalu</a:t>
            </a:r>
            <a:r>
              <a:rPr lang="en-US" sz="2000" dirty="0" smtClean="0"/>
              <a:t>, </a:t>
            </a:r>
            <a:r>
              <a:rPr lang="en-US" sz="2000" dirty="0" err="1" smtClean="0"/>
              <a:t>diketahui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menyimpang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</a:t>
            </a:r>
            <a:r>
              <a:rPr lang="en-US" sz="2000" dirty="0" err="1" smtClean="0"/>
              <a:t>evolusinya</a:t>
            </a:r>
            <a:endParaRPr lang="en-US" sz="20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,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fi-FI" sz="2000" dirty="0" smtClean="0"/>
              <a:t>yang lain hidup di pohon-pohon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tegak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kaki (bipedal),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yang lain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empat</a:t>
            </a:r>
            <a:r>
              <a:rPr lang="en-US" sz="2000" dirty="0" smtClean="0"/>
              <a:t> kaki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hewan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ordo</a:t>
            </a:r>
            <a:r>
              <a:rPr lang="en-US" sz="2000" dirty="0" smtClean="0"/>
              <a:t> </a:t>
            </a:r>
            <a:r>
              <a:rPr lang="en-US" sz="2000" dirty="0" err="1" smtClean="0"/>
              <a:t>Primata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persamaan</a:t>
            </a:r>
            <a:r>
              <a:rPr lang="en-US" sz="2000" dirty="0" smtClean="0"/>
              <a:t>:</a:t>
            </a:r>
          </a:p>
          <a:p>
            <a:pPr marL="738188" indent="-3397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penglihatan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endParaRPr lang="en-US" sz="2000" dirty="0" smtClean="0"/>
          </a:p>
          <a:p>
            <a:pPr marL="738188" indent="-339725">
              <a:spcBef>
                <a:spcPts val="1200"/>
              </a:spcBef>
              <a:buFont typeface="+mj-lt"/>
              <a:buAutoNum type="arabicPeriod"/>
            </a:pPr>
            <a:r>
              <a:rPr lang="fi-FI" sz="2000" dirty="0" smtClean="0"/>
              <a:t>Lapangan pandang kedua mata </a:t>
            </a:r>
            <a:r>
              <a:rPr lang="en-US" sz="2000" dirty="0" err="1" smtClean="0"/>
              <a:t>terpadu</a:t>
            </a:r>
            <a:endParaRPr lang="en-US" sz="2000" dirty="0" smtClean="0"/>
          </a:p>
          <a:p>
            <a:pPr marL="738188" indent="-339725">
              <a:spcBef>
                <a:spcPts val="1200"/>
              </a:spcBef>
              <a:buFont typeface="+mj-lt"/>
              <a:buAutoNum type="arabicPeriod"/>
            </a:pPr>
            <a:r>
              <a:rPr lang="de-DE" sz="2000" dirty="0" smtClean="0"/>
              <a:t>Tangan digunakan untuk memegang</a:t>
            </a:r>
            <a:endParaRPr lang="en-US" sz="2000" dirty="0" smtClean="0"/>
          </a:p>
          <a:p>
            <a:pPr marL="738188" indent="-3397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evolusinya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93" y="319548"/>
            <a:ext cx="3927039" cy="49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074" y="373632"/>
            <a:ext cx="4458166" cy="28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19600" y="4001712"/>
            <a:ext cx="441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Petunjuk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Variasi individu dalam satu </a:t>
            </a:r>
            <a:r>
              <a:rPr lang="en-US" sz="2400" dirty="0" err="1" smtClean="0"/>
              <a:t>keturunan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Homologi</a:t>
            </a:r>
            <a:r>
              <a:rPr lang="en-US" sz="2400" dirty="0" smtClean="0"/>
              <a:t> organ </a:t>
            </a:r>
            <a:r>
              <a:rPr lang="en-US" sz="2400" dirty="0" err="1" smtClean="0"/>
              <a:t>tubuh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embriologi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Fosil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sejarah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82216" y="5410200"/>
            <a:ext cx="1844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Evolusi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105400" y="3350340"/>
            <a:ext cx="2992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Skema</a:t>
            </a:r>
            <a:r>
              <a:rPr lang="en-US" sz="2000" dirty="0" smtClean="0"/>
              <a:t> </a:t>
            </a:r>
            <a:r>
              <a:rPr lang="en-US" sz="2000" dirty="0" err="1" smtClean="0"/>
              <a:t>evolusi</a:t>
            </a:r>
            <a:r>
              <a:rPr lang="en-US" sz="2000" dirty="0" smtClean="0"/>
              <a:t> </a:t>
            </a:r>
            <a:r>
              <a:rPr lang="en-US" sz="2000" dirty="0" err="1" smtClean="0"/>
              <a:t>invertebrata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 startAt="6"/>
            </a:pPr>
            <a:r>
              <a:rPr lang="en-US" sz="3200" b="1" dirty="0" smtClean="0">
                <a:solidFill>
                  <a:srgbClr val="FF0000"/>
                </a:solidFill>
              </a:rPr>
              <a:t>PANDANGAN BARU TENTANG EVOLUSI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788" y="1273273"/>
            <a:ext cx="75855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i-FI" sz="2800" b="1" dirty="0" smtClean="0"/>
              <a:t>Penemuan Model DNA oleh </a:t>
            </a:r>
            <a:r>
              <a:rPr lang="en-US" sz="2800" b="1" dirty="0" smtClean="0"/>
              <a:t>Watson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Crick</a:t>
            </a:r>
          </a:p>
          <a:p>
            <a:pPr marL="514350" indent="1588">
              <a:spcBef>
                <a:spcPts val="1200"/>
              </a:spcBef>
            </a:pPr>
            <a:r>
              <a:rPr lang="en-US" sz="2400" dirty="0" err="1" smtClean="0"/>
              <a:t>Molekul</a:t>
            </a:r>
            <a:r>
              <a:rPr lang="en-US" sz="2400" dirty="0" smtClean="0"/>
              <a:t> DNA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,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kerumitan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keteraturan</a:t>
            </a:r>
            <a:r>
              <a:rPr lang="en-US" sz="2400" dirty="0" smtClean="0"/>
              <a:t>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2"/>
            </a:pPr>
            <a:r>
              <a:rPr lang="en-US" sz="2800" b="1" dirty="0" err="1" smtClean="0"/>
              <a:t>Hukum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Penurunan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Sifat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Menurut</a:t>
            </a:r>
            <a:r>
              <a:rPr lang="en-US" sz="2800" b="1" dirty="0" smtClean="0"/>
              <a:t> Mendel</a:t>
            </a:r>
          </a:p>
          <a:p>
            <a:pPr marL="515938">
              <a:spcBef>
                <a:spcPts val="1200"/>
              </a:spcBef>
            </a:pP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induk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keturunannya</a:t>
            </a:r>
            <a:r>
              <a:rPr lang="en-US" sz="2400" dirty="0" smtClean="0"/>
              <a:t>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faktor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penentu</a:t>
            </a:r>
            <a:r>
              <a:rPr lang="en-US" sz="2400" i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gen.</a:t>
            </a:r>
          </a:p>
          <a:p>
            <a:pPr marL="515938" indent="-515938">
              <a:spcBef>
                <a:spcPts val="1200"/>
              </a:spcBef>
              <a:buFont typeface="+mj-lt"/>
              <a:buAutoNum type="arabicPeriod" startAt="3"/>
            </a:pPr>
            <a:r>
              <a:rPr lang="en-US" sz="2800" b="1" dirty="0" err="1" smtClean="0"/>
              <a:t>Paleontologi</a:t>
            </a:r>
            <a:endParaRPr lang="en-US" sz="2800" b="1" dirty="0" smtClean="0"/>
          </a:p>
          <a:p>
            <a:pPr marL="515938">
              <a:spcBef>
                <a:spcPts val="1200"/>
              </a:spcBef>
            </a:pPr>
            <a:r>
              <a:rPr lang="nn-NO" sz="2400" dirty="0" smtClean="0"/>
              <a:t>Berdasarkan studi tentang fosil yang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kini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fosil</a:t>
            </a:r>
            <a:r>
              <a:rPr lang="en-US" sz="2400" dirty="0" smtClean="0"/>
              <a:t> </a:t>
            </a:r>
            <a:r>
              <a:rPr lang="en-US" sz="2400" dirty="0" err="1" smtClean="0"/>
              <a:t>nenek</a:t>
            </a:r>
            <a:r>
              <a:rPr lang="en-US" sz="2400" dirty="0" smtClean="0"/>
              <a:t> </a:t>
            </a:r>
            <a:r>
              <a:rPr lang="en-US" sz="2400" dirty="0" err="1" smtClean="0"/>
              <a:t>moyangnya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476" y="491604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 startAt="7"/>
            </a:pPr>
            <a:r>
              <a:rPr lang="en-US" sz="3200" b="1" dirty="0" smtClean="0">
                <a:solidFill>
                  <a:srgbClr val="FF0000"/>
                </a:solidFill>
              </a:rPr>
              <a:t>TEORI ASAL USUL KEHIDUPAN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008" y="1472364"/>
            <a:ext cx="7737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err="1" smtClean="0"/>
              <a:t>Teori</a:t>
            </a:r>
            <a:r>
              <a:rPr lang="en-US" sz="2800" dirty="0" smtClean="0"/>
              <a:t> Nebula</a:t>
            </a:r>
          </a:p>
          <a:p>
            <a:pPr marL="515938">
              <a:spcBef>
                <a:spcPts val="1800"/>
              </a:spcBef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miliar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lalu</a:t>
            </a:r>
            <a:r>
              <a:rPr lang="en-US" sz="2400" dirty="0" smtClean="0"/>
              <a:t>, </a:t>
            </a:r>
            <a:r>
              <a:rPr lang="en-US" sz="2400" dirty="0" err="1" smtClean="0"/>
              <a:t>bintang-bintang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nn-NO" sz="2400" dirty="0" smtClean="0"/>
              <a:t>angkasa yang tidak stabil meledak.</a:t>
            </a:r>
            <a:r>
              <a:rPr lang="en-US" sz="2400" dirty="0" smtClean="0"/>
              <a:t> </a:t>
            </a:r>
          </a:p>
          <a:p>
            <a:pPr marL="515938">
              <a:spcBef>
                <a:spcPts val="1800"/>
              </a:spcBef>
            </a:pPr>
            <a:r>
              <a:rPr lang="en-US" sz="2400" dirty="0" err="1" smtClean="0"/>
              <a:t>Debu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gas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ledakan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kabut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nebula. </a:t>
            </a:r>
          </a:p>
          <a:p>
            <a:pPr marL="515938">
              <a:spcBef>
                <a:spcPts val="1800"/>
              </a:spcBef>
            </a:pPr>
            <a:r>
              <a:rPr lang="en-US" sz="2400" dirty="0" err="1" smtClean="0"/>
              <a:t>Kabut</a:t>
            </a:r>
            <a:r>
              <a:rPr lang="en-US" sz="2400" dirty="0" smtClean="0"/>
              <a:t> </a:t>
            </a:r>
            <a:r>
              <a:rPr lang="en-US" sz="2400" dirty="0" err="1" smtClean="0"/>
              <a:t>asal</a:t>
            </a:r>
            <a:r>
              <a:rPr lang="en-US" sz="2400" dirty="0" smtClean="0"/>
              <a:t> </a:t>
            </a:r>
            <a:r>
              <a:rPr lang="en-US" sz="2400" dirty="0" err="1" smtClean="0"/>
              <a:t>memadat</a:t>
            </a:r>
            <a:r>
              <a:rPr lang="en-US" sz="2400" dirty="0" smtClean="0"/>
              <a:t>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meledak</a:t>
            </a:r>
            <a:r>
              <a:rPr lang="en-US" sz="2400" dirty="0" smtClean="0"/>
              <a:t>,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bintang−bintang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planet-planet. </a:t>
            </a:r>
          </a:p>
          <a:p>
            <a:pPr marL="515938">
              <a:spcBef>
                <a:spcPts val="1800"/>
              </a:spcBef>
            </a:pPr>
            <a:r>
              <a:rPr lang="en-US" sz="2400" dirty="0" err="1" smtClean="0"/>
              <a:t>Bintang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r>
              <a:rPr lang="en-US" sz="2400" dirty="0" smtClean="0"/>
              <a:t> </a:t>
            </a:r>
            <a:r>
              <a:rPr lang="nl-NL" sz="2400" dirty="0" smtClean="0"/>
              <a:t>meledak dan membentuk </a:t>
            </a:r>
            <a:r>
              <a:rPr lang="nl-NL" sz="2400" b="1" dirty="0" smtClean="0"/>
              <a:t>nebula </a:t>
            </a:r>
            <a:r>
              <a:rPr lang="nl-NL" sz="2400" dirty="0" smtClean="0"/>
              <a:t>lagi.</a:t>
            </a: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41676"/>
            <a:ext cx="7467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sz="2800" dirty="0" smtClean="0"/>
              <a:t>T </a:t>
            </a:r>
            <a:r>
              <a:rPr lang="en-US" sz="2800" dirty="0" err="1" smtClean="0"/>
              <a:t>eori</a:t>
            </a:r>
            <a:r>
              <a:rPr lang="en-US" sz="2800" dirty="0" smtClean="0"/>
              <a:t> </a:t>
            </a:r>
            <a:r>
              <a:rPr lang="en-US" sz="2800" i="1" dirty="0" smtClean="0"/>
              <a:t>Big Bang</a:t>
            </a:r>
          </a:p>
          <a:p>
            <a:pPr marL="514350" indent="1588">
              <a:spcBef>
                <a:spcPts val="600"/>
              </a:spcBef>
            </a:pP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angkasa</a:t>
            </a:r>
            <a:r>
              <a:rPr lang="en-US" sz="2400" dirty="0" smtClean="0"/>
              <a:t> </a:t>
            </a:r>
            <a:r>
              <a:rPr lang="en-US" sz="2400" dirty="0" err="1" smtClean="0"/>
              <a:t>menyatu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memadat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meledak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bintang-bintang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planet.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0" y="2438400"/>
            <a:ext cx="7467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biologi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asal</a:t>
            </a:r>
            <a:r>
              <a:rPr lang="en-US" sz="2400" dirty="0" smtClean="0"/>
              <a:t> </a:t>
            </a:r>
            <a:r>
              <a:rPr lang="en-US" sz="2400" dirty="0" err="1" smtClean="0"/>
              <a:t>usul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800" b="1" dirty="0" err="1" smtClean="0"/>
              <a:t>Teori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Abiogenesis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Generatio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Spontanea</a:t>
            </a:r>
            <a:r>
              <a:rPr lang="en-US" sz="2800" b="1" dirty="0" smtClean="0"/>
              <a:t>)</a:t>
            </a:r>
          </a:p>
          <a:p>
            <a:pPr marL="515938">
              <a:spcBef>
                <a:spcPts val="600"/>
              </a:spcBef>
            </a:pP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mati</a:t>
            </a:r>
            <a:r>
              <a:rPr lang="en-US" sz="2400" dirty="0" smtClean="0"/>
              <a:t>.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Aristoteles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hewan-hewan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air,</a:t>
            </a:r>
            <a:r>
              <a:rPr lang="fi-FI" sz="2400" dirty="0" smtClean="0"/>
              <a:t> ikan-ikan tertentu melakukan perkawinan,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bertelur</a:t>
            </a:r>
            <a:r>
              <a:rPr lang="en-US" sz="2400" dirty="0" smtClean="0"/>
              <a:t>. Needham (1700)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merebus</a:t>
            </a:r>
            <a:r>
              <a:rPr lang="en-US" sz="2400" dirty="0" smtClean="0"/>
              <a:t> </a:t>
            </a:r>
            <a:r>
              <a:rPr lang="en-US" sz="2400" dirty="0" err="1" smtClean="0"/>
              <a:t>kaldu</a:t>
            </a:r>
            <a:r>
              <a:rPr lang="en-US" sz="2400" dirty="0" smtClean="0"/>
              <a:t>. </a:t>
            </a:r>
            <a:r>
              <a:rPr lang="nl-NL" sz="2400" dirty="0" smtClean="0"/>
              <a:t>Pada abad ke-17, </a:t>
            </a:r>
            <a:r>
              <a:rPr lang="nl-NL" sz="2400" b="1" dirty="0" smtClean="0"/>
              <a:t>Antony van Leeuwenhoek </a:t>
            </a:r>
            <a:r>
              <a:rPr lang="en-US" sz="2400" dirty="0" err="1" smtClean="0"/>
              <a:t>berhasil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mikroskop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membuktikan</a:t>
            </a:r>
            <a:r>
              <a:rPr lang="en-US" sz="2400" dirty="0" smtClean="0"/>
              <a:t> </a:t>
            </a:r>
            <a:r>
              <a:rPr lang="en-US" sz="2400" dirty="0" err="1" smtClean="0"/>
              <a:t>kebenaran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generatio</a:t>
            </a:r>
            <a:r>
              <a:rPr lang="en-US" sz="2400" dirty="0" smtClean="0"/>
              <a:t> </a:t>
            </a:r>
            <a:r>
              <a:rPr lang="en-US" sz="2400" dirty="0" err="1" smtClean="0"/>
              <a:t>spontanea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3443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dirty="0" err="1" smtClean="0"/>
              <a:t>Teori</a:t>
            </a:r>
            <a:r>
              <a:rPr lang="en-US" sz="3200" b="1" dirty="0" smtClean="0"/>
              <a:t> Biogenesis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295400" y="914400"/>
            <a:ext cx="455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b="1" i="1" dirty="0" err="1" smtClean="0"/>
              <a:t>Percobaan</a:t>
            </a:r>
            <a:r>
              <a:rPr lang="en-US" sz="2800" b="1" i="1" dirty="0" smtClean="0"/>
              <a:t> Francesco </a:t>
            </a:r>
            <a:r>
              <a:rPr lang="en-US" sz="2800" b="1" i="1" dirty="0" err="1" smtClean="0"/>
              <a:t>Redi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540" y="1508377"/>
            <a:ext cx="3810000" cy="502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470660"/>
            <a:ext cx="7010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lphaLcPeriod" startAt="2"/>
            </a:pPr>
            <a:r>
              <a:rPr lang="en-US" sz="2800" b="1" i="1" dirty="0" err="1" smtClean="0"/>
              <a:t>Percobaan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Spallanzani</a:t>
            </a:r>
            <a:endParaRPr lang="en-US" sz="2800" b="1" i="1" dirty="0" smtClean="0"/>
          </a:p>
          <a:p>
            <a:pPr>
              <a:spcBef>
                <a:spcPts val="1800"/>
              </a:spcBef>
            </a:pP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Needham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merebus</a:t>
            </a:r>
            <a:r>
              <a:rPr lang="en-US" sz="2400" dirty="0" smtClean="0"/>
              <a:t> </a:t>
            </a:r>
            <a:r>
              <a:rPr lang="en-US" sz="2400" dirty="0" err="1" smtClean="0"/>
              <a:t>tabung</a:t>
            </a:r>
            <a:r>
              <a:rPr lang="en-US" sz="2400" dirty="0" smtClean="0"/>
              <a:t> </a:t>
            </a:r>
            <a:r>
              <a:rPr lang="en-US" sz="2400" dirty="0" err="1" smtClean="0"/>
              <a:t>cukup</a:t>
            </a:r>
            <a:r>
              <a:rPr lang="en-US" sz="2400" dirty="0" smtClean="0"/>
              <a:t> lama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</a:t>
            </a:r>
            <a:r>
              <a:rPr lang="en-US" sz="2400" dirty="0" smtClean="0"/>
              <a:t> </a:t>
            </a:r>
            <a:r>
              <a:rPr lang="sv-SE" sz="2400" dirty="0" smtClean="0"/>
              <a:t>terbunuh dan tidak </a:t>
            </a:r>
            <a:r>
              <a:rPr lang="en-US" sz="2400" dirty="0" err="1" smtClean="0"/>
              <a:t>menutup</a:t>
            </a:r>
            <a:r>
              <a:rPr lang="en-US" sz="2400" dirty="0" smtClean="0"/>
              <a:t> </a:t>
            </a:r>
            <a:r>
              <a:rPr lang="en-US" sz="2400" dirty="0" err="1" smtClean="0"/>
              <a:t>leher</a:t>
            </a:r>
            <a:r>
              <a:rPr lang="en-US" sz="2400" dirty="0" smtClean="0"/>
              <a:t> </a:t>
            </a:r>
            <a:r>
              <a:rPr lang="en-US" sz="2400" dirty="0" err="1" smtClean="0"/>
              <a:t>tabung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rapat</a:t>
            </a:r>
            <a:r>
              <a:rPr lang="en-US" sz="2400" dirty="0" smtClean="0"/>
              <a:t> </a:t>
            </a:r>
            <a:r>
              <a:rPr lang="en-US" sz="2400" dirty="0" err="1" smtClean="0"/>
              <a:t>sekali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. </a:t>
            </a:r>
          </a:p>
          <a:p>
            <a:pPr>
              <a:spcBef>
                <a:spcPts val="1800"/>
              </a:spcBef>
            </a:pPr>
            <a:r>
              <a:rPr lang="en-US" sz="2400" dirty="0" err="1" smtClean="0"/>
              <a:t>Menyimpulkan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, </a:t>
            </a:r>
            <a:r>
              <a:rPr lang="en-US" sz="2400" dirty="0" err="1" smtClean="0"/>
              <a:t>timbulnya</a:t>
            </a:r>
            <a:r>
              <a:rPr lang="en-US" sz="2400" dirty="0" smtClean="0"/>
              <a:t> </a:t>
            </a:r>
            <a:r>
              <a:rPr lang="fi-FI" sz="2400" dirty="0" smtClean="0"/>
              <a:t>suatu kehidupan hanya mungkin jika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4331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b="1" i="1" dirty="0" err="1" smtClean="0"/>
              <a:t>Percobaan</a:t>
            </a:r>
            <a:r>
              <a:rPr lang="en-US" sz="2800" b="1" i="1" dirty="0" smtClean="0"/>
              <a:t> Louis Pasteur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91" y="1267026"/>
            <a:ext cx="8139300" cy="498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9296"/>
            <a:ext cx="77724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>
              <a:spcBef>
                <a:spcPts val="600"/>
              </a:spcBef>
              <a:buAutoNum type="arabicPeriod" startAt="4"/>
              <a:tabLst>
                <a:tab pos="633413" algn="l"/>
              </a:tabLst>
            </a:pPr>
            <a:r>
              <a:rPr lang="fr-FR" sz="2400" i="1" dirty="0" smtClean="0"/>
              <a:t>Sir </a:t>
            </a:r>
            <a:r>
              <a:rPr lang="fr-FR" sz="2400" i="1" dirty="0"/>
              <a:t>Charles Lyell (1797− 1875)</a:t>
            </a:r>
          </a:p>
          <a:p>
            <a:pPr marL="514350" indent="1588">
              <a:spcBef>
                <a:spcPts val="600"/>
              </a:spcBef>
            </a:pP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bertahap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/>
              <a:t>lama. </a:t>
            </a:r>
            <a:r>
              <a:rPr lang="en-US" sz="2400" dirty="0" err="1" smtClean="0"/>
              <a:t>Bertentangan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pendapat</a:t>
            </a:r>
            <a:r>
              <a:rPr lang="en-US" sz="2400" dirty="0"/>
              <a:t> </a:t>
            </a:r>
            <a:r>
              <a:rPr lang="en-US" sz="2400" dirty="0" err="1" smtClean="0"/>
              <a:t>kebanyakan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menganggap</a:t>
            </a:r>
            <a:r>
              <a:rPr lang="en-US" sz="2400" dirty="0" smtClean="0"/>
              <a:t> </a:t>
            </a:r>
            <a:r>
              <a:rPr lang="en-US" sz="2400" dirty="0" err="1" smtClean="0"/>
              <a:t>bumi</a:t>
            </a:r>
            <a:r>
              <a:rPr lang="en-US" sz="2400" dirty="0" smtClean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berusia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 smtClean="0"/>
              <a:t>.</a:t>
            </a:r>
          </a:p>
          <a:p>
            <a:pPr marL="515938" indent="-515938">
              <a:spcBef>
                <a:spcPts val="600"/>
              </a:spcBef>
              <a:buAutoNum type="arabicPeriod" startAt="5"/>
            </a:pPr>
            <a:r>
              <a:rPr lang="en-US" sz="2400" i="1" dirty="0" smtClean="0"/>
              <a:t>Thomas </a:t>
            </a:r>
            <a:r>
              <a:rPr lang="en-US" sz="2400" i="1" dirty="0"/>
              <a:t>Robert Malthus (1766− 1834</a:t>
            </a:r>
            <a:r>
              <a:rPr lang="en-US" sz="2400" i="1" dirty="0" smtClean="0"/>
              <a:t>)</a:t>
            </a:r>
          </a:p>
          <a:p>
            <a:pPr marL="515938">
              <a:spcBef>
                <a:spcPts val="600"/>
              </a:spcBef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. </a:t>
            </a:r>
            <a:r>
              <a:rPr lang="en-US" sz="2400" dirty="0" err="1" smtClean="0"/>
              <a:t>Selanjutnya</a:t>
            </a:r>
            <a:r>
              <a:rPr lang="en-US" sz="2400" dirty="0"/>
              <a:t>, </a:t>
            </a:r>
            <a:r>
              <a:rPr lang="en-US" sz="2400" dirty="0" err="1"/>
              <a:t>muncullah</a:t>
            </a:r>
            <a:r>
              <a:rPr lang="en-US" sz="2400" dirty="0"/>
              <a:t> </a:t>
            </a:r>
            <a:r>
              <a:rPr lang="en-US" sz="2400" dirty="0" err="1" smtClean="0"/>
              <a:t>kata-kata</a:t>
            </a:r>
            <a:r>
              <a:rPr lang="en-US" sz="2400" dirty="0" smtClean="0"/>
              <a:t> Darwin</a:t>
            </a:r>
            <a:r>
              <a:rPr lang="en-US" sz="2400" dirty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perjuangan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(</a:t>
            </a:r>
            <a:r>
              <a:rPr lang="en-US" sz="2400" i="1" dirty="0"/>
              <a:t>struggle </a:t>
            </a:r>
            <a:r>
              <a:rPr lang="en-US" sz="2400" i="1" dirty="0" smtClean="0"/>
              <a:t>for life).</a:t>
            </a:r>
          </a:p>
          <a:p>
            <a:pPr marL="515938" indent="-515938">
              <a:spcBef>
                <a:spcPts val="600"/>
              </a:spcBef>
              <a:buAutoNum type="arabicPeriod" startAt="6"/>
            </a:pPr>
            <a:r>
              <a:rPr lang="en-US" sz="2400" i="1" dirty="0" smtClean="0"/>
              <a:t>George </a:t>
            </a:r>
            <a:r>
              <a:rPr lang="en-US" sz="2400" i="1" dirty="0"/>
              <a:t>Cuvier (1769-1832</a:t>
            </a:r>
            <a:r>
              <a:rPr lang="en-US" sz="2400" i="1" dirty="0" smtClean="0"/>
              <a:t>)</a:t>
            </a:r>
          </a:p>
          <a:p>
            <a:pPr marL="515938">
              <a:spcBef>
                <a:spcPts val="600"/>
              </a:spcBef>
            </a:pP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diciptakan</a:t>
            </a:r>
            <a:r>
              <a:rPr lang="en-US" sz="2400" dirty="0" smtClean="0"/>
              <a:t> </a:t>
            </a:r>
            <a:r>
              <a:rPr lang="en-US" sz="2400" dirty="0" err="1"/>
              <a:t>makhluk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/>
              <a:t>katastropisme</a:t>
            </a:r>
            <a:r>
              <a:rPr lang="en-US" sz="2400" i="1" dirty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i-FI" sz="3200" b="1" dirty="0" smtClean="0"/>
              <a:t>Teori Evolusi Kimia (Teori </a:t>
            </a:r>
            <a:r>
              <a:rPr lang="en-US" sz="3200" b="1" dirty="0" err="1" smtClean="0"/>
              <a:t>Biologi</a:t>
            </a:r>
            <a:r>
              <a:rPr lang="en-US" sz="3200" b="1" dirty="0" smtClean="0"/>
              <a:t> Modern)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374060" y="1860732"/>
            <a:ext cx="70841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lphaLcPeriod"/>
            </a:pPr>
            <a:r>
              <a:rPr lang="en-US" sz="2800" b="1" i="1" dirty="0" smtClean="0"/>
              <a:t>A.I. </a:t>
            </a:r>
            <a:r>
              <a:rPr lang="en-US" sz="2800" b="1" i="1" dirty="0" err="1" smtClean="0"/>
              <a:t>Oparin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(</a:t>
            </a:r>
            <a:r>
              <a:rPr lang="en-US" sz="2800" b="1" i="1" dirty="0" err="1" smtClean="0"/>
              <a:t>Rusia</a:t>
            </a:r>
            <a:r>
              <a:rPr lang="en-US" sz="2800" b="1" dirty="0" smtClean="0"/>
              <a:t>)</a:t>
            </a:r>
          </a:p>
          <a:p>
            <a:pPr marL="514350" indent="1588">
              <a:spcBef>
                <a:spcPts val="1800"/>
              </a:spcBef>
            </a:pPr>
            <a:r>
              <a:rPr lang="en-US" sz="2800" dirty="0" err="1" smtClean="0"/>
              <a:t>Evolusi</a:t>
            </a:r>
            <a:r>
              <a:rPr lang="en-US" sz="2800" dirty="0" smtClean="0"/>
              <a:t> </a:t>
            </a:r>
            <a:r>
              <a:rPr lang="en-US" sz="2800" dirty="0" err="1" smtClean="0"/>
              <a:t>zatzat</a:t>
            </a:r>
            <a:r>
              <a:rPr lang="en-US" sz="2800" dirty="0" smtClean="0"/>
              <a:t> </a:t>
            </a:r>
            <a:r>
              <a:rPr lang="en-US" sz="2800" dirty="0" err="1" smtClean="0"/>
              <a:t>kimia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. </a:t>
            </a:r>
          </a:p>
          <a:p>
            <a:pPr marL="514350" indent="1588">
              <a:spcBef>
                <a:spcPts val="1800"/>
              </a:spcBef>
            </a:pPr>
            <a:r>
              <a:rPr lang="en-US" sz="2800" i="1" dirty="0" smtClean="0"/>
              <a:t>“The Origin of Life“, </a:t>
            </a:r>
            <a:r>
              <a:rPr lang="pt-BR" sz="2800" dirty="0" smtClean="0"/>
              <a:t>dia mengemukakan bahwa asal mula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bersamaan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evolusi</a:t>
            </a:r>
            <a:r>
              <a:rPr lang="en-US" sz="2800" dirty="0" smtClean="0"/>
              <a:t> </a:t>
            </a:r>
            <a:r>
              <a:rPr lang="en-US" sz="2800" dirty="0" err="1" smtClean="0"/>
              <a:t>terbentuknya</a:t>
            </a:r>
            <a:r>
              <a:rPr lang="en-US" sz="2800" dirty="0" smtClean="0"/>
              <a:t> </a:t>
            </a:r>
            <a:r>
              <a:rPr lang="en-US" sz="2800" dirty="0" err="1" smtClean="0"/>
              <a:t>bumi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atmosfernya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130" y="435072"/>
            <a:ext cx="69317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b="1" i="1" dirty="0" smtClean="0"/>
              <a:t>Harold Urey</a:t>
            </a:r>
          </a:p>
          <a:p>
            <a:pPr marL="514350" indent="1588"/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organik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, yang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nb-NO" sz="2400" dirty="0" smtClean="0"/>
              <a:t>mulanya dibentuk sebagai reaksi gas yang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241756"/>
            <a:ext cx="693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 smtClean="0"/>
              <a:t>Dijabarkan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4 </a:t>
            </a:r>
            <a:r>
              <a:rPr lang="en-US" sz="2800" dirty="0" err="1" smtClean="0"/>
              <a:t>fase</a:t>
            </a:r>
            <a:r>
              <a:rPr lang="en-US" sz="2800" dirty="0" smtClean="0"/>
              <a:t>.</a:t>
            </a:r>
          </a:p>
          <a:p>
            <a:pPr marL="855663" indent="-855663">
              <a:spcBef>
                <a:spcPts val="600"/>
              </a:spcBef>
            </a:pPr>
            <a:r>
              <a:rPr lang="it-IT" sz="2400" dirty="0" smtClean="0"/>
              <a:t>Fase 1. Tersedianya molekul metana, </a:t>
            </a:r>
            <a:r>
              <a:rPr lang="en-US" sz="2400" dirty="0" err="1" smtClean="0"/>
              <a:t>amonia</a:t>
            </a:r>
            <a:r>
              <a:rPr lang="en-US" sz="2400" dirty="0" smtClean="0"/>
              <a:t>, </a:t>
            </a:r>
            <a:r>
              <a:rPr lang="en-US" sz="2400" dirty="0" err="1" smtClean="0"/>
              <a:t>hidrogen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uap</a:t>
            </a:r>
            <a:r>
              <a:rPr lang="en-US" sz="2400" dirty="0" smtClean="0"/>
              <a:t> air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atmosfer</a:t>
            </a:r>
            <a:r>
              <a:rPr lang="en-US" sz="2400" dirty="0" smtClean="0"/>
              <a:t>.</a:t>
            </a:r>
          </a:p>
          <a:p>
            <a:pPr marL="855663" indent="-855663">
              <a:spcBef>
                <a:spcPts val="600"/>
              </a:spcBef>
            </a:pPr>
            <a:r>
              <a:rPr lang="it-IT" sz="2400" dirty="0" smtClean="0"/>
              <a:t>Fase 2. Energi yang timbul dari aliran </a:t>
            </a:r>
            <a:r>
              <a:rPr lang="en-US" sz="2400" dirty="0" err="1" smtClean="0"/>
              <a:t>listrik</a:t>
            </a:r>
            <a:r>
              <a:rPr lang="en-US" sz="2400" dirty="0" smtClean="0"/>
              <a:t>, </a:t>
            </a:r>
            <a:r>
              <a:rPr lang="en-US" sz="2400" dirty="0" err="1" smtClean="0"/>
              <a:t>halilintar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radiasi</a:t>
            </a:r>
            <a:r>
              <a:rPr lang="en-US" sz="2400" dirty="0" smtClean="0"/>
              <a:t> </a:t>
            </a:r>
            <a:r>
              <a:rPr lang="en-US" sz="2400" dirty="0" err="1" smtClean="0"/>
              <a:t>sinar</a:t>
            </a:r>
            <a:r>
              <a:rPr lang="en-US" sz="2400" dirty="0" smtClean="0"/>
              <a:t> </a:t>
            </a:r>
            <a:r>
              <a:rPr lang="en-US" sz="2400" dirty="0" err="1" smtClean="0"/>
              <a:t>kosmis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err="1" smtClean="0"/>
              <a:t>Fase</a:t>
            </a:r>
            <a:r>
              <a:rPr lang="en-US" sz="2400" dirty="0" smtClean="0"/>
              <a:t> 3. </a:t>
            </a:r>
            <a:r>
              <a:rPr lang="en-US" sz="2400" dirty="0" err="1" smtClean="0"/>
              <a:t>Terbentuknya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yang paling </a:t>
            </a:r>
            <a:r>
              <a:rPr lang="en-US" sz="2400" dirty="0" err="1" smtClean="0"/>
              <a:t>sederhana</a:t>
            </a:r>
            <a:r>
              <a:rPr lang="en-US" sz="2400" dirty="0" smtClean="0"/>
              <a:t>.</a:t>
            </a:r>
          </a:p>
          <a:p>
            <a:pPr marL="855663" indent="-855663">
              <a:spcBef>
                <a:spcPts val="600"/>
              </a:spcBef>
            </a:pPr>
            <a:r>
              <a:rPr lang="nl-NL" sz="2400" dirty="0" smtClean="0"/>
              <a:t>Fase 4. Zat hidup yang terbentuk berkembang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jutaan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sejenis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2762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b="1" i="1" dirty="0" smtClean="0"/>
              <a:t>Stanley Miller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1335619"/>
            <a:ext cx="7624762" cy="49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550" y="1555920"/>
            <a:ext cx="72009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lphaLcPeriod" startAt="4"/>
            </a:pPr>
            <a:r>
              <a:rPr lang="en-US" sz="2800" b="1" i="1" dirty="0" smtClean="0"/>
              <a:t>Melvin Calvin</a:t>
            </a:r>
          </a:p>
          <a:p>
            <a:pPr marL="514350" indent="1588">
              <a:spcBef>
                <a:spcPts val="1800"/>
              </a:spcBef>
            </a:pP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radiasi</a:t>
            </a:r>
            <a:r>
              <a:rPr lang="en-US" sz="2400" dirty="0" smtClean="0"/>
              <a:t> </a:t>
            </a:r>
            <a:r>
              <a:rPr lang="en-US" sz="2400" dirty="0" err="1" smtClean="0"/>
              <a:t>sinar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metana</a:t>
            </a:r>
            <a:r>
              <a:rPr lang="en-US" sz="2400" dirty="0" smtClean="0"/>
              <a:t>, </a:t>
            </a:r>
            <a:r>
              <a:rPr lang="en-US" sz="2400" dirty="0" err="1" smtClean="0"/>
              <a:t>amonia</a:t>
            </a:r>
            <a:r>
              <a:rPr lang="en-US" sz="2400" dirty="0" smtClean="0"/>
              <a:t>, </a:t>
            </a:r>
            <a:r>
              <a:rPr lang="en-US" sz="2400" dirty="0" err="1" smtClean="0"/>
              <a:t>hidrogen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air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molekul-molekul</a:t>
            </a:r>
            <a:r>
              <a:rPr lang="en-US" sz="2400" dirty="0" smtClean="0"/>
              <a:t> </a:t>
            </a:r>
            <a:r>
              <a:rPr lang="en-US" sz="2400" dirty="0" err="1" smtClean="0"/>
              <a:t>gula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pt-BR" sz="2400" dirty="0" smtClean="0"/>
              <a:t>asam amino, dan juga membentuk purin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pirimidin</a:t>
            </a:r>
            <a:r>
              <a:rPr lang="en-US" sz="2400" dirty="0" smtClean="0"/>
              <a:t>, yang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nl-NL" sz="2400" dirty="0" smtClean="0"/>
              <a:t>pembentukan DNA, RNA, ATP, dan ADP. </a:t>
            </a:r>
          </a:p>
          <a:p>
            <a:pPr marL="514350" indent="1588">
              <a:spcBef>
                <a:spcPts val="1800"/>
              </a:spcBef>
            </a:pP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organik</a:t>
            </a:r>
            <a:r>
              <a:rPr lang="en-US" sz="2400" dirty="0" smtClean="0"/>
              <a:t> </a:t>
            </a:r>
            <a:r>
              <a:rPr lang="en-US" sz="2400" dirty="0" err="1" smtClean="0"/>
              <a:t>itulah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makhluk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44" y="66372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A.  PENCETUS TEORI EVOLUSI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856" y="784128"/>
            <a:ext cx="2032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Lamarck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91508" y="1393729"/>
            <a:ext cx="78952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dirty="0" err="1" smtClean="0"/>
              <a:t>Perubahan</a:t>
            </a:r>
            <a:r>
              <a:rPr lang="es-ES" sz="2000" dirty="0" smtClean="0"/>
              <a:t> </a:t>
            </a:r>
            <a:r>
              <a:rPr lang="es-ES" sz="2000" dirty="0" err="1" smtClean="0"/>
              <a:t>suatu</a:t>
            </a:r>
            <a:r>
              <a:rPr lang="es-ES" sz="2000" dirty="0" smtClean="0"/>
              <a:t> </a:t>
            </a:r>
            <a:r>
              <a:rPr lang="es-ES" sz="2000" dirty="0" err="1"/>
              <a:t>individu</a:t>
            </a:r>
            <a:r>
              <a:rPr lang="es-ES" sz="2000" dirty="0"/>
              <a:t> </a:t>
            </a:r>
            <a:r>
              <a:rPr lang="es-ES" sz="2000" dirty="0" err="1" smtClean="0"/>
              <a:t>disebabkan</a:t>
            </a:r>
            <a:r>
              <a:rPr lang="es-E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diturunkan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it-IT" sz="2000" dirty="0" smtClean="0"/>
              <a:t> </a:t>
            </a:r>
            <a:r>
              <a:rPr lang="en-US" sz="2000" dirty="0" err="1" smtClean="0"/>
              <a:t>jerapah</a:t>
            </a:r>
            <a:r>
              <a:rPr lang="en-US" sz="2000" dirty="0" smtClean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leher</a:t>
            </a:r>
            <a:r>
              <a:rPr lang="en-US" sz="2000" dirty="0"/>
              <a:t> yang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kebiasaannya</a:t>
            </a:r>
            <a:r>
              <a:rPr lang="en-US" sz="2000" dirty="0" smtClean="0"/>
              <a:t> </a:t>
            </a:r>
            <a:r>
              <a:rPr lang="en-US" sz="2000" dirty="0" err="1"/>
              <a:t>memakan</a:t>
            </a:r>
            <a:r>
              <a:rPr lang="en-US" sz="2000" dirty="0"/>
              <a:t> </a:t>
            </a:r>
            <a:r>
              <a:rPr lang="en-US" sz="2000" dirty="0" err="1"/>
              <a:t>daun-daun</a:t>
            </a:r>
            <a:r>
              <a:rPr lang="en-US" sz="2000" dirty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. </a:t>
            </a:r>
            <a:r>
              <a:rPr lang="en-US" sz="2000" dirty="0" err="1" smtClean="0"/>
              <a:t>Diduga</a:t>
            </a:r>
            <a:r>
              <a:rPr lang="en-US" sz="2000" dirty="0" smtClean="0"/>
              <a:t> </a:t>
            </a:r>
            <a:r>
              <a:rPr lang="en-US" sz="2000" dirty="0" err="1" smtClean="0"/>
              <a:t>memanjangkan</a:t>
            </a:r>
            <a:r>
              <a:rPr lang="en-US" sz="2000" dirty="0" smtClean="0"/>
              <a:t> </a:t>
            </a:r>
            <a:r>
              <a:rPr lang="en-US" sz="2000" dirty="0" err="1" smtClean="0"/>
              <a:t>lehernya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 yang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Adaptasi</a:t>
            </a:r>
            <a:r>
              <a:rPr lang="en-US" sz="2000" dirty="0" smtClean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pemanjangan</a:t>
            </a:r>
            <a:r>
              <a:rPr lang="en-US" sz="2000" dirty="0" smtClean="0"/>
              <a:t> </a:t>
            </a:r>
            <a:r>
              <a:rPr lang="en-US" sz="2000" dirty="0" err="1" smtClean="0"/>
              <a:t>leher</a:t>
            </a:r>
            <a:r>
              <a:rPr lang="en-US" sz="2000" dirty="0" smtClean="0"/>
              <a:t> </a:t>
            </a:r>
            <a:r>
              <a:rPr lang="en-US" sz="2000" dirty="0" err="1"/>
              <a:t>diwariskan</a:t>
            </a:r>
            <a:r>
              <a:rPr lang="en-US" sz="2000" dirty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generasi</a:t>
            </a:r>
            <a:r>
              <a:rPr lang="en-US" sz="2000" dirty="0" smtClean="0"/>
              <a:t> </a:t>
            </a:r>
            <a:r>
              <a:rPr lang="en-US" sz="2000" dirty="0" err="1"/>
              <a:t>berikutnya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616" y="3112778"/>
            <a:ext cx="6705600" cy="351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856" y="228600"/>
            <a:ext cx="3288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3200" b="1" dirty="0" smtClean="0"/>
              <a:t>2.	Charles Darwin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14400" y="838200"/>
            <a:ext cx="251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Di </a:t>
            </a:r>
            <a:r>
              <a:rPr lang="en-US" sz="2800" dirty="0" err="1" smtClean="0"/>
              <a:t>Kepulauan</a:t>
            </a:r>
            <a:r>
              <a:rPr lang="en-US" sz="2800" dirty="0" smtClean="0"/>
              <a:t> </a:t>
            </a:r>
            <a:r>
              <a:rPr lang="en-US" sz="2800" dirty="0"/>
              <a:t>Galapagos </a:t>
            </a:r>
            <a:r>
              <a:rPr lang="en-US" sz="2800" dirty="0" smtClean="0"/>
              <a:t>1.050 km, </a:t>
            </a:r>
            <a:r>
              <a:rPr lang="fi-FI" sz="2800" dirty="0" smtClean="0"/>
              <a:t>Darwin menjumpai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yang </a:t>
            </a:r>
            <a:r>
              <a:rPr lang="en-US" sz="2800" dirty="0" err="1" smtClean="0"/>
              <a:t>menarik</a:t>
            </a:r>
            <a:r>
              <a:rPr lang="en-US" sz="2800" dirty="0" smtClean="0"/>
              <a:t> </a:t>
            </a:r>
            <a:r>
              <a:rPr lang="en-US" sz="2800" dirty="0" err="1" smtClean="0"/>
              <a:t>burung-burung</a:t>
            </a:r>
            <a:r>
              <a:rPr lang="en-US" sz="2800" dirty="0" smtClean="0"/>
              <a:t> finch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 smtClean="0"/>
              <a:t>variasi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/>
              <a:t>paruh</a:t>
            </a:r>
            <a:r>
              <a:rPr lang="en-US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55319"/>
            <a:ext cx="5181600" cy="605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620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b-NO" sz="3200" dirty="0" smtClean="0"/>
              <a:t>Ide evolusi didasarkan </a:t>
            </a:r>
            <a:r>
              <a:rPr lang="en-US" sz="3200" dirty="0" err="1" smtClean="0"/>
              <a:t>atas</a:t>
            </a:r>
            <a:r>
              <a:rPr lang="en-US" sz="3200" dirty="0" smtClean="0"/>
              <a:t> :</a:t>
            </a:r>
            <a:endParaRPr lang="en-US" sz="3200" dirty="0"/>
          </a:p>
          <a:p>
            <a:pPr marL="457200" indent="-457200">
              <a:spcBef>
                <a:spcPts val="2400"/>
              </a:spcBef>
              <a:buFont typeface="+mj-lt"/>
              <a:buAutoNum type="alphaLcPeriod"/>
            </a:pPr>
            <a:r>
              <a:rPr lang="en-US" sz="2800" dirty="0" err="1" smtClean="0"/>
              <a:t>Makhluk</a:t>
            </a:r>
            <a:r>
              <a:rPr lang="en-US" sz="2800" dirty="0" smtClean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bervariasi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sv-SE" sz="2800" dirty="0" smtClean="0"/>
              <a:t>variasi </a:t>
            </a:r>
            <a:r>
              <a:rPr lang="sv-SE" sz="2800" dirty="0"/>
              <a:t>sifatnya dapat diturunkan. </a:t>
            </a:r>
            <a:endParaRPr lang="sv-SE" sz="28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/>
              <a:t>populasi</a:t>
            </a:r>
            <a:r>
              <a:rPr lang="en-US" sz="2800" dirty="0"/>
              <a:t>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 smtClean="0"/>
              <a:t>bertambah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 smtClean="0"/>
              <a:t>biak</a:t>
            </a:r>
            <a:r>
              <a:rPr lang="en-US" sz="2800" dirty="0" smtClean="0"/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800" dirty="0" err="1" smtClean="0"/>
              <a:t>Kenyataan</a:t>
            </a:r>
            <a:r>
              <a:rPr lang="en-US" sz="2800" dirty="0" smtClean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 smtClean="0"/>
              <a:t>pertambahan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populasi</a:t>
            </a:r>
            <a:r>
              <a:rPr lang="en-US" sz="2800" dirty="0" smtClean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 smtClean="0"/>
              <a:t>berjalan</a:t>
            </a:r>
            <a:r>
              <a:rPr lang="en-US" sz="2800" dirty="0" smtClean="0"/>
              <a:t> </a:t>
            </a:r>
            <a:r>
              <a:rPr lang="en-US" sz="2800" dirty="0" err="1" smtClean="0"/>
              <a:t>terus-menerus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7620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lphaLcPeriod" startAt="4"/>
            </a:pPr>
            <a:r>
              <a:rPr lang="en-US" sz="2800" dirty="0" err="1" smtClean="0"/>
              <a:t>Individu-individu</a:t>
            </a:r>
            <a:r>
              <a:rPr lang="en-US" sz="2800" dirty="0" smtClean="0"/>
              <a:t> </a:t>
            </a:r>
            <a:r>
              <a:rPr lang="en-US" sz="2800" dirty="0" err="1"/>
              <a:t>berkompetisi</a:t>
            </a:r>
            <a:r>
              <a:rPr lang="en-US" sz="2800" dirty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memperoleh</a:t>
            </a:r>
            <a:r>
              <a:rPr lang="en-US" sz="2800" dirty="0" smtClean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agar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bertahan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 startAt="4"/>
            </a:pPr>
            <a:r>
              <a:rPr lang="en-US" sz="2800" dirty="0" err="1" smtClean="0"/>
              <a:t>sifat</a:t>
            </a:r>
            <a:r>
              <a:rPr lang="en-US" sz="2800" dirty="0" smtClean="0"/>
              <a:t>-</a:t>
            </a:r>
            <a:r>
              <a:rPr lang="en-US" sz="2800" dirty="0" err="1" smtClean="0"/>
              <a:t>sifat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diwariskan</a:t>
            </a:r>
            <a:r>
              <a:rPr lang="en-US" sz="2800" dirty="0"/>
              <a:t> </a:t>
            </a:r>
            <a:r>
              <a:rPr lang="en-US" sz="2800" dirty="0" err="1"/>
              <a:t>milik</a:t>
            </a:r>
            <a:r>
              <a:rPr lang="en-US" sz="2800" dirty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nl-NL" sz="2800" dirty="0" smtClean="0"/>
              <a:t>dapat </a:t>
            </a:r>
            <a:r>
              <a:rPr lang="nl-NL" sz="2800" dirty="0"/>
              <a:t>bertahan hidup </a:t>
            </a:r>
            <a:r>
              <a:rPr lang="nl-NL" sz="2800" dirty="0" smtClean="0"/>
              <a:t>dan bereproduksi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 startAt="4"/>
            </a:pP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seleksi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,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 yang </a:t>
            </a:r>
            <a:r>
              <a:rPr lang="en-US" sz="2800" dirty="0" err="1"/>
              <a:t>adaptif</a:t>
            </a:r>
            <a:r>
              <a:rPr lang="en-US" sz="2800" dirty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menurunkan</a:t>
            </a:r>
            <a:r>
              <a:rPr lang="en-US" sz="2800" dirty="0" smtClean="0"/>
              <a:t> </a:t>
            </a:r>
            <a:r>
              <a:rPr lang="en-US" sz="2800" dirty="0" err="1"/>
              <a:t>sifat</a:t>
            </a:r>
            <a:r>
              <a:rPr lang="en-US" sz="2800" dirty="0"/>
              <a:t> </a:t>
            </a:r>
            <a:r>
              <a:rPr lang="en-US" sz="2800" dirty="0" err="1"/>
              <a:t>adaptif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2292</Words>
  <Application>Microsoft Office PowerPoint</Application>
  <PresentationFormat>On-screen Show (4:3)</PresentationFormat>
  <Paragraphs>224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Bambang</dc:creator>
  <cp:lastModifiedBy>Bambang</cp:lastModifiedBy>
  <cp:revision>55</cp:revision>
  <dcterms:created xsi:type="dcterms:W3CDTF">2012-02-20T08:11:19Z</dcterms:created>
  <dcterms:modified xsi:type="dcterms:W3CDTF">2012-02-23T04:44:08Z</dcterms:modified>
</cp:coreProperties>
</file>