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FDD0-EBD9-47A4-AA82-80C420070CF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7D4A-A2B3-4C7F-B752-1848E3F6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6EA1-B4D7-4765-AE87-1CA67A67C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3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4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0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1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75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6EA1-B4D7-4765-AE87-1CA67A67C8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7D4A-A2B3-4C7F-B752-1848E3F65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425" y="1958975"/>
            <a:ext cx="7021975" cy="1470025"/>
          </a:xfrm>
          <a:solidFill>
            <a:schemeClr val="bg1">
              <a:alpha val="6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4012" y="3733800"/>
            <a:ext cx="6400800" cy="1219200"/>
          </a:xfrm>
          <a:solidFill>
            <a:schemeClr val="bg1">
              <a:alpha val="6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fld id="{B0B42EE5-D397-429D-8517-8DE93E441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>
              <a:alpha val="80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25"/>
            <p:cNvGrpSpPr/>
            <p:nvPr/>
          </p:nvGrpSpPr>
          <p:grpSpPr>
            <a:xfrm>
              <a:off x="-76200" y="0"/>
              <a:ext cx="9220200" cy="6705600"/>
              <a:chOff x="-76200" y="0"/>
              <a:chExt cx="9220200" cy="6705600"/>
            </a:xfrm>
          </p:grpSpPr>
          <p:grpSp>
            <p:nvGrpSpPr>
              <p:cNvPr id="10" name="Group 25"/>
              <p:cNvGrpSpPr/>
              <p:nvPr/>
            </p:nvGrpSpPr>
            <p:grpSpPr>
              <a:xfrm>
                <a:off x="19050" y="0"/>
                <a:ext cx="8915400" cy="914400"/>
                <a:chOff x="76200" y="114300"/>
                <a:chExt cx="8915400" cy="914400"/>
              </a:xfrm>
            </p:grpSpPr>
            <p:grpSp>
              <p:nvGrpSpPr>
                <p:cNvPr id="69" name="Group 5"/>
                <p:cNvGrpSpPr/>
                <p:nvPr/>
              </p:nvGrpSpPr>
              <p:grpSpPr>
                <a:xfrm>
                  <a:off x="7620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8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0" name="Isosceles Triangle 4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11"/>
                <p:cNvGrpSpPr/>
                <p:nvPr/>
              </p:nvGrpSpPr>
              <p:grpSpPr>
                <a:xfrm>
                  <a:off x="1920240" y="152402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84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5" name="Rectangle 7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9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10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15"/>
                <p:cNvGrpSpPr/>
                <p:nvPr/>
              </p:nvGrpSpPr>
              <p:grpSpPr>
                <a:xfrm>
                  <a:off x="3718560" y="114300"/>
                  <a:ext cx="1630680" cy="914400"/>
                  <a:chOff x="2255520" y="3810000"/>
                  <a:chExt cx="4632960" cy="2819400"/>
                </a:xfrm>
              </p:grpSpPr>
              <p:pic>
                <p:nvPicPr>
                  <p:cNvPr id="81" name="Picture 4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 t="61429"/>
                  <a:stretch>
                    <a:fillRect/>
                  </a:stretch>
                </p:blipFill>
                <p:spPr bwMode="auto">
                  <a:xfrm>
                    <a:off x="2255520" y="4160473"/>
                    <a:ext cx="4632960" cy="246892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2" name="Rectangle 13"/>
                  <p:cNvSpPr/>
                  <p:nvPr/>
                </p:nvSpPr>
                <p:spPr>
                  <a:xfrm>
                    <a:off x="5257800" y="3886200"/>
                    <a:ext cx="457200" cy="381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14"/>
                  <p:cNvSpPr/>
                  <p:nvPr/>
                </p:nvSpPr>
                <p:spPr>
                  <a:xfrm>
                    <a:off x="3124200" y="3810000"/>
                    <a:ext cx="1143000" cy="685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16"/>
                <p:cNvGrpSpPr/>
                <p:nvPr/>
              </p:nvGrpSpPr>
              <p:grpSpPr>
                <a:xfrm>
                  <a:off x="544068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7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0" name="Isosceles Triangle 79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19"/>
                <p:cNvGrpSpPr/>
                <p:nvPr/>
              </p:nvGrpSpPr>
              <p:grpSpPr>
                <a:xfrm>
                  <a:off x="7284720" y="152402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74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5" name="Rectangle 74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29"/>
              <p:cNvGrpSpPr/>
              <p:nvPr/>
            </p:nvGrpSpPr>
            <p:grpSpPr>
              <a:xfrm flipH="1">
                <a:off x="19050" y="5791200"/>
                <a:ext cx="8915400" cy="914400"/>
                <a:chOff x="76200" y="114300"/>
                <a:chExt cx="8915400" cy="914400"/>
              </a:xfrm>
            </p:grpSpPr>
            <p:grpSp>
              <p:nvGrpSpPr>
                <p:cNvPr id="47" name="Group 5"/>
                <p:cNvGrpSpPr/>
                <p:nvPr/>
              </p:nvGrpSpPr>
              <p:grpSpPr>
                <a:xfrm>
                  <a:off x="7620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67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8" name="Isosceles Triangle 4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1"/>
                <p:cNvGrpSpPr/>
                <p:nvPr/>
              </p:nvGrpSpPr>
              <p:grpSpPr>
                <a:xfrm>
                  <a:off x="1920240" y="152404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62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3" name="Rectangle 62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5"/>
                <p:cNvGrpSpPr/>
                <p:nvPr/>
              </p:nvGrpSpPr>
              <p:grpSpPr>
                <a:xfrm>
                  <a:off x="3718560" y="114300"/>
                  <a:ext cx="1630680" cy="914400"/>
                  <a:chOff x="2255520" y="3810000"/>
                  <a:chExt cx="4632960" cy="2819400"/>
                </a:xfrm>
              </p:grpSpPr>
              <p:pic>
                <p:nvPicPr>
                  <p:cNvPr id="59" name="Picture 4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 t="61429"/>
                  <a:stretch>
                    <a:fillRect/>
                  </a:stretch>
                </p:blipFill>
                <p:spPr bwMode="auto">
                  <a:xfrm>
                    <a:off x="2255520" y="4160473"/>
                    <a:ext cx="4632960" cy="246892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0" name="Rectangle 43"/>
                  <p:cNvSpPr/>
                  <p:nvPr/>
                </p:nvSpPr>
                <p:spPr>
                  <a:xfrm>
                    <a:off x="5257800" y="3886200"/>
                    <a:ext cx="457200" cy="381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44"/>
                  <p:cNvSpPr/>
                  <p:nvPr/>
                </p:nvSpPr>
                <p:spPr>
                  <a:xfrm>
                    <a:off x="3124200" y="3810000"/>
                    <a:ext cx="1143000" cy="685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6"/>
                <p:cNvGrpSpPr/>
                <p:nvPr/>
              </p:nvGrpSpPr>
              <p:grpSpPr>
                <a:xfrm>
                  <a:off x="544068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57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8" name="Isosceles Triangle 41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9"/>
                <p:cNvGrpSpPr/>
                <p:nvPr/>
              </p:nvGrpSpPr>
              <p:grpSpPr>
                <a:xfrm>
                  <a:off x="7284720" y="152404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52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3" name="Rectangle 52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24"/>
              <p:cNvGrpSpPr/>
              <p:nvPr/>
            </p:nvGrpSpPr>
            <p:grpSpPr>
              <a:xfrm>
                <a:off x="-76200" y="977552"/>
                <a:ext cx="9220200" cy="4750496"/>
                <a:chOff x="-76200" y="977552"/>
                <a:chExt cx="9220200" cy="4750496"/>
              </a:xfrm>
            </p:grpSpPr>
            <p:grpSp>
              <p:nvGrpSpPr>
                <p:cNvPr id="13" name="Group 118"/>
                <p:cNvGrpSpPr/>
                <p:nvPr/>
              </p:nvGrpSpPr>
              <p:grpSpPr>
                <a:xfrm>
                  <a:off x="-76200" y="977552"/>
                  <a:ext cx="1143000" cy="4750496"/>
                  <a:chOff x="-76200" y="1018653"/>
                  <a:chExt cx="1143000" cy="4750496"/>
                </a:xfrm>
              </p:grpSpPr>
              <p:grpSp>
                <p:nvGrpSpPr>
                  <p:cNvPr id="31" name="Group 77"/>
                  <p:cNvGrpSpPr/>
                  <p:nvPr/>
                </p:nvGrpSpPr>
                <p:grpSpPr>
                  <a:xfrm>
                    <a:off x="29288" y="1018653"/>
                    <a:ext cx="932024" cy="838200"/>
                    <a:chOff x="2209800" y="3733800"/>
                    <a:chExt cx="932024" cy="838200"/>
                  </a:xfrm>
                </p:grpSpPr>
                <p:pic>
                  <p:nvPicPr>
                    <p:cNvPr id="43" name="Picture 3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t="31429" r="45395" b="33571"/>
                    <a:stretch>
                      <a:fillRect/>
                    </a:stretch>
                  </p:blipFill>
                  <p:spPr bwMode="auto">
                    <a:xfrm>
                      <a:off x="2209800" y="3794756"/>
                      <a:ext cx="932024" cy="74676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2417545" y="3733800"/>
                      <a:ext cx="19651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2557914" y="3733800"/>
                      <a:ext cx="252663" cy="101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2529840" y="4521200"/>
                      <a:ext cx="112295" cy="5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" name="Group 76"/>
                  <p:cNvGrpSpPr/>
                  <p:nvPr/>
                </p:nvGrpSpPr>
                <p:grpSpPr>
                  <a:xfrm>
                    <a:off x="-76200" y="3993801"/>
                    <a:ext cx="1143000" cy="838200"/>
                    <a:chOff x="2133600" y="3048000"/>
                    <a:chExt cx="1143000" cy="838200"/>
                  </a:xfrm>
                </p:grpSpPr>
                <p:pic>
                  <p:nvPicPr>
                    <p:cNvPr id="40" name="Picture 2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l="47368" b="67143"/>
                    <a:stretch>
                      <a:fillRect/>
                    </a:stretch>
                  </p:blipFill>
                  <p:spPr bwMode="auto">
                    <a:xfrm>
                      <a:off x="2354187" y="3048000"/>
                      <a:ext cx="922413" cy="82619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1" name="Isosceles Triangle 4"/>
                    <p:cNvSpPr/>
                    <p:nvPr/>
                  </p:nvSpPr>
                  <p:spPr>
                    <a:xfrm>
                      <a:off x="2919162" y="3826329"/>
                      <a:ext cx="144128" cy="59871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133600" y="3581400"/>
                      <a:ext cx="3810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82"/>
                  <p:cNvGrpSpPr/>
                  <p:nvPr/>
                </p:nvGrpSpPr>
                <p:grpSpPr>
                  <a:xfrm>
                    <a:off x="66181" y="1967807"/>
                    <a:ext cx="858239" cy="914400"/>
                    <a:chOff x="4343400" y="3276600"/>
                    <a:chExt cx="858239" cy="914400"/>
                  </a:xfrm>
                </p:grpSpPr>
                <p:pic>
                  <p:nvPicPr>
                    <p:cNvPr id="38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t="61429" r="47368"/>
                    <a:stretch>
                      <a:fillRect/>
                    </a:stretch>
                  </p:blipFill>
                  <p:spPr bwMode="auto">
                    <a:xfrm>
                      <a:off x="4343400" y="3390267"/>
                      <a:ext cx="858239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649153" y="3276600"/>
                      <a:ext cx="402306" cy="22242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94"/>
                  <p:cNvGrpSpPr/>
                  <p:nvPr/>
                </p:nvGrpSpPr>
                <p:grpSpPr>
                  <a:xfrm>
                    <a:off x="98371" y="2993161"/>
                    <a:ext cx="793858" cy="889686"/>
                    <a:chOff x="5942222" y="3453714"/>
                    <a:chExt cx="793858" cy="889686"/>
                  </a:xfrm>
                </p:grpSpPr>
                <p:pic>
                  <p:nvPicPr>
                    <p:cNvPr id="36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l="51316" t="61429"/>
                    <a:stretch>
                      <a:fillRect/>
                    </a:stretch>
                  </p:blipFill>
                  <p:spPr bwMode="auto">
                    <a:xfrm>
                      <a:off x="5942222" y="3542667"/>
                      <a:ext cx="793858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6162124" y="3453714"/>
                      <a:ext cx="160922" cy="1235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35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r="49342" b="67143"/>
                  <a:stretch>
                    <a:fillRect/>
                  </a:stretch>
                </p:blipFill>
                <p:spPr bwMode="auto">
                  <a:xfrm>
                    <a:off x="51393" y="4942953"/>
                    <a:ext cx="887815" cy="826196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" name="Group 119"/>
                <p:cNvGrpSpPr/>
                <p:nvPr/>
              </p:nvGrpSpPr>
              <p:grpSpPr>
                <a:xfrm>
                  <a:off x="8001000" y="977552"/>
                  <a:ext cx="1143000" cy="4750496"/>
                  <a:chOff x="7886700" y="1024655"/>
                  <a:chExt cx="1143000" cy="4750496"/>
                </a:xfrm>
              </p:grpSpPr>
              <p:grpSp>
                <p:nvGrpSpPr>
                  <p:cNvPr id="15" name="Group 77"/>
                  <p:cNvGrpSpPr/>
                  <p:nvPr/>
                </p:nvGrpSpPr>
                <p:grpSpPr>
                  <a:xfrm>
                    <a:off x="7992188" y="4936951"/>
                    <a:ext cx="932024" cy="838200"/>
                    <a:chOff x="2209800" y="3733800"/>
                    <a:chExt cx="932024" cy="838200"/>
                  </a:xfrm>
                </p:grpSpPr>
                <p:pic>
                  <p:nvPicPr>
                    <p:cNvPr id="27" name="Picture 3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t="31429" r="45395" b="33571"/>
                    <a:stretch>
                      <a:fillRect/>
                    </a:stretch>
                  </p:blipFill>
                  <p:spPr bwMode="auto">
                    <a:xfrm>
                      <a:off x="2209800" y="3794756"/>
                      <a:ext cx="932024" cy="74676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2417545" y="3733800"/>
                      <a:ext cx="19651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2557914" y="3733800"/>
                      <a:ext cx="252663" cy="101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29840" y="4521200"/>
                      <a:ext cx="112295" cy="5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76"/>
                  <p:cNvGrpSpPr/>
                  <p:nvPr/>
                </p:nvGrpSpPr>
                <p:grpSpPr>
                  <a:xfrm>
                    <a:off x="7886700" y="1961804"/>
                    <a:ext cx="1143000" cy="838200"/>
                    <a:chOff x="2133600" y="3048000"/>
                    <a:chExt cx="1143000" cy="838200"/>
                  </a:xfrm>
                </p:grpSpPr>
                <p:pic>
                  <p:nvPicPr>
                    <p:cNvPr id="24" name="Picture 2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l="47368" b="67143"/>
                    <a:stretch>
                      <a:fillRect/>
                    </a:stretch>
                  </p:blipFill>
                  <p:spPr bwMode="auto">
                    <a:xfrm>
                      <a:off x="2354187" y="3048000"/>
                      <a:ext cx="922413" cy="82619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5" name="Isosceles Triangle 4"/>
                    <p:cNvSpPr/>
                    <p:nvPr/>
                  </p:nvSpPr>
                  <p:spPr>
                    <a:xfrm>
                      <a:off x="2919162" y="3826329"/>
                      <a:ext cx="144128" cy="59871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2133600" y="3581400"/>
                      <a:ext cx="3810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82"/>
                  <p:cNvGrpSpPr/>
                  <p:nvPr/>
                </p:nvGrpSpPr>
                <p:grpSpPr>
                  <a:xfrm>
                    <a:off x="8029081" y="3911597"/>
                    <a:ext cx="858239" cy="914400"/>
                    <a:chOff x="4343400" y="3276600"/>
                    <a:chExt cx="858239" cy="914400"/>
                  </a:xfrm>
                </p:grpSpPr>
                <p:pic>
                  <p:nvPicPr>
                    <p:cNvPr id="22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t="61429" r="47368"/>
                    <a:stretch>
                      <a:fillRect/>
                    </a:stretch>
                  </p:blipFill>
                  <p:spPr bwMode="auto">
                    <a:xfrm>
                      <a:off x="4343400" y="3390267"/>
                      <a:ext cx="858239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649153" y="3276600"/>
                      <a:ext cx="402306" cy="22242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94"/>
                  <p:cNvGrpSpPr/>
                  <p:nvPr/>
                </p:nvGrpSpPr>
                <p:grpSpPr>
                  <a:xfrm>
                    <a:off x="8061271" y="2910958"/>
                    <a:ext cx="793858" cy="889686"/>
                    <a:chOff x="5942222" y="3453714"/>
                    <a:chExt cx="793858" cy="889686"/>
                  </a:xfrm>
                </p:grpSpPr>
                <p:pic>
                  <p:nvPicPr>
                    <p:cNvPr id="20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l="51316" t="61429"/>
                    <a:stretch>
                      <a:fillRect/>
                    </a:stretch>
                  </p:blipFill>
                  <p:spPr bwMode="auto">
                    <a:xfrm>
                      <a:off x="5942222" y="3542667"/>
                      <a:ext cx="793858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162124" y="3453714"/>
                      <a:ext cx="160922" cy="1235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1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r="49342" b="67143"/>
                  <a:stretch>
                    <a:fillRect/>
                  </a:stretch>
                </p:blipFill>
                <p:spPr bwMode="auto">
                  <a:xfrm>
                    <a:off x="8014293" y="1024655"/>
                    <a:ext cx="887815" cy="826196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71299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7467600" cy="42973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fld id="{656CB524-38C6-41D3-A575-2B6E067C3E00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fld id="{B0B42EE5-D397-429D-8517-8DE93E441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533400" y="0"/>
            <a:ext cx="152400" cy="30162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v-SE" sz="5400" b="1" smtClean="0"/>
              <a:t>PENYIMPANGAN SOSIAL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2277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b="1" smtClean="0">
                <a:latin typeface="Arial Narrow" pitchFamily="34" charset="0"/>
              </a:rPr>
              <a:t>KATEGORI TINDAK PENYIMPANGAN INDIVIDUAL</a:t>
            </a:r>
            <a:r>
              <a:rPr lang="sv-SE" smtClean="0"/>
              <a:t> </a:t>
            </a: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algn="just" eaLnBrk="1" hangingPunct="1"/>
            <a:r>
              <a:rPr lang="sv-SE" dirty="0" smtClean="0"/>
              <a:t>Penyalahgunaan narkoba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Proses sosialisasi yang tidak sempurna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 Pelacuran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Penyimpangan seksual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Tindak kejahatan/kriminal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Gaya hidup</a:t>
            </a:r>
            <a:r>
              <a:rPr lang="en-US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6"/>
          <a:stretch/>
        </p:blipFill>
        <p:spPr bwMode="auto">
          <a:xfrm>
            <a:off x="6676572" y="4572000"/>
            <a:ext cx="248919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mtClean="0"/>
              <a:t>PENYALAHGUNAAN NARKOBA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v-SE" dirty="0" smtClean="0"/>
              <a:t>Narkotika (candu, ganja, putau)</a:t>
            </a:r>
          </a:p>
          <a:p>
            <a:pPr algn="just" eaLnBrk="1" hangingPunct="1"/>
            <a:r>
              <a:rPr lang="sv-SE" dirty="0" smtClean="0"/>
              <a:t>Psikotropika (ectassy, magadon, amphetamin)</a:t>
            </a:r>
          </a:p>
          <a:p>
            <a:pPr algn="just" eaLnBrk="1" hangingPunct="1"/>
            <a:r>
              <a:rPr lang="sv-SE" dirty="0" smtClean="0"/>
              <a:t>Alkoholisme.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29000"/>
            <a:ext cx="327248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6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dirty="0" smtClean="0"/>
              <a:t>BEBERAPA JENIS PENYIMPANGAN SEKSUAL</a:t>
            </a:r>
            <a:r>
              <a:rPr lang="en-US" sz="4000" dirty="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a)Lesbianisme dan Homosexual</a:t>
            </a:r>
          </a:p>
          <a:p>
            <a:pPr eaLnBrk="1" hangingPunct="1"/>
            <a:r>
              <a:rPr lang="sv-SE" smtClean="0"/>
              <a:t>b) Sodomi</a:t>
            </a:r>
          </a:p>
          <a:p>
            <a:pPr eaLnBrk="1" hangingPunct="1"/>
            <a:r>
              <a:rPr lang="sv-SE" smtClean="0"/>
              <a:t>c) Transvestitisme</a:t>
            </a:r>
          </a:p>
          <a:p>
            <a:pPr eaLnBrk="1" hangingPunct="1"/>
            <a:r>
              <a:rPr lang="sv-SE" smtClean="0"/>
              <a:t>d) Sadisme</a:t>
            </a:r>
          </a:p>
          <a:p>
            <a:pPr eaLnBrk="1" hangingPunct="1"/>
            <a:r>
              <a:rPr lang="sv-SE" smtClean="0"/>
              <a:t>e) Pedophilia</a:t>
            </a:r>
          </a:p>
          <a:p>
            <a:pPr eaLnBrk="1" hangingPunct="1"/>
            <a:r>
              <a:rPr lang="sv-SE" smtClean="0"/>
              <a:t>f) Perzinaan</a:t>
            </a:r>
          </a:p>
          <a:p>
            <a:pPr eaLnBrk="1" hangingPunct="1"/>
            <a:r>
              <a:rPr lang="sv-SE" smtClean="0"/>
              <a:t>g) Kumpul kebo</a:t>
            </a:r>
            <a:endParaRPr 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35" y="2438400"/>
            <a:ext cx="1533758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3966"/>
            <a:ext cx="2590800" cy="18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6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839200" cy="1462088"/>
          </a:xfrm>
        </p:spPr>
        <p:txBody>
          <a:bodyPr/>
          <a:lstStyle/>
          <a:p>
            <a:pPr algn="ctr" eaLnBrk="1" hangingPunct="1"/>
            <a:r>
              <a:rPr lang="sv-SE" sz="5400" b="1" smtClean="0">
                <a:latin typeface="Arial Narrow" pitchFamily="34" charset="0"/>
              </a:rPr>
              <a:t>GAYA HIDUP</a:t>
            </a:r>
            <a:r>
              <a:rPr lang="en-US" sz="5400" b="1" smtClean="0">
                <a:latin typeface="Arial Narrow" pitchFamily="34" charset="0"/>
              </a:rPr>
              <a:t> MENYIMPANG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Sikap arogansi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Sikap eksentrik</a:t>
            </a:r>
            <a:r>
              <a:rPr lang="en-US" dirty="0" smtClean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895600" cy="2702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439886"/>
            <a:ext cx="2038350" cy="3102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z="5400" b="1" smtClean="0">
                <a:latin typeface="Arial Narrow" pitchFamily="34" charset="0"/>
              </a:rPr>
              <a:t>PENYIMPANGAN</a:t>
            </a:r>
            <a:r>
              <a:rPr lang="en-US" sz="5400" b="1" smtClean="0">
                <a:latin typeface="Arial Narrow" pitchFamily="34" charset="0"/>
              </a:rPr>
              <a:t> KOLEKTIF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Kenakalan remaja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Tawuran/perkelahian pelajar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Penyimpangan kebudayaan</a:t>
            </a:r>
            <a:r>
              <a:rPr lang="en-US" dirty="0" smtClean="0"/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9" y="4038600"/>
            <a:ext cx="3380154" cy="254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30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800" b="1" smtClean="0">
                <a:latin typeface="Arial Narrow" pitchFamily="34" charset="0"/>
              </a:rPr>
              <a:t>DAMPAK PENYIMPANGAN SOSIAL</a:t>
            </a:r>
            <a:r>
              <a:rPr lang="en-US" sz="4000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v-SE" dirty="0" smtClean="0"/>
              <a:t>Dampak Penyimpangan Sosial Terhadap Diri Sendiri/ Individu</a:t>
            </a:r>
            <a:r>
              <a:rPr lang="en-US" dirty="0" smtClean="0"/>
              <a:t>.</a:t>
            </a:r>
          </a:p>
          <a:p>
            <a:pPr algn="just" eaLnBrk="1" hangingPunct="1"/>
            <a:r>
              <a:rPr lang="sv-SE" dirty="0" smtClean="0"/>
              <a:t>Dampak Penyimpangan Sosial Terhadap Masyarakat/kelompok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38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984375"/>
          </a:xfrm>
        </p:spPr>
        <p:txBody>
          <a:bodyPr/>
          <a:lstStyle/>
          <a:p>
            <a:pPr algn="ctr" eaLnBrk="1" hangingPunct="1"/>
            <a:r>
              <a:rPr lang="sv-SE" sz="4000" smtClean="0"/>
              <a:t>DAMPAK PENYIMPANGAN SOSIAL TERHADAP DIRI SENDIRI/ INDIVIDU</a:t>
            </a:r>
            <a:endParaRPr lang="en-US" sz="4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/>
            <a:r>
              <a:rPr lang="sv-SE" dirty="0" smtClean="0"/>
              <a:t>Terkucil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Terganggunya perkembangan jiwa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Rasa bersalah</a:t>
            </a:r>
            <a:r>
              <a:rPr lang="en-US" dirty="0" smtClean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67200"/>
            <a:ext cx="3714750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6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46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sz="2800" dirty="0" smtClean="0"/>
              <a:t>DAMPAK PENYIMPANGAN SOSIAL TERHADAP MASYARAKAT/KELOMPOK</a:t>
            </a:r>
            <a:r>
              <a:rPr lang="en-US" sz="2800" dirty="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20000" cy="3276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sv-SE" sz="2400" dirty="0" smtClean="0"/>
              <a:t>Dampak Penyimpangan Sosial Terhadap Masyarakat/kelompok</a:t>
            </a:r>
          </a:p>
          <a:p>
            <a:pPr algn="just" eaLnBrk="1" hangingPunct="1">
              <a:lnSpc>
                <a:spcPct val="90000"/>
              </a:lnSpc>
            </a:pPr>
            <a:r>
              <a:rPr lang="sv-SE" sz="2400" dirty="0" smtClean="0"/>
              <a:t>Seperti: tindak kejahatan, tindak kekerasan seorang kadangkala hasil penularan seorang individu lain, sehingga tindak kejahatan akan muncul berkelompok dalam masyarakat</a:t>
            </a:r>
          </a:p>
          <a:p>
            <a:pPr algn="just" eaLnBrk="1" hangingPunct="1">
              <a:lnSpc>
                <a:spcPct val="90000"/>
              </a:lnSpc>
            </a:pPr>
            <a:r>
              <a:rPr lang="sv-SE" sz="2400" dirty="0" smtClean="0"/>
              <a:t>Terganggunya keseimbangan sosial</a:t>
            </a:r>
            <a:endParaRPr lang="en-US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sv-SE" sz="2400" dirty="0" smtClean="0"/>
              <a:t>Pudarnya nilai dan norma</a:t>
            </a:r>
            <a:r>
              <a:rPr lang="en-US" sz="2400" dirty="0" smtClean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79" y="426720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2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229600" cy="146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sz="3200" b="1" dirty="0" smtClean="0"/>
              <a:t>USAHA MENGANTISIPASI DAN MENGATASI PENYIMPANGAN SOSIAL</a:t>
            </a:r>
            <a:r>
              <a:rPr lang="en-US" sz="3200" dirty="0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v-SE" dirty="0" smtClean="0"/>
              <a:t>Upaya-upaya Mengantisipasi Penyimpangan Sosial</a:t>
            </a:r>
            <a:r>
              <a:rPr lang="en-US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sv-SE" dirty="0" smtClean="0"/>
              <a:t>Upaya-upaya Mengatasi Penyimpangan Sosial</a:t>
            </a:r>
            <a:r>
              <a:rPr lang="en-US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sv-SE" dirty="0" smtClean="0"/>
              <a:t>Sikap Yang Cocok Dalam Menghadapi Penyimpangan Sosial</a:t>
            </a:r>
            <a:r>
              <a:rPr lang="en-US" dirty="0" smtClean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v-SE" dirty="0" smtClean="0"/>
              <a:t>    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30400"/>
            <a:ext cx="2590800" cy="18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2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smtClean="0"/>
              <a:t>ANTISIPASI PENYIMPANGAN SOSIAL</a:t>
            </a:r>
            <a:r>
              <a:rPr lang="en-US" sz="400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v-SE" dirty="0" smtClean="0"/>
              <a:t>Antisipasi adalah usaha sadar yang berupa sikap, perilaku atau tindakan yang dilakukan seseorang melalui langkah-langkah tertentu untuk menghadapi peristiwa yang kemungkinan terjadi. </a:t>
            </a:r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35" y="4724400"/>
            <a:ext cx="29876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6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PENGERTIAN PENYIMPANGAN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menyimpang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nilai-nilai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norma-norma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err="1" smtClean="0"/>
              <a:t>Atau</a:t>
            </a:r>
            <a:r>
              <a:rPr lang="en-US" sz="2800" dirty="0" smtClean="0"/>
              <a:t>, </a:t>
            </a:r>
            <a:r>
              <a:rPr lang="en-US" sz="2800" dirty="0" err="1" smtClean="0"/>
              <a:t>penyimpangan</a:t>
            </a:r>
            <a:r>
              <a:rPr lang="en-US" sz="2800" dirty="0" smtClean="0"/>
              <a:t> </a:t>
            </a:r>
            <a:r>
              <a:rPr lang="en-US" sz="2800" i="1" dirty="0" smtClean="0"/>
              <a:t>(deviation)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macam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berhasil</a:t>
            </a:r>
            <a:r>
              <a:rPr lang="en-US" sz="2800" dirty="0" smtClean="0"/>
              <a:t> </a:t>
            </a:r>
            <a:r>
              <a:rPr lang="en-US" sz="2800" dirty="0" err="1" smtClean="0"/>
              <a:t>menyesuaikan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i="1" dirty="0" smtClean="0"/>
              <a:t>(conformity)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2362200" cy="15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smtClean="0"/>
              <a:t>UPAYA MENGANTISIPASI PENYIMPANGAN SOSIAL</a:t>
            </a:r>
            <a:endParaRPr lang="en-US" sz="4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v-SE" dirty="0" smtClean="0"/>
              <a:t>Penanaman nilai dan norma yang kuat</a:t>
            </a:r>
            <a:r>
              <a:rPr lang="en-US" dirty="0" smtClean="0"/>
              <a:t>.</a:t>
            </a:r>
          </a:p>
          <a:p>
            <a:pPr algn="just" eaLnBrk="1" hangingPunct="1"/>
            <a:r>
              <a:rPr lang="sv-SE" dirty="0" smtClean="0"/>
              <a:t>Penanaman nilai dan norma yang kuat</a:t>
            </a:r>
            <a:r>
              <a:rPr lang="en-US" dirty="0" smtClean="0"/>
              <a:t> </a:t>
            </a:r>
          </a:p>
          <a:p>
            <a:pPr algn="just" eaLnBrk="1" hangingPunct="1"/>
            <a:r>
              <a:rPr lang="sv-SE" dirty="0" smtClean="0"/>
              <a:t>Berkepribadian Kuat dan Teguh</a:t>
            </a:r>
          </a:p>
          <a:p>
            <a:pPr algn="just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31" y="4385582"/>
            <a:ext cx="2995613" cy="224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2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b="1" smtClean="0">
                <a:latin typeface="Arial Narrow" pitchFamily="34" charset="0"/>
              </a:rPr>
              <a:t>TUJUAN PROSES SOSIALISASI ANTARA LAIN:</a:t>
            </a:r>
            <a:endParaRPr lang="en-US" b="1" smtClean="0">
              <a:latin typeface="Arial Narrow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Pembentukan konsep diri</a:t>
            </a:r>
          </a:p>
          <a:p>
            <a:pPr eaLnBrk="1" hangingPunct="1"/>
            <a:r>
              <a:rPr lang="sv-SE" dirty="0" smtClean="0"/>
              <a:t>Pengembangan keterampilan</a:t>
            </a:r>
          </a:p>
          <a:p>
            <a:pPr eaLnBrk="1" hangingPunct="1"/>
            <a:r>
              <a:rPr lang="sv-SE" dirty="0" smtClean="0"/>
              <a:t>Pengendalian diri</a:t>
            </a:r>
          </a:p>
          <a:p>
            <a:pPr eaLnBrk="1" hangingPunct="1"/>
            <a:r>
              <a:rPr lang="sv-SE" dirty="0" smtClean="0"/>
              <a:t>Pelatihan komunikasi</a:t>
            </a:r>
          </a:p>
          <a:p>
            <a:pPr eaLnBrk="1" hangingPunct="1"/>
            <a:r>
              <a:rPr lang="sv-SE" dirty="0" smtClean="0"/>
              <a:t>Pembiasaan aturan.</a:t>
            </a: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20623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3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smtClean="0"/>
              <a:t>UPAYA MENGATASI PENYIMPANGAN SOSIAL</a:t>
            </a:r>
            <a:endParaRPr lang="en-US" sz="40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Sanksi yang tegas</a:t>
            </a:r>
            <a:r>
              <a:rPr lang="en-US" smtClean="0"/>
              <a:t> </a:t>
            </a:r>
          </a:p>
          <a:p>
            <a:pPr eaLnBrk="1" hangingPunct="1"/>
            <a:r>
              <a:rPr lang="sv-SE" smtClean="0"/>
              <a:t>Giatkan penyuluhan-penyuluhan</a:t>
            </a:r>
          </a:p>
          <a:p>
            <a:pPr eaLnBrk="1" hangingPunct="1"/>
            <a:r>
              <a:rPr lang="sv-SE" smtClean="0"/>
              <a:t>Rehabilitasi sosial</a:t>
            </a:r>
            <a:r>
              <a:rPr lang="en-US" smtClean="0"/>
              <a:t>  </a:t>
            </a:r>
          </a:p>
          <a:p>
            <a:pPr eaLnBrk="1" hangingPunct="1"/>
            <a:endParaRPr 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18634"/>
            <a:ext cx="2667000" cy="29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5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625"/>
            <a:ext cx="8458200" cy="1298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sz="4000" b="1" smtClean="0">
                <a:latin typeface="Arial Narrow" pitchFamily="34" charset="0"/>
              </a:rPr>
              <a:t>SIKAP YANG COCOK DALAM MENGHADAPI PENYIMPANGAN SOSIAL</a:t>
            </a:r>
            <a:endParaRPr lang="en-US" sz="4000" b="1" smtClean="0">
              <a:latin typeface="Arial Narrow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Tidak mudah terpengaruh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Berpikir positif </a:t>
            </a:r>
            <a:r>
              <a:rPr lang="sv-SE" i="1" dirty="0" smtClean="0"/>
              <a:t>(Positive Thinking)</a:t>
            </a:r>
            <a:r>
              <a:rPr lang="sv-SE" dirty="0" smtClean="0"/>
              <a:t> </a:t>
            </a:r>
          </a:p>
          <a:p>
            <a:pPr eaLnBrk="1" hangingPunct="1"/>
            <a:r>
              <a:rPr lang="sv-SE" dirty="0" smtClean="0"/>
              <a:t>Berpikir positif </a:t>
            </a:r>
            <a:r>
              <a:rPr lang="sv-SE" i="1" dirty="0" smtClean="0"/>
              <a:t>(Positive Thinking)</a:t>
            </a:r>
            <a:r>
              <a:rPr lang="sv-SE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55663"/>
            <a:ext cx="1981200" cy="273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2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71299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sz="4000" dirty="0" smtClean="0"/>
              <a:t>PEMAHAMAN</a:t>
            </a:r>
            <a:r>
              <a:rPr lang="en-US" sz="4000" dirty="0" smtClean="0"/>
              <a:t> PENYIMPANGAN SOSIAL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7600" cy="42973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sv-SE" sz="2400" dirty="0" smtClean="0"/>
              <a:t>Penanaman misalnya dilarang merokok, penyalahgunaan narkoba, nilai dan  norma, pendidikan seks, seks pra nikah, pendidikan agama, tindak kejahatan/kriminal</a:t>
            </a:r>
          </a:p>
          <a:p>
            <a:pPr algn="just" eaLnBrk="1" hangingPunct="1">
              <a:lnSpc>
                <a:spcPct val="80000"/>
              </a:lnSpc>
            </a:pPr>
            <a:r>
              <a:rPr lang="sv-SE" sz="2400" dirty="0" smtClean="0"/>
              <a:t>Pelaksanaan aturan keluarga, tata tertib sekolah yang disiplin</a:t>
            </a:r>
          </a:p>
          <a:p>
            <a:pPr algn="just" eaLnBrk="1" hangingPunct="1">
              <a:lnSpc>
                <a:spcPct val="80000"/>
              </a:lnSpc>
            </a:pPr>
            <a:r>
              <a:rPr lang="sv-SE" sz="2400" dirty="0" smtClean="0"/>
              <a:t>Berkepribadian dengan melakukan kebiasaan baik, sikap terpuji, dan mandiri.</a:t>
            </a:r>
          </a:p>
          <a:p>
            <a:pPr algn="just" eaLnBrk="1" hangingPunct="1">
              <a:lnSpc>
                <a:spcPct val="80000"/>
              </a:lnSpc>
            </a:pPr>
            <a:r>
              <a:rPr lang="sv-SE" sz="2400" dirty="0" smtClean="0"/>
              <a:t>Melakukan sosialisasi dengan penyuluhan-penyuluhan.</a:t>
            </a:r>
          </a:p>
          <a:p>
            <a:pPr algn="just" eaLnBrk="1" hangingPunct="1">
              <a:lnSpc>
                <a:spcPct val="80000"/>
              </a:lnSpc>
            </a:pPr>
            <a:r>
              <a:rPr lang="sv-SE" sz="2400" dirty="0" smtClean="0"/>
              <a:t>Melakukan rehabilitasi agar bisa sembuh dari penyakit sosial yang dideritanya.</a:t>
            </a:r>
            <a:endParaRPr lang="en-US" sz="2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2" y="5308826"/>
            <a:ext cx="300037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smtClean="0"/>
              <a:t>PENGERTIAN PENYIMPANGAN SOSIAL </a:t>
            </a:r>
            <a:endParaRPr lang="en-US" sz="40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v-SE" dirty="0" smtClean="0"/>
              <a:t>   perilaku menyimpang adalah semua tindakan yang menyimpang dari norma yang berlaku dalam sistem sosial dan menimbulkan usaha dari mereka yang berwenang dalam sistem itu untuk memperbaiki perilaku menyimpang</a:t>
            </a:r>
            <a:r>
              <a:rPr lang="en-US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2438400" cy="1868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PENYIMPANGAN DIBAGI MENJADI DUA BENTUK</a:t>
            </a:r>
            <a:r>
              <a:rPr lang="en-US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v-SE" dirty="0" smtClean="0"/>
              <a:t>Penyimpangan Primer </a:t>
            </a:r>
            <a:r>
              <a:rPr lang="sv-SE" i="1" dirty="0" smtClean="0"/>
              <a:t>(Primary Deviation)</a:t>
            </a:r>
          </a:p>
          <a:p>
            <a:pPr algn="just" eaLnBrk="1" hangingPunct="1"/>
            <a:r>
              <a:rPr lang="sv-SE" i="1" dirty="0" smtClean="0"/>
              <a:t>Penyimpangan Sekunder (secondary deviation)</a:t>
            </a:r>
            <a:r>
              <a:rPr lang="en-US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9843"/>
            <a:ext cx="3714750" cy="2508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17575"/>
          </a:xfrm>
        </p:spPr>
        <p:txBody>
          <a:bodyPr/>
          <a:lstStyle/>
          <a:p>
            <a:pPr eaLnBrk="1" hangingPunct="1"/>
            <a:r>
              <a:rPr lang="sv-SE" sz="3600" smtClean="0"/>
              <a:t>PENYIMPANGAN PRIMER</a:t>
            </a:r>
            <a:endParaRPr lang="en-US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3810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sv-SE" sz="2800" dirty="0" smtClean="0"/>
              <a:t>Penyimpangan yang dilakukan seseorang akan tetapi si pelaku masih dapat diterima masyarakat. Ciri penyimpangan ini bersifat temporer atau sementara, tidak dilakukan secara berulang-ulang dan masih dapat ditolerir oleh masyarakat</a:t>
            </a:r>
            <a:r>
              <a:rPr lang="en-US" sz="28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sv-SE" sz="2800" i="1" u="sng" dirty="0" smtClean="0"/>
              <a:t>Contohnya</a:t>
            </a:r>
            <a:r>
              <a:rPr lang="sv-SE" sz="2800" dirty="0" smtClean="0"/>
              <a:t>: Menunggak iuran listrik dan telepon, melanggar rambu-rambu lalu lintas, ngebut di jalanan</a:t>
            </a:r>
            <a:r>
              <a:rPr lang="en-US" sz="2800" dirty="0" smtClean="0"/>
              <a:t>, </a:t>
            </a:r>
            <a:r>
              <a:rPr lang="en-US" sz="2800" dirty="0" err="1" smtClean="0"/>
              <a:t>dsb</a:t>
            </a:r>
            <a:r>
              <a:rPr lang="en-US" sz="28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18" y="4962525"/>
            <a:ext cx="1428750" cy="1895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8"/>
          <a:stretch/>
        </p:blipFill>
        <p:spPr bwMode="auto">
          <a:xfrm>
            <a:off x="4844142" y="5397272"/>
            <a:ext cx="2809875" cy="1460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1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144000" cy="1146175"/>
          </a:xfrm>
        </p:spPr>
        <p:txBody>
          <a:bodyPr/>
          <a:lstStyle/>
          <a:p>
            <a:pPr algn="ctr" eaLnBrk="1" hangingPunct="1"/>
            <a:r>
              <a:rPr lang="sv-SE" sz="4800" b="1" smtClean="0">
                <a:latin typeface="Arial Narrow" pitchFamily="34" charset="0"/>
              </a:rPr>
              <a:t>PENYIMPANGAN SEKUNDER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153400" cy="5334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sv-SE" sz="2800" dirty="0" smtClean="0"/>
              <a:t>Penyimpangan yang berupa perbuatan yang dilakukan seseorang yang secara umum dikenal sebagai perilaku menyimpang</a:t>
            </a:r>
            <a:r>
              <a:rPr lang="en-US" sz="2800" dirty="0" smtClean="0"/>
              <a:t>.</a:t>
            </a:r>
          </a:p>
          <a:p>
            <a:pPr algn="just" eaLnBrk="1" hangingPunct="1"/>
            <a:r>
              <a:rPr lang="sv-SE" sz="2800" dirty="0" smtClean="0"/>
              <a:t>Penyimpangan ini tidak bisa ditolerir oleh masyarakat.</a:t>
            </a:r>
          </a:p>
          <a:p>
            <a:pPr algn="just" eaLnBrk="1" hangingPunct="1"/>
            <a:r>
              <a:rPr lang="en-US" sz="2800" i="1" u="sng" dirty="0" smtClean="0"/>
              <a:t> </a:t>
            </a:r>
            <a:r>
              <a:rPr lang="sv-SE" sz="2800" i="1" u="sng" dirty="0" smtClean="0"/>
              <a:t>Contohnya</a:t>
            </a:r>
            <a:r>
              <a:rPr lang="sv-SE" sz="2800" dirty="0" smtClean="0"/>
              <a:t>: Pemabuk, pengguna obat-obatan terlarang, pemerkosa, pelacuran, pembunuh, perampok dan penjudi</a:t>
            </a:r>
            <a:r>
              <a:rPr lang="en-US" sz="28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61857"/>
            <a:ext cx="1785257" cy="1785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78571"/>
            <a:ext cx="1600200" cy="1490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4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4000" b="1" dirty="0" smtClean="0"/>
              <a:t>FAKTOR-FAKTOR PENYIMPANGAN SOSIAL</a:t>
            </a:r>
            <a:r>
              <a:rPr lang="en-US" sz="4000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Longgar/tidaknya nilai dan norma.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Sosialisasi yang tidak sempurna.</a:t>
            </a:r>
            <a:r>
              <a:rPr lang="en-US" dirty="0" smtClean="0"/>
              <a:t> </a:t>
            </a:r>
          </a:p>
          <a:p>
            <a:pPr eaLnBrk="1" hangingPunct="1"/>
            <a:r>
              <a:rPr lang="sv-SE" dirty="0" smtClean="0"/>
              <a:t>Sosialisasi sub kebudayaan yang menyimpang.</a:t>
            </a:r>
            <a:r>
              <a:rPr lang="en-US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93028"/>
            <a:ext cx="3200400" cy="25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PENYEBAB </a:t>
            </a:r>
            <a:r>
              <a:rPr lang="sv-SE" dirty="0" smtClean="0"/>
              <a:t>PERILAKU MENYIMPANG 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038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sv-SE" sz="2000" dirty="0" smtClean="0"/>
              <a:t>Biologis</a:t>
            </a:r>
            <a:r>
              <a:rPr lang="en-US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v-SE" sz="2000" dirty="0" smtClean="0"/>
              <a:t>   Berdasarkan ciri-ciri biologis </a:t>
            </a:r>
            <a:r>
              <a:rPr lang="sv-SE" sz="2000" dirty="0" smtClean="0"/>
              <a:t>tertentu </a:t>
            </a:r>
            <a:r>
              <a:rPr lang="sv-SE" sz="2000" dirty="0" smtClean="0"/>
              <a:t>orang dapat diidentifikasikan. </a:t>
            </a:r>
            <a:r>
              <a:rPr lang="sv-SE" sz="2000" dirty="0" smtClean="0"/>
              <a:t>Ciri-ciri </a:t>
            </a:r>
            <a:r>
              <a:rPr lang="sv-SE" sz="2000" dirty="0" smtClean="0"/>
              <a:t>fisik tersebut antara lain: bentuk muka, kedua alis yang menyambung menjadi satu dsb.</a:t>
            </a:r>
            <a:r>
              <a:rPr lang="en-US" sz="2000" dirty="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sv-SE" sz="2000" dirty="0" smtClean="0"/>
              <a:t>Psikologis</a:t>
            </a:r>
            <a:r>
              <a:rPr lang="en-US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v-SE" sz="2000" dirty="0" smtClean="0"/>
              <a:t>    Menjelaskan sebab terjadinya penyimpangan ada kaitannya dengan kepribadian retak atau kepribadian yang memiliki kecenderungan untuk melakukan penyimpangan dan atau traumatik.</a:t>
            </a: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sv-SE" sz="2000" dirty="0" smtClean="0"/>
              <a:t>Sosiologis</a:t>
            </a:r>
            <a:r>
              <a:rPr lang="en-US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v-SE" sz="2000" dirty="0" smtClean="0"/>
              <a:t>    Menjelaskan sebab terjadinya perilaku menyimpang ada kaitannya dengan sosialisasi yang kurang tepat. Individu tidak dapat menyerap norma-norma kultural budayanya atau individu yang menyimpang harus belajar bagaimana melakukan penyimpangan</a:t>
            </a:r>
            <a:r>
              <a:rPr lang="en-US" sz="2000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7" y="0"/>
            <a:ext cx="1458686" cy="1574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/>
              <a:t>JENIS-JENIS PENYIMPANGAN</a:t>
            </a:r>
            <a:r>
              <a:rPr lang="en-US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 err="1" smtClean="0"/>
              <a:t>Penyimpangan</a:t>
            </a:r>
            <a:r>
              <a:rPr lang="en-US" dirty="0" smtClean="0"/>
              <a:t> Individual </a:t>
            </a:r>
            <a:r>
              <a:rPr lang="en-US" i="1" dirty="0" smtClean="0"/>
              <a:t>(Individual Deviation)</a:t>
            </a:r>
          </a:p>
          <a:p>
            <a:pPr algn="just" eaLnBrk="1" hangingPunct="1"/>
            <a:r>
              <a:rPr lang="sv-SE" dirty="0" smtClean="0"/>
              <a:t>Penyimpangan Kolektif</a:t>
            </a:r>
            <a:r>
              <a:rPr lang="sv-SE" i="1" dirty="0" smtClean="0"/>
              <a:t> (Group Deviation)</a:t>
            </a:r>
            <a:r>
              <a:rPr lang="en-US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8" y="3962400"/>
            <a:ext cx="3593422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3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0518321E-ECA3-41F4-9F8A-1B65F67D01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18B7A8-88AF-49E7-8C9B-901C4581E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C71AE-BBBD-4558-B5C5-F5E81C3536D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TP030006321</Template>
  <TotalTime>52</TotalTime>
  <Words>666</Words>
  <Application>Microsoft Office PowerPoint</Application>
  <PresentationFormat>On-screen Show (4:3)</PresentationFormat>
  <Paragraphs>123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TP030006321</vt:lpstr>
      <vt:lpstr>PowerPoint Presentation</vt:lpstr>
      <vt:lpstr>PENGERTIAN PENYIMPANGAN</vt:lpstr>
      <vt:lpstr>PENGERTIAN PENYIMPANGAN SOSIAL </vt:lpstr>
      <vt:lpstr>PENYIMPANGAN DIBAGI MENJADI DUA BENTUK </vt:lpstr>
      <vt:lpstr>PENYIMPANGAN PRIMER</vt:lpstr>
      <vt:lpstr>PENYIMPANGAN SEKUNDER </vt:lpstr>
      <vt:lpstr>FAKTOR-FAKTOR PENYIMPANGAN SOSIAL </vt:lpstr>
      <vt:lpstr>PENYEBAB PERILAKU MENYIMPANG </vt:lpstr>
      <vt:lpstr>JENIS-JENIS PENYIMPANGAN </vt:lpstr>
      <vt:lpstr>KATEGORI TINDAK PENYIMPANGAN INDIVIDUAL </vt:lpstr>
      <vt:lpstr>PENYALAHGUNAAN NARKOBA</vt:lpstr>
      <vt:lpstr>BEBERAPA JENIS PENYIMPANGAN SEKSUAL </vt:lpstr>
      <vt:lpstr>GAYA HIDUP MENYIMPANG</vt:lpstr>
      <vt:lpstr>PENYIMPANGAN KOLEKTIF</vt:lpstr>
      <vt:lpstr>DAMPAK PENYIMPANGAN SOSIAL </vt:lpstr>
      <vt:lpstr>DAMPAK PENYIMPANGAN SOSIAL TERHADAP DIRI SENDIRI/ INDIVIDU</vt:lpstr>
      <vt:lpstr>DAMPAK PENYIMPANGAN SOSIAL TERHADAP MASYARAKAT/KELOMPOK </vt:lpstr>
      <vt:lpstr>USAHA MENGANTISIPASI DAN MENGATASI PENYIMPANGAN SOSIAL </vt:lpstr>
      <vt:lpstr>ANTISIPASI PENYIMPANGAN SOSIAL </vt:lpstr>
      <vt:lpstr>UPAYA MENGANTISIPASI PENYIMPANGAN SOSIAL</vt:lpstr>
      <vt:lpstr>TUJUAN PROSES SOSIALISASI ANTARA LAIN:</vt:lpstr>
      <vt:lpstr>UPAYA MENGATASI PENYIMPANGAN SOSIAL</vt:lpstr>
      <vt:lpstr>SIKAP YANG COCOK DALAM MENGHADAPI PENYIMPANGAN SOSIAL</vt:lpstr>
      <vt:lpstr>PEMAHAMAN PENYIMPANGAN SOSIAL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Valued Acer Customer</dc:creator>
  <cp:keywords/>
  <dc:description/>
  <cp:lastModifiedBy>Valued Acer Customer</cp:lastModifiedBy>
  <cp:revision>7</cp:revision>
  <dcterms:created xsi:type="dcterms:W3CDTF">2011-02-28T09:50:42Z</dcterms:created>
  <dcterms:modified xsi:type="dcterms:W3CDTF">2011-02-28T10:43:38Z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TC300063219990</vt:lpwstr>
  </property>
</Properties>
</file>