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59" r:id="rId4"/>
    <p:sldId id="256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FF0066"/>
    <a:srgbClr val="990099"/>
    <a:srgbClr val="FF3300"/>
    <a:srgbClr val="CC0066"/>
    <a:srgbClr val="3333CC"/>
    <a:srgbClr val="006699"/>
    <a:srgbClr val="00808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0A94-8144-4958-95C8-E838D8C1BF20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3D93-99C1-44C2-A298-2242F9BA5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0A94-8144-4958-95C8-E838D8C1BF20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3D93-99C1-44C2-A298-2242F9BA5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0A94-8144-4958-95C8-E838D8C1BF20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3D93-99C1-44C2-A298-2242F9BA5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0A94-8144-4958-95C8-E838D8C1BF20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3D93-99C1-44C2-A298-2242F9BA5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0A94-8144-4958-95C8-E838D8C1BF20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3D93-99C1-44C2-A298-2242F9BA5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0A94-8144-4958-95C8-E838D8C1BF20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3D93-99C1-44C2-A298-2242F9BA5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0A94-8144-4958-95C8-E838D8C1BF20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3D93-99C1-44C2-A298-2242F9BA5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0A94-8144-4958-95C8-E838D8C1BF20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3D93-99C1-44C2-A298-2242F9BA5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0A94-8144-4958-95C8-E838D8C1BF20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3D93-99C1-44C2-A298-2242F9BA5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0A94-8144-4958-95C8-E838D8C1BF20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3D93-99C1-44C2-A298-2242F9BA5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0A94-8144-4958-95C8-E838D8C1BF20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3D93-99C1-44C2-A298-2242F9BA5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30A94-8144-4958-95C8-E838D8C1BF20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43D93-99C1-44C2-A298-2242F9BA5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5000" t="8000" r="20000" b="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08104" y="980728"/>
            <a:ext cx="3635896" cy="32403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b="1" dirty="0" smtClean="0"/>
              <a:t>THE </a:t>
            </a:r>
            <a:r>
              <a:rPr lang="tr-TR" sz="4400" b="1" dirty="0" smtClean="0"/>
              <a:t>PRESENT</a:t>
            </a:r>
          </a:p>
          <a:p>
            <a:pPr algn="ctr"/>
            <a:r>
              <a:rPr lang="tr-TR" sz="4400" b="1" dirty="0" smtClean="0"/>
              <a:t> </a:t>
            </a:r>
            <a:r>
              <a:rPr lang="tr-TR" sz="4400" b="1" dirty="0" smtClean="0"/>
              <a:t>PERFECT SIMPLE</a:t>
            </a:r>
            <a:endParaRPr lang="en-US" sz="4400" b="1" dirty="0"/>
          </a:p>
        </p:txBody>
      </p:sp>
      <p:sp>
        <p:nvSpPr>
          <p:cNvPr id="18" name="Diagonal Stripe 17"/>
          <p:cNvSpPr/>
          <p:nvPr/>
        </p:nvSpPr>
        <p:spPr>
          <a:xfrm>
            <a:off x="0" y="0"/>
            <a:ext cx="2411760" cy="2420888"/>
          </a:xfrm>
          <a:prstGeom prst="diagStrip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Diagonal Stripe 21"/>
          <p:cNvSpPr/>
          <p:nvPr/>
        </p:nvSpPr>
        <p:spPr>
          <a:xfrm rot="10800000">
            <a:off x="6732240" y="4464495"/>
            <a:ext cx="2411760" cy="2420888"/>
          </a:xfrm>
          <a:prstGeom prst="diagStrip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771800" y="6237312"/>
            <a:ext cx="3240360" cy="43204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/>
              <a:t>By Nihat KASIM</a:t>
            </a:r>
            <a:endParaRPr lang="en-US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620688"/>
            <a:ext cx="7992888" cy="5760640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11560" y="1484784"/>
            <a:ext cx="2592288" cy="446116"/>
          </a:xfrm>
          <a:prstGeom prst="round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tr-T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form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752" y="0"/>
            <a:ext cx="6840760" cy="6926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/>
              <a:t>THE PRESENT PERFECT SIMPLE</a:t>
            </a:r>
            <a:endParaRPr lang="en-US" sz="4000" b="1" dirty="0"/>
          </a:p>
        </p:txBody>
      </p:sp>
      <p:sp>
        <p:nvSpPr>
          <p:cNvPr id="8" name="Circular Arrow 7"/>
          <p:cNvSpPr/>
          <p:nvPr/>
        </p:nvSpPr>
        <p:spPr>
          <a:xfrm>
            <a:off x="5220072" y="620688"/>
            <a:ext cx="2160240" cy="1656184"/>
          </a:xfrm>
          <a:prstGeom prst="circularArrow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ircular Arrow 11"/>
          <p:cNvSpPr/>
          <p:nvPr/>
        </p:nvSpPr>
        <p:spPr>
          <a:xfrm flipH="1">
            <a:off x="1763928" y="620688"/>
            <a:ext cx="2160000" cy="165618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603408"/>
              <a:gd name="adj5" fmla="val 12472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13228" y="1960704"/>
            <a:ext cx="502388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subject</a:t>
            </a:r>
            <a:endParaRPr lang="en-US" b="1" dirty="0"/>
          </a:p>
        </p:txBody>
      </p:sp>
      <p:sp>
        <p:nvSpPr>
          <p:cNvPr id="14" name="Plus 13"/>
          <p:cNvSpPr/>
          <p:nvPr/>
        </p:nvSpPr>
        <p:spPr>
          <a:xfrm>
            <a:off x="1071744" y="2248736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517860" y="1960704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have              has</a:t>
            </a:r>
            <a:endParaRPr lang="en-US" sz="16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2525972" y="1960704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past participle</a:t>
            </a:r>
            <a:endParaRPr lang="en-US" sz="2000" b="1" dirty="0"/>
          </a:p>
        </p:txBody>
      </p:sp>
      <p:sp>
        <p:nvSpPr>
          <p:cNvPr id="20" name="Plus 19"/>
          <p:cNvSpPr/>
          <p:nvPr/>
        </p:nvSpPr>
        <p:spPr>
          <a:xfrm>
            <a:off x="2093924" y="2248736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03992" y="692696"/>
            <a:ext cx="2520000" cy="2520000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We form the </a:t>
            </a:r>
            <a:r>
              <a:rPr lang="tr-TR" sz="2000" b="1" dirty="0" smtClean="0">
                <a:solidFill>
                  <a:srgbClr val="FFFF00"/>
                </a:solidFill>
              </a:rPr>
              <a:t>Present Perfect Simple </a:t>
            </a:r>
            <a:r>
              <a:rPr lang="tr-TR" sz="2000" b="1" dirty="0" smtClean="0"/>
              <a:t>with </a:t>
            </a:r>
            <a:r>
              <a:rPr lang="tr-TR" sz="2000" b="1" dirty="0" smtClean="0">
                <a:solidFill>
                  <a:srgbClr val="FFFF00"/>
                </a:solidFill>
              </a:rPr>
              <a:t>have/has</a:t>
            </a:r>
            <a:r>
              <a:rPr lang="tr-TR" sz="2000" b="1" dirty="0" smtClean="0"/>
              <a:t> and the </a:t>
            </a:r>
            <a:r>
              <a:rPr lang="tr-TR" sz="2000" b="1" dirty="0" smtClean="0">
                <a:solidFill>
                  <a:srgbClr val="FFFF00"/>
                </a:solidFill>
              </a:rPr>
              <a:t>past participle</a:t>
            </a:r>
            <a:r>
              <a:rPr lang="tr-TR" sz="2000" b="1" dirty="0" smtClean="0"/>
              <a:t> of the verb.</a:t>
            </a:r>
            <a:endParaRPr lang="en-US" sz="2000" b="1" dirty="0"/>
          </a:p>
        </p:txBody>
      </p:sp>
      <p:sp>
        <p:nvSpPr>
          <p:cNvPr id="65" name="Rounded Rectangle 64"/>
          <p:cNvSpPr/>
          <p:nvPr/>
        </p:nvSpPr>
        <p:spPr>
          <a:xfrm>
            <a:off x="5868144" y="1772816"/>
            <a:ext cx="2634492" cy="1008112"/>
          </a:xfrm>
          <a:prstGeom prst="roundRect">
            <a:avLst>
              <a:gd name="adj" fmla="val 9563"/>
            </a:avLst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Study these examples: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5" name="Left Arrow 44"/>
          <p:cNvSpPr/>
          <p:nvPr/>
        </p:nvSpPr>
        <p:spPr>
          <a:xfrm rot="18991328">
            <a:off x="5454917" y="2590704"/>
            <a:ext cx="782613" cy="576064"/>
          </a:xfrm>
          <a:prstGeom prst="leftArrow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Callout 45"/>
          <p:cNvSpPr/>
          <p:nvPr/>
        </p:nvSpPr>
        <p:spPr>
          <a:xfrm>
            <a:off x="899592" y="3501008"/>
            <a:ext cx="3960440" cy="1656184"/>
          </a:xfrm>
          <a:prstGeom prst="wedgeEllipseCallout">
            <a:avLst>
              <a:gd name="adj1" fmla="val 76071"/>
              <a:gd name="adj2" fmla="val -12419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/>
              <a:t>He</a:t>
            </a:r>
            <a:r>
              <a:rPr lang="tr-TR" sz="2400" b="1" dirty="0" smtClean="0">
                <a:solidFill>
                  <a:srgbClr val="FFFF00"/>
                </a:solidFill>
              </a:rPr>
              <a:t> hasn’t arrived yet.</a:t>
            </a:r>
            <a:endParaRPr lang="en-US" sz="2400" b="1" dirty="0">
              <a:solidFill>
                <a:srgbClr val="FFFF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924944"/>
            <a:ext cx="2733725" cy="347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620688"/>
            <a:ext cx="7992888" cy="5760640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11560" y="1484784"/>
            <a:ext cx="2592288" cy="446116"/>
          </a:xfrm>
          <a:prstGeom prst="round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tr-T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form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752" y="0"/>
            <a:ext cx="6840760" cy="6926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/>
              <a:t>THE PRESENT PERFECT SIMPLE</a:t>
            </a:r>
            <a:endParaRPr lang="en-US" sz="4000" b="1" dirty="0"/>
          </a:p>
        </p:txBody>
      </p:sp>
      <p:sp>
        <p:nvSpPr>
          <p:cNvPr id="8" name="Circular Arrow 7"/>
          <p:cNvSpPr/>
          <p:nvPr/>
        </p:nvSpPr>
        <p:spPr>
          <a:xfrm>
            <a:off x="5220072" y="620688"/>
            <a:ext cx="2160240" cy="1656184"/>
          </a:xfrm>
          <a:prstGeom prst="circularArrow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ircular Arrow 11"/>
          <p:cNvSpPr/>
          <p:nvPr/>
        </p:nvSpPr>
        <p:spPr>
          <a:xfrm flipH="1">
            <a:off x="1763928" y="620688"/>
            <a:ext cx="2160000" cy="165618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603408"/>
              <a:gd name="adj5" fmla="val 12472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13228" y="1960704"/>
            <a:ext cx="502388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subject</a:t>
            </a:r>
            <a:endParaRPr lang="en-US" b="1" dirty="0"/>
          </a:p>
        </p:txBody>
      </p:sp>
      <p:sp>
        <p:nvSpPr>
          <p:cNvPr id="14" name="Plus 13"/>
          <p:cNvSpPr/>
          <p:nvPr/>
        </p:nvSpPr>
        <p:spPr>
          <a:xfrm>
            <a:off x="1071744" y="2248736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517860" y="1960704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have              has</a:t>
            </a:r>
            <a:endParaRPr lang="en-US" sz="16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2525972" y="1960704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past participle</a:t>
            </a:r>
            <a:endParaRPr lang="en-US" sz="2000" b="1" dirty="0"/>
          </a:p>
        </p:txBody>
      </p:sp>
      <p:sp>
        <p:nvSpPr>
          <p:cNvPr id="20" name="Plus 19"/>
          <p:cNvSpPr/>
          <p:nvPr/>
        </p:nvSpPr>
        <p:spPr>
          <a:xfrm>
            <a:off x="2093924" y="2248736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03992" y="692696"/>
            <a:ext cx="2520000" cy="2520000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We form the </a:t>
            </a:r>
            <a:r>
              <a:rPr lang="tr-TR" sz="2000" b="1" dirty="0" smtClean="0">
                <a:solidFill>
                  <a:srgbClr val="FFFF00"/>
                </a:solidFill>
              </a:rPr>
              <a:t>Present Perfect Simple </a:t>
            </a:r>
            <a:r>
              <a:rPr lang="tr-TR" sz="2000" b="1" dirty="0" smtClean="0"/>
              <a:t>with </a:t>
            </a:r>
            <a:r>
              <a:rPr lang="tr-TR" sz="2000" b="1" dirty="0" smtClean="0">
                <a:solidFill>
                  <a:srgbClr val="FFFF00"/>
                </a:solidFill>
              </a:rPr>
              <a:t>have/has</a:t>
            </a:r>
            <a:r>
              <a:rPr lang="tr-TR" sz="2000" b="1" dirty="0" smtClean="0"/>
              <a:t> and the </a:t>
            </a:r>
            <a:r>
              <a:rPr lang="tr-TR" sz="2000" b="1" dirty="0" smtClean="0">
                <a:solidFill>
                  <a:srgbClr val="FFFF00"/>
                </a:solidFill>
              </a:rPr>
              <a:t>past participle</a:t>
            </a:r>
            <a:r>
              <a:rPr lang="tr-TR" sz="2000" b="1" dirty="0" smtClean="0"/>
              <a:t> of the verb.</a:t>
            </a:r>
            <a:endParaRPr lang="en-US" sz="2000" b="1" dirty="0"/>
          </a:p>
        </p:txBody>
      </p:sp>
      <p:sp>
        <p:nvSpPr>
          <p:cNvPr id="65" name="Rounded Rectangle 64"/>
          <p:cNvSpPr/>
          <p:nvPr/>
        </p:nvSpPr>
        <p:spPr>
          <a:xfrm>
            <a:off x="5868144" y="1772816"/>
            <a:ext cx="2634492" cy="1008112"/>
          </a:xfrm>
          <a:prstGeom prst="roundRect">
            <a:avLst>
              <a:gd name="adj" fmla="val 9563"/>
            </a:avLst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Study these examples: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5" name="Left Arrow 44"/>
          <p:cNvSpPr/>
          <p:nvPr/>
        </p:nvSpPr>
        <p:spPr>
          <a:xfrm rot="18991328">
            <a:off x="5454917" y="2590704"/>
            <a:ext cx="782613" cy="576064"/>
          </a:xfrm>
          <a:prstGeom prst="leftArrow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Callout 45"/>
          <p:cNvSpPr/>
          <p:nvPr/>
        </p:nvSpPr>
        <p:spPr>
          <a:xfrm>
            <a:off x="899592" y="3501008"/>
            <a:ext cx="3960440" cy="1656184"/>
          </a:xfrm>
          <a:prstGeom prst="wedgeEllipseCallout">
            <a:avLst>
              <a:gd name="adj1" fmla="val 76071"/>
              <a:gd name="adj2" fmla="val -12419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/>
              <a:t>I </a:t>
            </a:r>
            <a:r>
              <a:rPr lang="tr-TR" sz="2400" b="1" dirty="0" smtClean="0">
                <a:solidFill>
                  <a:srgbClr val="FFFF00"/>
                </a:solidFill>
              </a:rPr>
              <a:t>have repaired </a:t>
            </a:r>
            <a:r>
              <a:rPr lang="tr-TR" sz="2400" b="1" dirty="0" smtClean="0"/>
              <a:t>ten shoes </a:t>
            </a:r>
            <a:r>
              <a:rPr lang="tr-TR" sz="2400" b="1" dirty="0" smtClean="0">
                <a:solidFill>
                  <a:srgbClr val="FFFF00"/>
                </a:solidFill>
              </a:rPr>
              <a:t>so far.</a:t>
            </a:r>
            <a:endParaRPr lang="en-US" sz="2400" b="1" dirty="0">
              <a:solidFill>
                <a:srgbClr val="FFFF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852936"/>
            <a:ext cx="2577579" cy="351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620688"/>
            <a:ext cx="7992888" cy="5760640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11560" y="1484784"/>
            <a:ext cx="2592288" cy="446116"/>
          </a:xfrm>
          <a:prstGeom prst="round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tr-T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form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752" y="0"/>
            <a:ext cx="6840760" cy="6926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/>
              <a:t>THE PRESENT PERFECT SIMPLE</a:t>
            </a:r>
            <a:endParaRPr lang="en-US" sz="4000" b="1" dirty="0"/>
          </a:p>
        </p:txBody>
      </p:sp>
      <p:sp>
        <p:nvSpPr>
          <p:cNvPr id="8" name="Circular Arrow 7"/>
          <p:cNvSpPr/>
          <p:nvPr/>
        </p:nvSpPr>
        <p:spPr>
          <a:xfrm>
            <a:off x="5220072" y="620688"/>
            <a:ext cx="2160240" cy="1656184"/>
          </a:xfrm>
          <a:prstGeom prst="circularArrow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ircular Arrow 11"/>
          <p:cNvSpPr/>
          <p:nvPr/>
        </p:nvSpPr>
        <p:spPr>
          <a:xfrm flipH="1">
            <a:off x="1763928" y="620688"/>
            <a:ext cx="2160000" cy="165618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603408"/>
              <a:gd name="adj5" fmla="val 12472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13228" y="1960704"/>
            <a:ext cx="502388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subject</a:t>
            </a:r>
            <a:endParaRPr lang="en-US" b="1" dirty="0"/>
          </a:p>
        </p:txBody>
      </p:sp>
      <p:sp>
        <p:nvSpPr>
          <p:cNvPr id="14" name="Plus 13"/>
          <p:cNvSpPr/>
          <p:nvPr/>
        </p:nvSpPr>
        <p:spPr>
          <a:xfrm>
            <a:off x="1071744" y="2248736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517860" y="1960704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have              has</a:t>
            </a:r>
            <a:endParaRPr lang="en-US" sz="16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2525972" y="1960704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past participle</a:t>
            </a:r>
            <a:endParaRPr lang="en-US" sz="2000" b="1" dirty="0"/>
          </a:p>
        </p:txBody>
      </p:sp>
      <p:sp>
        <p:nvSpPr>
          <p:cNvPr id="20" name="Plus 19"/>
          <p:cNvSpPr/>
          <p:nvPr/>
        </p:nvSpPr>
        <p:spPr>
          <a:xfrm>
            <a:off x="2093924" y="2248736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03992" y="692696"/>
            <a:ext cx="2520000" cy="2520000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We form the </a:t>
            </a:r>
            <a:r>
              <a:rPr lang="tr-TR" sz="2000" b="1" dirty="0" smtClean="0">
                <a:solidFill>
                  <a:srgbClr val="FFFF00"/>
                </a:solidFill>
              </a:rPr>
              <a:t>Present Perfect Simple </a:t>
            </a:r>
            <a:r>
              <a:rPr lang="tr-TR" sz="2000" b="1" dirty="0" smtClean="0"/>
              <a:t>with </a:t>
            </a:r>
            <a:r>
              <a:rPr lang="tr-TR" sz="2000" b="1" dirty="0" smtClean="0">
                <a:solidFill>
                  <a:srgbClr val="FFFF00"/>
                </a:solidFill>
              </a:rPr>
              <a:t>have/has</a:t>
            </a:r>
            <a:r>
              <a:rPr lang="tr-TR" sz="2000" b="1" dirty="0" smtClean="0"/>
              <a:t> and the </a:t>
            </a:r>
            <a:r>
              <a:rPr lang="tr-TR" sz="2000" b="1" dirty="0" smtClean="0">
                <a:solidFill>
                  <a:srgbClr val="FFFF00"/>
                </a:solidFill>
              </a:rPr>
              <a:t>past participle</a:t>
            </a:r>
            <a:r>
              <a:rPr lang="tr-TR" sz="2000" b="1" dirty="0" smtClean="0"/>
              <a:t> of the verb.</a:t>
            </a:r>
            <a:endParaRPr lang="en-US" sz="2000" b="1" dirty="0"/>
          </a:p>
        </p:txBody>
      </p:sp>
      <p:sp>
        <p:nvSpPr>
          <p:cNvPr id="65" name="Rounded Rectangle 64"/>
          <p:cNvSpPr/>
          <p:nvPr/>
        </p:nvSpPr>
        <p:spPr>
          <a:xfrm>
            <a:off x="5868144" y="1772816"/>
            <a:ext cx="2634492" cy="1008112"/>
          </a:xfrm>
          <a:prstGeom prst="roundRect">
            <a:avLst>
              <a:gd name="adj" fmla="val 9563"/>
            </a:avLst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Study these examples: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5" name="Left Arrow 44"/>
          <p:cNvSpPr/>
          <p:nvPr/>
        </p:nvSpPr>
        <p:spPr>
          <a:xfrm rot="18991328">
            <a:off x="5454917" y="2590704"/>
            <a:ext cx="782613" cy="576064"/>
          </a:xfrm>
          <a:prstGeom prst="leftArrow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Callout 45"/>
          <p:cNvSpPr/>
          <p:nvPr/>
        </p:nvSpPr>
        <p:spPr>
          <a:xfrm>
            <a:off x="899592" y="3501008"/>
            <a:ext cx="3960440" cy="1656184"/>
          </a:xfrm>
          <a:prstGeom prst="wedgeEllipseCallout">
            <a:avLst>
              <a:gd name="adj1" fmla="val 76071"/>
              <a:gd name="adj2" fmla="val -12419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/>
              <a:t>I </a:t>
            </a:r>
            <a:r>
              <a:rPr lang="tr-TR" sz="2400" b="1" dirty="0" smtClean="0">
                <a:solidFill>
                  <a:srgbClr val="FFFF00"/>
                </a:solidFill>
              </a:rPr>
              <a:t>have lost </a:t>
            </a:r>
            <a:r>
              <a:rPr lang="tr-TR" sz="2400" b="1" dirty="0" smtClean="0">
                <a:solidFill>
                  <a:schemeClr val="bg1">
                    <a:lumMod val="95000"/>
                  </a:schemeClr>
                </a:solidFill>
              </a:rPr>
              <a:t>my money.</a:t>
            </a:r>
            <a:endParaRPr lang="en-US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2996952"/>
            <a:ext cx="2126857" cy="3305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620688"/>
            <a:ext cx="7992888" cy="5760640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11560" y="1484784"/>
            <a:ext cx="2592288" cy="446116"/>
          </a:xfrm>
          <a:prstGeom prst="round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tr-T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form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752" y="0"/>
            <a:ext cx="6840760" cy="6926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/>
              <a:t>THE PRESENT PERFECT SIMPLE</a:t>
            </a:r>
            <a:endParaRPr lang="en-US" sz="4000" b="1" dirty="0"/>
          </a:p>
        </p:txBody>
      </p:sp>
      <p:sp>
        <p:nvSpPr>
          <p:cNvPr id="8" name="Circular Arrow 7"/>
          <p:cNvSpPr/>
          <p:nvPr/>
        </p:nvSpPr>
        <p:spPr>
          <a:xfrm>
            <a:off x="5220072" y="620688"/>
            <a:ext cx="2160240" cy="1656184"/>
          </a:xfrm>
          <a:prstGeom prst="circularArrow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ircular Arrow 11"/>
          <p:cNvSpPr/>
          <p:nvPr/>
        </p:nvSpPr>
        <p:spPr>
          <a:xfrm flipH="1">
            <a:off x="1763928" y="620688"/>
            <a:ext cx="2160000" cy="165618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603408"/>
              <a:gd name="adj5" fmla="val 12472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13228" y="1960704"/>
            <a:ext cx="502388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subject</a:t>
            </a:r>
            <a:endParaRPr lang="en-US" b="1" dirty="0"/>
          </a:p>
        </p:txBody>
      </p:sp>
      <p:sp>
        <p:nvSpPr>
          <p:cNvPr id="14" name="Plus 13"/>
          <p:cNvSpPr/>
          <p:nvPr/>
        </p:nvSpPr>
        <p:spPr>
          <a:xfrm>
            <a:off x="1071744" y="2248736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517860" y="1960704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have              has</a:t>
            </a:r>
            <a:endParaRPr lang="en-US" sz="16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2525972" y="1960704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past participle</a:t>
            </a:r>
            <a:endParaRPr lang="en-US" sz="2000" b="1" dirty="0"/>
          </a:p>
        </p:txBody>
      </p:sp>
      <p:sp>
        <p:nvSpPr>
          <p:cNvPr id="20" name="Plus 19"/>
          <p:cNvSpPr/>
          <p:nvPr/>
        </p:nvSpPr>
        <p:spPr>
          <a:xfrm>
            <a:off x="2093924" y="2248736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03992" y="692696"/>
            <a:ext cx="2520000" cy="2520000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We form the </a:t>
            </a:r>
            <a:r>
              <a:rPr lang="tr-TR" sz="2000" b="1" dirty="0" smtClean="0">
                <a:solidFill>
                  <a:srgbClr val="FFFF00"/>
                </a:solidFill>
              </a:rPr>
              <a:t>Present Perfect Simple </a:t>
            </a:r>
            <a:r>
              <a:rPr lang="tr-TR" sz="2000" b="1" dirty="0" smtClean="0"/>
              <a:t>with </a:t>
            </a:r>
            <a:r>
              <a:rPr lang="tr-TR" sz="2000" b="1" dirty="0" smtClean="0">
                <a:solidFill>
                  <a:srgbClr val="FFFF00"/>
                </a:solidFill>
              </a:rPr>
              <a:t>have/has</a:t>
            </a:r>
            <a:r>
              <a:rPr lang="tr-TR" sz="2000" b="1" dirty="0" smtClean="0"/>
              <a:t> and the </a:t>
            </a:r>
            <a:r>
              <a:rPr lang="tr-TR" sz="2000" b="1" dirty="0" smtClean="0">
                <a:solidFill>
                  <a:srgbClr val="FFFF00"/>
                </a:solidFill>
              </a:rPr>
              <a:t>past participle</a:t>
            </a:r>
            <a:r>
              <a:rPr lang="tr-TR" sz="2000" b="1" dirty="0" smtClean="0"/>
              <a:t> of the verb.</a:t>
            </a:r>
            <a:endParaRPr lang="en-US" sz="2000" b="1" dirty="0"/>
          </a:p>
        </p:txBody>
      </p:sp>
      <p:sp>
        <p:nvSpPr>
          <p:cNvPr id="65" name="Rounded Rectangle 64"/>
          <p:cNvSpPr/>
          <p:nvPr/>
        </p:nvSpPr>
        <p:spPr>
          <a:xfrm>
            <a:off x="5868144" y="1772816"/>
            <a:ext cx="2634492" cy="1008112"/>
          </a:xfrm>
          <a:prstGeom prst="roundRect">
            <a:avLst>
              <a:gd name="adj" fmla="val 9563"/>
            </a:avLst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Study these examples: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5" name="Left Arrow 44"/>
          <p:cNvSpPr/>
          <p:nvPr/>
        </p:nvSpPr>
        <p:spPr>
          <a:xfrm rot="18991328">
            <a:off x="5454917" y="2590704"/>
            <a:ext cx="782613" cy="576064"/>
          </a:xfrm>
          <a:prstGeom prst="leftArrow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Callout 45"/>
          <p:cNvSpPr/>
          <p:nvPr/>
        </p:nvSpPr>
        <p:spPr>
          <a:xfrm>
            <a:off x="899592" y="3645024"/>
            <a:ext cx="3960440" cy="1656184"/>
          </a:xfrm>
          <a:prstGeom prst="wedgeEllipseCallout">
            <a:avLst>
              <a:gd name="adj1" fmla="val 76426"/>
              <a:gd name="adj2" fmla="val -25160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rgbClr val="FFFF00"/>
                </a:solidFill>
              </a:rPr>
              <a:t>Have you ever been </a:t>
            </a:r>
            <a:r>
              <a:rPr lang="tr-TR" sz="2400" b="1" dirty="0" smtClean="0"/>
              <a:t>to a hairdresser before?</a:t>
            </a:r>
            <a:endParaRPr lang="en-US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7452" y="3068960"/>
            <a:ext cx="2638193" cy="357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620688"/>
            <a:ext cx="7992888" cy="5760640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11560" y="1484784"/>
            <a:ext cx="2592288" cy="446116"/>
          </a:xfrm>
          <a:prstGeom prst="round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tr-T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form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752" y="0"/>
            <a:ext cx="6840760" cy="6926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/>
              <a:t>THE PRESENT PERFECT SIMPLE</a:t>
            </a:r>
            <a:endParaRPr lang="en-US" sz="4000" b="1" dirty="0"/>
          </a:p>
        </p:txBody>
      </p:sp>
      <p:sp>
        <p:nvSpPr>
          <p:cNvPr id="8" name="Circular Arrow 7"/>
          <p:cNvSpPr/>
          <p:nvPr/>
        </p:nvSpPr>
        <p:spPr>
          <a:xfrm>
            <a:off x="5220072" y="620688"/>
            <a:ext cx="2160240" cy="1656184"/>
          </a:xfrm>
          <a:prstGeom prst="circularArrow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ircular Arrow 11"/>
          <p:cNvSpPr/>
          <p:nvPr/>
        </p:nvSpPr>
        <p:spPr>
          <a:xfrm flipH="1">
            <a:off x="1763928" y="620688"/>
            <a:ext cx="2160000" cy="165618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603408"/>
              <a:gd name="adj5" fmla="val 12472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13228" y="1960704"/>
            <a:ext cx="502388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subject</a:t>
            </a:r>
            <a:endParaRPr lang="en-US" b="1" dirty="0"/>
          </a:p>
        </p:txBody>
      </p:sp>
      <p:sp>
        <p:nvSpPr>
          <p:cNvPr id="14" name="Plus 13"/>
          <p:cNvSpPr/>
          <p:nvPr/>
        </p:nvSpPr>
        <p:spPr>
          <a:xfrm>
            <a:off x="1071744" y="2248736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517860" y="1960704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have              has</a:t>
            </a:r>
            <a:endParaRPr lang="en-US" sz="16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2525972" y="1960704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past participle</a:t>
            </a:r>
            <a:endParaRPr lang="en-US" sz="2000" b="1" dirty="0"/>
          </a:p>
        </p:txBody>
      </p:sp>
      <p:sp>
        <p:nvSpPr>
          <p:cNvPr id="20" name="Plus 19"/>
          <p:cNvSpPr/>
          <p:nvPr/>
        </p:nvSpPr>
        <p:spPr>
          <a:xfrm>
            <a:off x="2093924" y="2248736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03992" y="692696"/>
            <a:ext cx="2520000" cy="2520000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We form the </a:t>
            </a:r>
            <a:r>
              <a:rPr lang="tr-TR" sz="2000" b="1" dirty="0" smtClean="0">
                <a:solidFill>
                  <a:srgbClr val="FFFF00"/>
                </a:solidFill>
              </a:rPr>
              <a:t>Present Perfect Simple </a:t>
            </a:r>
            <a:r>
              <a:rPr lang="tr-TR" sz="2000" b="1" dirty="0" smtClean="0"/>
              <a:t>with </a:t>
            </a:r>
            <a:r>
              <a:rPr lang="tr-TR" sz="2000" b="1" dirty="0" smtClean="0">
                <a:solidFill>
                  <a:srgbClr val="FFFF00"/>
                </a:solidFill>
              </a:rPr>
              <a:t>have/has</a:t>
            </a:r>
            <a:r>
              <a:rPr lang="tr-TR" sz="2000" b="1" dirty="0" smtClean="0"/>
              <a:t> and the </a:t>
            </a:r>
            <a:r>
              <a:rPr lang="tr-TR" sz="2000" b="1" dirty="0" smtClean="0">
                <a:solidFill>
                  <a:srgbClr val="FFFF00"/>
                </a:solidFill>
              </a:rPr>
              <a:t>past participle</a:t>
            </a:r>
            <a:r>
              <a:rPr lang="tr-TR" sz="2000" b="1" dirty="0" smtClean="0"/>
              <a:t> of the verb.</a:t>
            </a:r>
            <a:endParaRPr lang="en-US" sz="2000" b="1" dirty="0"/>
          </a:p>
        </p:txBody>
      </p:sp>
      <p:sp>
        <p:nvSpPr>
          <p:cNvPr id="65" name="Rounded Rectangle 64"/>
          <p:cNvSpPr/>
          <p:nvPr/>
        </p:nvSpPr>
        <p:spPr>
          <a:xfrm>
            <a:off x="5868144" y="1772816"/>
            <a:ext cx="2634492" cy="1008112"/>
          </a:xfrm>
          <a:prstGeom prst="roundRect">
            <a:avLst>
              <a:gd name="adj" fmla="val 9563"/>
            </a:avLst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Study these examples: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5" name="Left Arrow 44"/>
          <p:cNvSpPr/>
          <p:nvPr/>
        </p:nvSpPr>
        <p:spPr>
          <a:xfrm rot="18991328">
            <a:off x="5454917" y="2590704"/>
            <a:ext cx="782613" cy="576064"/>
          </a:xfrm>
          <a:prstGeom prst="leftArrow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Callout 45"/>
          <p:cNvSpPr/>
          <p:nvPr/>
        </p:nvSpPr>
        <p:spPr>
          <a:xfrm>
            <a:off x="4283968" y="3501008"/>
            <a:ext cx="3960440" cy="1656184"/>
          </a:xfrm>
          <a:prstGeom prst="wedgeEllipseCallout">
            <a:avLst>
              <a:gd name="adj1" fmla="val -64946"/>
              <a:gd name="adj2" fmla="val -14967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</a:rPr>
              <a:t>I </a:t>
            </a:r>
            <a:r>
              <a:rPr lang="tr-TR" sz="2400" b="1" dirty="0" smtClean="0">
                <a:solidFill>
                  <a:srgbClr val="FFFF00"/>
                </a:solidFill>
              </a:rPr>
              <a:t>have never repaired</a:t>
            </a:r>
            <a:r>
              <a:rPr lang="tr-TR" sz="2400" b="1" dirty="0" smtClean="0">
                <a:solidFill>
                  <a:schemeClr val="bg1"/>
                </a:solidFill>
              </a:rPr>
              <a:t> anything before.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429000"/>
            <a:ext cx="3851920" cy="2745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620688"/>
            <a:ext cx="7992888" cy="5760640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11560" y="1484784"/>
            <a:ext cx="2592288" cy="446116"/>
          </a:xfrm>
          <a:prstGeom prst="round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tr-T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form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752" y="0"/>
            <a:ext cx="6840760" cy="6926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/>
              <a:t>THE PRESENT PERFECT SIMPLE</a:t>
            </a:r>
            <a:endParaRPr lang="en-US" sz="4000" b="1" dirty="0"/>
          </a:p>
        </p:txBody>
      </p:sp>
      <p:sp>
        <p:nvSpPr>
          <p:cNvPr id="8" name="Circular Arrow 7"/>
          <p:cNvSpPr/>
          <p:nvPr/>
        </p:nvSpPr>
        <p:spPr>
          <a:xfrm>
            <a:off x="5220072" y="620688"/>
            <a:ext cx="2160240" cy="1656184"/>
          </a:xfrm>
          <a:prstGeom prst="circularArrow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ircular Arrow 11"/>
          <p:cNvSpPr/>
          <p:nvPr/>
        </p:nvSpPr>
        <p:spPr>
          <a:xfrm flipH="1">
            <a:off x="1763928" y="620688"/>
            <a:ext cx="2160000" cy="165618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603408"/>
              <a:gd name="adj5" fmla="val 12472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13228" y="1960704"/>
            <a:ext cx="502388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subject</a:t>
            </a:r>
            <a:endParaRPr lang="en-US" b="1" dirty="0"/>
          </a:p>
        </p:txBody>
      </p:sp>
      <p:sp>
        <p:nvSpPr>
          <p:cNvPr id="14" name="Plus 13"/>
          <p:cNvSpPr/>
          <p:nvPr/>
        </p:nvSpPr>
        <p:spPr>
          <a:xfrm>
            <a:off x="1071744" y="2248736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517860" y="1960704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have              has</a:t>
            </a:r>
            <a:endParaRPr lang="en-US" sz="16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2525972" y="1960704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past participle</a:t>
            </a:r>
            <a:endParaRPr lang="en-US" sz="2000" b="1" dirty="0"/>
          </a:p>
        </p:txBody>
      </p:sp>
      <p:sp>
        <p:nvSpPr>
          <p:cNvPr id="20" name="Plus 19"/>
          <p:cNvSpPr/>
          <p:nvPr/>
        </p:nvSpPr>
        <p:spPr>
          <a:xfrm>
            <a:off x="2093924" y="2248736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03992" y="692696"/>
            <a:ext cx="2520000" cy="2520000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We form the </a:t>
            </a:r>
            <a:r>
              <a:rPr lang="tr-TR" sz="2000" b="1" dirty="0" smtClean="0">
                <a:solidFill>
                  <a:srgbClr val="FFFF00"/>
                </a:solidFill>
              </a:rPr>
              <a:t>Present Perfect Simple </a:t>
            </a:r>
            <a:r>
              <a:rPr lang="tr-TR" sz="2000" b="1" dirty="0" smtClean="0"/>
              <a:t>with </a:t>
            </a:r>
            <a:r>
              <a:rPr lang="tr-TR" sz="2000" b="1" dirty="0" smtClean="0">
                <a:solidFill>
                  <a:srgbClr val="FFFF00"/>
                </a:solidFill>
              </a:rPr>
              <a:t>have/has</a:t>
            </a:r>
            <a:r>
              <a:rPr lang="tr-TR" sz="2000" b="1" dirty="0" smtClean="0"/>
              <a:t> and the </a:t>
            </a:r>
            <a:r>
              <a:rPr lang="tr-TR" sz="2000" b="1" dirty="0" smtClean="0">
                <a:solidFill>
                  <a:srgbClr val="FFFF00"/>
                </a:solidFill>
              </a:rPr>
              <a:t>past participle</a:t>
            </a:r>
            <a:r>
              <a:rPr lang="tr-TR" sz="2000" b="1" dirty="0" smtClean="0"/>
              <a:t> of the verb.</a:t>
            </a:r>
            <a:endParaRPr lang="en-US" sz="2000" b="1" dirty="0"/>
          </a:p>
        </p:txBody>
      </p:sp>
      <p:sp>
        <p:nvSpPr>
          <p:cNvPr id="65" name="Rounded Rectangle 64"/>
          <p:cNvSpPr/>
          <p:nvPr/>
        </p:nvSpPr>
        <p:spPr>
          <a:xfrm>
            <a:off x="5868144" y="1772816"/>
            <a:ext cx="2634492" cy="1008112"/>
          </a:xfrm>
          <a:prstGeom prst="roundRect">
            <a:avLst>
              <a:gd name="adj" fmla="val 9563"/>
            </a:avLst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Study these examples: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5" name="Left Arrow 44"/>
          <p:cNvSpPr/>
          <p:nvPr/>
        </p:nvSpPr>
        <p:spPr>
          <a:xfrm rot="18991328">
            <a:off x="5454917" y="2590704"/>
            <a:ext cx="782613" cy="576064"/>
          </a:xfrm>
          <a:prstGeom prst="leftArrow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852936"/>
            <a:ext cx="3616628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" name="Oval Callout 45"/>
          <p:cNvSpPr/>
          <p:nvPr/>
        </p:nvSpPr>
        <p:spPr>
          <a:xfrm>
            <a:off x="755576" y="3645024"/>
            <a:ext cx="3960440" cy="1656184"/>
          </a:xfrm>
          <a:prstGeom prst="wedgeEllipseCallout">
            <a:avLst>
              <a:gd name="adj1" fmla="val 87792"/>
              <a:gd name="adj2" fmla="val -24310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</a:rPr>
              <a:t>I </a:t>
            </a:r>
            <a:r>
              <a:rPr lang="tr-TR" sz="2400" b="1" dirty="0" smtClean="0">
                <a:solidFill>
                  <a:srgbClr val="FFFF00"/>
                </a:solidFill>
              </a:rPr>
              <a:t>have worked </a:t>
            </a:r>
            <a:r>
              <a:rPr lang="tr-TR" sz="2400" b="1" dirty="0" smtClean="0">
                <a:solidFill>
                  <a:schemeClr val="bg1"/>
                </a:solidFill>
              </a:rPr>
              <a:t>for eight hours.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620688"/>
            <a:ext cx="7992888" cy="5760640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11560" y="1484784"/>
            <a:ext cx="2592288" cy="446116"/>
          </a:xfrm>
          <a:prstGeom prst="round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tr-T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form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752" y="0"/>
            <a:ext cx="6840760" cy="6926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/>
              <a:t>THE PRESENT PERFECT SIMPLE</a:t>
            </a:r>
            <a:endParaRPr lang="en-US" sz="4000" b="1" dirty="0"/>
          </a:p>
        </p:txBody>
      </p:sp>
      <p:sp>
        <p:nvSpPr>
          <p:cNvPr id="8" name="Circular Arrow 7"/>
          <p:cNvSpPr/>
          <p:nvPr/>
        </p:nvSpPr>
        <p:spPr>
          <a:xfrm>
            <a:off x="5220072" y="620688"/>
            <a:ext cx="2160240" cy="1656184"/>
          </a:xfrm>
          <a:prstGeom prst="circularArrow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ircular Arrow 11"/>
          <p:cNvSpPr/>
          <p:nvPr/>
        </p:nvSpPr>
        <p:spPr>
          <a:xfrm flipH="1">
            <a:off x="1763928" y="620688"/>
            <a:ext cx="2160000" cy="165618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603408"/>
              <a:gd name="adj5" fmla="val 12472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13228" y="1960704"/>
            <a:ext cx="502388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subject</a:t>
            </a:r>
            <a:endParaRPr lang="en-US" b="1" dirty="0"/>
          </a:p>
        </p:txBody>
      </p:sp>
      <p:sp>
        <p:nvSpPr>
          <p:cNvPr id="14" name="Plus 13"/>
          <p:cNvSpPr/>
          <p:nvPr/>
        </p:nvSpPr>
        <p:spPr>
          <a:xfrm>
            <a:off x="1071744" y="2248736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517860" y="1960704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have              has</a:t>
            </a:r>
            <a:endParaRPr lang="en-US" sz="16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2525972" y="1960704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past participle</a:t>
            </a:r>
            <a:endParaRPr lang="en-US" sz="2000" b="1" dirty="0"/>
          </a:p>
        </p:txBody>
      </p:sp>
      <p:sp>
        <p:nvSpPr>
          <p:cNvPr id="20" name="Plus 19"/>
          <p:cNvSpPr/>
          <p:nvPr/>
        </p:nvSpPr>
        <p:spPr>
          <a:xfrm>
            <a:off x="2093924" y="2248736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03992" y="692696"/>
            <a:ext cx="2520000" cy="2520000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We form the </a:t>
            </a:r>
            <a:r>
              <a:rPr lang="tr-TR" sz="2000" b="1" dirty="0" smtClean="0">
                <a:solidFill>
                  <a:srgbClr val="FFFF00"/>
                </a:solidFill>
              </a:rPr>
              <a:t>Present Perfect Simple </a:t>
            </a:r>
            <a:r>
              <a:rPr lang="tr-TR" sz="2000" b="1" dirty="0" smtClean="0"/>
              <a:t>with </a:t>
            </a:r>
            <a:r>
              <a:rPr lang="tr-TR" sz="2000" b="1" dirty="0" smtClean="0">
                <a:solidFill>
                  <a:srgbClr val="FFFF00"/>
                </a:solidFill>
              </a:rPr>
              <a:t>have/has</a:t>
            </a:r>
            <a:r>
              <a:rPr lang="tr-TR" sz="2000" b="1" dirty="0" smtClean="0"/>
              <a:t> and the </a:t>
            </a:r>
            <a:r>
              <a:rPr lang="tr-TR" sz="2000" b="1" dirty="0" smtClean="0">
                <a:solidFill>
                  <a:srgbClr val="FFFF00"/>
                </a:solidFill>
              </a:rPr>
              <a:t>past participle</a:t>
            </a:r>
            <a:r>
              <a:rPr lang="tr-TR" sz="2000" b="1" dirty="0" smtClean="0"/>
              <a:t> of the verb.</a:t>
            </a:r>
            <a:endParaRPr lang="en-US" sz="2000" b="1" dirty="0"/>
          </a:p>
        </p:txBody>
      </p:sp>
      <p:sp>
        <p:nvSpPr>
          <p:cNvPr id="65" name="Rounded Rectangle 64"/>
          <p:cNvSpPr/>
          <p:nvPr/>
        </p:nvSpPr>
        <p:spPr>
          <a:xfrm>
            <a:off x="5868144" y="1772816"/>
            <a:ext cx="2634492" cy="1008112"/>
          </a:xfrm>
          <a:prstGeom prst="roundRect">
            <a:avLst>
              <a:gd name="adj" fmla="val 9563"/>
            </a:avLst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Study these examples: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5" name="Left Arrow 44"/>
          <p:cNvSpPr/>
          <p:nvPr/>
        </p:nvSpPr>
        <p:spPr>
          <a:xfrm rot="18991328">
            <a:off x="5454917" y="2590704"/>
            <a:ext cx="782613" cy="576064"/>
          </a:xfrm>
          <a:prstGeom prst="leftArrow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356992"/>
            <a:ext cx="2722540" cy="2918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" name="Oval Callout 45"/>
          <p:cNvSpPr/>
          <p:nvPr/>
        </p:nvSpPr>
        <p:spPr>
          <a:xfrm>
            <a:off x="827584" y="4077072"/>
            <a:ext cx="3960440" cy="1656184"/>
          </a:xfrm>
          <a:prstGeom prst="wedgeEllipseCallout">
            <a:avLst>
              <a:gd name="adj1" fmla="val 87792"/>
              <a:gd name="adj2" fmla="val -37051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</a:rPr>
              <a:t>I </a:t>
            </a:r>
            <a:r>
              <a:rPr lang="tr-TR" sz="2400" b="1" dirty="0" smtClean="0">
                <a:solidFill>
                  <a:srgbClr val="FFFF00"/>
                </a:solidFill>
              </a:rPr>
              <a:t>haven’t finished </a:t>
            </a:r>
            <a:r>
              <a:rPr lang="tr-TR" sz="2400" b="1" dirty="0" smtClean="0">
                <a:solidFill>
                  <a:schemeClr val="bg1"/>
                </a:solidFill>
              </a:rPr>
              <a:t>my work yet.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620688"/>
            <a:ext cx="7992888" cy="5760640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11560" y="1484784"/>
            <a:ext cx="2592288" cy="446116"/>
          </a:xfrm>
          <a:prstGeom prst="round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tr-T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form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752" y="0"/>
            <a:ext cx="6840760" cy="6926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/>
              <a:t>THE PRESENT PERFECT SIMPLE</a:t>
            </a:r>
            <a:endParaRPr lang="en-US" sz="4000" b="1" dirty="0"/>
          </a:p>
        </p:txBody>
      </p:sp>
      <p:sp>
        <p:nvSpPr>
          <p:cNvPr id="8" name="Circular Arrow 7"/>
          <p:cNvSpPr/>
          <p:nvPr/>
        </p:nvSpPr>
        <p:spPr>
          <a:xfrm>
            <a:off x="5220072" y="620688"/>
            <a:ext cx="2160240" cy="1656184"/>
          </a:xfrm>
          <a:prstGeom prst="circularArrow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ircular Arrow 11"/>
          <p:cNvSpPr/>
          <p:nvPr/>
        </p:nvSpPr>
        <p:spPr>
          <a:xfrm flipH="1">
            <a:off x="1763928" y="620688"/>
            <a:ext cx="2160000" cy="165618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603408"/>
              <a:gd name="adj5" fmla="val 12472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13228" y="1960704"/>
            <a:ext cx="502388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subject</a:t>
            </a:r>
            <a:endParaRPr lang="en-US" b="1" dirty="0"/>
          </a:p>
        </p:txBody>
      </p:sp>
      <p:sp>
        <p:nvSpPr>
          <p:cNvPr id="14" name="Plus 13"/>
          <p:cNvSpPr/>
          <p:nvPr/>
        </p:nvSpPr>
        <p:spPr>
          <a:xfrm>
            <a:off x="1071744" y="2248736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517860" y="1960704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have              has</a:t>
            </a:r>
            <a:endParaRPr lang="en-US" sz="16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2525972" y="1960704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past participle</a:t>
            </a:r>
            <a:endParaRPr lang="en-US" sz="2000" b="1" dirty="0"/>
          </a:p>
        </p:txBody>
      </p:sp>
      <p:sp>
        <p:nvSpPr>
          <p:cNvPr id="20" name="Plus 19"/>
          <p:cNvSpPr/>
          <p:nvPr/>
        </p:nvSpPr>
        <p:spPr>
          <a:xfrm>
            <a:off x="2093924" y="2248736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03992" y="692696"/>
            <a:ext cx="2520000" cy="2520000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We form the </a:t>
            </a:r>
            <a:r>
              <a:rPr lang="tr-TR" sz="2000" b="1" dirty="0" smtClean="0">
                <a:solidFill>
                  <a:srgbClr val="FFFF00"/>
                </a:solidFill>
              </a:rPr>
              <a:t>Present Perfect Simple </a:t>
            </a:r>
            <a:r>
              <a:rPr lang="tr-TR" sz="2000" b="1" dirty="0" smtClean="0"/>
              <a:t>with </a:t>
            </a:r>
            <a:r>
              <a:rPr lang="tr-TR" sz="2000" b="1" dirty="0" smtClean="0">
                <a:solidFill>
                  <a:srgbClr val="FFFF00"/>
                </a:solidFill>
              </a:rPr>
              <a:t>have/has</a:t>
            </a:r>
            <a:r>
              <a:rPr lang="tr-TR" sz="2000" b="1" dirty="0" smtClean="0"/>
              <a:t> and the </a:t>
            </a:r>
            <a:r>
              <a:rPr lang="tr-TR" sz="2000" b="1" dirty="0" smtClean="0">
                <a:solidFill>
                  <a:srgbClr val="FFFF00"/>
                </a:solidFill>
              </a:rPr>
              <a:t>past participle</a:t>
            </a:r>
            <a:r>
              <a:rPr lang="tr-TR" sz="2000" b="1" dirty="0" smtClean="0"/>
              <a:t> of the verb.</a:t>
            </a:r>
            <a:endParaRPr lang="en-US" sz="2000" b="1" dirty="0"/>
          </a:p>
        </p:txBody>
      </p:sp>
      <p:sp>
        <p:nvSpPr>
          <p:cNvPr id="65" name="Rounded Rectangle 64"/>
          <p:cNvSpPr/>
          <p:nvPr/>
        </p:nvSpPr>
        <p:spPr>
          <a:xfrm>
            <a:off x="5868144" y="1772816"/>
            <a:ext cx="2634492" cy="1008112"/>
          </a:xfrm>
          <a:prstGeom prst="roundRect">
            <a:avLst>
              <a:gd name="adj" fmla="val 9563"/>
            </a:avLst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Study these examples: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5" name="Left Arrow 44"/>
          <p:cNvSpPr/>
          <p:nvPr/>
        </p:nvSpPr>
        <p:spPr>
          <a:xfrm rot="18991328">
            <a:off x="5454917" y="2590704"/>
            <a:ext cx="782613" cy="576064"/>
          </a:xfrm>
          <a:prstGeom prst="leftArrow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140968"/>
            <a:ext cx="3550430" cy="3072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" name="Oval Callout 45"/>
          <p:cNvSpPr/>
          <p:nvPr/>
        </p:nvSpPr>
        <p:spPr>
          <a:xfrm>
            <a:off x="827584" y="4077072"/>
            <a:ext cx="3960440" cy="1656184"/>
          </a:xfrm>
          <a:prstGeom prst="wedgeEllipseCallout">
            <a:avLst>
              <a:gd name="adj1" fmla="val 87792"/>
              <a:gd name="adj2" fmla="val -37051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</a:rPr>
              <a:t>I </a:t>
            </a:r>
            <a:r>
              <a:rPr lang="tr-TR" sz="2400" b="1" dirty="0" smtClean="0">
                <a:solidFill>
                  <a:srgbClr val="FFFF00"/>
                </a:solidFill>
              </a:rPr>
              <a:t>haven’t started </a:t>
            </a:r>
            <a:r>
              <a:rPr lang="tr-TR" sz="2400" b="1" dirty="0" smtClean="0">
                <a:solidFill>
                  <a:schemeClr val="bg1"/>
                </a:solidFill>
              </a:rPr>
              <a:t>yet.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620688"/>
            <a:ext cx="7992888" cy="5760640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752" y="0"/>
            <a:ext cx="6840760" cy="6926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/>
              <a:t>THE PRESENT PERFECT SIMPLE</a:t>
            </a:r>
            <a:endParaRPr lang="en-US" sz="40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1331640" y="692696"/>
            <a:ext cx="6480720" cy="432048"/>
          </a:xfrm>
          <a:prstGeom prst="round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/>
              <a:t>Exercises: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11560" y="1484784"/>
            <a:ext cx="79928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r-TR" sz="2000" b="1" dirty="0" smtClean="0">
                <a:solidFill>
                  <a:srgbClr val="3333CC"/>
                </a:solidFill>
              </a:rPr>
              <a:t>I ______________________ to Australia. </a:t>
            </a:r>
            <a:r>
              <a:rPr lang="tr-TR" sz="2000" b="1" dirty="0" smtClean="0">
                <a:solidFill>
                  <a:srgbClr val="FF0000"/>
                </a:solidFill>
              </a:rPr>
              <a:t>(be)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r-TR" sz="2000" b="1" dirty="0" smtClean="0">
                <a:solidFill>
                  <a:srgbClr val="3333CC"/>
                </a:solidFill>
              </a:rPr>
              <a:t>He _____________________ a new car. </a:t>
            </a:r>
            <a:r>
              <a:rPr lang="tr-TR" sz="2000" b="1" dirty="0" smtClean="0">
                <a:solidFill>
                  <a:srgbClr val="FF0000"/>
                </a:solidFill>
              </a:rPr>
              <a:t>(buy)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r-TR" sz="2000" b="1" dirty="0" smtClean="0">
                <a:solidFill>
                  <a:srgbClr val="3333CC"/>
                </a:solidFill>
              </a:rPr>
              <a:t>Rachel _____________________ at this school for ten years. </a:t>
            </a:r>
            <a:r>
              <a:rPr lang="tr-TR" sz="2000" b="1" dirty="0" smtClean="0">
                <a:solidFill>
                  <a:srgbClr val="FF0000"/>
                </a:solidFill>
              </a:rPr>
              <a:t>(work)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r-TR" sz="2000" b="1" dirty="0" smtClean="0">
                <a:solidFill>
                  <a:srgbClr val="3333CC"/>
                </a:solidFill>
              </a:rPr>
              <a:t>We have </a:t>
            </a:r>
            <a:r>
              <a:rPr lang="tr-TR" sz="2000" b="1" dirty="0" smtClean="0">
                <a:solidFill>
                  <a:srgbClr val="FF0000"/>
                </a:solidFill>
              </a:rPr>
              <a:t>yet / already / for </a:t>
            </a:r>
            <a:r>
              <a:rPr lang="tr-TR" sz="2000" b="1" dirty="0" smtClean="0">
                <a:solidFill>
                  <a:srgbClr val="3333CC"/>
                </a:solidFill>
              </a:rPr>
              <a:t>visited the museum.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r-TR" sz="2000" b="1" dirty="0" smtClean="0">
                <a:solidFill>
                  <a:srgbClr val="3333CC"/>
                </a:solidFill>
              </a:rPr>
              <a:t>David has </a:t>
            </a:r>
            <a:r>
              <a:rPr lang="tr-TR" sz="2000" b="1" dirty="0" smtClean="0">
                <a:solidFill>
                  <a:srgbClr val="FF0000"/>
                </a:solidFill>
              </a:rPr>
              <a:t>just / yet / ago </a:t>
            </a:r>
            <a:r>
              <a:rPr lang="tr-TR" sz="2000" b="1" dirty="0" smtClean="0">
                <a:solidFill>
                  <a:srgbClr val="3333CC"/>
                </a:solidFill>
              </a:rPr>
              <a:t>arrived at work.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r-TR" sz="2000" b="1" dirty="0" smtClean="0">
                <a:solidFill>
                  <a:srgbClr val="3333CC"/>
                </a:solidFill>
              </a:rPr>
              <a:t>___________ you ever ___________ a tiger? </a:t>
            </a:r>
            <a:r>
              <a:rPr lang="tr-TR" sz="2000" b="1" dirty="0" smtClean="0">
                <a:solidFill>
                  <a:srgbClr val="FF0000"/>
                </a:solidFill>
              </a:rPr>
              <a:t>(see)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r-TR" sz="2000" b="1" dirty="0" smtClean="0">
                <a:solidFill>
                  <a:srgbClr val="3333CC"/>
                </a:solidFill>
              </a:rPr>
              <a:t>Linda hasn’t finished her dinner </a:t>
            </a:r>
            <a:r>
              <a:rPr lang="tr-TR" sz="2000" b="1" dirty="0" smtClean="0">
                <a:solidFill>
                  <a:srgbClr val="FF0000"/>
                </a:solidFill>
              </a:rPr>
              <a:t>ago / since / for / yet</a:t>
            </a:r>
            <a:r>
              <a:rPr lang="tr-TR" sz="2000" b="1" dirty="0" smtClean="0">
                <a:solidFill>
                  <a:srgbClr val="3333CC"/>
                </a:solidFill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r-TR" sz="2000" b="1" dirty="0" smtClean="0">
                <a:solidFill>
                  <a:srgbClr val="3333CC"/>
                </a:solidFill>
              </a:rPr>
              <a:t>Sarah has </a:t>
            </a:r>
            <a:r>
              <a:rPr lang="tr-TR" sz="2000" b="1" dirty="0" smtClean="0">
                <a:solidFill>
                  <a:srgbClr val="FF0000"/>
                </a:solidFill>
              </a:rPr>
              <a:t>never / ever / yet </a:t>
            </a:r>
            <a:r>
              <a:rPr lang="tr-TR" sz="2000" b="1" dirty="0" smtClean="0">
                <a:solidFill>
                  <a:srgbClr val="3333CC"/>
                </a:solidFill>
              </a:rPr>
              <a:t>been to Spain.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r-TR" sz="2000" b="1" dirty="0" smtClean="0">
                <a:solidFill>
                  <a:srgbClr val="3333CC"/>
                </a:solidFill>
              </a:rPr>
              <a:t>I am not hungry. I have </a:t>
            </a:r>
            <a:r>
              <a:rPr lang="tr-TR" sz="2000" b="1" dirty="0" smtClean="0">
                <a:solidFill>
                  <a:srgbClr val="FF0000"/>
                </a:solidFill>
              </a:rPr>
              <a:t>just / never / ever </a:t>
            </a:r>
            <a:r>
              <a:rPr lang="tr-TR" sz="2000" b="1" dirty="0" smtClean="0">
                <a:solidFill>
                  <a:srgbClr val="3333CC"/>
                </a:solidFill>
              </a:rPr>
              <a:t>eaten.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r-TR" sz="2000" b="1" dirty="0" smtClean="0">
                <a:solidFill>
                  <a:srgbClr val="3333CC"/>
                </a:solidFill>
              </a:rPr>
              <a:t>We ________________ any plans for the holidays yet</a:t>
            </a:r>
            <a:r>
              <a:rPr lang="tr-TR" sz="2000" b="1" dirty="0" smtClean="0">
                <a:solidFill>
                  <a:srgbClr val="FF0000"/>
                </a:solidFill>
              </a:rPr>
              <a:t>. (not make)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59632" y="1628800"/>
            <a:ext cx="2448272" cy="288032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have been</a:t>
            </a:r>
            <a:endParaRPr lang="en-US" sz="2000" b="1" dirty="0"/>
          </a:p>
        </p:txBody>
      </p:sp>
      <p:sp>
        <p:nvSpPr>
          <p:cNvPr id="23" name="Rectangle 22"/>
          <p:cNvSpPr/>
          <p:nvPr/>
        </p:nvSpPr>
        <p:spPr>
          <a:xfrm>
            <a:off x="1331640" y="2132856"/>
            <a:ext cx="2448272" cy="288032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has bought</a:t>
            </a:r>
            <a:endParaRPr lang="en-US" sz="2000" b="1" dirty="0"/>
          </a:p>
        </p:txBody>
      </p:sp>
      <p:sp>
        <p:nvSpPr>
          <p:cNvPr id="24" name="Rectangle 23"/>
          <p:cNvSpPr/>
          <p:nvPr/>
        </p:nvSpPr>
        <p:spPr>
          <a:xfrm>
            <a:off x="1835696" y="2564904"/>
            <a:ext cx="2448272" cy="288032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has worked</a:t>
            </a:r>
            <a:endParaRPr lang="en-US" sz="2000" b="1" dirty="0"/>
          </a:p>
        </p:txBody>
      </p:sp>
      <p:sp>
        <p:nvSpPr>
          <p:cNvPr id="25" name="Oval 24"/>
          <p:cNvSpPr/>
          <p:nvPr/>
        </p:nvSpPr>
        <p:spPr>
          <a:xfrm>
            <a:off x="2339752" y="2924944"/>
            <a:ext cx="1008112" cy="432048"/>
          </a:xfrm>
          <a:prstGeom prst="ellipse">
            <a:avLst/>
          </a:prstGeom>
          <a:noFill/>
          <a:ln w="38100"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762020" y="3385128"/>
            <a:ext cx="792088" cy="432048"/>
          </a:xfrm>
          <a:prstGeom prst="ellipse">
            <a:avLst/>
          </a:prstGeom>
          <a:noFill/>
          <a:ln w="38100"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115616" y="3933056"/>
            <a:ext cx="1152128" cy="288032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Have</a:t>
            </a:r>
            <a:endParaRPr lang="en-US" sz="2000" b="1" dirty="0"/>
          </a:p>
        </p:txBody>
      </p:sp>
      <p:sp>
        <p:nvSpPr>
          <p:cNvPr id="28" name="Rectangle 27"/>
          <p:cNvSpPr/>
          <p:nvPr/>
        </p:nvSpPr>
        <p:spPr>
          <a:xfrm>
            <a:off x="3419872" y="3933056"/>
            <a:ext cx="1152128" cy="288032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seen</a:t>
            </a:r>
            <a:endParaRPr lang="en-US" sz="2000" b="1" dirty="0"/>
          </a:p>
        </p:txBody>
      </p:sp>
      <p:sp>
        <p:nvSpPr>
          <p:cNvPr id="29" name="Oval 28"/>
          <p:cNvSpPr/>
          <p:nvPr/>
        </p:nvSpPr>
        <p:spPr>
          <a:xfrm>
            <a:off x="5940152" y="4293096"/>
            <a:ext cx="792088" cy="432048"/>
          </a:xfrm>
          <a:prstGeom prst="ellipse">
            <a:avLst/>
          </a:prstGeom>
          <a:noFill/>
          <a:ln w="38100"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907704" y="4797152"/>
            <a:ext cx="792088" cy="432048"/>
          </a:xfrm>
          <a:prstGeom prst="ellipse">
            <a:avLst/>
          </a:prstGeom>
          <a:noFill/>
          <a:ln w="38100"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203848" y="5229200"/>
            <a:ext cx="792088" cy="432048"/>
          </a:xfrm>
          <a:prstGeom prst="ellipse">
            <a:avLst/>
          </a:prstGeom>
          <a:noFill/>
          <a:ln w="38100"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475656" y="5733256"/>
            <a:ext cx="1656184" cy="288032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haven’t made</a:t>
            </a:r>
            <a:endParaRPr lang="en-US" sz="20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7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7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7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7" dur="5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uiExpand="1" build="allAtOnce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5000" t="8000" r="20000" b="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08104" y="980728"/>
            <a:ext cx="3635896" cy="136815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/>
              <a:t>find more on</a:t>
            </a:r>
          </a:p>
          <a:p>
            <a:pPr algn="ctr"/>
            <a:r>
              <a:rPr lang="tr-TR" sz="3200" b="1" dirty="0" smtClean="0"/>
              <a:t>www.elt-els.com</a:t>
            </a:r>
            <a:endParaRPr lang="en-US" sz="3200" b="1" dirty="0"/>
          </a:p>
        </p:txBody>
      </p:sp>
      <p:sp>
        <p:nvSpPr>
          <p:cNvPr id="18" name="Diagonal Stripe 17"/>
          <p:cNvSpPr/>
          <p:nvPr/>
        </p:nvSpPr>
        <p:spPr>
          <a:xfrm>
            <a:off x="0" y="0"/>
            <a:ext cx="2411760" cy="2420888"/>
          </a:xfrm>
          <a:prstGeom prst="diagStrip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Diagonal Stripe 21"/>
          <p:cNvSpPr/>
          <p:nvPr/>
        </p:nvSpPr>
        <p:spPr>
          <a:xfrm rot="10800000">
            <a:off x="6732240" y="4464495"/>
            <a:ext cx="2411760" cy="2420888"/>
          </a:xfrm>
          <a:prstGeom prst="diagStrip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771800" y="6237312"/>
            <a:ext cx="3240360" cy="43204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/>
              <a:t>By Nihat KASIM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5508104" y="3645024"/>
            <a:ext cx="3635896" cy="720080"/>
          </a:xfrm>
          <a:prstGeom prst="rect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Like and share our facebook page to thank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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3424" y="636424"/>
            <a:ext cx="7992888" cy="5760640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3491880" y="3284984"/>
            <a:ext cx="2016224" cy="720080"/>
          </a:xfrm>
          <a:prstGeom prst="roundRect">
            <a:avLst>
              <a:gd name="adj" fmla="val 6324"/>
            </a:avLst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tr-TR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We use present perfect for:</a:t>
            </a:r>
            <a:endParaRPr lang="en-US" sz="16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81756" y="1484784"/>
            <a:ext cx="2592288" cy="446116"/>
          </a:xfrm>
          <a:prstGeom prst="round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tr-T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form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752" y="0"/>
            <a:ext cx="6840760" cy="6926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/>
              <a:t>THE PRESENT PERFECT SIMPLE</a:t>
            </a:r>
            <a:endParaRPr lang="en-US" sz="4000" b="1" dirty="0"/>
          </a:p>
        </p:txBody>
      </p:sp>
      <p:sp>
        <p:nvSpPr>
          <p:cNvPr id="8" name="Circular Arrow 7"/>
          <p:cNvSpPr/>
          <p:nvPr/>
        </p:nvSpPr>
        <p:spPr>
          <a:xfrm>
            <a:off x="5220072" y="620688"/>
            <a:ext cx="2160240" cy="1656184"/>
          </a:xfrm>
          <a:prstGeom prst="circularArrow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ircular Arrow 11"/>
          <p:cNvSpPr/>
          <p:nvPr/>
        </p:nvSpPr>
        <p:spPr>
          <a:xfrm flipH="1">
            <a:off x="1763928" y="620688"/>
            <a:ext cx="2160000" cy="165618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603408"/>
              <a:gd name="adj5" fmla="val 12472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71024" y="1960704"/>
            <a:ext cx="502388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subject</a:t>
            </a:r>
            <a:endParaRPr lang="en-US" b="1" dirty="0"/>
          </a:p>
        </p:txBody>
      </p:sp>
      <p:sp>
        <p:nvSpPr>
          <p:cNvPr id="14" name="Plus 13"/>
          <p:cNvSpPr/>
          <p:nvPr/>
        </p:nvSpPr>
        <p:spPr>
          <a:xfrm>
            <a:off x="1029540" y="2248736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489724" y="1960704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have has</a:t>
            </a:r>
            <a:endParaRPr lang="en-US" sz="16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2525972" y="1960704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past participle</a:t>
            </a:r>
            <a:endParaRPr lang="en-US" sz="2000" b="1" dirty="0"/>
          </a:p>
        </p:txBody>
      </p:sp>
      <p:sp>
        <p:nvSpPr>
          <p:cNvPr id="20" name="Plus 19"/>
          <p:cNvSpPr/>
          <p:nvPr/>
        </p:nvSpPr>
        <p:spPr>
          <a:xfrm>
            <a:off x="2093924" y="2248736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5940152" y="1484784"/>
            <a:ext cx="2592288" cy="446400"/>
          </a:xfrm>
          <a:prstGeom prst="round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tr-T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past participle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940152" y="1959036"/>
            <a:ext cx="2592288" cy="965908"/>
          </a:xfrm>
          <a:prstGeom prst="roundRect">
            <a:avLst>
              <a:gd name="adj" fmla="val 11033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tr-TR" b="1" dirty="0" smtClean="0">
                <a:solidFill>
                  <a:schemeClr val="bg1">
                    <a:lumMod val="95000"/>
                  </a:schemeClr>
                </a:solidFill>
              </a:rPr>
              <a:t>We form past participle of </a:t>
            </a:r>
            <a:r>
              <a:rPr lang="tr-TR" b="1" u="sng" dirty="0" smtClean="0">
                <a:solidFill>
                  <a:srgbClr val="FFFF00"/>
                </a:solidFill>
              </a:rPr>
              <a:t>regular</a:t>
            </a:r>
            <a:r>
              <a:rPr lang="tr-TR" b="1" dirty="0" smtClean="0">
                <a:solidFill>
                  <a:schemeClr val="bg1">
                    <a:lumMod val="95000"/>
                  </a:schemeClr>
                </a:solidFill>
              </a:rPr>
              <a:t> verbs by adding </a:t>
            </a:r>
            <a:r>
              <a:rPr lang="tr-TR" b="1" dirty="0" smtClean="0">
                <a:solidFill>
                  <a:srgbClr val="FFFF00"/>
                </a:solidFill>
              </a:rPr>
              <a:t>–ed </a:t>
            </a:r>
            <a:r>
              <a:rPr lang="tr-TR" b="1" dirty="0" smtClean="0">
                <a:solidFill>
                  <a:schemeClr val="bg1">
                    <a:lumMod val="95000"/>
                  </a:schemeClr>
                </a:solidFill>
              </a:rPr>
              <a:t>to the verb.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940152" y="2958084"/>
            <a:ext cx="2592288" cy="974972"/>
          </a:xfrm>
          <a:prstGeom prst="roundRect">
            <a:avLst>
              <a:gd name="adj" fmla="val 833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tr-TR" b="1" dirty="0" smtClean="0">
                <a:solidFill>
                  <a:schemeClr val="bg1">
                    <a:lumMod val="95000"/>
                  </a:schemeClr>
                </a:solidFill>
              </a:rPr>
              <a:t>We form the past participle of </a:t>
            </a:r>
            <a:r>
              <a:rPr lang="tr-TR" b="1" u="sng" dirty="0" smtClean="0">
                <a:solidFill>
                  <a:srgbClr val="FFFF00"/>
                </a:solidFill>
              </a:rPr>
              <a:t>irregular</a:t>
            </a:r>
            <a:r>
              <a:rPr lang="tr-TR" b="1" dirty="0" smtClean="0">
                <a:solidFill>
                  <a:schemeClr val="bg1">
                    <a:lumMod val="95000"/>
                  </a:schemeClr>
                </a:solidFill>
              </a:rPr>
              <a:t> verbs differently.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571024" y="3217980"/>
            <a:ext cx="2592288" cy="432048"/>
          </a:xfrm>
          <a:prstGeom prst="roundRect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I have finished.</a:t>
            </a:r>
            <a:endParaRPr lang="en-US" sz="2000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567688" y="3665764"/>
            <a:ext cx="2592288" cy="432048"/>
          </a:xfrm>
          <a:prstGeom prst="roundRect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Paul has finished.</a:t>
            </a:r>
            <a:endParaRPr lang="en-US" sz="2000" b="1" dirty="0"/>
          </a:p>
        </p:txBody>
      </p:sp>
      <p:sp>
        <p:nvSpPr>
          <p:cNvPr id="27" name="Circular Arrow 26"/>
          <p:cNvSpPr/>
          <p:nvPr/>
        </p:nvSpPr>
        <p:spPr>
          <a:xfrm rot="3583677">
            <a:off x="4275401" y="1995313"/>
            <a:ext cx="1799723" cy="165618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392761"/>
              <a:gd name="adj5" fmla="val 12500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303992" y="692696"/>
            <a:ext cx="2520000" cy="2520000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We form the </a:t>
            </a:r>
            <a:r>
              <a:rPr lang="tr-TR" sz="2000" b="1" dirty="0" smtClean="0">
                <a:solidFill>
                  <a:srgbClr val="FFFF00"/>
                </a:solidFill>
              </a:rPr>
              <a:t>Present Perfect Simple </a:t>
            </a:r>
            <a:r>
              <a:rPr lang="tr-TR" sz="2000" b="1" dirty="0" smtClean="0"/>
              <a:t>with </a:t>
            </a:r>
            <a:r>
              <a:rPr lang="tr-TR" sz="2000" b="1" dirty="0" smtClean="0">
                <a:solidFill>
                  <a:srgbClr val="FFFF00"/>
                </a:solidFill>
              </a:rPr>
              <a:t>have/has</a:t>
            </a:r>
            <a:r>
              <a:rPr lang="tr-TR" sz="2000" b="1" dirty="0" smtClean="0"/>
              <a:t> and the </a:t>
            </a:r>
            <a:r>
              <a:rPr lang="tr-TR" sz="2000" b="1" dirty="0" smtClean="0">
                <a:solidFill>
                  <a:srgbClr val="FFFF00"/>
                </a:solidFill>
              </a:rPr>
              <a:t>past participle</a:t>
            </a:r>
            <a:r>
              <a:rPr lang="tr-TR" sz="2000" b="1" dirty="0" smtClean="0"/>
              <a:t> of the verb.</a:t>
            </a:r>
            <a:endParaRPr lang="en-US" sz="20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555288" y="4130952"/>
            <a:ext cx="3944704" cy="638064"/>
          </a:xfrm>
          <a:prstGeom prst="roundRect">
            <a:avLst/>
          </a:prstGeom>
          <a:solidFill>
            <a:srgbClr val="33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Actions which started in the past and still continue in the present: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39552" y="4797152"/>
            <a:ext cx="3960440" cy="432048"/>
          </a:xfrm>
          <a:prstGeom prst="round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He </a:t>
            </a:r>
            <a:r>
              <a:rPr lang="tr-TR" b="1" dirty="0" smtClean="0">
                <a:solidFill>
                  <a:srgbClr val="FFFF00"/>
                </a:solidFill>
              </a:rPr>
              <a:t>has worked </a:t>
            </a:r>
            <a:r>
              <a:rPr lang="tr-TR" b="1" dirty="0" smtClean="0">
                <a:solidFill>
                  <a:schemeClr val="bg1"/>
                </a:solidFill>
              </a:rPr>
              <a:t>as a doctor since 1990.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55288" y="5269012"/>
            <a:ext cx="3944704" cy="638064"/>
          </a:xfrm>
          <a:prstGeom prst="roundRect">
            <a:avLst/>
          </a:prstGeom>
          <a:solidFill>
            <a:srgbClr val="33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Actions which have recently finished and their results are still visible: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39552" y="5935212"/>
            <a:ext cx="3960440" cy="432048"/>
          </a:xfrm>
          <a:prstGeom prst="round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I </a:t>
            </a:r>
            <a:r>
              <a:rPr lang="tr-TR" b="1" dirty="0" smtClean="0">
                <a:solidFill>
                  <a:srgbClr val="FFFF00"/>
                </a:solidFill>
              </a:rPr>
              <a:t>have broken </a:t>
            </a:r>
            <a:r>
              <a:rPr lang="tr-TR" b="1" dirty="0" smtClean="0">
                <a:solidFill>
                  <a:schemeClr val="bg1"/>
                </a:solidFill>
              </a:rPr>
              <a:t>my arm.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589404" y="4149080"/>
            <a:ext cx="3944704" cy="360040"/>
          </a:xfrm>
          <a:prstGeom prst="roundRect">
            <a:avLst/>
          </a:prstGeom>
          <a:solidFill>
            <a:srgbClr val="33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Experiences: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573668" y="4551324"/>
            <a:ext cx="3960440" cy="432048"/>
          </a:xfrm>
          <a:prstGeom prst="round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He </a:t>
            </a:r>
            <a:r>
              <a:rPr lang="tr-TR" b="1" dirty="0" smtClean="0">
                <a:solidFill>
                  <a:srgbClr val="FFFF00"/>
                </a:solidFill>
              </a:rPr>
              <a:t>has tried </a:t>
            </a:r>
            <a:r>
              <a:rPr lang="tr-TR" b="1" dirty="0" smtClean="0">
                <a:solidFill>
                  <a:schemeClr val="bg1"/>
                </a:solidFill>
              </a:rPr>
              <a:t>rock climbing.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589404" y="5013176"/>
            <a:ext cx="3944704" cy="912028"/>
          </a:xfrm>
          <a:prstGeom prst="roundRect">
            <a:avLst>
              <a:gd name="adj" fmla="val 10497"/>
            </a:avLst>
          </a:prstGeom>
          <a:solidFill>
            <a:srgbClr val="33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Actions which happened at an unspecified time in the past. The exact time is not mentioned: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573668" y="5953340"/>
            <a:ext cx="3960440" cy="432048"/>
          </a:xfrm>
          <a:prstGeom prst="round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Adam </a:t>
            </a:r>
            <a:r>
              <a:rPr lang="tr-TR" b="1" dirty="0" smtClean="0">
                <a:solidFill>
                  <a:srgbClr val="FFFF00"/>
                </a:solidFill>
              </a:rPr>
              <a:t>has bought </a:t>
            </a:r>
            <a:r>
              <a:rPr lang="tr-TR" b="1" dirty="0" smtClean="0">
                <a:solidFill>
                  <a:schemeClr val="bg1"/>
                </a:solidFill>
              </a:rPr>
              <a:t>a new mobile phone.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0" name="Right Arrow 39"/>
          <p:cNvSpPr/>
          <p:nvPr/>
        </p:nvSpPr>
        <p:spPr>
          <a:xfrm rot="8344610">
            <a:off x="3315125" y="3774915"/>
            <a:ext cx="504056" cy="288032"/>
          </a:xfrm>
          <a:prstGeom prst="rightArrow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 rot="2730748">
            <a:off x="5175388" y="3781726"/>
            <a:ext cx="504056" cy="288032"/>
          </a:xfrm>
          <a:prstGeom prst="rightArrow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6156176" y="3859380"/>
            <a:ext cx="2304256" cy="23176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 smtClean="0"/>
              <a:t>See the list of irregular verbs</a:t>
            </a:r>
            <a:endParaRPr lang="en-US" sz="1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1" grpId="0" animBg="1"/>
      <p:bldP spid="5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7" grpId="0" animBg="1"/>
      <p:bldP spid="29" grpId="0" animBg="1"/>
      <p:bldP spid="30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620688"/>
            <a:ext cx="7992888" cy="5760640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Circular Arrow 89"/>
          <p:cNvSpPr/>
          <p:nvPr/>
        </p:nvSpPr>
        <p:spPr>
          <a:xfrm rot="2050736">
            <a:off x="3426853" y="1981008"/>
            <a:ext cx="2481712" cy="2325970"/>
          </a:xfrm>
          <a:prstGeom prst="circularArrow">
            <a:avLst>
              <a:gd name="adj1" fmla="val 10189"/>
              <a:gd name="adj2" fmla="val 1068394"/>
              <a:gd name="adj3" fmla="val 20325489"/>
              <a:gd name="adj4" fmla="val 13741929"/>
              <a:gd name="adj5" fmla="val 12392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Circular Arrow 44"/>
          <p:cNvSpPr/>
          <p:nvPr/>
        </p:nvSpPr>
        <p:spPr>
          <a:xfrm rot="5400000">
            <a:off x="2024143" y="1889255"/>
            <a:ext cx="2481712" cy="2325970"/>
          </a:xfrm>
          <a:prstGeom prst="circularArrow">
            <a:avLst>
              <a:gd name="adj1" fmla="val 10189"/>
              <a:gd name="adj2" fmla="val 1068394"/>
              <a:gd name="adj3" fmla="val 20325489"/>
              <a:gd name="adj4" fmla="val 13741929"/>
              <a:gd name="adj5" fmla="val 12392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11560" y="1484784"/>
            <a:ext cx="2592288" cy="446116"/>
          </a:xfrm>
          <a:prstGeom prst="round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tr-T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affirmative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752" y="0"/>
            <a:ext cx="6840760" cy="6926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/>
              <a:t>THE PRESENT PERFECT SIMPLE</a:t>
            </a:r>
            <a:endParaRPr lang="en-US" sz="4000" b="1" dirty="0"/>
          </a:p>
        </p:txBody>
      </p:sp>
      <p:sp>
        <p:nvSpPr>
          <p:cNvPr id="8" name="Circular Arrow 7"/>
          <p:cNvSpPr/>
          <p:nvPr/>
        </p:nvSpPr>
        <p:spPr>
          <a:xfrm>
            <a:off x="5220072" y="620688"/>
            <a:ext cx="2160240" cy="1656184"/>
          </a:xfrm>
          <a:prstGeom prst="circularArrow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ircular Arrow 11"/>
          <p:cNvSpPr/>
          <p:nvPr/>
        </p:nvSpPr>
        <p:spPr>
          <a:xfrm flipH="1">
            <a:off x="1763928" y="620688"/>
            <a:ext cx="2160000" cy="165618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603408"/>
              <a:gd name="adj5" fmla="val 12472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13228" y="1960704"/>
            <a:ext cx="502388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subject</a:t>
            </a:r>
            <a:endParaRPr lang="en-US" b="1" dirty="0"/>
          </a:p>
        </p:txBody>
      </p:sp>
      <p:sp>
        <p:nvSpPr>
          <p:cNvPr id="14" name="Plus 13"/>
          <p:cNvSpPr/>
          <p:nvPr/>
        </p:nvSpPr>
        <p:spPr>
          <a:xfrm>
            <a:off x="1071744" y="2248736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517860" y="1960704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have              has</a:t>
            </a:r>
            <a:endParaRPr lang="en-US" sz="16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2525972" y="1960704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past participle</a:t>
            </a:r>
            <a:endParaRPr lang="en-US" sz="2000" b="1" dirty="0"/>
          </a:p>
        </p:txBody>
      </p:sp>
      <p:sp>
        <p:nvSpPr>
          <p:cNvPr id="20" name="Plus 19"/>
          <p:cNvSpPr/>
          <p:nvPr/>
        </p:nvSpPr>
        <p:spPr>
          <a:xfrm>
            <a:off x="2093924" y="2248736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5940152" y="1484784"/>
            <a:ext cx="2592288" cy="446400"/>
          </a:xfrm>
          <a:prstGeom prst="round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tr-T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question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303992" y="692696"/>
            <a:ext cx="2520000" cy="2520000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We form the </a:t>
            </a:r>
            <a:r>
              <a:rPr lang="tr-TR" sz="2000" b="1" dirty="0" smtClean="0">
                <a:solidFill>
                  <a:srgbClr val="FFFF00"/>
                </a:solidFill>
              </a:rPr>
              <a:t>Present Perfect Simple </a:t>
            </a:r>
            <a:r>
              <a:rPr lang="tr-TR" sz="2000" b="1" dirty="0" smtClean="0"/>
              <a:t>with </a:t>
            </a:r>
            <a:r>
              <a:rPr lang="tr-TR" sz="2000" b="1" dirty="0" smtClean="0">
                <a:solidFill>
                  <a:srgbClr val="FFFF00"/>
                </a:solidFill>
              </a:rPr>
              <a:t>have/has</a:t>
            </a:r>
            <a:r>
              <a:rPr lang="tr-TR" sz="2000" b="1" dirty="0" smtClean="0"/>
              <a:t> and the </a:t>
            </a:r>
            <a:r>
              <a:rPr lang="tr-TR" sz="2000" b="1" dirty="0" smtClean="0">
                <a:solidFill>
                  <a:srgbClr val="FFFF00"/>
                </a:solidFill>
              </a:rPr>
              <a:t>past participle</a:t>
            </a:r>
            <a:r>
              <a:rPr lang="tr-TR" sz="2000" b="1" dirty="0" smtClean="0"/>
              <a:t> of the verb.</a:t>
            </a:r>
            <a:endParaRPr lang="en-US" sz="2000" b="1" dirty="0"/>
          </a:p>
        </p:txBody>
      </p:sp>
      <p:sp>
        <p:nvSpPr>
          <p:cNvPr id="47" name="Rounded Rectangle 46"/>
          <p:cNvSpPr/>
          <p:nvPr/>
        </p:nvSpPr>
        <p:spPr>
          <a:xfrm>
            <a:off x="595824" y="3899916"/>
            <a:ext cx="2592000" cy="446116"/>
          </a:xfrm>
          <a:prstGeom prst="round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tr-T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negative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599160" y="3217980"/>
            <a:ext cx="2592288" cy="432048"/>
          </a:xfrm>
          <a:prstGeom prst="roundRect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I have finished.</a:t>
            </a:r>
            <a:endParaRPr lang="en-US" sz="2000" b="1" dirty="0"/>
          </a:p>
        </p:txBody>
      </p:sp>
      <p:sp>
        <p:nvSpPr>
          <p:cNvPr id="49" name="Rounded Rectangle 48"/>
          <p:cNvSpPr/>
          <p:nvPr/>
        </p:nvSpPr>
        <p:spPr>
          <a:xfrm>
            <a:off x="571024" y="4403972"/>
            <a:ext cx="502388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subject</a:t>
            </a:r>
            <a:endParaRPr lang="en-US" b="1" dirty="0"/>
          </a:p>
        </p:txBody>
      </p:sp>
      <p:sp>
        <p:nvSpPr>
          <p:cNvPr id="50" name="Plus 49"/>
          <p:cNvSpPr/>
          <p:nvPr/>
        </p:nvSpPr>
        <p:spPr>
          <a:xfrm>
            <a:off x="1043608" y="4692004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1475656" y="4408976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have has</a:t>
            </a:r>
            <a:endParaRPr lang="en-US" sz="1600" b="1" dirty="0"/>
          </a:p>
        </p:txBody>
      </p:sp>
      <p:sp>
        <p:nvSpPr>
          <p:cNvPr id="52" name="Rounded Rectangle 51"/>
          <p:cNvSpPr/>
          <p:nvPr/>
        </p:nvSpPr>
        <p:spPr>
          <a:xfrm>
            <a:off x="2527640" y="4403972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past participle</a:t>
            </a:r>
            <a:endParaRPr lang="en-US" sz="2000" b="1" dirty="0"/>
          </a:p>
        </p:txBody>
      </p:sp>
      <p:sp>
        <p:nvSpPr>
          <p:cNvPr id="54" name="Rounded Rectangle 53"/>
          <p:cNvSpPr/>
          <p:nvPr/>
        </p:nvSpPr>
        <p:spPr>
          <a:xfrm>
            <a:off x="556956" y="5661248"/>
            <a:ext cx="2592000" cy="432048"/>
          </a:xfrm>
          <a:prstGeom prst="roundRect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I have not finished.</a:t>
            </a:r>
            <a:endParaRPr lang="en-US" sz="2000" b="1" dirty="0"/>
          </a:p>
        </p:txBody>
      </p:sp>
      <p:sp>
        <p:nvSpPr>
          <p:cNvPr id="56" name="Plus 55"/>
          <p:cNvSpPr/>
          <p:nvPr/>
        </p:nvSpPr>
        <p:spPr>
          <a:xfrm>
            <a:off x="2067456" y="4692004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1475656" y="4393240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haven’t   hasn’t</a:t>
            </a:r>
            <a:endParaRPr lang="en-US" b="1" dirty="0"/>
          </a:p>
        </p:txBody>
      </p:sp>
      <p:sp>
        <p:nvSpPr>
          <p:cNvPr id="59" name="Rounded Rectangle 58"/>
          <p:cNvSpPr/>
          <p:nvPr/>
        </p:nvSpPr>
        <p:spPr>
          <a:xfrm>
            <a:off x="6949932" y="1959036"/>
            <a:ext cx="502388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subject</a:t>
            </a:r>
            <a:endParaRPr lang="en-US" b="1" dirty="0"/>
          </a:p>
        </p:txBody>
      </p:sp>
      <p:sp>
        <p:nvSpPr>
          <p:cNvPr id="60" name="Plus 59"/>
          <p:cNvSpPr/>
          <p:nvPr/>
        </p:nvSpPr>
        <p:spPr>
          <a:xfrm>
            <a:off x="6516216" y="2247068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5940152" y="1959036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have has</a:t>
            </a:r>
            <a:endParaRPr lang="en-US" sz="1600" b="1" dirty="0"/>
          </a:p>
        </p:txBody>
      </p:sp>
      <p:sp>
        <p:nvSpPr>
          <p:cNvPr id="62" name="Rounded Rectangle 61"/>
          <p:cNvSpPr/>
          <p:nvPr/>
        </p:nvSpPr>
        <p:spPr>
          <a:xfrm>
            <a:off x="7866964" y="1959036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past participle</a:t>
            </a:r>
            <a:endParaRPr lang="en-US" sz="2000" b="1" dirty="0"/>
          </a:p>
        </p:txBody>
      </p:sp>
      <p:sp>
        <p:nvSpPr>
          <p:cNvPr id="63" name="Plus 62"/>
          <p:cNvSpPr/>
          <p:nvPr/>
        </p:nvSpPr>
        <p:spPr>
          <a:xfrm>
            <a:off x="7434916" y="2247068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ounded Rectangle 63"/>
          <p:cNvSpPr/>
          <p:nvPr/>
        </p:nvSpPr>
        <p:spPr>
          <a:xfrm>
            <a:off x="5924416" y="3216312"/>
            <a:ext cx="2592288" cy="432048"/>
          </a:xfrm>
          <a:prstGeom prst="roundRect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Have I finished?</a:t>
            </a:r>
            <a:endParaRPr lang="en-US" sz="2000" b="1" dirty="0"/>
          </a:p>
        </p:txBody>
      </p:sp>
      <p:sp>
        <p:nvSpPr>
          <p:cNvPr id="65" name="Rounded Rectangle 64"/>
          <p:cNvSpPr/>
          <p:nvPr/>
        </p:nvSpPr>
        <p:spPr>
          <a:xfrm>
            <a:off x="4211960" y="3717032"/>
            <a:ext cx="4290676" cy="360040"/>
          </a:xfrm>
          <a:prstGeom prst="round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past participles of some irregular verbs:</a:t>
            </a:r>
            <a:endParaRPr lang="en-US" b="1" dirty="0"/>
          </a:p>
        </p:txBody>
      </p:sp>
      <p:sp>
        <p:nvSpPr>
          <p:cNvPr id="53" name="Rounded Rectangle 52"/>
          <p:cNvSpPr/>
          <p:nvPr/>
        </p:nvSpPr>
        <p:spPr>
          <a:xfrm>
            <a:off x="4211960" y="4149080"/>
            <a:ext cx="2088232" cy="432048"/>
          </a:xfrm>
          <a:prstGeom prst="round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go - gone</a:t>
            </a:r>
            <a:endParaRPr lang="en-US" sz="2000" b="1" dirty="0"/>
          </a:p>
        </p:txBody>
      </p:sp>
      <p:sp>
        <p:nvSpPr>
          <p:cNvPr id="58" name="Rounded Rectangle 57"/>
          <p:cNvSpPr/>
          <p:nvPr/>
        </p:nvSpPr>
        <p:spPr>
          <a:xfrm>
            <a:off x="6387936" y="4149080"/>
            <a:ext cx="2088232" cy="432048"/>
          </a:xfrm>
          <a:prstGeom prst="round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do - done</a:t>
            </a:r>
            <a:endParaRPr lang="en-US" sz="2000" b="1" dirty="0"/>
          </a:p>
        </p:txBody>
      </p:sp>
      <p:sp>
        <p:nvSpPr>
          <p:cNvPr id="84" name="Rounded Rectangle 83"/>
          <p:cNvSpPr/>
          <p:nvPr/>
        </p:nvSpPr>
        <p:spPr>
          <a:xfrm>
            <a:off x="4211960" y="4653136"/>
            <a:ext cx="2088232" cy="432048"/>
          </a:xfrm>
          <a:prstGeom prst="round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write - written</a:t>
            </a:r>
            <a:endParaRPr lang="en-US" sz="2000" b="1" dirty="0"/>
          </a:p>
        </p:txBody>
      </p:sp>
      <p:sp>
        <p:nvSpPr>
          <p:cNvPr id="85" name="Rounded Rectangle 84"/>
          <p:cNvSpPr/>
          <p:nvPr/>
        </p:nvSpPr>
        <p:spPr>
          <a:xfrm>
            <a:off x="6387936" y="4653136"/>
            <a:ext cx="2088232" cy="432048"/>
          </a:xfrm>
          <a:prstGeom prst="round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make - made</a:t>
            </a:r>
            <a:endParaRPr lang="en-US" sz="2000" b="1" dirty="0"/>
          </a:p>
        </p:txBody>
      </p:sp>
      <p:sp>
        <p:nvSpPr>
          <p:cNvPr id="86" name="Rounded Rectangle 85"/>
          <p:cNvSpPr/>
          <p:nvPr/>
        </p:nvSpPr>
        <p:spPr>
          <a:xfrm>
            <a:off x="4211960" y="5157192"/>
            <a:ext cx="2088232" cy="432048"/>
          </a:xfrm>
          <a:prstGeom prst="round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see - seen</a:t>
            </a:r>
            <a:endParaRPr lang="en-US" sz="2000" b="1" dirty="0"/>
          </a:p>
        </p:txBody>
      </p:sp>
      <p:sp>
        <p:nvSpPr>
          <p:cNvPr id="87" name="Rounded Rectangle 86"/>
          <p:cNvSpPr/>
          <p:nvPr/>
        </p:nvSpPr>
        <p:spPr>
          <a:xfrm>
            <a:off x="6387936" y="5157192"/>
            <a:ext cx="2088232" cy="432048"/>
          </a:xfrm>
          <a:prstGeom prst="round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have - had</a:t>
            </a:r>
            <a:endParaRPr lang="en-US" sz="2000" b="1" dirty="0"/>
          </a:p>
        </p:txBody>
      </p:sp>
      <p:sp>
        <p:nvSpPr>
          <p:cNvPr id="88" name="Rounded Rectangle 87"/>
          <p:cNvSpPr/>
          <p:nvPr/>
        </p:nvSpPr>
        <p:spPr>
          <a:xfrm>
            <a:off x="4196224" y="5661248"/>
            <a:ext cx="2088232" cy="432048"/>
          </a:xfrm>
          <a:prstGeom prst="round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eat - eaten</a:t>
            </a:r>
            <a:endParaRPr lang="en-US" sz="2000" b="1" dirty="0"/>
          </a:p>
        </p:txBody>
      </p:sp>
      <p:sp>
        <p:nvSpPr>
          <p:cNvPr id="89" name="Rounded Rectangle 88"/>
          <p:cNvSpPr/>
          <p:nvPr/>
        </p:nvSpPr>
        <p:spPr>
          <a:xfrm>
            <a:off x="6372200" y="5661248"/>
            <a:ext cx="2088232" cy="432048"/>
          </a:xfrm>
          <a:prstGeom prst="round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give - given</a:t>
            </a:r>
            <a:endParaRPr lang="en-US" sz="20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45" grpId="0" animBg="1"/>
      <p:bldP spid="21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2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4" grpId="0" animBg="1"/>
      <p:bldP spid="56" grpId="0" animBg="1"/>
      <p:bldP spid="57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53" grpId="0" animBg="1"/>
      <p:bldP spid="58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620688"/>
            <a:ext cx="7992888" cy="5760640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11560" y="1484784"/>
            <a:ext cx="2592288" cy="446116"/>
          </a:xfrm>
          <a:prstGeom prst="round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tr-T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form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752" y="0"/>
            <a:ext cx="6840760" cy="6926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/>
              <a:t>THE PRESENT PERFECT SIMPLE</a:t>
            </a:r>
            <a:endParaRPr lang="en-US" sz="4000" b="1" dirty="0"/>
          </a:p>
        </p:txBody>
      </p:sp>
      <p:sp>
        <p:nvSpPr>
          <p:cNvPr id="8" name="Circular Arrow 7"/>
          <p:cNvSpPr/>
          <p:nvPr/>
        </p:nvSpPr>
        <p:spPr>
          <a:xfrm>
            <a:off x="5220072" y="620688"/>
            <a:ext cx="2160240" cy="1656184"/>
          </a:xfrm>
          <a:prstGeom prst="circularArrow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ircular Arrow 11"/>
          <p:cNvSpPr/>
          <p:nvPr/>
        </p:nvSpPr>
        <p:spPr>
          <a:xfrm flipH="1">
            <a:off x="1763928" y="620688"/>
            <a:ext cx="2160000" cy="165618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603408"/>
              <a:gd name="adj5" fmla="val 12472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13228" y="1960704"/>
            <a:ext cx="502388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subject</a:t>
            </a:r>
            <a:endParaRPr lang="en-US" b="1" dirty="0"/>
          </a:p>
        </p:txBody>
      </p:sp>
      <p:sp>
        <p:nvSpPr>
          <p:cNvPr id="14" name="Plus 13"/>
          <p:cNvSpPr/>
          <p:nvPr/>
        </p:nvSpPr>
        <p:spPr>
          <a:xfrm>
            <a:off x="1071744" y="2248736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517860" y="1960704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have              has</a:t>
            </a:r>
            <a:endParaRPr lang="en-US" sz="16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2525972" y="1960704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past participle</a:t>
            </a:r>
            <a:endParaRPr lang="en-US" sz="2000" b="1" dirty="0"/>
          </a:p>
        </p:txBody>
      </p:sp>
      <p:sp>
        <p:nvSpPr>
          <p:cNvPr id="20" name="Plus 19"/>
          <p:cNvSpPr/>
          <p:nvPr/>
        </p:nvSpPr>
        <p:spPr>
          <a:xfrm>
            <a:off x="2093924" y="2248736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03992" y="692696"/>
            <a:ext cx="2520000" cy="2520000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We form the </a:t>
            </a:r>
            <a:r>
              <a:rPr lang="tr-TR" sz="2000" b="1" dirty="0" smtClean="0">
                <a:solidFill>
                  <a:srgbClr val="FFFF00"/>
                </a:solidFill>
              </a:rPr>
              <a:t>Present Perfect Simple </a:t>
            </a:r>
            <a:r>
              <a:rPr lang="tr-TR" sz="2000" b="1" dirty="0" smtClean="0"/>
              <a:t>with </a:t>
            </a:r>
            <a:r>
              <a:rPr lang="tr-TR" sz="2000" b="1" dirty="0" smtClean="0">
                <a:solidFill>
                  <a:srgbClr val="FFFF00"/>
                </a:solidFill>
              </a:rPr>
              <a:t>have/has</a:t>
            </a:r>
            <a:r>
              <a:rPr lang="tr-TR" sz="2000" b="1" dirty="0" smtClean="0"/>
              <a:t> and the </a:t>
            </a:r>
            <a:r>
              <a:rPr lang="tr-TR" sz="2000" b="1" dirty="0" smtClean="0">
                <a:solidFill>
                  <a:srgbClr val="FFFF00"/>
                </a:solidFill>
              </a:rPr>
              <a:t>past participle</a:t>
            </a:r>
            <a:r>
              <a:rPr lang="tr-TR" sz="2000" b="1" dirty="0" smtClean="0"/>
              <a:t> of the verb.</a:t>
            </a:r>
            <a:endParaRPr lang="en-US" sz="2000" b="1" dirty="0"/>
          </a:p>
        </p:txBody>
      </p:sp>
      <p:sp>
        <p:nvSpPr>
          <p:cNvPr id="48" name="Rounded Rectangle 47"/>
          <p:cNvSpPr/>
          <p:nvPr/>
        </p:nvSpPr>
        <p:spPr>
          <a:xfrm>
            <a:off x="599160" y="3242780"/>
            <a:ext cx="7861272" cy="43204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65" name="Rounded Rectangle 64"/>
          <p:cNvSpPr/>
          <p:nvPr/>
        </p:nvSpPr>
        <p:spPr>
          <a:xfrm>
            <a:off x="5868144" y="1484784"/>
            <a:ext cx="2634492" cy="1296144"/>
          </a:xfrm>
          <a:prstGeom prst="roundRect">
            <a:avLst>
              <a:gd name="adj" fmla="val 9563"/>
            </a:avLst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Time expressions used with the present perfect:</a:t>
            </a:r>
            <a:endParaRPr lang="en-US" sz="20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683568" y="3386796"/>
            <a:ext cx="1440160" cy="360040"/>
          </a:xfrm>
          <a:prstGeom prst="round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expression: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2278476" y="3386796"/>
            <a:ext cx="2478076" cy="360040"/>
          </a:xfrm>
          <a:prstGeom prst="round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used: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4932040" y="3386796"/>
            <a:ext cx="3384376" cy="360040"/>
          </a:xfrm>
          <a:prstGeom prst="round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examples: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683568" y="3764240"/>
            <a:ext cx="1440160" cy="324000"/>
          </a:xfrm>
          <a:prstGeom prst="roundRect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already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2153532" y="3778308"/>
            <a:ext cx="2664296" cy="3240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r>
              <a:rPr lang="tr-TR" sz="1400" b="1" dirty="0" smtClean="0">
                <a:solidFill>
                  <a:schemeClr val="bg1"/>
                </a:solidFill>
              </a:rPr>
              <a:t>affirmative sentences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4860032" y="3778308"/>
            <a:ext cx="3600400" cy="324000"/>
          </a:xfrm>
          <a:prstGeom prst="round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I have </a:t>
            </a:r>
            <a:r>
              <a:rPr lang="tr-TR" b="1" dirty="0" smtClean="0">
                <a:solidFill>
                  <a:srgbClr val="FFFF00"/>
                </a:solidFill>
              </a:rPr>
              <a:t>already </a:t>
            </a:r>
            <a:r>
              <a:rPr lang="tr-TR" b="1" dirty="0" smtClean="0">
                <a:solidFill>
                  <a:schemeClr val="bg1"/>
                </a:solidFill>
              </a:rPr>
              <a:t>eaten.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681220" y="4113592"/>
            <a:ext cx="1440160" cy="324000"/>
          </a:xfrm>
          <a:prstGeom prst="roundRect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yet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151184" y="4127660"/>
            <a:ext cx="2664296" cy="3240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r>
              <a:rPr lang="tr-TR" sz="1400" b="1" dirty="0" smtClean="0">
                <a:solidFill>
                  <a:schemeClr val="bg1"/>
                </a:solidFill>
              </a:rPr>
              <a:t>interrogative or negative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857684" y="4127660"/>
            <a:ext cx="3600400" cy="324000"/>
          </a:xfrm>
          <a:prstGeom prst="round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I haven’t eaten </a:t>
            </a:r>
            <a:r>
              <a:rPr lang="tr-TR" b="1" dirty="0" smtClean="0">
                <a:solidFill>
                  <a:srgbClr val="FFFF00"/>
                </a:solidFill>
              </a:rPr>
              <a:t>yet</a:t>
            </a:r>
            <a:r>
              <a:rPr lang="tr-TR" b="1" dirty="0" smtClean="0">
                <a:solidFill>
                  <a:schemeClr val="bg1"/>
                </a:solidFill>
              </a:rPr>
              <a:t>.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81220" y="4451224"/>
            <a:ext cx="1440160" cy="324000"/>
          </a:xfrm>
          <a:prstGeom prst="roundRect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just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2151184" y="4465292"/>
            <a:ext cx="2664296" cy="3240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</a:rPr>
              <a:t>to show that an action finished a few minutes ago</a:t>
            </a: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4857684" y="4465292"/>
            <a:ext cx="3600400" cy="324000"/>
          </a:xfrm>
          <a:prstGeom prst="round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I have </a:t>
            </a:r>
            <a:r>
              <a:rPr lang="tr-TR" b="1" dirty="0" smtClean="0">
                <a:solidFill>
                  <a:srgbClr val="FFFF00"/>
                </a:solidFill>
              </a:rPr>
              <a:t>just </a:t>
            </a:r>
            <a:r>
              <a:rPr lang="tr-TR" b="1" dirty="0" smtClean="0">
                <a:solidFill>
                  <a:schemeClr val="bg1"/>
                </a:solidFill>
              </a:rPr>
              <a:t>eaten.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78872" y="4786508"/>
            <a:ext cx="1440160" cy="324000"/>
          </a:xfrm>
          <a:prstGeom prst="roundRect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never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148836" y="4800576"/>
            <a:ext cx="2664296" cy="3240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r>
              <a:rPr lang="tr-TR" sz="1400" b="1" dirty="0" smtClean="0">
                <a:solidFill>
                  <a:schemeClr val="bg1"/>
                </a:solidFill>
              </a:rPr>
              <a:t>affirmative (negative meaning)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4855336" y="4800576"/>
            <a:ext cx="3600400" cy="324000"/>
          </a:xfrm>
          <a:prstGeom prst="round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I have </a:t>
            </a:r>
            <a:r>
              <a:rPr lang="tr-TR" b="1" dirty="0" smtClean="0">
                <a:solidFill>
                  <a:srgbClr val="FFFF00"/>
                </a:solidFill>
              </a:rPr>
              <a:t>never</a:t>
            </a:r>
            <a:r>
              <a:rPr lang="tr-TR" b="1" dirty="0" smtClean="0">
                <a:solidFill>
                  <a:schemeClr val="bg1"/>
                </a:solidFill>
              </a:rPr>
              <a:t> </a:t>
            </a:r>
            <a:r>
              <a:rPr lang="tr-TR" b="1" dirty="0" smtClean="0">
                <a:solidFill>
                  <a:srgbClr val="FFFF00"/>
                </a:solidFill>
              </a:rPr>
              <a:t>already </a:t>
            </a:r>
            <a:r>
              <a:rPr lang="tr-TR" b="1" dirty="0" smtClean="0">
                <a:solidFill>
                  <a:schemeClr val="bg1"/>
                </a:solidFill>
              </a:rPr>
              <a:t>eaten sushi.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688264" y="5122804"/>
            <a:ext cx="1440160" cy="324000"/>
          </a:xfrm>
          <a:prstGeom prst="roundRect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ever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2158228" y="5136872"/>
            <a:ext cx="2664296" cy="3240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r>
              <a:rPr lang="tr-TR" sz="1400" b="1" dirty="0" smtClean="0">
                <a:solidFill>
                  <a:schemeClr val="bg1"/>
                </a:solidFill>
              </a:rPr>
              <a:t>affirmative and interrogative 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864728" y="5136872"/>
            <a:ext cx="3600400" cy="324000"/>
          </a:xfrm>
          <a:prstGeom prst="round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Have you </a:t>
            </a:r>
            <a:r>
              <a:rPr lang="tr-TR" b="1" dirty="0" smtClean="0">
                <a:solidFill>
                  <a:srgbClr val="FFFF00"/>
                </a:solidFill>
              </a:rPr>
              <a:t>ever</a:t>
            </a:r>
            <a:r>
              <a:rPr lang="tr-TR" b="1" dirty="0" smtClean="0">
                <a:solidFill>
                  <a:schemeClr val="bg1"/>
                </a:solidFill>
              </a:rPr>
              <a:t> eaten sushi?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685916" y="5458088"/>
            <a:ext cx="1440160" cy="324000"/>
          </a:xfrm>
          <a:prstGeom prst="roundRect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so far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2155880" y="5472156"/>
            <a:ext cx="2664296" cy="3240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r>
              <a:rPr lang="tr-TR" sz="1400" b="1" dirty="0" smtClean="0">
                <a:solidFill>
                  <a:schemeClr val="bg1"/>
                </a:solidFill>
              </a:rPr>
              <a:t>normally affirmative sentences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4862380" y="5473360"/>
            <a:ext cx="3600400" cy="324000"/>
          </a:xfrm>
          <a:prstGeom prst="round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r>
              <a:rPr lang="tr-TR" sz="1600" b="1" dirty="0" smtClean="0">
                <a:solidFill>
                  <a:schemeClr val="bg1"/>
                </a:solidFill>
              </a:rPr>
              <a:t>I have eaten sushi three times </a:t>
            </a:r>
            <a:r>
              <a:rPr lang="tr-TR" sz="1600" b="1" dirty="0" smtClean="0">
                <a:solidFill>
                  <a:srgbClr val="FFFF00"/>
                </a:solidFill>
              </a:rPr>
              <a:t>so far.</a:t>
            </a:r>
            <a:endParaRPr lang="en-US" sz="1200" b="1" dirty="0">
              <a:solidFill>
                <a:srgbClr val="FFFF00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85916" y="5795720"/>
            <a:ext cx="1440160" cy="324000"/>
          </a:xfrm>
          <a:prstGeom prst="roundRect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for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2155880" y="5809788"/>
            <a:ext cx="2664296" cy="3240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r>
              <a:rPr lang="tr-TR" sz="1400" b="1" dirty="0" smtClean="0">
                <a:solidFill>
                  <a:schemeClr val="bg1"/>
                </a:solidFill>
              </a:rPr>
              <a:t>over a period of time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4862380" y="5809788"/>
            <a:ext cx="3600400" cy="324000"/>
          </a:xfrm>
          <a:prstGeom prst="round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r>
              <a:rPr lang="tr-TR" sz="1400" b="1" dirty="0" smtClean="0">
                <a:solidFill>
                  <a:schemeClr val="bg1"/>
                </a:solidFill>
              </a:rPr>
              <a:t>He has worked in this company </a:t>
            </a:r>
            <a:r>
              <a:rPr lang="tr-TR" sz="1400" b="1" dirty="0" smtClean="0">
                <a:solidFill>
                  <a:srgbClr val="FFFF00"/>
                </a:solidFill>
              </a:rPr>
              <a:t>for </a:t>
            </a:r>
            <a:r>
              <a:rPr lang="tr-TR" sz="1400" b="1" dirty="0" smtClean="0">
                <a:solidFill>
                  <a:schemeClr val="bg1"/>
                </a:solidFill>
              </a:rPr>
              <a:t>five years.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683568" y="6131004"/>
            <a:ext cx="1440160" cy="324000"/>
          </a:xfrm>
          <a:prstGeom prst="roundRect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since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2153532" y="6145072"/>
            <a:ext cx="2664296" cy="3240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r>
              <a:rPr lang="tr-TR" sz="1400" b="1" dirty="0" smtClean="0">
                <a:solidFill>
                  <a:schemeClr val="bg1"/>
                </a:solidFill>
              </a:rPr>
              <a:t>from a starting point in the past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4860032" y="6145072"/>
            <a:ext cx="3600400" cy="324000"/>
          </a:xfrm>
          <a:prstGeom prst="round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r>
              <a:rPr lang="tr-TR" sz="1400" b="1" dirty="0" smtClean="0">
                <a:solidFill>
                  <a:schemeClr val="bg1"/>
                </a:solidFill>
              </a:rPr>
              <a:t>John hasn’t come to school </a:t>
            </a:r>
            <a:r>
              <a:rPr lang="tr-TR" sz="1400" b="1" dirty="0" smtClean="0">
                <a:solidFill>
                  <a:srgbClr val="FFFF00"/>
                </a:solidFill>
              </a:rPr>
              <a:t>since</a:t>
            </a:r>
            <a:r>
              <a:rPr lang="tr-TR" sz="1400" b="1" dirty="0" smtClean="0">
                <a:solidFill>
                  <a:schemeClr val="bg1"/>
                </a:solidFill>
              </a:rPr>
              <a:t> Monday.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60" name="Left Arrow 59"/>
          <p:cNvSpPr/>
          <p:nvPr/>
        </p:nvSpPr>
        <p:spPr>
          <a:xfrm rot="18991328">
            <a:off x="5454917" y="2590704"/>
            <a:ext cx="782613" cy="576064"/>
          </a:xfrm>
          <a:prstGeom prst="leftArrow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48" grpId="0" animBg="1"/>
      <p:bldP spid="65" grpId="0" animBg="1"/>
      <p:bldP spid="84" grpId="0" animBg="1"/>
      <p:bldP spid="85" grpId="0" animBg="1"/>
      <p:bldP spid="86" grpId="0" animBg="1"/>
      <p:bldP spid="66" grpId="0" animBg="1"/>
      <p:bldP spid="67" grpId="0" animBg="1"/>
      <p:bldP spid="68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7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620688"/>
            <a:ext cx="7992888" cy="5760640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11560" y="1484784"/>
            <a:ext cx="2592288" cy="446116"/>
          </a:xfrm>
          <a:prstGeom prst="round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tr-T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form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752" y="0"/>
            <a:ext cx="6840760" cy="6926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/>
              <a:t>THE PRESENT PERFECT SIMPLE</a:t>
            </a:r>
            <a:endParaRPr lang="en-US" sz="4000" b="1" dirty="0"/>
          </a:p>
        </p:txBody>
      </p:sp>
      <p:sp>
        <p:nvSpPr>
          <p:cNvPr id="8" name="Circular Arrow 7"/>
          <p:cNvSpPr/>
          <p:nvPr/>
        </p:nvSpPr>
        <p:spPr>
          <a:xfrm>
            <a:off x="5220072" y="620688"/>
            <a:ext cx="2160240" cy="1656184"/>
          </a:xfrm>
          <a:prstGeom prst="circularArrow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ircular Arrow 11"/>
          <p:cNvSpPr/>
          <p:nvPr/>
        </p:nvSpPr>
        <p:spPr>
          <a:xfrm flipH="1">
            <a:off x="1763928" y="620688"/>
            <a:ext cx="2160000" cy="165618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603408"/>
              <a:gd name="adj5" fmla="val 12472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13228" y="1960704"/>
            <a:ext cx="502388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subject</a:t>
            </a:r>
            <a:endParaRPr lang="en-US" b="1" dirty="0"/>
          </a:p>
        </p:txBody>
      </p:sp>
      <p:sp>
        <p:nvSpPr>
          <p:cNvPr id="14" name="Plus 13"/>
          <p:cNvSpPr/>
          <p:nvPr/>
        </p:nvSpPr>
        <p:spPr>
          <a:xfrm>
            <a:off x="1071744" y="2248736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517860" y="1960704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have              has</a:t>
            </a:r>
            <a:endParaRPr lang="en-US" sz="16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2525972" y="1960704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past participle</a:t>
            </a:r>
            <a:endParaRPr lang="en-US" sz="2000" b="1" dirty="0"/>
          </a:p>
        </p:txBody>
      </p:sp>
      <p:sp>
        <p:nvSpPr>
          <p:cNvPr id="20" name="Plus 19"/>
          <p:cNvSpPr/>
          <p:nvPr/>
        </p:nvSpPr>
        <p:spPr>
          <a:xfrm>
            <a:off x="2093924" y="2248736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03992" y="692696"/>
            <a:ext cx="2520000" cy="2520000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We form the </a:t>
            </a:r>
            <a:r>
              <a:rPr lang="tr-TR" sz="2000" b="1" dirty="0" smtClean="0">
                <a:solidFill>
                  <a:srgbClr val="FFFF00"/>
                </a:solidFill>
              </a:rPr>
              <a:t>Present Perfect Simple </a:t>
            </a:r>
            <a:r>
              <a:rPr lang="tr-TR" sz="2000" b="1" dirty="0" smtClean="0"/>
              <a:t>with </a:t>
            </a:r>
            <a:r>
              <a:rPr lang="tr-TR" sz="2000" b="1" dirty="0" smtClean="0">
                <a:solidFill>
                  <a:srgbClr val="FFFF00"/>
                </a:solidFill>
              </a:rPr>
              <a:t>have/has</a:t>
            </a:r>
            <a:r>
              <a:rPr lang="tr-TR" sz="2000" b="1" dirty="0" smtClean="0"/>
              <a:t> and the </a:t>
            </a:r>
            <a:r>
              <a:rPr lang="tr-TR" sz="2000" b="1" dirty="0" smtClean="0">
                <a:solidFill>
                  <a:srgbClr val="FFFF00"/>
                </a:solidFill>
              </a:rPr>
              <a:t>past participle</a:t>
            </a:r>
            <a:r>
              <a:rPr lang="tr-TR" sz="2000" b="1" dirty="0" smtClean="0"/>
              <a:t> of the verb.</a:t>
            </a:r>
            <a:endParaRPr lang="en-US" sz="2000" b="1" dirty="0"/>
          </a:p>
        </p:txBody>
      </p:sp>
      <p:sp>
        <p:nvSpPr>
          <p:cNvPr id="65" name="Rounded Rectangle 64"/>
          <p:cNvSpPr/>
          <p:nvPr/>
        </p:nvSpPr>
        <p:spPr>
          <a:xfrm>
            <a:off x="5868144" y="1772816"/>
            <a:ext cx="2634492" cy="1008112"/>
          </a:xfrm>
          <a:prstGeom prst="roundRect">
            <a:avLst>
              <a:gd name="adj" fmla="val 9563"/>
            </a:avLst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Study these examples: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5" name="Left Arrow 44"/>
          <p:cNvSpPr/>
          <p:nvPr/>
        </p:nvSpPr>
        <p:spPr>
          <a:xfrm rot="18991328">
            <a:off x="5454917" y="2590704"/>
            <a:ext cx="782613" cy="576064"/>
          </a:xfrm>
          <a:prstGeom prst="leftArrow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924944"/>
            <a:ext cx="2771800" cy="3285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" name="Oval Callout 45"/>
          <p:cNvSpPr/>
          <p:nvPr/>
        </p:nvSpPr>
        <p:spPr>
          <a:xfrm>
            <a:off x="1331640" y="3861048"/>
            <a:ext cx="4176464" cy="1656184"/>
          </a:xfrm>
          <a:prstGeom prst="wedgeEllipseCallout">
            <a:avLst>
              <a:gd name="adj1" fmla="val 71459"/>
              <a:gd name="adj2" fmla="val -8171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/>
              <a:t>I </a:t>
            </a:r>
            <a:r>
              <a:rPr lang="tr-TR" sz="2400" b="1" dirty="0" smtClean="0">
                <a:solidFill>
                  <a:srgbClr val="FFFF00"/>
                </a:solidFill>
              </a:rPr>
              <a:t>have played </a:t>
            </a:r>
            <a:r>
              <a:rPr lang="tr-TR" sz="2400" b="1" dirty="0" smtClean="0"/>
              <a:t>basketball </a:t>
            </a:r>
            <a:r>
              <a:rPr lang="tr-TR" sz="2400" b="1" dirty="0" smtClean="0">
                <a:solidFill>
                  <a:srgbClr val="FFFF00"/>
                </a:solidFill>
              </a:rPr>
              <a:t>for</a:t>
            </a:r>
            <a:r>
              <a:rPr lang="tr-TR" sz="2400" b="1" dirty="0" smtClean="0"/>
              <a:t> five years.</a:t>
            </a:r>
            <a:endParaRPr lang="en-US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5" grpId="0" animBg="1"/>
      <p:bldP spid="45" grpId="0" animBg="1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620688"/>
            <a:ext cx="7992888" cy="5760640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11560" y="1484784"/>
            <a:ext cx="2592288" cy="446116"/>
          </a:xfrm>
          <a:prstGeom prst="round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tr-T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form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752" y="0"/>
            <a:ext cx="6840760" cy="6926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/>
              <a:t>THE PRESENT PERFECT SIMPLE</a:t>
            </a:r>
            <a:endParaRPr lang="en-US" sz="4000" b="1" dirty="0"/>
          </a:p>
        </p:txBody>
      </p:sp>
      <p:sp>
        <p:nvSpPr>
          <p:cNvPr id="8" name="Circular Arrow 7"/>
          <p:cNvSpPr/>
          <p:nvPr/>
        </p:nvSpPr>
        <p:spPr>
          <a:xfrm>
            <a:off x="5220072" y="620688"/>
            <a:ext cx="2160240" cy="1656184"/>
          </a:xfrm>
          <a:prstGeom prst="circularArrow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ircular Arrow 11"/>
          <p:cNvSpPr/>
          <p:nvPr/>
        </p:nvSpPr>
        <p:spPr>
          <a:xfrm flipH="1">
            <a:off x="1763928" y="620688"/>
            <a:ext cx="2160000" cy="165618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603408"/>
              <a:gd name="adj5" fmla="val 12472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13228" y="1960704"/>
            <a:ext cx="502388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subject</a:t>
            </a:r>
            <a:endParaRPr lang="en-US" b="1" dirty="0"/>
          </a:p>
        </p:txBody>
      </p:sp>
      <p:sp>
        <p:nvSpPr>
          <p:cNvPr id="14" name="Plus 13"/>
          <p:cNvSpPr/>
          <p:nvPr/>
        </p:nvSpPr>
        <p:spPr>
          <a:xfrm>
            <a:off x="1071744" y="2248736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517860" y="1960704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have              has</a:t>
            </a:r>
            <a:endParaRPr lang="en-US" sz="16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2525972" y="1960704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past participle</a:t>
            </a:r>
            <a:endParaRPr lang="en-US" sz="2000" b="1" dirty="0"/>
          </a:p>
        </p:txBody>
      </p:sp>
      <p:sp>
        <p:nvSpPr>
          <p:cNvPr id="20" name="Plus 19"/>
          <p:cNvSpPr/>
          <p:nvPr/>
        </p:nvSpPr>
        <p:spPr>
          <a:xfrm>
            <a:off x="2093924" y="2248736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03992" y="692696"/>
            <a:ext cx="2520000" cy="2520000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We form the </a:t>
            </a:r>
            <a:r>
              <a:rPr lang="tr-TR" sz="2000" b="1" dirty="0" smtClean="0">
                <a:solidFill>
                  <a:srgbClr val="FFFF00"/>
                </a:solidFill>
              </a:rPr>
              <a:t>Present Perfect Simple </a:t>
            </a:r>
            <a:r>
              <a:rPr lang="tr-TR" sz="2000" b="1" dirty="0" smtClean="0"/>
              <a:t>with </a:t>
            </a:r>
            <a:r>
              <a:rPr lang="tr-TR" sz="2000" b="1" dirty="0" smtClean="0">
                <a:solidFill>
                  <a:srgbClr val="FFFF00"/>
                </a:solidFill>
              </a:rPr>
              <a:t>have/has</a:t>
            </a:r>
            <a:r>
              <a:rPr lang="tr-TR" sz="2000" b="1" dirty="0" smtClean="0"/>
              <a:t> and the </a:t>
            </a:r>
            <a:r>
              <a:rPr lang="tr-TR" sz="2000" b="1" dirty="0" smtClean="0">
                <a:solidFill>
                  <a:srgbClr val="FFFF00"/>
                </a:solidFill>
              </a:rPr>
              <a:t>past participle</a:t>
            </a:r>
            <a:r>
              <a:rPr lang="tr-TR" sz="2000" b="1" dirty="0" smtClean="0"/>
              <a:t> of the verb.</a:t>
            </a:r>
            <a:endParaRPr lang="en-US" sz="2000" b="1" dirty="0"/>
          </a:p>
        </p:txBody>
      </p:sp>
      <p:sp>
        <p:nvSpPr>
          <p:cNvPr id="65" name="Rounded Rectangle 64"/>
          <p:cNvSpPr/>
          <p:nvPr/>
        </p:nvSpPr>
        <p:spPr>
          <a:xfrm>
            <a:off x="5868144" y="1772816"/>
            <a:ext cx="2634492" cy="1008112"/>
          </a:xfrm>
          <a:prstGeom prst="roundRect">
            <a:avLst>
              <a:gd name="adj" fmla="val 9563"/>
            </a:avLst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Study these examples: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5" name="Left Arrow 44"/>
          <p:cNvSpPr/>
          <p:nvPr/>
        </p:nvSpPr>
        <p:spPr>
          <a:xfrm rot="18991328">
            <a:off x="5454917" y="2590704"/>
            <a:ext cx="782613" cy="576064"/>
          </a:xfrm>
          <a:prstGeom prst="leftArrow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Callout 45"/>
          <p:cNvSpPr/>
          <p:nvPr/>
        </p:nvSpPr>
        <p:spPr>
          <a:xfrm>
            <a:off x="4283968" y="3573016"/>
            <a:ext cx="4176464" cy="1656184"/>
          </a:xfrm>
          <a:prstGeom prst="wedgeEllipseCallout">
            <a:avLst>
              <a:gd name="adj1" fmla="val -77421"/>
              <a:gd name="adj2" fmla="val 5419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/>
              <a:t>I </a:t>
            </a:r>
            <a:r>
              <a:rPr lang="tr-TR" sz="2400" b="1" dirty="0" smtClean="0">
                <a:solidFill>
                  <a:srgbClr val="FFFF00"/>
                </a:solidFill>
              </a:rPr>
              <a:t>haven’t finished </a:t>
            </a:r>
            <a:r>
              <a:rPr lang="tr-TR" sz="2400" b="1" dirty="0" smtClean="0"/>
              <a:t>my work </a:t>
            </a:r>
            <a:r>
              <a:rPr lang="tr-TR" sz="2400" b="1" dirty="0" smtClean="0">
                <a:solidFill>
                  <a:srgbClr val="FFFF00"/>
                </a:solidFill>
              </a:rPr>
              <a:t>yet.</a:t>
            </a:r>
            <a:endParaRPr lang="en-US" sz="2400" b="1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573016"/>
            <a:ext cx="3417268" cy="2858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620688"/>
            <a:ext cx="7992888" cy="5760640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11560" y="1484784"/>
            <a:ext cx="2592288" cy="446116"/>
          </a:xfrm>
          <a:prstGeom prst="round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tr-T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form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752" y="0"/>
            <a:ext cx="6840760" cy="6926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/>
              <a:t>THE PRESENT PERFECT SIMPLE</a:t>
            </a:r>
            <a:endParaRPr lang="en-US" sz="4000" b="1" dirty="0"/>
          </a:p>
        </p:txBody>
      </p:sp>
      <p:sp>
        <p:nvSpPr>
          <p:cNvPr id="8" name="Circular Arrow 7"/>
          <p:cNvSpPr/>
          <p:nvPr/>
        </p:nvSpPr>
        <p:spPr>
          <a:xfrm>
            <a:off x="5220072" y="620688"/>
            <a:ext cx="2160240" cy="1656184"/>
          </a:xfrm>
          <a:prstGeom prst="circularArrow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ircular Arrow 11"/>
          <p:cNvSpPr/>
          <p:nvPr/>
        </p:nvSpPr>
        <p:spPr>
          <a:xfrm flipH="1">
            <a:off x="1763928" y="620688"/>
            <a:ext cx="2160000" cy="165618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603408"/>
              <a:gd name="adj5" fmla="val 12472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13228" y="1960704"/>
            <a:ext cx="502388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subject</a:t>
            </a:r>
            <a:endParaRPr lang="en-US" b="1" dirty="0"/>
          </a:p>
        </p:txBody>
      </p:sp>
      <p:sp>
        <p:nvSpPr>
          <p:cNvPr id="14" name="Plus 13"/>
          <p:cNvSpPr/>
          <p:nvPr/>
        </p:nvSpPr>
        <p:spPr>
          <a:xfrm>
            <a:off x="1071744" y="2248736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517860" y="1960704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have              has</a:t>
            </a:r>
            <a:endParaRPr lang="en-US" sz="16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2525972" y="1960704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past participle</a:t>
            </a:r>
            <a:endParaRPr lang="en-US" sz="2000" b="1" dirty="0"/>
          </a:p>
        </p:txBody>
      </p:sp>
      <p:sp>
        <p:nvSpPr>
          <p:cNvPr id="20" name="Plus 19"/>
          <p:cNvSpPr/>
          <p:nvPr/>
        </p:nvSpPr>
        <p:spPr>
          <a:xfrm>
            <a:off x="2093924" y="2248736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03992" y="692696"/>
            <a:ext cx="2520000" cy="2520000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We form the </a:t>
            </a:r>
            <a:r>
              <a:rPr lang="tr-TR" sz="2000" b="1" dirty="0" smtClean="0">
                <a:solidFill>
                  <a:srgbClr val="FFFF00"/>
                </a:solidFill>
              </a:rPr>
              <a:t>Present Perfect Simple </a:t>
            </a:r>
            <a:r>
              <a:rPr lang="tr-TR" sz="2000" b="1" dirty="0" smtClean="0"/>
              <a:t>with </a:t>
            </a:r>
            <a:r>
              <a:rPr lang="tr-TR" sz="2000" b="1" dirty="0" smtClean="0">
                <a:solidFill>
                  <a:srgbClr val="FFFF00"/>
                </a:solidFill>
              </a:rPr>
              <a:t>have/has</a:t>
            </a:r>
            <a:r>
              <a:rPr lang="tr-TR" sz="2000" b="1" dirty="0" smtClean="0"/>
              <a:t> and the </a:t>
            </a:r>
            <a:r>
              <a:rPr lang="tr-TR" sz="2000" b="1" dirty="0" smtClean="0">
                <a:solidFill>
                  <a:srgbClr val="FFFF00"/>
                </a:solidFill>
              </a:rPr>
              <a:t>past participle</a:t>
            </a:r>
            <a:r>
              <a:rPr lang="tr-TR" sz="2000" b="1" dirty="0" smtClean="0"/>
              <a:t> of the verb.</a:t>
            </a:r>
            <a:endParaRPr lang="en-US" sz="2000" b="1" dirty="0"/>
          </a:p>
        </p:txBody>
      </p:sp>
      <p:sp>
        <p:nvSpPr>
          <p:cNvPr id="65" name="Rounded Rectangle 64"/>
          <p:cNvSpPr/>
          <p:nvPr/>
        </p:nvSpPr>
        <p:spPr>
          <a:xfrm>
            <a:off x="5868144" y="1772816"/>
            <a:ext cx="2634492" cy="1008112"/>
          </a:xfrm>
          <a:prstGeom prst="roundRect">
            <a:avLst>
              <a:gd name="adj" fmla="val 9563"/>
            </a:avLst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Study these examples: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5" name="Left Arrow 44"/>
          <p:cNvSpPr/>
          <p:nvPr/>
        </p:nvSpPr>
        <p:spPr>
          <a:xfrm rot="18991328">
            <a:off x="5454917" y="2590704"/>
            <a:ext cx="782613" cy="576064"/>
          </a:xfrm>
          <a:prstGeom prst="leftArrow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356992"/>
            <a:ext cx="3294333" cy="2938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" name="Oval Callout 45"/>
          <p:cNvSpPr/>
          <p:nvPr/>
        </p:nvSpPr>
        <p:spPr>
          <a:xfrm>
            <a:off x="611560" y="3573016"/>
            <a:ext cx="3960440" cy="1656184"/>
          </a:xfrm>
          <a:prstGeom prst="wedgeEllipseCallout">
            <a:avLst>
              <a:gd name="adj1" fmla="val 84596"/>
              <a:gd name="adj2" fmla="val 14762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/>
              <a:t>What </a:t>
            </a:r>
            <a:r>
              <a:rPr lang="tr-TR" sz="2400" b="1" dirty="0" smtClean="0">
                <a:solidFill>
                  <a:srgbClr val="FFFF00"/>
                </a:solidFill>
              </a:rPr>
              <a:t>have</a:t>
            </a:r>
            <a:r>
              <a:rPr lang="tr-TR" sz="2400" b="1" dirty="0" smtClean="0"/>
              <a:t> you </a:t>
            </a:r>
            <a:r>
              <a:rPr lang="tr-TR" sz="2400" b="1" dirty="0" smtClean="0">
                <a:solidFill>
                  <a:srgbClr val="FFFF00"/>
                </a:solidFill>
              </a:rPr>
              <a:t>done</a:t>
            </a:r>
            <a:r>
              <a:rPr lang="tr-TR" sz="2400" b="1" dirty="0" smtClean="0"/>
              <a:t>?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620688"/>
            <a:ext cx="7992888" cy="5760640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11560" y="1484784"/>
            <a:ext cx="2592288" cy="446116"/>
          </a:xfrm>
          <a:prstGeom prst="round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tr-T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form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752" y="0"/>
            <a:ext cx="6840760" cy="6926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/>
              <a:t>THE PRESENT PERFECT SIMPLE</a:t>
            </a:r>
            <a:endParaRPr lang="en-US" sz="4000" b="1" dirty="0"/>
          </a:p>
        </p:txBody>
      </p:sp>
      <p:sp>
        <p:nvSpPr>
          <p:cNvPr id="8" name="Circular Arrow 7"/>
          <p:cNvSpPr/>
          <p:nvPr/>
        </p:nvSpPr>
        <p:spPr>
          <a:xfrm>
            <a:off x="5220072" y="620688"/>
            <a:ext cx="2160240" cy="1656184"/>
          </a:xfrm>
          <a:prstGeom prst="circularArrow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ircular Arrow 11"/>
          <p:cNvSpPr/>
          <p:nvPr/>
        </p:nvSpPr>
        <p:spPr>
          <a:xfrm flipH="1">
            <a:off x="1763928" y="620688"/>
            <a:ext cx="2160000" cy="165618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603408"/>
              <a:gd name="adj5" fmla="val 12472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13228" y="1960704"/>
            <a:ext cx="502388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subject</a:t>
            </a:r>
            <a:endParaRPr lang="en-US" b="1" dirty="0"/>
          </a:p>
        </p:txBody>
      </p:sp>
      <p:sp>
        <p:nvSpPr>
          <p:cNvPr id="14" name="Plus 13"/>
          <p:cNvSpPr/>
          <p:nvPr/>
        </p:nvSpPr>
        <p:spPr>
          <a:xfrm>
            <a:off x="1071744" y="2248736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517860" y="1960704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have              has</a:t>
            </a:r>
            <a:endParaRPr lang="en-US" sz="16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2525972" y="1960704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past participle</a:t>
            </a:r>
            <a:endParaRPr lang="en-US" sz="2000" b="1" dirty="0"/>
          </a:p>
        </p:txBody>
      </p:sp>
      <p:sp>
        <p:nvSpPr>
          <p:cNvPr id="20" name="Plus 19"/>
          <p:cNvSpPr/>
          <p:nvPr/>
        </p:nvSpPr>
        <p:spPr>
          <a:xfrm>
            <a:off x="2093924" y="2248736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03992" y="692696"/>
            <a:ext cx="2520000" cy="2520000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We form the </a:t>
            </a:r>
            <a:r>
              <a:rPr lang="tr-TR" sz="2000" b="1" dirty="0" smtClean="0">
                <a:solidFill>
                  <a:srgbClr val="FFFF00"/>
                </a:solidFill>
              </a:rPr>
              <a:t>Present Perfect Simple </a:t>
            </a:r>
            <a:r>
              <a:rPr lang="tr-TR" sz="2000" b="1" dirty="0" smtClean="0"/>
              <a:t>with </a:t>
            </a:r>
            <a:r>
              <a:rPr lang="tr-TR" sz="2000" b="1" dirty="0" smtClean="0">
                <a:solidFill>
                  <a:srgbClr val="FFFF00"/>
                </a:solidFill>
              </a:rPr>
              <a:t>have/has</a:t>
            </a:r>
            <a:r>
              <a:rPr lang="tr-TR" sz="2000" b="1" dirty="0" smtClean="0"/>
              <a:t> and the </a:t>
            </a:r>
            <a:r>
              <a:rPr lang="tr-TR" sz="2000" b="1" dirty="0" smtClean="0">
                <a:solidFill>
                  <a:srgbClr val="FFFF00"/>
                </a:solidFill>
              </a:rPr>
              <a:t>past participle</a:t>
            </a:r>
            <a:r>
              <a:rPr lang="tr-TR" sz="2000" b="1" dirty="0" smtClean="0"/>
              <a:t> of the verb.</a:t>
            </a:r>
            <a:endParaRPr lang="en-US" sz="2000" b="1" dirty="0"/>
          </a:p>
        </p:txBody>
      </p:sp>
      <p:sp>
        <p:nvSpPr>
          <p:cNvPr id="65" name="Rounded Rectangle 64"/>
          <p:cNvSpPr/>
          <p:nvPr/>
        </p:nvSpPr>
        <p:spPr>
          <a:xfrm>
            <a:off x="5868144" y="1772816"/>
            <a:ext cx="2634492" cy="1008112"/>
          </a:xfrm>
          <a:prstGeom prst="roundRect">
            <a:avLst>
              <a:gd name="adj" fmla="val 9563"/>
            </a:avLst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Study these examples: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5" name="Left Arrow 44"/>
          <p:cNvSpPr/>
          <p:nvPr/>
        </p:nvSpPr>
        <p:spPr>
          <a:xfrm rot="18991328">
            <a:off x="5454917" y="2590704"/>
            <a:ext cx="782613" cy="576064"/>
          </a:xfrm>
          <a:prstGeom prst="leftArrow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403526"/>
            <a:ext cx="3224014" cy="291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" name="Oval Callout 45"/>
          <p:cNvSpPr/>
          <p:nvPr/>
        </p:nvSpPr>
        <p:spPr>
          <a:xfrm>
            <a:off x="899592" y="3501008"/>
            <a:ext cx="3960440" cy="1656184"/>
          </a:xfrm>
          <a:prstGeom prst="wedgeEllipseCallout">
            <a:avLst>
              <a:gd name="adj1" fmla="val 76071"/>
              <a:gd name="adj2" fmla="val -12419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/>
              <a:t>I </a:t>
            </a:r>
            <a:r>
              <a:rPr lang="tr-TR" sz="2400" b="1" dirty="0" smtClean="0">
                <a:solidFill>
                  <a:srgbClr val="FFFF00"/>
                </a:solidFill>
              </a:rPr>
              <a:t>have already read </a:t>
            </a:r>
            <a:r>
              <a:rPr lang="tr-TR" sz="2400" b="1" dirty="0" smtClean="0"/>
              <a:t>this report!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620688"/>
            <a:ext cx="7992888" cy="5760640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11560" y="1484784"/>
            <a:ext cx="2592288" cy="446116"/>
          </a:xfrm>
          <a:prstGeom prst="round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tr-T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form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752" y="0"/>
            <a:ext cx="6840760" cy="6926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/>
              <a:t>THE PRESENT PERFECT SIMPLE</a:t>
            </a:r>
            <a:endParaRPr lang="en-US" sz="4000" b="1" dirty="0"/>
          </a:p>
        </p:txBody>
      </p:sp>
      <p:sp>
        <p:nvSpPr>
          <p:cNvPr id="8" name="Circular Arrow 7"/>
          <p:cNvSpPr/>
          <p:nvPr/>
        </p:nvSpPr>
        <p:spPr>
          <a:xfrm>
            <a:off x="5220072" y="620688"/>
            <a:ext cx="2160240" cy="1656184"/>
          </a:xfrm>
          <a:prstGeom prst="circularArrow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ircular Arrow 11"/>
          <p:cNvSpPr/>
          <p:nvPr/>
        </p:nvSpPr>
        <p:spPr>
          <a:xfrm flipH="1">
            <a:off x="1763928" y="620688"/>
            <a:ext cx="2160000" cy="165618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603408"/>
              <a:gd name="adj5" fmla="val 12472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13228" y="1960704"/>
            <a:ext cx="502388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subject</a:t>
            </a:r>
            <a:endParaRPr lang="en-US" b="1" dirty="0"/>
          </a:p>
        </p:txBody>
      </p:sp>
      <p:sp>
        <p:nvSpPr>
          <p:cNvPr id="14" name="Plus 13"/>
          <p:cNvSpPr/>
          <p:nvPr/>
        </p:nvSpPr>
        <p:spPr>
          <a:xfrm>
            <a:off x="1071744" y="2248736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517860" y="1960704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have              has</a:t>
            </a:r>
            <a:endParaRPr lang="en-US" sz="16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2525972" y="1960704"/>
            <a:ext cx="648072" cy="122413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000" b="1" dirty="0" smtClean="0"/>
              <a:t>past participle</a:t>
            </a:r>
            <a:endParaRPr lang="en-US" sz="2000" b="1" dirty="0"/>
          </a:p>
        </p:txBody>
      </p:sp>
      <p:sp>
        <p:nvSpPr>
          <p:cNvPr id="20" name="Plus 19"/>
          <p:cNvSpPr/>
          <p:nvPr/>
        </p:nvSpPr>
        <p:spPr>
          <a:xfrm>
            <a:off x="2093924" y="2248736"/>
            <a:ext cx="504056" cy="576064"/>
          </a:xfrm>
          <a:prstGeom prst="mathPlus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03992" y="692696"/>
            <a:ext cx="2520000" cy="2520000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We form the </a:t>
            </a:r>
            <a:r>
              <a:rPr lang="tr-TR" sz="2000" b="1" dirty="0" smtClean="0">
                <a:solidFill>
                  <a:srgbClr val="FFFF00"/>
                </a:solidFill>
              </a:rPr>
              <a:t>Present Perfect Simple </a:t>
            </a:r>
            <a:r>
              <a:rPr lang="tr-TR" sz="2000" b="1" dirty="0" smtClean="0"/>
              <a:t>with </a:t>
            </a:r>
            <a:r>
              <a:rPr lang="tr-TR" sz="2000" b="1" dirty="0" smtClean="0">
                <a:solidFill>
                  <a:srgbClr val="FFFF00"/>
                </a:solidFill>
              </a:rPr>
              <a:t>have/has</a:t>
            </a:r>
            <a:r>
              <a:rPr lang="tr-TR" sz="2000" b="1" dirty="0" smtClean="0"/>
              <a:t> and the </a:t>
            </a:r>
            <a:r>
              <a:rPr lang="tr-TR" sz="2000" b="1" dirty="0" smtClean="0">
                <a:solidFill>
                  <a:srgbClr val="FFFF00"/>
                </a:solidFill>
              </a:rPr>
              <a:t>past participle</a:t>
            </a:r>
            <a:r>
              <a:rPr lang="tr-TR" sz="2000" b="1" dirty="0" smtClean="0"/>
              <a:t> of the verb.</a:t>
            </a:r>
            <a:endParaRPr lang="en-US" sz="2000" b="1" dirty="0"/>
          </a:p>
        </p:txBody>
      </p:sp>
      <p:sp>
        <p:nvSpPr>
          <p:cNvPr id="65" name="Rounded Rectangle 64"/>
          <p:cNvSpPr/>
          <p:nvPr/>
        </p:nvSpPr>
        <p:spPr>
          <a:xfrm>
            <a:off x="5868144" y="1772816"/>
            <a:ext cx="2634492" cy="1008112"/>
          </a:xfrm>
          <a:prstGeom prst="roundRect">
            <a:avLst>
              <a:gd name="adj" fmla="val 9563"/>
            </a:avLst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Study these examples: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5" name="Left Arrow 44"/>
          <p:cNvSpPr/>
          <p:nvPr/>
        </p:nvSpPr>
        <p:spPr>
          <a:xfrm rot="18991328">
            <a:off x="5454917" y="2590704"/>
            <a:ext cx="782613" cy="576064"/>
          </a:xfrm>
          <a:prstGeom prst="leftArrow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Callout 45"/>
          <p:cNvSpPr/>
          <p:nvPr/>
        </p:nvSpPr>
        <p:spPr>
          <a:xfrm>
            <a:off x="899592" y="3501008"/>
            <a:ext cx="3960440" cy="1656184"/>
          </a:xfrm>
          <a:prstGeom prst="wedgeEllipseCallout">
            <a:avLst>
              <a:gd name="adj1" fmla="val 76071"/>
              <a:gd name="adj2" fmla="val -12419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/>
              <a:t>I </a:t>
            </a:r>
            <a:r>
              <a:rPr lang="tr-TR" sz="2400" b="1" dirty="0" smtClean="0">
                <a:solidFill>
                  <a:srgbClr val="FFFF00"/>
                </a:solidFill>
              </a:rPr>
              <a:t>have just brushed </a:t>
            </a:r>
            <a:r>
              <a:rPr lang="tr-TR" sz="2400" b="1" dirty="0" smtClean="0">
                <a:solidFill>
                  <a:schemeClr val="bg1"/>
                </a:solidFill>
              </a:rPr>
              <a:t>my teeth.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127771"/>
            <a:ext cx="3087365" cy="3168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1003</Words>
  <Application>Microsoft Office PowerPoint</Application>
  <PresentationFormat>On-screen Show (4:3)</PresentationFormat>
  <Paragraphs>211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Nihat KASIM</dc:creator>
  <cp:lastModifiedBy>Nihat KASIM</cp:lastModifiedBy>
  <cp:revision>42</cp:revision>
  <dcterms:created xsi:type="dcterms:W3CDTF">2014-04-29T09:38:03Z</dcterms:created>
  <dcterms:modified xsi:type="dcterms:W3CDTF">2014-05-03T19:43:34Z</dcterms:modified>
</cp:coreProperties>
</file>